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318265" y="3047"/>
            <a:ext cx="4874260" cy="5105400"/>
          </a:xfrm>
          <a:custGeom>
            <a:avLst/>
            <a:gdLst/>
            <a:ahLst/>
            <a:cxnLst/>
            <a:rect l="l" t="t" r="r" b="b"/>
            <a:pathLst>
              <a:path w="4874259" h="5105400">
                <a:moveTo>
                  <a:pt x="4381297" y="5092700"/>
                </a:moveTo>
                <a:lnTo>
                  <a:pt x="3683510" y="5092700"/>
                </a:lnTo>
                <a:lnTo>
                  <a:pt x="3740097" y="5105400"/>
                </a:lnTo>
                <a:lnTo>
                  <a:pt x="4271373" y="5105400"/>
                </a:lnTo>
                <a:lnTo>
                  <a:pt x="4381297" y="5092700"/>
                </a:lnTo>
                <a:close/>
              </a:path>
              <a:path w="4874259" h="5105400">
                <a:moveTo>
                  <a:pt x="4518513" y="5080000"/>
                </a:moveTo>
                <a:lnTo>
                  <a:pt x="3574307" y="5080000"/>
                </a:lnTo>
                <a:lnTo>
                  <a:pt x="3628237" y="5092700"/>
                </a:lnTo>
                <a:lnTo>
                  <a:pt x="4468270" y="5092700"/>
                </a:lnTo>
                <a:lnTo>
                  <a:pt x="4518513" y="5080000"/>
                </a:lnTo>
                <a:close/>
              </a:path>
              <a:path w="4874259" h="5105400">
                <a:moveTo>
                  <a:pt x="4620122" y="5067300"/>
                </a:moveTo>
                <a:lnTo>
                  <a:pt x="3470587" y="5067300"/>
                </a:lnTo>
                <a:lnTo>
                  <a:pt x="3521747" y="5080000"/>
                </a:lnTo>
                <a:lnTo>
                  <a:pt x="4569141" y="5080000"/>
                </a:lnTo>
                <a:lnTo>
                  <a:pt x="4620122" y="5067300"/>
                </a:lnTo>
                <a:close/>
              </a:path>
              <a:path w="4874259" h="5105400">
                <a:moveTo>
                  <a:pt x="621692" y="812800"/>
                </a:moveTo>
                <a:lnTo>
                  <a:pt x="15095" y="812800"/>
                </a:lnTo>
                <a:lnTo>
                  <a:pt x="13888" y="838200"/>
                </a:lnTo>
                <a:lnTo>
                  <a:pt x="12682" y="850900"/>
                </a:lnTo>
                <a:lnTo>
                  <a:pt x="8965" y="901700"/>
                </a:lnTo>
                <a:lnTo>
                  <a:pt x="5713" y="939800"/>
                </a:lnTo>
                <a:lnTo>
                  <a:pt x="3341" y="990600"/>
                </a:lnTo>
                <a:lnTo>
                  <a:pt x="2268" y="1041400"/>
                </a:lnTo>
                <a:lnTo>
                  <a:pt x="788" y="1092200"/>
                </a:lnTo>
                <a:lnTo>
                  <a:pt x="33" y="1143000"/>
                </a:lnTo>
                <a:lnTo>
                  <a:pt x="0" y="1181100"/>
                </a:lnTo>
                <a:lnTo>
                  <a:pt x="687" y="1231900"/>
                </a:lnTo>
                <a:lnTo>
                  <a:pt x="2095" y="1282700"/>
                </a:lnTo>
                <a:lnTo>
                  <a:pt x="4220" y="1333500"/>
                </a:lnTo>
                <a:lnTo>
                  <a:pt x="7063" y="1384300"/>
                </a:lnTo>
                <a:lnTo>
                  <a:pt x="10621" y="1435100"/>
                </a:lnTo>
                <a:lnTo>
                  <a:pt x="14894" y="1498600"/>
                </a:lnTo>
                <a:lnTo>
                  <a:pt x="19880" y="1549400"/>
                </a:lnTo>
                <a:lnTo>
                  <a:pt x="25578" y="1600200"/>
                </a:lnTo>
                <a:lnTo>
                  <a:pt x="31986" y="1651000"/>
                </a:lnTo>
                <a:lnTo>
                  <a:pt x="38204" y="1701800"/>
                </a:lnTo>
                <a:lnTo>
                  <a:pt x="45162" y="1752600"/>
                </a:lnTo>
                <a:lnTo>
                  <a:pt x="52857" y="1790700"/>
                </a:lnTo>
                <a:lnTo>
                  <a:pt x="61284" y="1841500"/>
                </a:lnTo>
                <a:lnTo>
                  <a:pt x="70439" y="1892300"/>
                </a:lnTo>
                <a:lnTo>
                  <a:pt x="80319" y="1943100"/>
                </a:lnTo>
                <a:lnTo>
                  <a:pt x="90920" y="1993900"/>
                </a:lnTo>
                <a:lnTo>
                  <a:pt x="102238" y="2044700"/>
                </a:lnTo>
                <a:lnTo>
                  <a:pt x="114269" y="2095500"/>
                </a:lnTo>
                <a:lnTo>
                  <a:pt x="127010" y="2146300"/>
                </a:lnTo>
                <a:lnTo>
                  <a:pt x="140455" y="2197100"/>
                </a:lnTo>
                <a:lnTo>
                  <a:pt x="154602" y="2235200"/>
                </a:lnTo>
                <a:lnTo>
                  <a:pt x="169447" y="2286000"/>
                </a:lnTo>
                <a:lnTo>
                  <a:pt x="184986" y="2336800"/>
                </a:lnTo>
                <a:lnTo>
                  <a:pt x="201214" y="2387600"/>
                </a:lnTo>
                <a:lnTo>
                  <a:pt x="218129" y="2438400"/>
                </a:lnTo>
                <a:lnTo>
                  <a:pt x="235726" y="2489200"/>
                </a:lnTo>
                <a:lnTo>
                  <a:pt x="254001" y="2540000"/>
                </a:lnTo>
                <a:lnTo>
                  <a:pt x="272951" y="2578100"/>
                </a:lnTo>
                <a:lnTo>
                  <a:pt x="292571" y="2628900"/>
                </a:lnTo>
                <a:lnTo>
                  <a:pt x="312859" y="2679700"/>
                </a:lnTo>
                <a:lnTo>
                  <a:pt x="333809" y="2730500"/>
                </a:lnTo>
                <a:lnTo>
                  <a:pt x="355418" y="2781300"/>
                </a:lnTo>
                <a:lnTo>
                  <a:pt x="377683" y="2819400"/>
                </a:lnTo>
                <a:lnTo>
                  <a:pt x="400598" y="2870200"/>
                </a:lnTo>
                <a:lnTo>
                  <a:pt x="424162" y="2921000"/>
                </a:lnTo>
                <a:lnTo>
                  <a:pt x="447261" y="2959100"/>
                </a:lnTo>
                <a:lnTo>
                  <a:pt x="470997" y="3009900"/>
                </a:lnTo>
                <a:lnTo>
                  <a:pt x="495355" y="3048000"/>
                </a:lnTo>
                <a:lnTo>
                  <a:pt x="520318" y="3098800"/>
                </a:lnTo>
                <a:lnTo>
                  <a:pt x="545869" y="3136900"/>
                </a:lnTo>
                <a:lnTo>
                  <a:pt x="571993" y="3187700"/>
                </a:lnTo>
                <a:lnTo>
                  <a:pt x="598674" y="3225800"/>
                </a:lnTo>
                <a:lnTo>
                  <a:pt x="625895" y="3263900"/>
                </a:lnTo>
                <a:lnTo>
                  <a:pt x="653641" y="3314700"/>
                </a:lnTo>
                <a:lnTo>
                  <a:pt x="681895" y="3352800"/>
                </a:lnTo>
                <a:lnTo>
                  <a:pt x="710642" y="3390900"/>
                </a:lnTo>
                <a:lnTo>
                  <a:pt x="739864" y="3429000"/>
                </a:lnTo>
                <a:lnTo>
                  <a:pt x="769547" y="3479800"/>
                </a:lnTo>
                <a:lnTo>
                  <a:pt x="799674" y="3517900"/>
                </a:lnTo>
                <a:lnTo>
                  <a:pt x="830228" y="3556000"/>
                </a:lnTo>
                <a:lnTo>
                  <a:pt x="861194" y="3594100"/>
                </a:lnTo>
                <a:lnTo>
                  <a:pt x="892556" y="3632200"/>
                </a:lnTo>
                <a:lnTo>
                  <a:pt x="924297" y="3670300"/>
                </a:lnTo>
                <a:lnTo>
                  <a:pt x="956402" y="3708400"/>
                </a:lnTo>
                <a:lnTo>
                  <a:pt x="988854" y="3746500"/>
                </a:lnTo>
                <a:lnTo>
                  <a:pt x="1021637" y="3784600"/>
                </a:lnTo>
                <a:lnTo>
                  <a:pt x="1054735" y="3810000"/>
                </a:lnTo>
                <a:lnTo>
                  <a:pt x="1088132" y="3848100"/>
                </a:lnTo>
                <a:lnTo>
                  <a:pt x="1155759" y="3924300"/>
                </a:lnTo>
                <a:lnTo>
                  <a:pt x="1189957" y="3949700"/>
                </a:lnTo>
                <a:lnTo>
                  <a:pt x="1224389" y="3987800"/>
                </a:lnTo>
                <a:lnTo>
                  <a:pt x="1263301" y="4025900"/>
                </a:lnTo>
                <a:lnTo>
                  <a:pt x="1342084" y="4102100"/>
                </a:lnTo>
                <a:lnTo>
                  <a:pt x="1381887" y="4127500"/>
                </a:lnTo>
                <a:lnTo>
                  <a:pt x="1421920" y="4165600"/>
                </a:lnTo>
                <a:lnTo>
                  <a:pt x="1462149" y="4191000"/>
                </a:lnTo>
                <a:lnTo>
                  <a:pt x="1543055" y="4267200"/>
                </a:lnTo>
                <a:lnTo>
                  <a:pt x="1624336" y="4318000"/>
                </a:lnTo>
                <a:lnTo>
                  <a:pt x="1665031" y="4356100"/>
                </a:lnTo>
                <a:lnTo>
                  <a:pt x="1947781" y="4533900"/>
                </a:lnTo>
                <a:lnTo>
                  <a:pt x="1978191" y="4559300"/>
                </a:lnTo>
                <a:lnTo>
                  <a:pt x="2008280" y="4572000"/>
                </a:lnTo>
                <a:lnTo>
                  <a:pt x="2067542" y="4610100"/>
                </a:lnTo>
                <a:lnTo>
                  <a:pt x="2082262" y="4610100"/>
                </a:lnTo>
                <a:lnTo>
                  <a:pt x="2096910" y="4622800"/>
                </a:lnTo>
                <a:lnTo>
                  <a:pt x="2111511" y="4622800"/>
                </a:lnTo>
                <a:lnTo>
                  <a:pt x="2126089" y="4635500"/>
                </a:lnTo>
                <a:lnTo>
                  <a:pt x="2140902" y="4648200"/>
                </a:lnTo>
                <a:lnTo>
                  <a:pt x="2184890" y="4660900"/>
                </a:lnTo>
                <a:lnTo>
                  <a:pt x="2342091" y="4737100"/>
                </a:lnTo>
                <a:lnTo>
                  <a:pt x="2442911" y="4787900"/>
                </a:lnTo>
                <a:lnTo>
                  <a:pt x="2491961" y="4800600"/>
                </a:lnTo>
                <a:lnTo>
                  <a:pt x="2540030" y="4826000"/>
                </a:lnTo>
                <a:lnTo>
                  <a:pt x="2587065" y="4838700"/>
                </a:lnTo>
                <a:lnTo>
                  <a:pt x="2633009" y="4864100"/>
                </a:lnTo>
                <a:lnTo>
                  <a:pt x="2721404" y="4889500"/>
                </a:lnTo>
                <a:lnTo>
                  <a:pt x="2804777" y="4914900"/>
                </a:lnTo>
                <a:lnTo>
                  <a:pt x="2828168" y="4927600"/>
                </a:lnTo>
                <a:lnTo>
                  <a:pt x="2854465" y="4940300"/>
                </a:lnTo>
                <a:lnTo>
                  <a:pt x="2883572" y="4940300"/>
                </a:lnTo>
                <a:lnTo>
                  <a:pt x="2915394" y="4953000"/>
                </a:lnTo>
                <a:lnTo>
                  <a:pt x="2928576" y="4953000"/>
                </a:lnTo>
                <a:lnTo>
                  <a:pt x="2941603" y="4965700"/>
                </a:lnTo>
                <a:lnTo>
                  <a:pt x="2966956" y="4965700"/>
                </a:lnTo>
                <a:lnTo>
                  <a:pt x="3024741" y="4978400"/>
                </a:lnTo>
                <a:lnTo>
                  <a:pt x="3029948" y="4978400"/>
                </a:lnTo>
                <a:lnTo>
                  <a:pt x="3033377" y="4991100"/>
                </a:lnTo>
                <a:lnTo>
                  <a:pt x="3074144" y="4991100"/>
                </a:lnTo>
                <a:lnTo>
                  <a:pt x="3101861" y="5003800"/>
                </a:lnTo>
                <a:lnTo>
                  <a:pt x="3130532" y="5003800"/>
                </a:lnTo>
                <a:lnTo>
                  <a:pt x="3160154" y="5016500"/>
                </a:lnTo>
                <a:lnTo>
                  <a:pt x="3195810" y="5016500"/>
                </a:lnTo>
                <a:lnTo>
                  <a:pt x="3214546" y="5029200"/>
                </a:lnTo>
                <a:lnTo>
                  <a:pt x="3256516" y="5029200"/>
                </a:lnTo>
                <a:lnTo>
                  <a:pt x="3270486" y="5041900"/>
                </a:lnTo>
                <a:lnTo>
                  <a:pt x="3325793" y="5041900"/>
                </a:lnTo>
                <a:lnTo>
                  <a:pt x="3420856" y="5067300"/>
                </a:lnTo>
                <a:lnTo>
                  <a:pt x="4671429" y="5067300"/>
                </a:lnTo>
                <a:lnTo>
                  <a:pt x="4723032" y="5054600"/>
                </a:lnTo>
                <a:lnTo>
                  <a:pt x="4774901" y="5054600"/>
                </a:lnTo>
                <a:lnTo>
                  <a:pt x="4827007" y="5041900"/>
                </a:lnTo>
                <a:lnTo>
                  <a:pt x="4873733" y="5029200"/>
                </a:lnTo>
                <a:lnTo>
                  <a:pt x="4873733" y="4521200"/>
                </a:lnTo>
                <a:lnTo>
                  <a:pt x="3886817" y="4521200"/>
                </a:lnTo>
                <a:lnTo>
                  <a:pt x="3826861" y="4508500"/>
                </a:lnTo>
                <a:lnTo>
                  <a:pt x="3711643" y="4508500"/>
                </a:lnTo>
                <a:lnTo>
                  <a:pt x="3656459" y="4495800"/>
                </a:lnTo>
                <a:lnTo>
                  <a:pt x="3602944" y="4495800"/>
                </a:lnTo>
                <a:lnTo>
                  <a:pt x="3551139" y="4483100"/>
                </a:lnTo>
                <a:lnTo>
                  <a:pt x="3501081" y="4483100"/>
                </a:lnTo>
                <a:lnTo>
                  <a:pt x="3452812" y="4470400"/>
                </a:lnTo>
                <a:lnTo>
                  <a:pt x="3406370" y="4457700"/>
                </a:lnTo>
                <a:lnTo>
                  <a:pt x="3361795" y="4457700"/>
                </a:lnTo>
                <a:lnTo>
                  <a:pt x="3319127" y="4445000"/>
                </a:lnTo>
                <a:lnTo>
                  <a:pt x="3302007" y="4445000"/>
                </a:lnTo>
                <a:lnTo>
                  <a:pt x="3240768" y="4432300"/>
                </a:lnTo>
                <a:lnTo>
                  <a:pt x="3233783" y="4419600"/>
                </a:lnTo>
                <a:lnTo>
                  <a:pt x="3199096" y="4419600"/>
                </a:lnTo>
                <a:lnTo>
                  <a:pt x="3180062" y="4406900"/>
                </a:lnTo>
                <a:lnTo>
                  <a:pt x="3152290" y="4406900"/>
                </a:lnTo>
                <a:lnTo>
                  <a:pt x="3128801" y="4394200"/>
                </a:lnTo>
                <a:lnTo>
                  <a:pt x="3106431" y="4394200"/>
                </a:lnTo>
                <a:lnTo>
                  <a:pt x="3085193" y="4381500"/>
                </a:lnTo>
                <a:lnTo>
                  <a:pt x="3062573" y="4381500"/>
                </a:lnTo>
                <a:lnTo>
                  <a:pt x="3039298" y="4368800"/>
                </a:lnTo>
                <a:lnTo>
                  <a:pt x="3015380" y="4368800"/>
                </a:lnTo>
                <a:lnTo>
                  <a:pt x="2990832" y="4356100"/>
                </a:lnTo>
                <a:lnTo>
                  <a:pt x="2988546" y="4356100"/>
                </a:lnTo>
                <a:lnTo>
                  <a:pt x="2958401" y="4343400"/>
                </a:lnTo>
                <a:lnTo>
                  <a:pt x="2937317" y="4343400"/>
                </a:lnTo>
                <a:lnTo>
                  <a:pt x="2919331" y="4330700"/>
                </a:lnTo>
                <a:lnTo>
                  <a:pt x="2917553" y="4330700"/>
                </a:lnTo>
                <a:lnTo>
                  <a:pt x="2835154" y="4305300"/>
                </a:lnTo>
                <a:lnTo>
                  <a:pt x="2792196" y="4292600"/>
                </a:lnTo>
                <a:lnTo>
                  <a:pt x="2748147" y="4267200"/>
                </a:lnTo>
                <a:lnTo>
                  <a:pt x="2703066" y="4254500"/>
                </a:lnTo>
                <a:lnTo>
                  <a:pt x="2657013" y="4229100"/>
                </a:lnTo>
                <a:lnTo>
                  <a:pt x="2610048" y="4216400"/>
                </a:lnTo>
                <a:lnTo>
                  <a:pt x="2513627" y="4165600"/>
                </a:lnTo>
                <a:lnTo>
                  <a:pt x="2464290" y="4140200"/>
                </a:lnTo>
                <a:lnTo>
                  <a:pt x="2451881" y="4140200"/>
                </a:lnTo>
                <a:lnTo>
                  <a:pt x="2414252" y="4114800"/>
                </a:lnTo>
                <a:lnTo>
                  <a:pt x="2339371" y="4076700"/>
                </a:lnTo>
                <a:lnTo>
                  <a:pt x="2262487" y="4038600"/>
                </a:lnTo>
                <a:lnTo>
                  <a:pt x="2180705" y="3987800"/>
                </a:lnTo>
                <a:lnTo>
                  <a:pt x="2139189" y="3949700"/>
                </a:lnTo>
                <a:lnTo>
                  <a:pt x="2014969" y="3873500"/>
                </a:lnTo>
                <a:lnTo>
                  <a:pt x="1973417" y="3835400"/>
                </a:lnTo>
                <a:lnTo>
                  <a:pt x="1931893" y="3810000"/>
                </a:lnTo>
                <a:lnTo>
                  <a:pt x="1890452" y="3771900"/>
                </a:lnTo>
                <a:lnTo>
                  <a:pt x="1849149" y="3746500"/>
                </a:lnTo>
                <a:lnTo>
                  <a:pt x="1767183" y="3670300"/>
                </a:lnTo>
                <a:lnTo>
                  <a:pt x="1726630" y="3644900"/>
                </a:lnTo>
                <a:lnTo>
                  <a:pt x="1646664" y="3568700"/>
                </a:lnTo>
                <a:lnTo>
                  <a:pt x="1578124" y="3492500"/>
                </a:lnTo>
                <a:lnTo>
                  <a:pt x="1544291" y="3467100"/>
                </a:lnTo>
                <a:lnTo>
                  <a:pt x="1510780" y="3429000"/>
                </a:lnTo>
                <a:lnTo>
                  <a:pt x="1477613" y="3390900"/>
                </a:lnTo>
                <a:lnTo>
                  <a:pt x="1444812" y="3352800"/>
                </a:lnTo>
                <a:lnTo>
                  <a:pt x="1412402" y="3314700"/>
                </a:lnTo>
                <a:lnTo>
                  <a:pt x="1380403" y="3276600"/>
                </a:lnTo>
                <a:lnTo>
                  <a:pt x="1348839" y="3238500"/>
                </a:lnTo>
                <a:lnTo>
                  <a:pt x="1317733" y="3200400"/>
                </a:lnTo>
                <a:lnTo>
                  <a:pt x="1287108" y="3162300"/>
                </a:lnTo>
                <a:lnTo>
                  <a:pt x="1256985" y="3124200"/>
                </a:lnTo>
                <a:lnTo>
                  <a:pt x="1227387" y="3086100"/>
                </a:lnTo>
                <a:lnTo>
                  <a:pt x="1198338" y="3048000"/>
                </a:lnTo>
                <a:lnTo>
                  <a:pt x="1169860" y="2997200"/>
                </a:lnTo>
                <a:lnTo>
                  <a:pt x="1141976" y="2959100"/>
                </a:lnTo>
                <a:lnTo>
                  <a:pt x="1114707" y="2921000"/>
                </a:lnTo>
                <a:lnTo>
                  <a:pt x="1088078" y="2870200"/>
                </a:lnTo>
                <a:lnTo>
                  <a:pt x="1062110" y="2832100"/>
                </a:lnTo>
                <a:lnTo>
                  <a:pt x="1036827" y="2794000"/>
                </a:lnTo>
                <a:lnTo>
                  <a:pt x="1012250" y="2743200"/>
                </a:lnTo>
                <a:lnTo>
                  <a:pt x="988403" y="2705100"/>
                </a:lnTo>
                <a:lnTo>
                  <a:pt x="965309" y="2654300"/>
                </a:lnTo>
                <a:lnTo>
                  <a:pt x="941736" y="2603500"/>
                </a:lnTo>
                <a:lnTo>
                  <a:pt x="918926" y="2565400"/>
                </a:lnTo>
                <a:lnTo>
                  <a:pt x="896884" y="2514600"/>
                </a:lnTo>
                <a:lnTo>
                  <a:pt x="875615" y="2463800"/>
                </a:lnTo>
                <a:lnTo>
                  <a:pt x="855126" y="2413000"/>
                </a:lnTo>
                <a:lnTo>
                  <a:pt x="835424" y="2362200"/>
                </a:lnTo>
                <a:lnTo>
                  <a:pt x="816514" y="2324100"/>
                </a:lnTo>
                <a:lnTo>
                  <a:pt x="798402" y="2273300"/>
                </a:lnTo>
                <a:lnTo>
                  <a:pt x="781094" y="2222500"/>
                </a:lnTo>
                <a:lnTo>
                  <a:pt x="764597" y="2171700"/>
                </a:lnTo>
                <a:lnTo>
                  <a:pt x="748917" y="2120900"/>
                </a:lnTo>
                <a:lnTo>
                  <a:pt x="734059" y="2070100"/>
                </a:lnTo>
                <a:lnTo>
                  <a:pt x="720029" y="2019300"/>
                </a:lnTo>
                <a:lnTo>
                  <a:pt x="706835" y="1968500"/>
                </a:lnTo>
                <a:lnTo>
                  <a:pt x="694481" y="1917700"/>
                </a:lnTo>
                <a:lnTo>
                  <a:pt x="682974" y="1866900"/>
                </a:lnTo>
                <a:lnTo>
                  <a:pt x="672321" y="1828800"/>
                </a:lnTo>
                <a:lnTo>
                  <a:pt x="662526" y="1778000"/>
                </a:lnTo>
                <a:lnTo>
                  <a:pt x="653597" y="1727200"/>
                </a:lnTo>
                <a:lnTo>
                  <a:pt x="645539" y="1676400"/>
                </a:lnTo>
                <a:lnTo>
                  <a:pt x="638358" y="1625600"/>
                </a:lnTo>
                <a:lnTo>
                  <a:pt x="632061" y="1574800"/>
                </a:lnTo>
                <a:lnTo>
                  <a:pt x="625623" y="1524000"/>
                </a:lnTo>
                <a:lnTo>
                  <a:pt x="620033" y="1473200"/>
                </a:lnTo>
                <a:lnTo>
                  <a:pt x="615300" y="1422400"/>
                </a:lnTo>
                <a:lnTo>
                  <a:pt x="611432" y="1358900"/>
                </a:lnTo>
                <a:lnTo>
                  <a:pt x="608439" y="1308100"/>
                </a:lnTo>
                <a:lnTo>
                  <a:pt x="606329" y="1257300"/>
                </a:lnTo>
                <a:lnTo>
                  <a:pt x="605113" y="1206500"/>
                </a:lnTo>
                <a:lnTo>
                  <a:pt x="604799" y="1155700"/>
                </a:lnTo>
                <a:lnTo>
                  <a:pt x="605397" y="1104900"/>
                </a:lnTo>
                <a:lnTo>
                  <a:pt x="606915" y="1054100"/>
                </a:lnTo>
                <a:lnTo>
                  <a:pt x="607317" y="1028700"/>
                </a:lnTo>
                <a:lnTo>
                  <a:pt x="610076" y="965200"/>
                </a:lnTo>
                <a:lnTo>
                  <a:pt x="612122" y="939800"/>
                </a:lnTo>
                <a:lnTo>
                  <a:pt x="615551" y="889000"/>
                </a:lnTo>
                <a:lnTo>
                  <a:pt x="616973" y="876300"/>
                </a:lnTo>
                <a:lnTo>
                  <a:pt x="618361" y="863600"/>
                </a:lnTo>
                <a:lnTo>
                  <a:pt x="619676" y="838200"/>
                </a:lnTo>
                <a:lnTo>
                  <a:pt x="620885" y="825500"/>
                </a:lnTo>
                <a:lnTo>
                  <a:pt x="621692" y="812800"/>
                </a:lnTo>
                <a:close/>
              </a:path>
              <a:path w="4874259" h="5105400">
                <a:moveTo>
                  <a:pt x="4873733" y="4432300"/>
                </a:moveTo>
                <a:lnTo>
                  <a:pt x="4842873" y="4432300"/>
                </a:lnTo>
                <a:lnTo>
                  <a:pt x="4697000" y="4470400"/>
                </a:lnTo>
                <a:lnTo>
                  <a:pt x="4648753" y="4470400"/>
                </a:lnTo>
                <a:lnTo>
                  <a:pt x="4600748" y="4483100"/>
                </a:lnTo>
                <a:lnTo>
                  <a:pt x="4553018" y="4483100"/>
                </a:lnTo>
                <a:lnTo>
                  <a:pt x="4505594" y="4495800"/>
                </a:lnTo>
                <a:lnTo>
                  <a:pt x="4458508" y="4495800"/>
                </a:lnTo>
                <a:lnTo>
                  <a:pt x="4411793" y="4508500"/>
                </a:lnTo>
                <a:lnTo>
                  <a:pt x="4333803" y="4508500"/>
                </a:lnTo>
                <a:lnTo>
                  <a:pt x="4240131" y="4521200"/>
                </a:lnTo>
                <a:lnTo>
                  <a:pt x="4873733" y="4521200"/>
                </a:lnTo>
                <a:lnTo>
                  <a:pt x="4873733" y="4432300"/>
                </a:lnTo>
                <a:close/>
              </a:path>
              <a:path w="4874259" h="5105400">
                <a:moveTo>
                  <a:pt x="812909" y="0"/>
                </a:moveTo>
                <a:lnTo>
                  <a:pt x="174861" y="0"/>
                </a:lnTo>
                <a:lnTo>
                  <a:pt x="159756" y="50800"/>
                </a:lnTo>
                <a:lnTo>
                  <a:pt x="145651" y="101600"/>
                </a:lnTo>
                <a:lnTo>
                  <a:pt x="132498" y="152400"/>
                </a:lnTo>
                <a:lnTo>
                  <a:pt x="120251" y="203200"/>
                </a:lnTo>
                <a:lnTo>
                  <a:pt x="118600" y="203200"/>
                </a:lnTo>
                <a:lnTo>
                  <a:pt x="115766" y="215900"/>
                </a:lnTo>
                <a:lnTo>
                  <a:pt x="112980" y="228600"/>
                </a:lnTo>
                <a:lnTo>
                  <a:pt x="110241" y="241300"/>
                </a:lnTo>
                <a:lnTo>
                  <a:pt x="106281" y="254000"/>
                </a:lnTo>
                <a:lnTo>
                  <a:pt x="104884" y="254000"/>
                </a:lnTo>
                <a:lnTo>
                  <a:pt x="103741" y="266700"/>
                </a:lnTo>
                <a:lnTo>
                  <a:pt x="99375" y="279400"/>
                </a:lnTo>
                <a:lnTo>
                  <a:pt x="95105" y="304800"/>
                </a:lnTo>
                <a:lnTo>
                  <a:pt x="93835" y="304800"/>
                </a:lnTo>
                <a:lnTo>
                  <a:pt x="92438" y="317500"/>
                </a:lnTo>
                <a:lnTo>
                  <a:pt x="91168" y="317500"/>
                </a:lnTo>
                <a:lnTo>
                  <a:pt x="82151" y="368300"/>
                </a:lnTo>
                <a:lnTo>
                  <a:pt x="79738" y="368300"/>
                </a:lnTo>
                <a:lnTo>
                  <a:pt x="72927" y="406400"/>
                </a:lnTo>
                <a:lnTo>
                  <a:pt x="66593" y="444500"/>
                </a:lnTo>
                <a:lnTo>
                  <a:pt x="60735" y="469900"/>
                </a:lnTo>
                <a:lnTo>
                  <a:pt x="55354" y="508000"/>
                </a:lnTo>
                <a:lnTo>
                  <a:pt x="52917" y="520700"/>
                </a:lnTo>
                <a:lnTo>
                  <a:pt x="48138" y="546100"/>
                </a:lnTo>
                <a:lnTo>
                  <a:pt x="45702" y="558800"/>
                </a:lnTo>
                <a:lnTo>
                  <a:pt x="43717" y="571500"/>
                </a:lnTo>
                <a:lnTo>
                  <a:pt x="41638" y="584200"/>
                </a:lnTo>
                <a:lnTo>
                  <a:pt x="41384" y="584200"/>
                </a:lnTo>
                <a:lnTo>
                  <a:pt x="31319" y="660400"/>
                </a:lnTo>
                <a:lnTo>
                  <a:pt x="26882" y="698500"/>
                </a:lnTo>
                <a:lnTo>
                  <a:pt x="22969" y="736600"/>
                </a:lnTo>
                <a:lnTo>
                  <a:pt x="20937" y="749300"/>
                </a:lnTo>
                <a:lnTo>
                  <a:pt x="20048" y="762000"/>
                </a:lnTo>
                <a:lnTo>
                  <a:pt x="19159" y="762000"/>
                </a:lnTo>
                <a:lnTo>
                  <a:pt x="17881" y="787400"/>
                </a:lnTo>
                <a:lnTo>
                  <a:pt x="16746" y="800100"/>
                </a:lnTo>
                <a:lnTo>
                  <a:pt x="15801" y="812800"/>
                </a:lnTo>
                <a:lnTo>
                  <a:pt x="622583" y="812800"/>
                </a:lnTo>
                <a:lnTo>
                  <a:pt x="623546" y="800100"/>
                </a:lnTo>
                <a:lnTo>
                  <a:pt x="624568" y="787400"/>
                </a:lnTo>
                <a:lnTo>
                  <a:pt x="627520" y="774700"/>
                </a:lnTo>
                <a:lnTo>
                  <a:pt x="636379" y="698500"/>
                </a:lnTo>
                <a:lnTo>
                  <a:pt x="637268" y="698500"/>
                </a:lnTo>
                <a:lnTo>
                  <a:pt x="639300" y="673100"/>
                </a:lnTo>
                <a:lnTo>
                  <a:pt x="639935" y="673100"/>
                </a:lnTo>
                <a:lnTo>
                  <a:pt x="642701" y="660400"/>
                </a:lnTo>
                <a:lnTo>
                  <a:pt x="645681" y="635000"/>
                </a:lnTo>
                <a:lnTo>
                  <a:pt x="648900" y="622300"/>
                </a:lnTo>
                <a:lnTo>
                  <a:pt x="652381" y="596900"/>
                </a:lnTo>
                <a:lnTo>
                  <a:pt x="653270" y="596900"/>
                </a:lnTo>
                <a:lnTo>
                  <a:pt x="657838" y="571500"/>
                </a:lnTo>
                <a:lnTo>
                  <a:pt x="662572" y="546100"/>
                </a:lnTo>
                <a:lnTo>
                  <a:pt x="667450" y="520700"/>
                </a:lnTo>
                <a:lnTo>
                  <a:pt x="672447" y="495300"/>
                </a:lnTo>
                <a:lnTo>
                  <a:pt x="674479" y="482600"/>
                </a:lnTo>
                <a:lnTo>
                  <a:pt x="675368" y="482600"/>
                </a:lnTo>
                <a:lnTo>
                  <a:pt x="677009" y="469900"/>
                </a:lnTo>
                <a:lnTo>
                  <a:pt x="678686" y="457200"/>
                </a:lnTo>
                <a:lnTo>
                  <a:pt x="680386" y="457200"/>
                </a:lnTo>
                <a:lnTo>
                  <a:pt x="683496" y="444500"/>
                </a:lnTo>
                <a:lnTo>
                  <a:pt x="684893" y="431800"/>
                </a:lnTo>
                <a:lnTo>
                  <a:pt x="686163" y="431800"/>
                </a:lnTo>
                <a:lnTo>
                  <a:pt x="687782" y="419100"/>
                </a:lnTo>
                <a:lnTo>
                  <a:pt x="692640" y="406400"/>
                </a:lnTo>
                <a:lnTo>
                  <a:pt x="693910" y="393700"/>
                </a:lnTo>
                <a:lnTo>
                  <a:pt x="695434" y="393700"/>
                </a:lnTo>
                <a:lnTo>
                  <a:pt x="696831" y="381000"/>
                </a:lnTo>
                <a:lnTo>
                  <a:pt x="702885" y="355600"/>
                </a:lnTo>
                <a:lnTo>
                  <a:pt x="704832" y="355600"/>
                </a:lnTo>
                <a:lnTo>
                  <a:pt x="705848" y="342900"/>
                </a:lnTo>
                <a:lnTo>
                  <a:pt x="706610" y="342900"/>
                </a:lnTo>
                <a:lnTo>
                  <a:pt x="721784" y="279400"/>
                </a:lnTo>
                <a:lnTo>
                  <a:pt x="736324" y="228600"/>
                </a:lnTo>
                <a:lnTo>
                  <a:pt x="751146" y="190500"/>
                </a:lnTo>
                <a:lnTo>
                  <a:pt x="766151" y="139700"/>
                </a:lnTo>
                <a:lnTo>
                  <a:pt x="781238" y="88900"/>
                </a:lnTo>
                <a:lnTo>
                  <a:pt x="796306" y="50800"/>
                </a:lnTo>
                <a:lnTo>
                  <a:pt x="811258" y="12700"/>
                </a:lnTo>
                <a:lnTo>
                  <a:pt x="812909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739765" cy="6858000"/>
          </a:xfrm>
          <a:custGeom>
            <a:avLst/>
            <a:gdLst/>
            <a:ahLst/>
            <a:cxnLst/>
            <a:rect l="l" t="t" r="r" b="b"/>
            <a:pathLst>
              <a:path w="5739765" h="6858000">
                <a:moveTo>
                  <a:pt x="5739384" y="6857998"/>
                </a:moveTo>
                <a:lnTo>
                  <a:pt x="5739384" y="0"/>
                </a:lnTo>
                <a:lnTo>
                  <a:pt x="0" y="0"/>
                </a:lnTo>
                <a:lnTo>
                  <a:pt x="0" y="6857998"/>
                </a:lnTo>
                <a:lnTo>
                  <a:pt x="5739384" y="6857998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608320"/>
            <a:ext cx="2685415" cy="676910"/>
          </a:xfrm>
          <a:custGeom>
            <a:avLst/>
            <a:gdLst/>
            <a:ahLst/>
            <a:cxnLst/>
            <a:rect l="l" t="t" r="r" b="b"/>
            <a:pathLst>
              <a:path w="2685415" h="676910">
                <a:moveTo>
                  <a:pt x="2685288" y="0"/>
                </a:moveTo>
                <a:lnTo>
                  <a:pt x="0" y="0"/>
                </a:lnTo>
                <a:lnTo>
                  <a:pt x="0" y="676655"/>
                </a:lnTo>
                <a:lnTo>
                  <a:pt x="2685288" y="676655"/>
                </a:lnTo>
                <a:lnTo>
                  <a:pt x="2685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0039" y="5721655"/>
            <a:ext cx="629920" cy="424180"/>
          </a:xfrm>
          <a:custGeom>
            <a:avLst/>
            <a:gdLst/>
            <a:ahLst/>
            <a:cxnLst/>
            <a:rect l="l" t="t" r="r" b="b"/>
            <a:pathLst>
              <a:path w="629919" h="424179">
                <a:moveTo>
                  <a:pt x="629922" y="0"/>
                </a:moveTo>
                <a:lnTo>
                  <a:pt x="0" y="0"/>
                </a:lnTo>
                <a:lnTo>
                  <a:pt x="0" y="424181"/>
                </a:lnTo>
                <a:lnTo>
                  <a:pt x="629922" y="424181"/>
                </a:lnTo>
                <a:lnTo>
                  <a:pt x="629922" y="0"/>
                </a:lnTo>
                <a:close/>
              </a:path>
            </a:pathLst>
          </a:custGeom>
          <a:solidFill>
            <a:srgbClr val="2C4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9972" y="5912413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1314" y="0"/>
                </a:moveTo>
                <a:lnTo>
                  <a:pt x="19409" y="5541"/>
                </a:lnTo>
                <a:lnTo>
                  <a:pt x="16208" y="14081"/>
                </a:lnTo>
                <a:lnTo>
                  <a:pt x="6427" y="14268"/>
                </a:lnTo>
                <a:lnTo>
                  <a:pt x="0" y="14518"/>
                </a:lnTo>
                <a:lnTo>
                  <a:pt x="12931" y="23815"/>
                </a:lnTo>
                <a:lnTo>
                  <a:pt x="8205" y="38513"/>
                </a:lnTo>
                <a:lnTo>
                  <a:pt x="21314" y="29720"/>
                </a:lnTo>
                <a:lnTo>
                  <a:pt x="34500" y="38513"/>
                </a:lnTo>
                <a:lnTo>
                  <a:pt x="29901" y="23815"/>
                </a:lnTo>
                <a:lnTo>
                  <a:pt x="42884" y="14518"/>
                </a:lnTo>
                <a:lnTo>
                  <a:pt x="36380" y="14268"/>
                </a:lnTo>
                <a:lnTo>
                  <a:pt x="26675" y="14081"/>
                </a:lnTo>
                <a:lnTo>
                  <a:pt x="21314" y="0"/>
                </a:lnTo>
                <a:close/>
              </a:path>
            </a:pathLst>
          </a:custGeom>
          <a:solidFill>
            <a:srgbClr val="F1E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9972" y="5912413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42884" y="14518"/>
                </a:moveTo>
                <a:lnTo>
                  <a:pt x="36380" y="14268"/>
                </a:lnTo>
                <a:lnTo>
                  <a:pt x="26675" y="14081"/>
                </a:lnTo>
                <a:lnTo>
                  <a:pt x="23398" y="5541"/>
                </a:lnTo>
                <a:lnTo>
                  <a:pt x="21314" y="0"/>
                </a:lnTo>
                <a:lnTo>
                  <a:pt x="19409" y="5541"/>
                </a:lnTo>
                <a:lnTo>
                  <a:pt x="16208" y="14081"/>
                </a:lnTo>
                <a:lnTo>
                  <a:pt x="6427" y="14268"/>
                </a:lnTo>
                <a:lnTo>
                  <a:pt x="0" y="14518"/>
                </a:lnTo>
                <a:lnTo>
                  <a:pt x="5284" y="18288"/>
                </a:lnTo>
                <a:lnTo>
                  <a:pt x="12931" y="23815"/>
                </a:lnTo>
                <a:lnTo>
                  <a:pt x="10085" y="32610"/>
                </a:lnTo>
                <a:lnTo>
                  <a:pt x="8205" y="38513"/>
                </a:lnTo>
                <a:lnTo>
                  <a:pt x="13312" y="35059"/>
                </a:lnTo>
                <a:lnTo>
                  <a:pt x="21314" y="29720"/>
                </a:lnTo>
                <a:lnTo>
                  <a:pt x="29317" y="35059"/>
                </a:lnTo>
                <a:lnTo>
                  <a:pt x="34500" y="38513"/>
                </a:lnTo>
                <a:lnTo>
                  <a:pt x="29901" y="23815"/>
                </a:lnTo>
                <a:lnTo>
                  <a:pt x="42884" y="14518"/>
                </a:lnTo>
                <a:close/>
              </a:path>
            </a:pathLst>
          </a:custGeom>
          <a:ln w="3175">
            <a:solidFill>
              <a:srgbClr val="F1E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793" y="5792953"/>
            <a:ext cx="95270" cy="908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12860" y="5776005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1569" y="0"/>
                </a:moveTo>
                <a:lnTo>
                  <a:pt x="19485" y="5516"/>
                </a:lnTo>
                <a:lnTo>
                  <a:pt x="16386" y="14068"/>
                </a:lnTo>
                <a:lnTo>
                  <a:pt x="6681" y="14422"/>
                </a:lnTo>
                <a:lnTo>
                  <a:pt x="0" y="14422"/>
                </a:lnTo>
                <a:lnTo>
                  <a:pt x="12982" y="23784"/>
                </a:lnTo>
                <a:lnTo>
                  <a:pt x="10289" y="32590"/>
                </a:lnTo>
                <a:lnTo>
                  <a:pt x="8383" y="38485"/>
                </a:lnTo>
                <a:lnTo>
                  <a:pt x="21569" y="29705"/>
                </a:lnTo>
                <a:lnTo>
                  <a:pt x="34678" y="38485"/>
                </a:lnTo>
                <a:lnTo>
                  <a:pt x="29952" y="23784"/>
                </a:lnTo>
                <a:lnTo>
                  <a:pt x="37777" y="18268"/>
                </a:lnTo>
                <a:lnTo>
                  <a:pt x="42884" y="14422"/>
                </a:lnTo>
                <a:lnTo>
                  <a:pt x="36456" y="14422"/>
                </a:lnTo>
                <a:lnTo>
                  <a:pt x="26675" y="14068"/>
                </a:lnTo>
                <a:lnTo>
                  <a:pt x="23652" y="5516"/>
                </a:lnTo>
                <a:lnTo>
                  <a:pt x="21569" y="0"/>
                </a:lnTo>
                <a:close/>
              </a:path>
            </a:pathLst>
          </a:custGeom>
          <a:solidFill>
            <a:srgbClr val="F1E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2860" y="5776005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6675" y="14068"/>
                </a:moveTo>
                <a:lnTo>
                  <a:pt x="23652" y="5516"/>
                </a:lnTo>
                <a:lnTo>
                  <a:pt x="21569" y="0"/>
                </a:lnTo>
                <a:lnTo>
                  <a:pt x="19485" y="5516"/>
                </a:lnTo>
                <a:lnTo>
                  <a:pt x="16386" y="14068"/>
                </a:lnTo>
                <a:lnTo>
                  <a:pt x="6681" y="14422"/>
                </a:lnTo>
                <a:lnTo>
                  <a:pt x="0" y="14422"/>
                </a:lnTo>
                <a:lnTo>
                  <a:pt x="5360" y="18268"/>
                </a:lnTo>
                <a:lnTo>
                  <a:pt x="12982" y="23784"/>
                </a:lnTo>
                <a:lnTo>
                  <a:pt x="10289" y="32590"/>
                </a:lnTo>
                <a:lnTo>
                  <a:pt x="8383" y="38485"/>
                </a:lnTo>
                <a:lnTo>
                  <a:pt x="13566" y="35044"/>
                </a:lnTo>
                <a:lnTo>
                  <a:pt x="21569" y="29705"/>
                </a:lnTo>
                <a:lnTo>
                  <a:pt x="29571" y="35044"/>
                </a:lnTo>
                <a:lnTo>
                  <a:pt x="34678" y="38485"/>
                </a:lnTo>
                <a:lnTo>
                  <a:pt x="32798" y="32590"/>
                </a:lnTo>
                <a:lnTo>
                  <a:pt x="29952" y="23784"/>
                </a:lnTo>
                <a:lnTo>
                  <a:pt x="37777" y="18268"/>
                </a:lnTo>
                <a:lnTo>
                  <a:pt x="42884" y="14422"/>
                </a:lnTo>
                <a:lnTo>
                  <a:pt x="36456" y="14422"/>
                </a:lnTo>
                <a:lnTo>
                  <a:pt x="26675" y="14068"/>
                </a:lnTo>
                <a:close/>
              </a:path>
            </a:pathLst>
          </a:custGeom>
          <a:ln w="3175">
            <a:solidFill>
              <a:srgbClr val="F1E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73" y="5792953"/>
            <a:ext cx="95676" cy="9031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475626" y="5912236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1505" y="0"/>
                </a:moveTo>
                <a:lnTo>
                  <a:pt x="19424" y="5516"/>
                </a:lnTo>
                <a:lnTo>
                  <a:pt x="16396" y="14258"/>
                </a:lnTo>
                <a:lnTo>
                  <a:pt x="6684" y="14445"/>
                </a:lnTo>
                <a:lnTo>
                  <a:pt x="0" y="14445"/>
                </a:lnTo>
                <a:lnTo>
                  <a:pt x="5296" y="18466"/>
                </a:lnTo>
                <a:lnTo>
                  <a:pt x="12928" y="23992"/>
                </a:lnTo>
                <a:lnTo>
                  <a:pt x="10278" y="32597"/>
                </a:lnTo>
                <a:lnTo>
                  <a:pt x="8388" y="38503"/>
                </a:lnTo>
                <a:lnTo>
                  <a:pt x="13495" y="35046"/>
                </a:lnTo>
                <a:lnTo>
                  <a:pt x="21505" y="29708"/>
                </a:lnTo>
                <a:lnTo>
                  <a:pt x="29515" y="35046"/>
                </a:lnTo>
                <a:lnTo>
                  <a:pt x="34685" y="38503"/>
                </a:lnTo>
                <a:lnTo>
                  <a:pt x="30082" y="23992"/>
                </a:lnTo>
                <a:lnTo>
                  <a:pt x="37714" y="18466"/>
                </a:lnTo>
                <a:lnTo>
                  <a:pt x="43074" y="14445"/>
                </a:lnTo>
                <a:lnTo>
                  <a:pt x="36390" y="14445"/>
                </a:lnTo>
                <a:lnTo>
                  <a:pt x="26678" y="14258"/>
                </a:lnTo>
                <a:lnTo>
                  <a:pt x="23649" y="5516"/>
                </a:lnTo>
                <a:lnTo>
                  <a:pt x="21505" y="0"/>
                </a:lnTo>
                <a:close/>
              </a:path>
            </a:pathLst>
          </a:custGeom>
          <a:solidFill>
            <a:srgbClr val="F1E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75626" y="5912236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9515" y="35046"/>
                </a:moveTo>
                <a:lnTo>
                  <a:pt x="34685" y="38503"/>
                </a:lnTo>
                <a:lnTo>
                  <a:pt x="32795" y="32597"/>
                </a:lnTo>
                <a:lnTo>
                  <a:pt x="30082" y="23992"/>
                </a:lnTo>
                <a:lnTo>
                  <a:pt x="37714" y="18466"/>
                </a:lnTo>
                <a:lnTo>
                  <a:pt x="43074" y="14445"/>
                </a:lnTo>
                <a:lnTo>
                  <a:pt x="36390" y="14445"/>
                </a:lnTo>
                <a:lnTo>
                  <a:pt x="26678" y="14258"/>
                </a:lnTo>
                <a:lnTo>
                  <a:pt x="23649" y="5516"/>
                </a:lnTo>
                <a:lnTo>
                  <a:pt x="21505" y="0"/>
                </a:lnTo>
                <a:lnTo>
                  <a:pt x="19424" y="5516"/>
                </a:lnTo>
                <a:lnTo>
                  <a:pt x="16396" y="14258"/>
                </a:lnTo>
                <a:lnTo>
                  <a:pt x="6684" y="14445"/>
                </a:lnTo>
                <a:lnTo>
                  <a:pt x="0" y="14445"/>
                </a:lnTo>
                <a:lnTo>
                  <a:pt x="5296" y="18466"/>
                </a:lnTo>
                <a:lnTo>
                  <a:pt x="12928" y="23992"/>
                </a:lnTo>
                <a:lnTo>
                  <a:pt x="10278" y="32597"/>
                </a:lnTo>
                <a:lnTo>
                  <a:pt x="8388" y="38503"/>
                </a:lnTo>
                <a:lnTo>
                  <a:pt x="13495" y="35046"/>
                </a:lnTo>
                <a:lnTo>
                  <a:pt x="21505" y="29708"/>
                </a:lnTo>
                <a:lnTo>
                  <a:pt x="29515" y="35046"/>
                </a:lnTo>
                <a:close/>
              </a:path>
            </a:pathLst>
          </a:custGeom>
          <a:ln w="3175">
            <a:solidFill>
              <a:srgbClr val="F1E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785" y="5978752"/>
            <a:ext cx="95280" cy="9089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612860" y="6048100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1569" y="0"/>
                </a:moveTo>
                <a:lnTo>
                  <a:pt x="19485" y="5715"/>
                </a:lnTo>
                <a:lnTo>
                  <a:pt x="16208" y="14321"/>
                </a:lnTo>
                <a:lnTo>
                  <a:pt x="6503" y="14508"/>
                </a:lnTo>
                <a:lnTo>
                  <a:pt x="0" y="14698"/>
                </a:lnTo>
                <a:lnTo>
                  <a:pt x="5360" y="18466"/>
                </a:lnTo>
                <a:lnTo>
                  <a:pt x="12982" y="23994"/>
                </a:lnTo>
                <a:lnTo>
                  <a:pt x="10085" y="32600"/>
                </a:lnTo>
                <a:lnTo>
                  <a:pt x="8383" y="38503"/>
                </a:lnTo>
                <a:lnTo>
                  <a:pt x="21569" y="29710"/>
                </a:lnTo>
                <a:lnTo>
                  <a:pt x="34678" y="38503"/>
                </a:lnTo>
                <a:lnTo>
                  <a:pt x="32798" y="32600"/>
                </a:lnTo>
                <a:lnTo>
                  <a:pt x="29952" y="23994"/>
                </a:lnTo>
                <a:lnTo>
                  <a:pt x="37599" y="18466"/>
                </a:lnTo>
                <a:lnTo>
                  <a:pt x="42884" y="14698"/>
                </a:lnTo>
                <a:lnTo>
                  <a:pt x="36456" y="14508"/>
                </a:lnTo>
                <a:lnTo>
                  <a:pt x="26675" y="14321"/>
                </a:lnTo>
                <a:lnTo>
                  <a:pt x="23449" y="5715"/>
                </a:lnTo>
                <a:lnTo>
                  <a:pt x="21569" y="0"/>
                </a:lnTo>
                <a:close/>
              </a:path>
            </a:pathLst>
          </a:custGeom>
          <a:solidFill>
            <a:srgbClr val="F1E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12860" y="6048100"/>
            <a:ext cx="43180" cy="38735"/>
          </a:xfrm>
          <a:custGeom>
            <a:avLst/>
            <a:gdLst/>
            <a:ahLst/>
            <a:cxnLst/>
            <a:rect l="l" t="t" r="r" b="b"/>
            <a:pathLst>
              <a:path w="43179" h="38735">
                <a:moveTo>
                  <a:pt x="26675" y="14321"/>
                </a:moveTo>
                <a:lnTo>
                  <a:pt x="23449" y="5715"/>
                </a:lnTo>
                <a:lnTo>
                  <a:pt x="21569" y="0"/>
                </a:lnTo>
                <a:lnTo>
                  <a:pt x="19485" y="5715"/>
                </a:lnTo>
                <a:lnTo>
                  <a:pt x="16208" y="14321"/>
                </a:lnTo>
                <a:lnTo>
                  <a:pt x="6503" y="14508"/>
                </a:lnTo>
                <a:lnTo>
                  <a:pt x="0" y="14698"/>
                </a:lnTo>
                <a:lnTo>
                  <a:pt x="5360" y="18466"/>
                </a:lnTo>
                <a:lnTo>
                  <a:pt x="12982" y="23994"/>
                </a:lnTo>
                <a:lnTo>
                  <a:pt x="10085" y="32600"/>
                </a:lnTo>
                <a:lnTo>
                  <a:pt x="8383" y="38503"/>
                </a:lnTo>
                <a:lnTo>
                  <a:pt x="21569" y="29710"/>
                </a:lnTo>
                <a:lnTo>
                  <a:pt x="29571" y="35049"/>
                </a:lnTo>
                <a:lnTo>
                  <a:pt x="34678" y="38503"/>
                </a:lnTo>
                <a:lnTo>
                  <a:pt x="32798" y="32600"/>
                </a:lnTo>
                <a:lnTo>
                  <a:pt x="29952" y="23994"/>
                </a:lnTo>
                <a:lnTo>
                  <a:pt x="37599" y="18466"/>
                </a:lnTo>
                <a:lnTo>
                  <a:pt x="42884" y="14698"/>
                </a:lnTo>
                <a:lnTo>
                  <a:pt x="36456" y="14508"/>
                </a:lnTo>
                <a:lnTo>
                  <a:pt x="26675" y="14321"/>
                </a:lnTo>
                <a:close/>
              </a:path>
            </a:pathLst>
          </a:custGeom>
          <a:ln w="3175">
            <a:solidFill>
              <a:srgbClr val="F1E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0158" y="5979505"/>
            <a:ext cx="95549" cy="9051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7207" y="377952"/>
            <a:ext cx="5349240" cy="341985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620511" y="722376"/>
            <a:ext cx="222885" cy="2707005"/>
          </a:xfrm>
          <a:custGeom>
            <a:avLst/>
            <a:gdLst/>
            <a:ahLst/>
            <a:cxnLst/>
            <a:rect l="l" t="t" r="r" b="b"/>
            <a:pathLst>
              <a:path w="222885" h="2707004">
                <a:moveTo>
                  <a:pt x="222516" y="0"/>
                </a:moveTo>
                <a:lnTo>
                  <a:pt x="0" y="0"/>
                </a:lnTo>
                <a:lnTo>
                  <a:pt x="0" y="2706624"/>
                </a:lnTo>
                <a:lnTo>
                  <a:pt x="222516" y="2706624"/>
                </a:lnTo>
                <a:lnTo>
                  <a:pt x="22251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1154" y="1658620"/>
            <a:ext cx="1088969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69791" y="10667"/>
            <a:ext cx="6257925" cy="6210300"/>
          </a:xfrm>
          <a:custGeom>
            <a:avLst/>
            <a:gdLst/>
            <a:ahLst/>
            <a:cxnLst/>
            <a:rect l="l" t="t" r="r" b="b"/>
            <a:pathLst>
              <a:path w="6257925" h="6210300">
                <a:moveTo>
                  <a:pt x="3143346" y="6197600"/>
                </a:moveTo>
                <a:lnTo>
                  <a:pt x="2504948" y="6197600"/>
                </a:lnTo>
                <a:lnTo>
                  <a:pt x="2567908" y="6210300"/>
                </a:lnTo>
                <a:lnTo>
                  <a:pt x="3090779" y="6210300"/>
                </a:lnTo>
                <a:lnTo>
                  <a:pt x="3143346" y="6197600"/>
                </a:lnTo>
                <a:close/>
              </a:path>
              <a:path w="6257925" h="6210300">
                <a:moveTo>
                  <a:pt x="3244373" y="6184900"/>
                </a:moveTo>
                <a:lnTo>
                  <a:pt x="2351036" y="6184900"/>
                </a:lnTo>
                <a:lnTo>
                  <a:pt x="2402807" y="6197600"/>
                </a:lnTo>
                <a:lnTo>
                  <a:pt x="3194555" y="6197600"/>
                </a:lnTo>
                <a:lnTo>
                  <a:pt x="3244373" y="6184900"/>
                </a:lnTo>
                <a:close/>
              </a:path>
              <a:path w="6257925" h="6210300">
                <a:moveTo>
                  <a:pt x="3501725" y="6146800"/>
                </a:moveTo>
                <a:lnTo>
                  <a:pt x="2140308" y="6146800"/>
                </a:lnTo>
                <a:lnTo>
                  <a:pt x="2298856" y="6184900"/>
                </a:lnTo>
                <a:lnTo>
                  <a:pt x="3292766" y="6184900"/>
                </a:lnTo>
                <a:lnTo>
                  <a:pt x="3339700" y="6172200"/>
                </a:lnTo>
                <a:lnTo>
                  <a:pt x="3385143" y="6172200"/>
                </a:lnTo>
                <a:lnTo>
                  <a:pt x="3429060" y="6159500"/>
                </a:lnTo>
                <a:lnTo>
                  <a:pt x="3480054" y="6159500"/>
                </a:lnTo>
                <a:lnTo>
                  <a:pt x="3501725" y="6146800"/>
                </a:lnTo>
                <a:close/>
              </a:path>
              <a:path w="6257925" h="6210300">
                <a:moveTo>
                  <a:pt x="0" y="3670300"/>
                </a:moveTo>
                <a:lnTo>
                  <a:pt x="0" y="4800600"/>
                </a:lnTo>
                <a:lnTo>
                  <a:pt x="19139" y="4826000"/>
                </a:lnTo>
                <a:lnTo>
                  <a:pt x="38623" y="4851400"/>
                </a:lnTo>
                <a:lnTo>
                  <a:pt x="58418" y="4876800"/>
                </a:lnTo>
                <a:lnTo>
                  <a:pt x="78486" y="4902200"/>
                </a:lnTo>
                <a:lnTo>
                  <a:pt x="108009" y="4940300"/>
                </a:lnTo>
                <a:lnTo>
                  <a:pt x="138292" y="4978400"/>
                </a:lnTo>
                <a:lnTo>
                  <a:pt x="169319" y="5016500"/>
                </a:lnTo>
                <a:lnTo>
                  <a:pt x="201076" y="5054600"/>
                </a:lnTo>
                <a:lnTo>
                  <a:pt x="233548" y="5080000"/>
                </a:lnTo>
                <a:lnTo>
                  <a:pt x="266719" y="5118100"/>
                </a:lnTo>
                <a:lnTo>
                  <a:pt x="300573" y="5156200"/>
                </a:lnTo>
                <a:lnTo>
                  <a:pt x="335097" y="5194300"/>
                </a:lnTo>
                <a:lnTo>
                  <a:pt x="370274" y="5232400"/>
                </a:lnTo>
                <a:lnTo>
                  <a:pt x="406090" y="5257800"/>
                </a:lnTo>
                <a:lnTo>
                  <a:pt x="442529" y="5295900"/>
                </a:lnTo>
                <a:lnTo>
                  <a:pt x="479577" y="5334000"/>
                </a:lnTo>
                <a:lnTo>
                  <a:pt x="517217" y="5359400"/>
                </a:lnTo>
                <a:lnTo>
                  <a:pt x="555436" y="5397500"/>
                </a:lnTo>
                <a:lnTo>
                  <a:pt x="594217" y="5422900"/>
                </a:lnTo>
                <a:lnTo>
                  <a:pt x="633546" y="5461000"/>
                </a:lnTo>
                <a:lnTo>
                  <a:pt x="673407" y="5486400"/>
                </a:lnTo>
                <a:lnTo>
                  <a:pt x="713786" y="5524500"/>
                </a:lnTo>
                <a:lnTo>
                  <a:pt x="796035" y="5575300"/>
                </a:lnTo>
                <a:lnTo>
                  <a:pt x="837874" y="5613400"/>
                </a:lnTo>
                <a:lnTo>
                  <a:pt x="966006" y="5689600"/>
                </a:lnTo>
                <a:lnTo>
                  <a:pt x="1097819" y="5765800"/>
                </a:lnTo>
                <a:lnTo>
                  <a:pt x="1324383" y="5892800"/>
                </a:lnTo>
                <a:lnTo>
                  <a:pt x="1370498" y="5905500"/>
                </a:lnTo>
                <a:lnTo>
                  <a:pt x="1416821" y="5930900"/>
                </a:lnTo>
                <a:lnTo>
                  <a:pt x="1463327" y="5943600"/>
                </a:lnTo>
                <a:lnTo>
                  <a:pt x="1509990" y="5969000"/>
                </a:lnTo>
                <a:lnTo>
                  <a:pt x="1556785" y="5981700"/>
                </a:lnTo>
                <a:lnTo>
                  <a:pt x="1603686" y="6007100"/>
                </a:lnTo>
                <a:lnTo>
                  <a:pt x="1744774" y="6045200"/>
                </a:lnTo>
                <a:lnTo>
                  <a:pt x="1791847" y="6070600"/>
                </a:lnTo>
                <a:lnTo>
                  <a:pt x="1979676" y="6121400"/>
                </a:lnTo>
                <a:lnTo>
                  <a:pt x="2086937" y="6146800"/>
                </a:lnTo>
                <a:lnTo>
                  <a:pt x="3527494" y="6146800"/>
                </a:lnTo>
                <a:lnTo>
                  <a:pt x="3543427" y="6134100"/>
                </a:lnTo>
                <a:lnTo>
                  <a:pt x="3598846" y="6134100"/>
                </a:lnTo>
                <a:lnTo>
                  <a:pt x="3623236" y="6121400"/>
                </a:lnTo>
                <a:lnTo>
                  <a:pt x="3654591" y="6121400"/>
                </a:lnTo>
                <a:lnTo>
                  <a:pt x="3662521" y="6108700"/>
                </a:lnTo>
                <a:lnTo>
                  <a:pt x="3688207" y="6108700"/>
                </a:lnTo>
                <a:lnTo>
                  <a:pt x="3737737" y="6096000"/>
                </a:lnTo>
                <a:lnTo>
                  <a:pt x="3748422" y="6096000"/>
                </a:lnTo>
                <a:lnTo>
                  <a:pt x="3759311" y="6083300"/>
                </a:lnTo>
                <a:lnTo>
                  <a:pt x="3781552" y="6083300"/>
                </a:lnTo>
                <a:lnTo>
                  <a:pt x="3808557" y="6070600"/>
                </a:lnTo>
                <a:lnTo>
                  <a:pt x="3833288" y="6070600"/>
                </a:lnTo>
                <a:lnTo>
                  <a:pt x="3855614" y="6057900"/>
                </a:lnTo>
                <a:lnTo>
                  <a:pt x="3875405" y="6057900"/>
                </a:lnTo>
                <a:lnTo>
                  <a:pt x="3916725" y="6045200"/>
                </a:lnTo>
                <a:lnTo>
                  <a:pt x="3959587" y="6019800"/>
                </a:lnTo>
                <a:lnTo>
                  <a:pt x="4049626" y="5994400"/>
                </a:lnTo>
                <a:lnTo>
                  <a:pt x="4096648" y="5969000"/>
                </a:lnTo>
                <a:lnTo>
                  <a:pt x="4144902" y="5956300"/>
                </a:lnTo>
                <a:lnTo>
                  <a:pt x="4194310" y="5930900"/>
                </a:lnTo>
                <a:lnTo>
                  <a:pt x="4244796" y="5918200"/>
                </a:lnTo>
                <a:lnTo>
                  <a:pt x="4348692" y="5867400"/>
                </a:lnTo>
                <a:lnTo>
                  <a:pt x="4401947" y="5842000"/>
                </a:lnTo>
                <a:lnTo>
                  <a:pt x="4426759" y="5829300"/>
                </a:lnTo>
                <a:lnTo>
                  <a:pt x="4439255" y="5816600"/>
                </a:lnTo>
                <a:lnTo>
                  <a:pt x="4451858" y="5816600"/>
                </a:lnTo>
                <a:lnTo>
                  <a:pt x="4464242" y="5803900"/>
                </a:lnTo>
                <a:lnTo>
                  <a:pt x="4476638" y="5803900"/>
                </a:lnTo>
                <a:lnTo>
                  <a:pt x="4489059" y="5791200"/>
                </a:lnTo>
                <a:lnTo>
                  <a:pt x="4501515" y="5791200"/>
                </a:lnTo>
                <a:lnTo>
                  <a:pt x="4623701" y="5715000"/>
                </a:lnTo>
                <a:lnTo>
                  <a:pt x="2630096" y="5715000"/>
                </a:lnTo>
                <a:lnTo>
                  <a:pt x="2550033" y="5702300"/>
                </a:lnTo>
                <a:lnTo>
                  <a:pt x="2501922" y="5702300"/>
                </a:lnTo>
                <a:lnTo>
                  <a:pt x="2453300" y="5689600"/>
                </a:lnTo>
                <a:lnTo>
                  <a:pt x="2404218" y="5689600"/>
                </a:lnTo>
                <a:lnTo>
                  <a:pt x="2354728" y="5676900"/>
                </a:lnTo>
                <a:lnTo>
                  <a:pt x="2304882" y="5676900"/>
                </a:lnTo>
                <a:lnTo>
                  <a:pt x="2102993" y="5626100"/>
                </a:lnTo>
                <a:lnTo>
                  <a:pt x="1812983" y="5549900"/>
                </a:lnTo>
                <a:lnTo>
                  <a:pt x="1764675" y="5524500"/>
                </a:lnTo>
                <a:lnTo>
                  <a:pt x="1716478" y="5511800"/>
                </a:lnTo>
                <a:lnTo>
                  <a:pt x="1668430" y="5486400"/>
                </a:lnTo>
                <a:lnTo>
                  <a:pt x="1620571" y="5473700"/>
                </a:lnTo>
                <a:lnTo>
                  <a:pt x="1525574" y="5422900"/>
                </a:lnTo>
                <a:lnTo>
                  <a:pt x="1478513" y="5410200"/>
                </a:lnTo>
                <a:lnTo>
                  <a:pt x="1339548" y="5334000"/>
                </a:lnTo>
                <a:lnTo>
                  <a:pt x="1294094" y="5308600"/>
                </a:lnTo>
                <a:lnTo>
                  <a:pt x="1249139" y="5270500"/>
                </a:lnTo>
                <a:lnTo>
                  <a:pt x="1160750" y="5219700"/>
                </a:lnTo>
                <a:lnTo>
                  <a:pt x="1117324" y="5194300"/>
                </a:lnTo>
                <a:lnTo>
                  <a:pt x="1074467" y="5156200"/>
                </a:lnTo>
                <a:lnTo>
                  <a:pt x="1032203" y="5130800"/>
                </a:lnTo>
                <a:lnTo>
                  <a:pt x="990556" y="5092700"/>
                </a:lnTo>
                <a:lnTo>
                  <a:pt x="949549" y="5067300"/>
                </a:lnTo>
                <a:lnTo>
                  <a:pt x="909208" y="5029200"/>
                </a:lnTo>
                <a:lnTo>
                  <a:pt x="869555" y="5003800"/>
                </a:lnTo>
                <a:lnTo>
                  <a:pt x="830614" y="4965700"/>
                </a:lnTo>
                <a:lnTo>
                  <a:pt x="792410" y="4927600"/>
                </a:lnTo>
                <a:lnTo>
                  <a:pt x="754966" y="4889500"/>
                </a:lnTo>
                <a:lnTo>
                  <a:pt x="718306" y="4864100"/>
                </a:lnTo>
                <a:lnTo>
                  <a:pt x="682454" y="4826000"/>
                </a:lnTo>
                <a:lnTo>
                  <a:pt x="647434" y="4787900"/>
                </a:lnTo>
                <a:lnTo>
                  <a:pt x="613269" y="4749800"/>
                </a:lnTo>
                <a:lnTo>
                  <a:pt x="579985" y="4711700"/>
                </a:lnTo>
                <a:lnTo>
                  <a:pt x="547604" y="4673600"/>
                </a:lnTo>
                <a:lnTo>
                  <a:pt x="516150" y="4635500"/>
                </a:lnTo>
                <a:lnTo>
                  <a:pt x="485648" y="4597400"/>
                </a:lnTo>
                <a:lnTo>
                  <a:pt x="454284" y="4559300"/>
                </a:lnTo>
                <a:lnTo>
                  <a:pt x="423865" y="4508500"/>
                </a:lnTo>
                <a:lnTo>
                  <a:pt x="394396" y="4470400"/>
                </a:lnTo>
                <a:lnTo>
                  <a:pt x="365879" y="4432300"/>
                </a:lnTo>
                <a:lnTo>
                  <a:pt x="338321" y="4394200"/>
                </a:lnTo>
                <a:lnTo>
                  <a:pt x="311723" y="4356100"/>
                </a:lnTo>
                <a:lnTo>
                  <a:pt x="286092" y="4305300"/>
                </a:lnTo>
                <a:lnTo>
                  <a:pt x="261431" y="4267200"/>
                </a:lnTo>
                <a:lnTo>
                  <a:pt x="237744" y="4229100"/>
                </a:lnTo>
                <a:lnTo>
                  <a:pt x="212843" y="4178300"/>
                </a:lnTo>
                <a:lnTo>
                  <a:pt x="188942" y="4140200"/>
                </a:lnTo>
                <a:lnTo>
                  <a:pt x="166085" y="4089400"/>
                </a:lnTo>
                <a:lnTo>
                  <a:pt x="144319" y="4038600"/>
                </a:lnTo>
                <a:lnTo>
                  <a:pt x="123690" y="4000500"/>
                </a:lnTo>
                <a:lnTo>
                  <a:pt x="104245" y="3949700"/>
                </a:lnTo>
                <a:lnTo>
                  <a:pt x="86028" y="3911600"/>
                </a:lnTo>
                <a:lnTo>
                  <a:pt x="69087" y="3860800"/>
                </a:lnTo>
                <a:lnTo>
                  <a:pt x="49452" y="3810000"/>
                </a:lnTo>
                <a:lnTo>
                  <a:pt x="31448" y="3759200"/>
                </a:lnTo>
                <a:lnTo>
                  <a:pt x="14991" y="3708400"/>
                </a:lnTo>
                <a:lnTo>
                  <a:pt x="0" y="3670300"/>
                </a:lnTo>
                <a:close/>
              </a:path>
              <a:path w="6257925" h="6210300">
                <a:moveTo>
                  <a:pt x="4614926" y="0"/>
                </a:moveTo>
                <a:lnTo>
                  <a:pt x="2943818" y="0"/>
                </a:lnTo>
                <a:lnTo>
                  <a:pt x="2995914" y="12700"/>
                </a:lnTo>
                <a:lnTo>
                  <a:pt x="3102356" y="12700"/>
                </a:lnTo>
                <a:lnTo>
                  <a:pt x="3150435" y="25400"/>
                </a:lnTo>
                <a:lnTo>
                  <a:pt x="3198977" y="25400"/>
                </a:lnTo>
                <a:lnTo>
                  <a:pt x="3247945" y="38100"/>
                </a:lnTo>
                <a:lnTo>
                  <a:pt x="3297301" y="38100"/>
                </a:lnTo>
                <a:lnTo>
                  <a:pt x="3397033" y="63500"/>
                </a:lnTo>
                <a:lnTo>
                  <a:pt x="3447336" y="63500"/>
                </a:lnTo>
                <a:lnTo>
                  <a:pt x="3548634" y="88900"/>
                </a:lnTo>
                <a:lnTo>
                  <a:pt x="3693079" y="127000"/>
                </a:lnTo>
                <a:lnTo>
                  <a:pt x="3741323" y="152400"/>
                </a:lnTo>
                <a:lnTo>
                  <a:pt x="3837737" y="177800"/>
                </a:lnTo>
                <a:lnTo>
                  <a:pt x="3885837" y="203200"/>
                </a:lnTo>
                <a:lnTo>
                  <a:pt x="3933817" y="215900"/>
                </a:lnTo>
                <a:lnTo>
                  <a:pt x="3981641" y="241300"/>
                </a:lnTo>
                <a:lnTo>
                  <a:pt x="4029275" y="254000"/>
                </a:lnTo>
                <a:lnTo>
                  <a:pt x="4217183" y="355600"/>
                </a:lnTo>
                <a:lnTo>
                  <a:pt x="4263324" y="368300"/>
                </a:lnTo>
                <a:lnTo>
                  <a:pt x="4309060" y="406400"/>
                </a:lnTo>
                <a:lnTo>
                  <a:pt x="4399171" y="457200"/>
                </a:lnTo>
                <a:lnTo>
                  <a:pt x="4487206" y="508000"/>
                </a:lnTo>
                <a:lnTo>
                  <a:pt x="4530354" y="546100"/>
                </a:lnTo>
                <a:lnTo>
                  <a:pt x="4572901" y="571500"/>
                </a:lnTo>
                <a:lnTo>
                  <a:pt x="4614827" y="609600"/>
                </a:lnTo>
                <a:lnTo>
                  <a:pt x="4656115" y="635000"/>
                </a:lnTo>
                <a:lnTo>
                  <a:pt x="4696744" y="673100"/>
                </a:lnTo>
                <a:lnTo>
                  <a:pt x="4736697" y="698500"/>
                </a:lnTo>
                <a:lnTo>
                  <a:pt x="4775953" y="736600"/>
                </a:lnTo>
                <a:lnTo>
                  <a:pt x="4814495" y="774700"/>
                </a:lnTo>
                <a:lnTo>
                  <a:pt x="4852304" y="812800"/>
                </a:lnTo>
                <a:lnTo>
                  <a:pt x="4889360" y="838200"/>
                </a:lnTo>
                <a:lnTo>
                  <a:pt x="4925645" y="876300"/>
                </a:lnTo>
                <a:lnTo>
                  <a:pt x="4961139" y="914400"/>
                </a:lnTo>
                <a:lnTo>
                  <a:pt x="4995824" y="952500"/>
                </a:lnTo>
                <a:lnTo>
                  <a:pt x="5029682" y="990600"/>
                </a:lnTo>
                <a:lnTo>
                  <a:pt x="5062692" y="1028700"/>
                </a:lnTo>
                <a:lnTo>
                  <a:pt x="5094837" y="1066800"/>
                </a:lnTo>
                <a:lnTo>
                  <a:pt x="5126097" y="1104900"/>
                </a:lnTo>
                <a:lnTo>
                  <a:pt x="5156454" y="1143000"/>
                </a:lnTo>
                <a:lnTo>
                  <a:pt x="5187372" y="1181100"/>
                </a:lnTo>
                <a:lnTo>
                  <a:pt x="5217312" y="1219200"/>
                </a:lnTo>
                <a:lnTo>
                  <a:pt x="5246280" y="1270000"/>
                </a:lnTo>
                <a:lnTo>
                  <a:pt x="5274286" y="1308100"/>
                </a:lnTo>
                <a:lnTo>
                  <a:pt x="5301337" y="1346200"/>
                </a:lnTo>
                <a:lnTo>
                  <a:pt x="5327443" y="1384300"/>
                </a:lnTo>
                <a:lnTo>
                  <a:pt x="5352610" y="1435100"/>
                </a:lnTo>
                <a:lnTo>
                  <a:pt x="5376849" y="1473200"/>
                </a:lnTo>
                <a:lnTo>
                  <a:pt x="5400167" y="1511300"/>
                </a:lnTo>
                <a:lnTo>
                  <a:pt x="5417966" y="1549400"/>
                </a:lnTo>
                <a:lnTo>
                  <a:pt x="5435028" y="1574800"/>
                </a:lnTo>
                <a:lnTo>
                  <a:pt x="5451423" y="1612900"/>
                </a:lnTo>
                <a:lnTo>
                  <a:pt x="5469128" y="1651000"/>
                </a:lnTo>
                <a:lnTo>
                  <a:pt x="5472938" y="1651000"/>
                </a:lnTo>
                <a:lnTo>
                  <a:pt x="5477261" y="1663700"/>
                </a:lnTo>
                <a:lnTo>
                  <a:pt x="5482002" y="1676400"/>
                </a:lnTo>
                <a:lnTo>
                  <a:pt x="5487100" y="1689100"/>
                </a:lnTo>
                <a:lnTo>
                  <a:pt x="5492496" y="1701800"/>
                </a:lnTo>
                <a:lnTo>
                  <a:pt x="5504219" y="1727200"/>
                </a:lnTo>
                <a:lnTo>
                  <a:pt x="5515610" y="1752600"/>
                </a:lnTo>
                <a:lnTo>
                  <a:pt x="5526714" y="1778000"/>
                </a:lnTo>
                <a:lnTo>
                  <a:pt x="5537581" y="1803400"/>
                </a:lnTo>
                <a:lnTo>
                  <a:pt x="5539105" y="1803400"/>
                </a:lnTo>
                <a:lnTo>
                  <a:pt x="5556075" y="1854200"/>
                </a:lnTo>
                <a:lnTo>
                  <a:pt x="5572780" y="1892300"/>
                </a:lnTo>
                <a:lnTo>
                  <a:pt x="5589775" y="1943100"/>
                </a:lnTo>
                <a:lnTo>
                  <a:pt x="5606857" y="1993900"/>
                </a:lnTo>
                <a:lnTo>
                  <a:pt x="5623822" y="2044700"/>
                </a:lnTo>
                <a:lnTo>
                  <a:pt x="5640464" y="2108200"/>
                </a:lnTo>
                <a:lnTo>
                  <a:pt x="5656580" y="2159000"/>
                </a:lnTo>
                <a:lnTo>
                  <a:pt x="5657342" y="2171700"/>
                </a:lnTo>
                <a:lnTo>
                  <a:pt x="5660580" y="2184400"/>
                </a:lnTo>
                <a:lnTo>
                  <a:pt x="5665724" y="2197100"/>
                </a:lnTo>
                <a:lnTo>
                  <a:pt x="5668264" y="2209800"/>
                </a:lnTo>
                <a:lnTo>
                  <a:pt x="5669280" y="2222500"/>
                </a:lnTo>
                <a:lnTo>
                  <a:pt x="5671185" y="2222500"/>
                </a:lnTo>
                <a:lnTo>
                  <a:pt x="5672963" y="2235200"/>
                </a:lnTo>
                <a:lnTo>
                  <a:pt x="5674741" y="2235200"/>
                </a:lnTo>
                <a:lnTo>
                  <a:pt x="5675884" y="2247900"/>
                </a:lnTo>
                <a:lnTo>
                  <a:pt x="5677154" y="2247900"/>
                </a:lnTo>
                <a:lnTo>
                  <a:pt x="5678170" y="2260600"/>
                </a:lnTo>
                <a:lnTo>
                  <a:pt x="5679670" y="2260600"/>
                </a:lnTo>
                <a:lnTo>
                  <a:pt x="5681122" y="2273300"/>
                </a:lnTo>
                <a:lnTo>
                  <a:pt x="5682527" y="2273300"/>
                </a:lnTo>
                <a:lnTo>
                  <a:pt x="5683885" y="2286000"/>
                </a:lnTo>
                <a:lnTo>
                  <a:pt x="5685536" y="2286000"/>
                </a:lnTo>
                <a:lnTo>
                  <a:pt x="5686425" y="2298700"/>
                </a:lnTo>
                <a:lnTo>
                  <a:pt x="5690661" y="2311400"/>
                </a:lnTo>
                <a:lnTo>
                  <a:pt x="5694791" y="2336800"/>
                </a:lnTo>
                <a:lnTo>
                  <a:pt x="5698801" y="2362200"/>
                </a:lnTo>
                <a:lnTo>
                  <a:pt x="5702681" y="2374900"/>
                </a:lnTo>
                <a:lnTo>
                  <a:pt x="5706395" y="2400300"/>
                </a:lnTo>
                <a:lnTo>
                  <a:pt x="5709158" y="2413000"/>
                </a:lnTo>
                <a:lnTo>
                  <a:pt x="5711729" y="2438400"/>
                </a:lnTo>
                <a:lnTo>
                  <a:pt x="5714111" y="2451100"/>
                </a:lnTo>
                <a:lnTo>
                  <a:pt x="5714619" y="2451100"/>
                </a:lnTo>
                <a:lnTo>
                  <a:pt x="5715508" y="2463800"/>
                </a:lnTo>
                <a:lnTo>
                  <a:pt x="5716270" y="2463800"/>
                </a:lnTo>
                <a:lnTo>
                  <a:pt x="5717159" y="2476500"/>
                </a:lnTo>
                <a:lnTo>
                  <a:pt x="5727065" y="2552700"/>
                </a:lnTo>
                <a:lnTo>
                  <a:pt x="5728747" y="2565400"/>
                </a:lnTo>
                <a:lnTo>
                  <a:pt x="5729529" y="2565400"/>
                </a:lnTo>
                <a:lnTo>
                  <a:pt x="5730240" y="2578100"/>
                </a:lnTo>
                <a:lnTo>
                  <a:pt x="5731240" y="2590800"/>
                </a:lnTo>
                <a:lnTo>
                  <a:pt x="5732335" y="2603500"/>
                </a:lnTo>
                <a:lnTo>
                  <a:pt x="5733526" y="2616200"/>
                </a:lnTo>
                <a:lnTo>
                  <a:pt x="5734812" y="2641600"/>
                </a:lnTo>
                <a:lnTo>
                  <a:pt x="5735978" y="2654300"/>
                </a:lnTo>
                <a:lnTo>
                  <a:pt x="5737479" y="2667000"/>
                </a:lnTo>
                <a:lnTo>
                  <a:pt x="5737733" y="2679700"/>
                </a:lnTo>
                <a:lnTo>
                  <a:pt x="5739445" y="2692400"/>
                </a:lnTo>
                <a:lnTo>
                  <a:pt x="5740860" y="2717800"/>
                </a:lnTo>
                <a:lnTo>
                  <a:pt x="5741822" y="2743200"/>
                </a:lnTo>
                <a:lnTo>
                  <a:pt x="5742178" y="2768600"/>
                </a:lnTo>
                <a:lnTo>
                  <a:pt x="5743519" y="2819400"/>
                </a:lnTo>
                <a:lnTo>
                  <a:pt x="5743910" y="2870200"/>
                </a:lnTo>
                <a:lnTo>
                  <a:pt x="5743358" y="2921000"/>
                </a:lnTo>
                <a:lnTo>
                  <a:pt x="5741872" y="2971800"/>
                </a:lnTo>
                <a:lnTo>
                  <a:pt x="5739459" y="3009900"/>
                </a:lnTo>
                <a:lnTo>
                  <a:pt x="5736129" y="3060700"/>
                </a:lnTo>
                <a:lnTo>
                  <a:pt x="5731889" y="3111500"/>
                </a:lnTo>
                <a:lnTo>
                  <a:pt x="5726748" y="3162300"/>
                </a:lnTo>
                <a:lnTo>
                  <a:pt x="5720715" y="3213100"/>
                </a:lnTo>
                <a:lnTo>
                  <a:pt x="5714454" y="3263900"/>
                </a:lnTo>
                <a:lnTo>
                  <a:pt x="5707189" y="3314700"/>
                </a:lnTo>
                <a:lnTo>
                  <a:pt x="5698926" y="3365500"/>
                </a:lnTo>
                <a:lnTo>
                  <a:pt x="5689674" y="3403600"/>
                </a:lnTo>
                <a:lnTo>
                  <a:pt x="5679441" y="3454400"/>
                </a:lnTo>
                <a:lnTo>
                  <a:pt x="5668234" y="3505200"/>
                </a:lnTo>
                <a:lnTo>
                  <a:pt x="5656063" y="3556000"/>
                </a:lnTo>
                <a:lnTo>
                  <a:pt x="5642934" y="3606800"/>
                </a:lnTo>
                <a:lnTo>
                  <a:pt x="5628856" y="3657600"/>
                </a:lnTo>
                <a:lnTo>
                  <a:pt x="5613837" y="3708400"/>
                </a:lnTo>
                <a:lnTo>
                  <a:pt x="5597885" y="3746500"/>
                </a:lnTo>
                <a:lnTo>
                  <a:pt x="5581008" y="3797300"/>
                </a:lnTo>
                <a:lnTo>
                  <a:pt x="5563213" y="3848100"/>
                </a:lnTo>
                <a:lnTo>
                  <a:pt x="5544509" y="3898900"/>
                </a:lnTo>
                <a:lnTo>
                  <a:pt x="5524904" y="3937000"/>
                </a:lnTo>
                <a:lnTo>
                  <a:pt x="5504406" y="3987800"/>
                </a:lnTo>
                <a:lnTo>
                  <a:pt x="5483022" y="4038600"/>
                </a:lnTo>
                <a:lnTo>
                  <a:pt x="5460761" y="4089400"/>
                </a:lnTo>
                <a:lnTo>
                  <a:pt x="5437632" y="4127500"/>
                </a:lnTo>
                <a:lnTo>
                  <a:pt x="5413814" y="4178300"/>
                </a:lnTo>
                <a:lnTo>
                  <a:pt x="5389065" y="4229100"/>
                </a:lnTo>
                <a:lnTo>
                  <a:pt x="5363421" y="4267200"/>
                </a:lnTo>
                <a:lnTo>
                  <a:pt x="5336914" y="4318000"/>
                </a:lnTo>
                <a:lnTo>
                  <a:pt x="5309580" y="4356100"/>
                </a:lnTo>
                <a:lnTo>
                  <a:pt x="5281452" y="4394200"/>
                </a:lnTo>
                <a:lnTo>
                  <a:pt x="5252565" y="4445000"/>
                </a:lnTo>
                <a:lnTo>
                  <a:pt x="5222953" y="4483100"/>
                </a:lnTo>
                <a:lnTo>
                  <a:pt x="5192650" y="4521200"/>
                </a:lnTo>
                <a:lnTo>
                  <a:pt x="5161690" y="4572000"/>
                </a:lnTo>
                <a:lnTo>
                  <a:pt x="5130108" y="4610100"/>
                </a:lnTo>
                <a:lnTo>
                  <a:pt x="5097937" y="4648200"/>
                </a:lnTo>
                <a:lnTo>
                  <a:pt x="5065212" y="4686300"/>
                </a:lnTo>
                <a:lnTo>
                  <a:pt x="5031968" y="4724400"/>
                </a:lnTo>
                <a:lnTo>
                  <a:pt x="4998238" y="4762500"/>
                </a:lnTo>
                <a:lnTo>
                  <a:pt x="4964057" y="4800600"/>
                </a:lnTo>
                <a:lnTo>
                  <a:pt x="4929458" y="4838700"/>
                </a:lnTo>
                <a:lnTo>
                  <a:pt x="4894477" y="4864100"/>
                </a:lnTo>
                <a:lnTo>
                  <a:pt x="4859147" y="4902200"/>
                </a:lnTo>
                <a:lnTo>
                  <a:pt x="4821570" y="4940300"/>
                </a:lnTo>
                <a:lnTo>
                  <a:pt x="4783563" y="4978400"/>
                </a:lnTo>
                <a:lnTo>
                  <a:pt x="4745190" y="5003800"/>
                </a:lnTo>
                <a:lnTo>
                  <a:pt x="4706519" y="5041900"/>
                </a:lnTo>
                <a:lnTo>
                  <a:pt x="4667618" y="5067300"/>
                </a:lnTo>
                <a:lnTo>
                  <a:pt x="4628552" y="5105400"/>
                </a:lnTo>
                <a:lnTo>
                  <a:pt x="4511040" y="5181600"/>
                </a:lnTo>
                <a:lnTo>
                  <a:pt x="4467264" y="5219700"/>
                </a:lnTo>
                <a:lnTo>
                  <a:pt x="4336034" y="5295900"/>
                </a:lnTo>
                <a:lnTo>
                  <a:pt x="4314053" y="5308600"/>
                </a:lnTo>
                <a:lnTo>
                  <a:pt x="4249420" y="5346700"/>
                </a:lnTo>
                <a:lnTo>
                  <a:pt x="4238704" y="5359400"/>
                </a:lnTo>
                <a:lnTo>
                  <a:pt x="4228084" y="5359400"/>
                </a:lnTo>
                <a:lnTo>
                  <a:pt x="4207129" y="5372100"/>
                </a:lnTo>
                <a:lnTo>
                  <a:pt x="4175160" y="5384800"/>
                </a:lnTo>
                <a:lnTo>
                  <a:pt x="4164584" y="5397500"/>
                </a:lnTo>
                <a:lnTo>
                  <a:pt x="4061041" y="5448300"/>
                </a:lnTo>
                <a:lnTo>
                  <a:pt x="4010848" y="5461000"/>
                </a:lnTo>
                <a:lnTo>
                  <a:pt x="3961844" y="5486400"/>
                </a:lnTo>
                <a:lnTo>
                  <a:pt x="3914132" y="5511800"/>
                </a:lnTo>
                <a:lnTo>
                  <a:pt x="3822994" y="5537200"/>
                </a:lnTo>
                <a:lnTo>
                  <a:pt x="3779774" y="5562600"/>
                </a:lnTo>
                <a:lnTo>
                  <a:pt x="3745019" y="5562600"/>
                </a:lnTo>
                <a:lnTo>
                  <a:pt x="3720338" y="5575300"/>
                </a:lnTo>
                <a:lnTo>
                  <a:pt x="3717416" y="5575300"/>
                </a:lnTo>
                <a:lnTo>
                  <a:pt x="3696555" y="5588000"/>
                </a:lnTo>
                <a:lnTo>
                  <a:pt x="3676253" y="5588000"/>
                </a:lnTo>
                <a:lnTo>
                  <a:pt x="3656498" y="5600700"/>
                </a:lnTo>
                <a:lnTo>
                  <a:pt x="3637280" y="5600700"/>
                </a:lnTo>
                <a:lnTo>
                  <a:pt x="3600307" y="5613400"/>
                </a:lnTo>
                <a:lnTo>
                  <a:pt x="3580362" y="5613400"/>
                </a:lnTo>
                <a:lnTo>
                  <a:pt x="3559429" y="5626100"/>
                </a:lnTo>
                <a:lnTo>
                  <a:pt x="3523868" y="5626100"/>
                </a:lnTo>
                <a:lnTo>
                  <a:pt x="3511168" y="5638800"/>
                </a:lnTo>
                <a:lnTo>
                  <a:pt x="3505200" y="5638800"/>
                </a:lnTo>
                <a:lnTo>
                  <a:pt x="3438652" y="5651500"/>
                </a:lnTo>
                <a:lnTo>
                  <a:pt x="3398715" y="5664200"/>
                </a:lnTo>
                <a:lnTo>
                  <a:pt x="3356815" y="5664200"/>
                </a:lnTo>
                <a:lnTo>
                  <a:pt x="3312997" y="5676900"/>
                </a:lnTo>
                <a:lnTo>
                  <a:pt x="3267309" y="5676900"/>
                </a:lnTo>
                <a:lnTo>
                  <a:pt x="3219799" y="5689600"/>
                </a:lnTo>
                <a:lnTo>
                  <a:pt x="3170513" y="5689600"/>
                </a:lnTo>
                <a:lnTo>
                  <a:pt x="3119499" y="5702300"/>
                </a:lnTo>
                <a:lnTo>
                  <a:pt x="3066804" y="5702300"/>
                </a:lnTo>
                <a:lnTo>
                  <a:pt x="3012475" y="5715000"/>
                </a:lnTo>
                <a:lnTo>
                  <a:pt x="4623701" y="5715000"/>
                </a:lnTo>
                <a:lnTo>
                  <a:pt x="4808982" y="5600700"/>
                </a:lnTo>
                <a:lnTo>
                  <a:pt x="4850418" y="5562600"/>
                </a:lnTo>
                <a:lnTo>
                  <a:pt x="4891865" y="5537200"/>
                </a:lnTo>
                <a:lnTo>
                  <a:pt x="4933270" y="5499100"/>
                </a:lnTo>
                <a:lnTo>
                  <a:pt x="4974583" y="5473700"/>
                </a:lnTo>
                <a:lnTo>
                  <a:pt x="5015753" y="5435600"/>
                </a:lnTo>
                <a:lnTo>
                  <a:pt x="5056729" y="5410200"/>
                </a:lnTo>
                <a:lnTo>
                  <a:pt x="5137893" y="5334000"/>
                </a:lnTo>
                <a:lnTo>
                  <a:pt x="5217668" y="5257800"/>
                </a:lnTo>
                <a:lnTo>
                  <a:pt x="5251975" y="5232400"/>
                </a:lnTo>
                <a:lnTo>
                  <a:pt x="5319738" y="5156200"/>
                </a:lnTo>
                <a:lnTo>
                  <a:pt x="5353148" y="5130800"/>
                </a:lnTo>
                <a:lnTo>
                  <a:pt x="5386214" y="5092700"/>
                </a:lnTo>
                <a:lnTo>
                  <a:pt x="5418915" y="5054600"/>
                </a:lnTo>
                <a:lnTo>
                  <a:pt x="5451227" y="5016500"/>
                </a:lnTo>
                <a:lnTo>
                  <a:pt x="5483130" y="4978400"/>
                </a:lnTo>
                <a:lnTo>
                  <a:pt x="5514600" y="4940300"/>
                </a:lnTo>
                <a:lnTo>
                  <a:pt x="5545615" y="4902200"/>
                </a:lnTo>
                <a:lnTo>
                  <a:pt x="5576154" y="4864100"/>
                </a:lnTo>
                <a:lnTo>
                  <a:pt x="5606194" y="4826000"/>
                </a:lnTo>
                <a:lnTo>
                  <a:pt x="5635713" y="4787900"/>
                </a:lnTo>
                <a:lnTo>
                  <a:pt x="5664689" y="4737100"/>
                </a:lnTo>
                <a:lnTo>
                  <a:pt x="5693100" y="4699000"/>
                </a:lnTo>
                <a:lnTo>
                  <a:pt x="5720923" y="4660900"/>
                </a:lnTo>
                <a:lnTo>
                  <a:pt x="5748136" y="4622800"/>
                </a:lnTo>
                <a:lnTo>
                  <a:pt x="5774718" y="4572000"/>
                </a:lnTo>
                <a:lnTo>
                  <a:pt x="5800645" y="4533900"/>
                </a:lnTo>
                <a:lnTo>
                  <a:pt x="5825897" y="4483100"/>
                </a:lnTo>
                <a:lnTo>
                  <a:pt x="5850449" y="4445000"/>
                </a:lnTo>
                <a:lnTo>
                  <a:pt x="5874282" y="4394200"/>
                </a:lnTo>
                <a:lnTo>
                  <a:pt x="5897372" y="4356100"/>
                </a:lnTo>
                <a:lnTo>
                  <a:pt x="5920957" y="4305300"/>
                </a:lnTo>
                <a:lnTo>
                  <a:pt x="5943774" y="4254500"/>
                </a:lnTo>
                <a:lnTo>
                  <a:pt x="5965816" y="4216400"/>
                </a:lnTo>
                <a:lnTo>
                  <a:pt x="5987079" y="4165600"/>
                </a:lnTo>
                <a:lnTo>
                  <a:pt x="6007557" y="4114800"/>
                </a:lnTo>
                <a:lnTo>
                  <a:pt x="6027244" y="4064000"/>
                </a:lnTo>
                <a:lnTo>
                  <a:pt x="6046136" y="4013200"/>
                </a:lnTo>
                <a:lnTo>
                  <a:pt x="6064226" y="3975100"/>
                </a:lnTo>
                <a:lnTo>
                  <a:pt x="6081510" y="3924300"/>
                </a:lnTo>
                <a:lnTo>
                  <a:pt x="6097982" y="3873500"/>
                </a:lnTo>
                <a:lnTo>
                  <a:pt x="6113637" y="3822700"/>
                </a:lnTo>
                <a:lnTo>
                  <a:pt x="6128469" y="3771900"/>
                </a:lnTo>
                <a:lnTo>
                  <a:pt x="6142473" y="3721100"/>
                </a:lnTo>
                <a:lnTo>
                  <a:pt x="6155644" y="3670300"/>
                </a:lnTo>
                <a:lnTo>
                  <a:pt x="6167976" y="3619500"/>
                </a:lnTo>
                <a:lnTo>
                  <a:pt x="6179464" y="3568700"/>
                </a:lnTo>
                <a:lnTo>
                  <a:pt x="6190102" y="3517900"/>
                </a:lnTo>
                <a:lnTo>
                  <a:pt x="6199886" y="3479800"/>
                </a:lnTo>
                <a:lnTo>
                  <a:pt x="6208810" y="3429000"/>
                </a:lnTo>
                <a:lnTo>
                  <a:pt x="6216868" y="3378200"/>
                </a:lnTo>
                <a:lnTo>
                  <a:pt x="6224055" y="3327400"/>
                </a:lnTo>
                <a:lnTo>
                  <a:pt x="6230366" y="3276600"/>
                </a:lnTo>
                <a:lnTo>
                  <a:pt x="6236827" y="3225800"/>
                </a:lnTo>
                <a:lnTo>
                  <a:pt x="6242417" y="3175000"/>
                </a:lnTo>
                <a:lnTo>
                  <a:pt x="6247134" y="3124200"/>
                </a:lnTo>
                <a:lnTo>
                  <a:pt x="6250976" y="3060700"/>
                </a:lnTo>
                <a:lnTo>
                  <a:pt x="6253940" y="3009900"/>
                </a:lnTo>
                <a:lnTo>
                  <a:pt x="6256024" y="2959100"/>
                </a:lnTo>
                <a:lnTo>
                  <a:pt x="6257225" y="2908300"/>
                </a:lnTo>
                <a:lnTo>
                  <a:pt x="6257541" y="2857500"/>
                </a:lnTo>
                <a:lnTo>
                  <a:pt x="6256971" y="2806700"/>
                </a:lnTo>
                <a:lnTo>
                  <a:pt x="6255512" y="2755900"/>
                </a:lnTo>
                <a:lnTo>
                  <a:pt x="6254642" y="2717800"/>
                </a:lnTo>
                <a:lnTo>
                  <a:pt x="6252654" y="2679700"/>
                </a:lnTo>
                <a:lnTo>
                  <a:pt x="6249904" y="2641600"/>
                </a:lnTo>
                <a:lnTo>
                  <a:pt x="6246749" y="2603500"/>
                </a:lnTo>
                <a:lnTo>
                  <a:pt x="6245733" y="2590800"/>
                </a:lnTo>
                <a:lnTo>
                  <a:pt x="6245213" y="2578100"/>
                </a:lnTo>
                <a:lnTo>
                  <a:pt x="6244717" y="2578100"/>
                </a:lnTo>
                <a:lnTo>
                  <a:pt x="6244074" y="2565400"/>
                </a:lnTo>
                <a:lnTo>
                  <a:pt x="6243288" y="2552700"/>
                </a:lnTo>
                <a:lnTo>
                  <a:pt x="6242359" y="2540000"/>
                </a:lnTo>
                <a:lnTo>
                  <a:pt x="6241288" y="2527300"/>
                </a:lnTo>
                <a:lnTo>
                  <a:pt x="6240526" y="2514600"/>
                </a:lnTo>
                <a:lnTo>
                  <a:pt x="6239764" y="2514600"/>
                </a:lnTo>
                <a:lnTo>
                  <a:pt x="6237986" y="2501900"/>
                </a:lnTo>
                <a:lnTo>
                  <a:pt x="6234687" y="2476500"/>
                </a:lnTo>
                <a:lnTo>
                  <a:pt x="6230937" y="2438400"/>
                </a:lnTo>
                <a:lnTo>
                  <a:pt x="6226806" y="2413000"/>
                </a:lnTo>
                <a:lnTo>
                  <a:pt x="6222365" y="2374900"/>
                </a:lnTo>
                <a:lnTo>
                  <a:pt x="6221307" y="2374900"/>
                </a:lnTo>
                <a:lnTo>
                  <a:pt x="6220412" y="2362200"/>
                </a:lnTo>
                <a:lnTo>
                  <a:pt x="6218682" y="2349500"/>
                </a:lnTo>
                <a:lnTo>
                  <a:pt x="6216626" y="2336800"/>
                </a:lnTo>
                <a:lnTo>
                  <a:pt x="6212609" y="2311400"/>
                </a:lnTo>
                <a:lnTo>
                  <a:pt x="6205962" y="2273300"/>
                </a:lnTo>
                <a:lnTo>
                  <a:pt x="6195587" y="2222500"/>
                </a:lnTo>
                <a:lnTo>
                  <a:pt x="6189853" y="2197100"/>
                </a:lnTo>
                <a:lnTo>
                  <a:pt x="6189091" y="2197100"/>
                </a:lnTo>
                <a:lnTo>
                  <a:pt x="6188456" y="2184400"/>
                </a:lnTo>
                <a:lnTo>
                  <a:pt x="6187694" y="2184400"/>
                </a:lnTo>
                <a:lnTo>
                  <a:pt x="6183979" y="2171700"/>
                </a:lnTo>
                <a:lnTo>
                  <a:pt x="6182050" y="2159000"/>
                </a:lnTo>
                <a:lnTo>
                  <a:pt x="6180074" y="2146300"/>
                </a:lnTo>
                <a:lnTo>
                  <a:pt x="6178931" y="2146300"/>
                </a:lnTo>
                <a:lnTo>
                  <a:pt x="6177915" y="2133600"/>
                </a:lnTo>
                <a:lnTo>
                  <a:pt x="6171289" y="2108200"/>
                </a:lnTo>
                <a:lnTo>
                  <a:pt x="6169406" y="2108200"/>
                </a:lnTo>
                <a:lnTo>
                  <a:pt x="6168390" y="2095500"/>
                </a:lnTo>
                <a:lnTo>
                  <a:pt x="6167374" y="2095500"/>
                </a:lnTo>
                <a:lnTo>
                  <a:pt x="6166231" y="2082800"/>
                </a:lnTo>
                <a:lnTo>
                  <a:pt x="6163939" y="2082800"/>
                </a:lnTo>
                <a:lnTo>
                  <a:pt x="6161611" y="2070100"/>
                </a:lnTo>
                <a:lnTo>
                  <a:pt x="6159212" y="2057400"/>
                </a:lnTo>
                <a:lnTo>
                  <a:pt x="6156706" y="2044700"/>
                </a:lnTo>
                <a:lnTo>
                  <a:pt x="6155309" y="2044700"/>
                </a:lnTo>
                <a:lnTo>
                  <a:pt x="6143388" y="1993900"/>
                </a:lnTo>
                <a:lnTo>
                  <a:pt x="6130449" y="1955800"/>
                </a:lnTo>
                <a:lnTo>
                  <a:pt x="6116440" y="1905000"/>
                </a:lnTo>
                <a:lnTo>
                  <a:pt x="6101306" y="1854200"/>
                </a:lnTo>
                <a:lnTo>
                  <a:pt x="6084996" y="1803400"/>
                </a:lnTo>
                <a:lnTo>
                  <a:pt x="6067454" y="1752600"/>
                </a:lnTo>
                <a:lnTo>
                  <a:pt x="6048629" y="1701800"/>
                </a:lnTo>
                <a:lnTo>
                  <a:pt x="6040649" y="1676400"/>
                </a:lnTo>
                <a:lnTo>
                  <a:pt x="6032515" y="1663700"/>
                </a:lnTo>
                <a:lnTo>
                  <a:pt x="6024215" y="1638300"/>
                </a:lnTo>
                <a:lnTo>
                  <a:pt x="6015736" y="1625600"/>
                </a:lnTo>
                <a:lnTo>
                  <a:pt x="6001388" y="1587500"/>
                </a:lnTo>
                <a:lnTo>
                  <a:pt x="5987446" y="1549400"/>
                </a:lnTo>
                <a:lnTo>
                  <a:pt x="5974123" y="1524000"/>
                </a:lnTo>
                <a:lnTo>
                  <a:pt x="5961634" y="1498600"/>
                </a:lnTo>
                <a:lnTo>
                  <a:pt x="5954496" y="1485900"/>
                </a:lnTo>
                <a:lnTo>
                  <a:pt x="5947203" y="1460500"/>
                </a:lnTo>
                <a:lnTo>
                  <a:pt x="5939791" y="1447800"/>
                </a:lnTo>
                <a:lnTo>
                  <a:pt x="5932297" y="1435100"/>
                </a:lnTo>
                <a:lnTo>
                  <a:pt x="5927752" y="1422400"/>
                </a:lnTo>
                <a:lnTo>
                  <a:pt x="5923661" y="1409700"/>
                </a:lnTo>
                <a:lnTo>
                  <a:pt x="5920045" y="1409700"/>
                </a:lnTo>
                <a:lnTo>
                  <a:pt x="5916930" y="1397000"/>
                </a:lnTo>
                <a:lnTo>
                  <a:pt x="5911469" y="1384300"/>
                </a:lnTo>
                <a:lnTo>
                  <a:pt x="5908421" y="1384300"/>
                </a:lnTo>
                <a:lnTo>
                  <a:pt x="5895181" y="1358900"/>
                </a:lnTo>
                <a:lnTo>
                  <a:pt x="5881560" y="1333500"/>
                </a:lnTo>
                <a:lnTo>
                  <a:pt x="5867558" y="1308100"/>
                </a:lnTo>
                <a:lnTo>
                  <a:pt x="5853176" y="1282700"/>
                </a:lnTo>
                <a:lnTo>
                  <a:pt x="5828550" y="1231900"/>
                </a:lnTo>
                <a:lnTo>
                  <a:pt x="5803055" y="1193800"/>
                </a:lnTo>
                <a:lnTo>
                  <a:pt x="5776683" y="1143000"/>
                </a:lnTo>
                <a:lnTo>
                  <a:pt x="5749424" y="1104900"/>
                </a:lnTo>
                <a:lnTo>
                  <a:pt x="5721270" y="1054100"/>
                </a:lnTo>
                <a:lnTo>
                  <a:pt x="5692214" y="1016000"/>
                </a:lnTo>
                <a:lnTo>
                  <a:pt x="5662246" y="965200"/>
                </a:lnTo>
                <a:lnTo>
                  <a:pt x="5631358" y="927100"/>
                </a:lnTo>
                <a:lnTo>
                  <a:pt x="5599543" y="889000"/>
                </a:lnTo>
                <a:lnTo>
                  <a:pt x="5566791" y="838200"/>
                </a:lnTo>
                <a:lnTo>
                  <a:pt x="5537403" y="800100"/>
                </a:lnTo>
                <a:lnTo>
                  <a:pt x="5507293" y="762000"/>
                </a:lnTo>
                <a:lnTo>
                  <a:pt x="5476472" y="723900"/>
                </a:lnTo>
                <a:lnTo>
                  <a:pt x="5444953" y="685800"/>
                </a:lnTo>
                <a:lnTo>
                  <a:pt x="5412748" y="660400"/>
                </a:lnTo>
                <a:lnTo>
                  <a:pt x="5379869" y="622300"/>
                </a:lnTo>
                <a:lnTo>
                  <a:pt x="5346327" y="584200"/>
                </a:lnTo>
                <a:lnTo>
                  <a:pt x="5312136" y="546100"/>
                </a:lnTo>
                <a:lnTo>
                  <a:pt x="5277306" y="508000"/>
                </a:lnTo>
                <a:lnTo>
                  <a:pt x="5241851" y="482600"/>
                </a:lnTo>
                <a:lnTo>
                  <a:pt x="5205782" y="444500"/>
                </a:lnTo>
                <a:lnTo>
                  <a:pt x="5169111" y="406400"/>
                </a:lnTo>
                <a:lnTo>
                  <a:pt x="5131851" y="381000"/>
                </a:lnTo>
                <a:lnTo>
                  <a:pt x="5094013" y="342900"/>
                </a:lnTo>
                <a:lnTo>
                  <a:pt x="5055610" y="304800"/>
                </a:lnTo>
                <a:lnTo>
                  <a:pt x="5016653" y="279400"/>
                </a:lnTo>
                <a:lnTo>
                  <a:pt x="4977155" y="241300"/>
                </a:lnTo>
                <a:lnTo>
                  <a:pt x="4937128" y="215900"/>
                </a:lnTo>
                <a:lnTo>
                  <a:pt x="4896584" y="177800"/>
                </a:lnTo>
                <a:lnTo>
                  <a:pt x="4813994" y="127000"/>
                </a:lnTo>
                <a:lnTo>
                  <a:pt x="4771971" y="101600"/>
                </a:lnTo>
                <a:lnTo>
                  <a:pt x="4729480" y="63500"/>
                </a:lnTo>
                <a:lnTo>
                  <a:pt x="4701097" y="50800"/>
                </a:lnTo>
                <a:lnTo>
                  <a:pt x="4672536" y="25400"/>
                </a:lnTo>
                <a:lnTo>
                  <a:pt x="4614926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2752" y="0"/>
            <a:ext cx="4060190" cy="6858000"/>
          </a:xfrm>
          <a:custGeom>
            <a:avLst/>
            <a:gdLst/>
            <a:ahLst/>
            <a:cxnLst/>
            <a:rect l="l" t="t" r="r" b="b"/>
            <a:pathLst>
              <a:path w="4060190" h="6858000">
                <a:moveTo>
                  <a:pt x="4059936" y="0"/>
                </a:moveTo>
                <a:lnTo>
                  <a:pt x="0" y="0"/>
                </a:lnTo>
                <a:lnTo>
                  <a:pt x="0" y="6858000"/>
                </a:lnTo>
                <a:lnTo>
                  <a:pt x="4059936" y="6858000"/>
                </a:lnTo>
                <a:lnTo>
                  <a:pt x="4059936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2596895"/>
            <a:ext cx="4352925" cy="3865245"/>
          </a:xfrm>
          <a:custGeom>
            <a:avLst/>
            <a:gdLst/>
            <a:ahLst/>
            <a:cxnLst/>
            <a:rect l="l" t="t" r="r" b="b"/>
            <a:pathLst>
              <a:path w="4352925" h="3865245">
                <a:moveTo>
                  <a:pt x="475488" y="0"/>
                </a:moveTo>
                <a:lnTo>
                  <a:pt x="0" y="0"/>
                </a:lnTo>
                <a:lnTo>
                  <a:pt x="0" y="3864864"/>
                </a:lnTo>
                <a:lnTo>
                  <a:pt x="475488" y="3864864"/>
                </a:lnTo>
                <a:lnTo>
                  <a:pt x="475488" y="0"/>
                </a:lnTo>
                <a:close/>
              </a:path>
              <a:path w="4352925" h="3865245">
                <a:moveTo>
                  <a:pt x="4352544" y="292608"/>
                </a:moveTo>
                <a:lnTo>
                  <a:pt x="4172712" y="292608"/>
                </a:lnTo>
                <a:lnTo>
                  <a:pt x="4172712" y="2200656"/>
                </a:lnTo>
                <a:lnTo>
                  <a:pt x="4352544" y="2200656"/>
                </a:lnTo>
                <a:lnTo>
                  <a:pt x="4352544" y="292608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9018" y="503935"/>
            <a:ext cx="50165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5238" y="1377314"/>
            <a:ext cx="10408285" cy="352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onlinedoctranslator.com/es/?utm_source=onlinedoctranslator&amp;utm_medium=pdf&amp;utm_campaign=attribu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fccc.int/cop27#%3A~%3Atext%3DAt%20the%20Sharm%20el-Sheikh%20Climate%20Change%20Conference%20%28COP%2Cagreed%20under%20the%20Paris%20Agreement%20and%20the%20Convention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csd.org/Overview/Resources/General/CEO-Guide-to-the-SDGs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dgcompass.org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social-sciences/brundtland-repor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iona.com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articles/investing/100515/three-pillars-corporate-sustainability.asp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6097677/young-people-climate-change-anxiety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n/climatechange/science/causes-effects-climate-change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p.net/en/research/global-reports/global-supply-chain-report-2018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fridaysforfuture.org/" TargetMode="External"/><Relationship Id="rId2" Type="http://schemas.openxmlformats.org/officeDocument/2006/relationships/hyperlink" Target="https://www.ey.com/en_kr/workforce/recognition-reward-advisory#%3A~%3Atext%3DThe%20Millennial%20challenge%2Cfrom%20those%20of%20previous%20generations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306pr3pise04h.cloudfront.net/docs/news_events/9.3/better-business-better-world.pdf" TargetMode="Externa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llenmacarthurfoundation.org/eliminate-waste-and-pollution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llenmacarthurfoundation.org/topics/circular-economy-introduction/overview" TargetMode="External"/><Relationship Id="rId5" Type="http://schemas.openxmlformats.org/officeDocument/2006/relationships/hyperlink" Target="https://ellenmacarthurfoundation.org/regenerate-nature" TargetMode="External"/><Relationship Id="rId4" Type="http://schemas.openxmlformats.org/officeDocument/2006/relationships/hyperlink" Target="https://ellenmacarthurfoundation.org/circulate-products-and-materials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uropean-green-deal_en" TargetMode="External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wire.com/news/home/20191002005697/en/Consumers-Expect-the-Brands-they-Support-to-be-Socially-Responsib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presscorner/detail/en/fs_20_426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lobalcompact.org/what-is-gc/our-work/social" TargetMode="External"/><Relationship Id="rId2" Type="http://schemas.openxmlformats.org/officeDocument/2006/relationships/hyperlink" Target="https://www.investopedia.com/articles/investing/100515/three-pillars-corporate-sustainability.asp" TargetMode="Externa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3fe.com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3fe.com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fe.com/blog/2019/4/4/sustainability-at-3fe-week-14" TargetMode="External"/><Relationship Id="rId5" Type="http://schemas.openxmlformats.org/officeDocument/2006/relationships/hyperlink" Target="https://3fe.com/blog/2019/1/10/sustainability-at-3fe-week-2" TargetMode="External"/><Relationship Id="rId4" Type="http://schemas.openxmlformats.org/officeDocument/2006/relationships/hyperlink" Target="https://3fe.com/blog/2019/1/3/sustainability-at-3fe-week-1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api/files/attachment/863069/EU_SMEs_strategy_en.pdf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1"/>
            <a:ext cx="12192000" cy="6311900"/>
            <a:chOff x="0" y="9651"/>
            <a:chExt cx="12192000" cy="6311900"/>
          </a:xfrm>
        </p:grpSpPr>
        <p:sp>
          <p:nvSpPr>
            <p:cNvPr id="3" name="object 3"/>
            <p:cNvSpPr/>
            <p:nvPr/>
          </p:nvSpPr>
          <p:spPr>
            <a:xfrm>
              <a:off x="4611658" y="9651"/>
              <a:ext cx="7579995" cy="6311900"/>
            </a:xfrm>
            <a:custGeom>
              <a:avLst/>
              <a:gdLst/>
              <a:ahLst/>
              <a:cxnLst/>
              <a:rect l="l" t="t" r="r" b="b"/>
              <a:pathLst>
                <a:path w="7579995" h="6311900">
                  <a:moveTo>
                    <a:pt x="4961855" y="6299200"/>
                  </a:moveTo>
                  <a:lnTo>
                    <a:pt x="4165635" y="6299200"/>
                  </a:lnTo>
                  <a:lnTo>
                    <a:pt x="4219882" y="6311900"/>
                  </a:lnTo>
                  <a:lnTo>
                    <a:pt x="4878622" y="6311900"/>
                  </a:lnTo>
                  <a:lnTo>
                    <a:pt x="4961855" y="6299200"/>
                  </a:lnTo>
                  <a:close/>
                </a:path>
                <a:path w="7579995" h="6311900">
                  <a:moveTo>
                    <a:pt x="5058073" y="6286500"/>
                  </a:moveTo>
                  <a:lnTo>
                    <a:pt x="4060295" y="6286500"/>
                  </a:lnTo>
                  <a:lnTo>
                    <a:pt x="4112433" y="6299200"/>
                  </a:lnTo>
                  <a:lnTo>
                    <a:pt x="5009793" y="6299200"/>
                  </a:lnTo>
                  <a:lnTo>
                    <a:pt x="5058073" y="6286500"/>
                  </a:lnTo>
                  <a:close/>
                </a:path>
                <a:path w="7579995" h="6311900">
                  <a:moveTo>
                    <a:pt x="5155573" y="6273800"/>
                  </a:moveTo>
                  <a:lnTo>
                    <a:pt x="3959296" y="6273800"/>
                  </a:lnTo>
                  <a:lnTo>
                    <a:pt x="4009243" y="6286500"/>
                  </a:lnTo>
                  <a:lnTo>
                    <a:pt x="5106673" y="6286500"/>
                  </a:lnTo>
                  <a:lnTo>
                    <a:pt x="5155573" y="6273800"/>
                  </a:lnTo>
                  <a:close/>
                </a:path>
                <a:path w="7579995" h="6311900">
                  <a:moveTo>
                    <a:pt x="5254190" y="6261100"/>
                  </a:moveTo>
                  <a:lnTo>
                    <a:pt x="3862801" y="6261100"/>
                  </a:lnTo>
                  <a:lnTo>
                    <a:pt x="3910475" y="6273800"/>
                  </a:lnTo>
                  <a:lnTo>
                    <a:pt x="5204752" y="6273800"/>
                  </a:lnTo>
                  <a:lnTo>
                    <a:pt x="5254190" y="6261100"/>
                  </a:lnTo>
                  <a:close/>
                </a:path>
                <a:path w="7579995" h="6311900">
                  <a:moveTo>
                    <a:pt x="5403851" y="6235700"/>
                  </a:moveTo>
                  <a:lnTo>
                    <a:pt x="3683981" y="6235700"/>
                  </a:lnTo>
                  <a:lnTo>
                    <a:pt x="3726864" y="6248400"/>
                  </a:lnTo>
                  <a:lnTo>
                    <a:pt x="3770975" y="6248400"/>
                  </a:lnTo>
                  <a:lnTo>
                    <a:pt x="3816294" y="6261100"/>
                  </a:lnTo>
                  <a:lnTo>
                    <a:pt x="5303866" y="6261100"/>
                  </a:lnTo>
                  <a:lnTo>
                    <a:pt x="5403851" y="6235700"/>
                  </a:lnTo>
                  <a:close/>
                </a:path>
                <a:path w="7579995" h="6311900">
                  <a:moveTo>
                    <a:pt x="1196305" y="0"/>
                  </a:moveTo>
                  <a:lnTo>
                    <a:pt x="428463" y="0"/>
                  </a:lnTo>
                  <a:lnTo>
                    <a:pt x="391252" y="76200"/>
                  </a:lnTo>
                  <a:lnTo>
                    <a:pt x="374722" y="114300"/>
                  </a:lnTo>
                  <a:lnTo>
                    <a:pt x="357121" y="152400"/>
                  </a:lnTo>
                  <a:lnTo>
                    <a:pt x="338710" y="190500"/>
                  </a:lnTo>
                  <a:lnTo>
                    <a:pt x="319751" y="241300"/>
                  </a:lnTo>
                  <a:lnTo>
                    <a:pt x="308533" y="266700"/>
                  </a:lnTo>
                  <a:lnTo>
                    <a:pt x="297542" y="292100"/>
                  </a:lnTo>
                  <a:lnTo>
                    <a:pt x="286765" y="317500"/>
                  </a:lnTo>
                  <a:lnTo>
                    <a:pt x="276190" y="355600"/>
                  </a:lnTo>
                  <a:lnTo>
                    <a:pt x="256693" y="406400"/>
                  </a:lnTo>
                  <a:lnTo>
                    <a:pt x="238226" y="457200"/>
                  </a:lnTo>
                  <a:lnTo>
                    <a:pt x="220757" y="508000"/>
                  </a:lnTo>
                  <a:lnTo>
                    <a:pt x="204254" y="558800"/>
                  </a:lnTo>
                  <a:lnTo>
                    <a:pt x="188685" y="609600"/>
                  </a:lnTo>
                  <a:lnTo>
                    <a:pt x="174016" y="660400"/>
                  </a:lnTo>
                  <a:lnTo>
                    <a:pt x="160216" y="711200"/>
                  </a:lnTo>
                  <a:lnTo>
                    <a:pt x="147253" y="762000"/>
                  </a:lnTo>
                  <a:lnTo>
                    <a:pt x="135093" y="800100"/>
                  </a:lnTo>
                  <a:lnTo>
                    <a:pt x="134585" y="800100"/>
                  </a:lnTo>
                  <a:lnTo>
                    <a:pt x="133823" y="812800"/>
                  </a:lnTo>
                  <a:lnTo>
                    <a:pt x="133188" y="812800"/>
                  </a:lnTo>
                  <a:lnTo>
                    <a:pt x="129993" y="825500"/>
                  </a:lnTo>
                  <a:lnTo>
                    <a:pt x="126870" y="838200"/>
                  </a:lnTo>
                  <a:lnTo>
                    <a:pt x="120742" y="863600"/>
                  </a:lnTo>
                  <a:lnTo>
                    <a:pt x="119218" y="863600"/>
                  </a:lnTo>
                  <a:lnTo>
                    <a:pt x="117821" y="876300"/>
                  </a:lnTo>
                  <a:lnTo>
                    <a:pt x="116551" y="876300"/>
                  </a:lnTo>
                  <a:lnTo>
                    <a:pt x="105248" y="927100"/>
                  </a:lnTo>
                  <a:lnTo>
                    <a:pt x="103851" y="939800"/>
                  </a:lnTo>
                  <a:lnTo>
                    <a:pt x="102327" y="939800"/>
                  </a:lnTo>
                  <a:lnTo>
                    <a:pt x="92294" y="990600"/>
                  </a:lnTo>
                  <a:lnTo>
                    <a:pt x="90389" y="990600"/>
                  </a:lnTo>
                  <a:lnTo>
                    <a:pt x="81910" y="1041400"/>
                  </a:lnTo>
                  <a:lnTo>
                    <a:pt x="74784" y="1079500"/>
                  </a:lnTo>
                  <a:lnTo>
                    <a:pt x="68158" y="1117600"/>
                  </a:lnTo>
                  <a:lnTo>
                    <a:pt x="62068" y="1143000"/>
                  </a:lnTo>
                  <a:lnTo>
                    <a:pt x="56718" y="1181100"/>
                  </a:lnTo>
                  <a:lnTo>
                    <a:pt x="51273" y="1206500"/>
                  </a:lnTo>
                  <a:lnTo>
                    <a:pt x="50202" y="1219200"/>
                  </a:lnTo>
                  <a:lnTo>
                    <a:pt x="49082" y="1219200"/>
                  </a:lnTo>
                  <a:lnTo>
                    <a:pt x="47916" y="1231900"/>
                  </a:lnTo>
                  <a:lnTo>
                    <a:pt x="46701" y="1244600"/>
                  </a:lnTo>
                  <a:lnTo>
                    <a:pt x="40659" y="1282700"/>
                  </a:lnTo>
                  <a:lnTo>
                    <a:pt x="35160" y="1333500"/>
                  </a:lnTo>
                  <a:lnTo>
                    <a:pt x="30161" y="1371600"/>
                  </a:lnTo>
                  <a:lnTo>
                    <a:pt x="25746" y="1409700"/>
                  </a:lnTo>
                  <a:lnTo>
                    <a:pt x="22444" y="1435100"/>
                  </a:lnTo>
                  <a:lnTo>
                    <a:pt x="21682" y="1435100"/>
                  </a:lnTo>
                  <a:lnTo>
                    <a:pt x="21555" y="1447800"/>
                  </a:lnTo>
                  <a:lnTo>
                    <a:pt x="20108" y="1460500"/>
                  </a:lnTo>
                  <a:lnTo>
                    <a:pt x="18840" y="1473200"/>
                  </a:lnTo>
                  <a:lnTo>
                    <a:pt x="17787" y="1485900"/>
                  </a:lnTo>
                  <a:lnTo>
                    <a:pt x="16983" y="1498600"/>
                  </a:lnTo>
                  <a:lnTo>
                    <a:pt x="14858" y="1524000"/>
                  </a:lnTo>
                  <a:lnTo>
                    <a:pt x="14189" y="1536700"/>
                  </a:lnTo>
                  <a:lnTo>
                    <a:pt x="10026" y="1587500"/>
                  </a:lnTo>
                  <a:lnTo>
                    <a:pt x="6410" y="1638300"/>
                  </a:lnTo>
                  <a:lnTo>
                    <a:pt x="3795" y="1689100"/>
                  </a:lnTo>
                  <a:lnTo>
                    <a:pt x="2632" y="1752600"/>
                  </a:lnTo>
                  <a:lnTo>
                    <a:pt x="1160" y="1790700"/>
                  </a:lnTo>
                  <a:lnTo>
                    <a:pt x="283" y="1841500"/>
                  </a:lnTo>
                  <a:lnTo>
                    <a:pt x="0" y="1892300"/>
                  </a:lnTo>
                  <a:lnTo>
                    <a:pt x="309" y="1943100"/>
                  </a:lnTo>
                  <a:lnTo>
                    <a:pt x="1211" y="1981200"/>
                  </a:lnTo>
                  <a:lnTo>
                    <a:pt x="2705" y="2032000"/>
                  </a:lnTo>
                  <a:lnTo>
                    <a:pt x="4791" y="2082800"/>
                  </a:lnTo>
                  <a:lnTo>
                    <a:pt x="7468" y="2133600"/>
                  </a:lnTo>
                  <a:lnTo>
                    <a:pt x="10735" y="2184400"/>
                  </a:lnTo>
                  <a:lnTo>
                    <a:pt x="14592" y="2235200"/>
                  </a:lnTo>
                  <a:lnTo>
                    <a:pt x="19038" y="2286000"/>
                  </a:lnTo>
                  <a:lnTo>
                    <a:pt x="24072" y="2336800"/>
                  </a:lnTo>
                  <a:lnTo>
                    <a:pt x="29695" y="2387600"/>
                  </a:lnTo>
                  <a:lnTo>
                    <a:pt x="35906" y="2438400"/>
                  </a:lnTo>
                  <a:lnTo>
                    <a:pt x="41909" y="2476500"/>
                  </a:lnTo>
                  <a:lnTo>
                    <a:pt x="48536" y="2527300"/>
                  </a:lnTo>
                  <a:lnTo>
                    <a:pt x="55785" y="2578100"/>
                  </a:lnTo>
                  <a:lnTo>
                    <a:pt x="63653" y="2628900"/>
                  </a:lnTo>
                  <a:lnTo>
                    <a:pt x="72138" y="2667000"/>
                  </a:lnTo>
                  <a:lnTo>
                    <a:pt x="81235" y="2717800"/>
                  </a:lnTo>
                  <a:lnTo>
                    <a:pt x="90943" y="2768600"/>
                  </a:lnTo>
                  <a:lnTo>
                    <a:pt x="101258" y="2819400"/>
                  </a:lnTo>
                  <a:lnTo>
                    <a:pt x="112178" y="2857500"/>
                  </a:lnTo>
                  <a:lnTo>
                    <a:pt x="123701" y="2908300"/>
                  </a:lnTo>
                  <a:lnTo>
                    <a:pt x="135822" y="2959100"/>
                  </a:lnTo>
                  <a:lnTo>
                    <a:pt x="148540" y="3009900"/>
                  </a:lnTo>
                  <a:lnTo>
                    <a:pt x="161851" y="3060700"/>
                  </a:lnTo>
                  <a:lnTo>
                    <a:pt x="175753" y="3098800"/>
                  </a:lnTo>
                  <a:lnTo>
                    <a:pt x="190243" y="3149600"/>
                  </a:lnTo>
                  <a:lnTo>
                    <a:pt x="205318" y="3200400"/>
                  </a:lnTo>
                  <a:lnTo>
                    <a:pt x="220975" y="3251200"/>
                  </a:lnTo>
                  <a:lnTo>
                    <a:pt x="237211" y="3289300"/>
                  </a:lnTo>
                  <a:lnTo>
                    <a:pt x="254024" y="3340100"/>
                  </a:lnTo>
                  <a:lnTo>
                    <a:pt x="271411" y="3390900"/>
                  </a:lnTo>
                  <a:lnTo>
                    <a:pt x="289369" y="3441700"/>
                  </a:lnTo>
                  <a:lnTo>
                    <a:pt x="307895" y="3479800"/>
                  </a:lnTo>
                  <a:lnTo>
                    <a:pt x="326986" y="3530600"/>
                  </a:lnTo>
                  <a:lnTo>
                    <a:pt x="346640" y="3581400"/>
                  </a:lnTo>
                  <a:lnTo>
                    <a:pt x="366853" y="3619500"/>
                  </a:lnTo>
                  <a:lnTo>
                    <a:pt x="387623" y="3670300"/>
                  </a:lnTo>
                  <a:lnTo>
                    <a:pt x="408947" y="3721100"/>
                  </a:lnTo>
                  <a:lnTo>
                    <a:pt x="430822" y="3759200"/>
                  </a:lnTo>
                  <a:lnTo>
                    <a:pt x="453246" y="3810000"/>
                  </a:lnTo>
                  <a:lnTo>
                    <a:pt x="476215" y="3860800"/>
                  </a:lnTo>
                  <a:lnTo>
                    <a:pt x="499535" y="3898900"/>
                  </a:lnTo>
                  <a:lnTo>
                    <a:pt x="523435" y="3949700"/>
                  </a:lnTo>
                  <a:lnTo>
                    <a:pt x="547902" y="3987800"/>
                  </a:lnTo>
                  <a:lnTo>
                    <a:pt x="572923" y="4038600"/>
                  </a:lnTo>
                  <a:lnTo>
                    <a:pt x="598485" y="4076700"/>
                  </a:lnTo>
                  <a:lnTo>
                    <a:pt x="624575" y="4127500"/>
                  </a:lnTo>
                  <a:lnTo>
                    <a:pt x="651180" y="4165600"/>
                  </a:lnTo>
                  <a:lnTo>
                    <a:pt x="678286" y="4216400"/>
                  </a:lnTo>
                  <a:lnTo>
                    <a:pt x="705880" y="4254500"/>
                  </a:lnTo>
                  <a:lnTo>
                    <a:pt x="733950" y="4292600"/>
                  </a:lnTo>
                  <a:lnTo>
                    <a:pt x="762481" y="4343400"/>
                  </a:lnTo>
                  <a:lnTo>
                    <a:pt x="791462" y="4381500"/>
                  </a:lnTo>
                  <a:lnTo>
                    <a:pt x="820878" y="4419600"/>
                  </a:lnTo>
                  <a:lnTo>
                    <a:pt x="850716" y="4457700"/>
                  </a:lnTo>
                  <a:lnTo>
                    <a:pt x="880964" y="4508500"/>
                  </a:lnTo>
                  <a:lnTo>
                    <a:pt x="911608" y="4546600"/>
                  </a:lnTo>
                  <a:lnTo>
                    <a:pt x="942636" y="4584700"/>
                  </a:lnTo>
                  <a:lnTo>
                    <a:pt x="974033" y="4622800"/>
                  </a:lnTo>
                  <a:lnTo>
                    <a:pt x="1005787" y="4660900"/>
                  </a:lnTo>
                  <a:lnTo>
                    <a:pt x="1037884" y="4699000"/>
                  </a:lnTo>
                  <a:lnTo>
                    <a:pt x="1070312" y="4737100"/>
                  </a:lnTo>
                  <a:lnTo>
                    <a:pt x="1103058" y="4775200"/>
                  </a:lnTo>
                  <a:lnTo>
                    <a:pt x="1136107" y="4813300"/>
                  </a:lnTo>
                  <a:lnTo>
                    <a:pt x="1203067" y="4889500"/>
                  </a:lnTo>
                  <a:lnTo>
                    <a:pt x="1236950" y="4914900"/>
                  </a:lnTo>
                  <a:lnTo>
                    <a:pt x="1271085" y="4953000"/>
                  </a:lnTo>
                  <a:lnTo>
                    <a:pt x="1340056" y="5029200"/>
                  </a:lnTo>
                  <a:lnTo>
                    <a:pt x="1374867" y="5054600"/>
                  </a:lnTo>
                  <a:lnTo>
                    <a:pt x="1450008" y="5130800"/>
                  </a:lnTo>
                  <a:lnTo>
                    <a:pt x="1487972" y="5156200"/>
                  </a:lnTo>
                  <a:lnTo>
                    <a:pt x="1564566" y="5232400"/>
                  </a:lnTo>
                  <a:lnTo>
                    <a:pt x="1603147" y="5257800"/>
                  </a:lnTo>
                  <a:lnTo>
                    <a:pt x="1641885" y="5295900"/>
                  </a:lnTo>
                  <a:lnTo>
                    <a:pt x="1680754" y="5321300"/>
                  </a:lnTo>
                  <a:lnTo>
                    <a:pt x="1719731" y="5359400"/>
                  </a:lnTo>
                  <a:lnTo>
                    <a:pt x="1837066" y="5435600"/>
                  </a:lnTo>
                  <a:lnTo>
                    <a:pt x="1876230" y="5473700"/>
                  </a:lnTo>
                  <a:lnTo>
                    <a:pt x="1915379" y="5499100"/>
                  </a:lnTo>
                  <a:lnTo>
                    <a:pt x="1960629" y="5524500"/>
                  </a:lnTo>
                  <a:lnTo>
                    <a:pt x="2006193" y="5562600"/>
                  </a:lnTo>
                  <a:lnTo>
                    <a:pt x="2142618" y="5638800"/>
                  </a:lnTo>
                  <a:lnTo>
                    <a:pt x="2187286" y="5676900"/>
                  </a:lnTo>
                  <a:lnTo>
                    <a:pt x="2221481" y="5689600"/>
                  </a:lnTo>
                  <a:lnTo>
                    <a:pt x="2255295" y="5715000"/>
                  </a:lnTo>
                  <a:lnTo>
                    <a:pt x="2321779" y="5753100"/>
                  </a:lnTo>
                  <a:lnTo>
                    <a:pt x="2338309" y="5753100"/>
                  </a:lnTo>
                  <a:lnTo>
                    <a:pt x="2371178" y="5778500"/>
                  </a:lnTo>
                  <a:lnTo>
                    <a:pt x="2387565" y="5778500"/>
                  </a:lnTo>
                  <a:lnTo>
                    <a:pt x="2420680" y="5803900"/>
                  </a:lnTo>
                  <a:lnTo>
                    <a:pt x="2453605" y="5816600"/>
                  </a:lnTo>
                  <a:lnTo>
                    <a:pt x="2505345" y="5842000"/>
                  </a:lnTo>
                  <a:lnTo>
                    <a:pt x="2656886" y="5918200"/>
                  </a:lnTo>
                  <a:lnTo>
                    <a:pt x="2706039" y="5930900"/>
                  </a:lnTo>
                  <a:lnTo>
                    <a:pt x="2802058" y="5981700"/>
                  </a:lnTo>
                  <a:lnTo>
                    <a:pt x="2894757" y="6007100"/>
                  </a:lnTo>
                  <a:lnTo>
                    <a:pt x="2939761" y="6032500"/>
                  </a:lnTo>
                  <a:lnTo>
                    <a:pt x="2983813" y="6045200"/>
                  </a:lnTo>
                  <a:lnTo>
                    <a:pt x="3068900" y="6070600"/>
                  </a:lnTo>
                  <a:lnTo>
                    <a:pt x="3149692" y="6096000"/>
                  </a:lnTo>
                  <a:lnTo>
                    <a:pt x="3175939" y="6108700"/>
                  </a:lnTo>
                  <a:lnTo>
                    <a:pt x="3205461" y="6121400"/>
                  </a:lnTo>
                  <a:lnTo>
                    <a:pt x="3238150" y="6134100"/>
                  </a:lnTo>
                  <a:lnTo>
                    <a:pt x="3273898" y="6134100"/>
                  </a:lnTo>
                  <a:lnTo>
                    <a:pt x="3288698" y="6146800"/>
                  </a:lnTo>
                  <a:lnTo>
                    <a:pt x="3317725" y="6146800"/>
                  </a:lnTo>
                  <a:lnTo>
                    <a:pt x="3331810" y="6159500"/>
                  </a:lnTo>
                  <a:lnTo>
                    <a:pt x="3396580" y="6172200"/>
                  </a:lnTo>
                  <a:lnTo>
                    <a:pt x="3409661" y="6172200"/>
                  </a:lnTo>
                  <a:lnTo>
                    <a:pt x="3420593" y="6184900"/>
                  </a:lnTo>
                  <a:lnTo>
                    <a:pt x="3452079" y="6184900"/>
                  </a:lnTo>
                  <a:lnTo>
                    <a:pt x="3483273" y="6197600"/>
                  </a:lnTo>
                  <a:lnTo>
                    <a:pt x="3515516" y="6197600"/>
                  </a:lnTo>
                  <a:lnTo>
                    <a:pt x="3548805" y="6210300"/>
                  </a:lnTo>
                  <a:lnTo>
                    <a:pt x="3584921" y="6210300"/>
                  </a:lnTo>
                  <a:lnTo>
                    <a:pt x="3586953" y="6223000"/>
                  </a:lnTo>
                  <a:lnTo>
                    <a:pt x="3628180" y="6223000"/>
                  </a:lnTo>
                  <a:lnTo>
                    <a:pt x="3643883" y="6235700"/>
                  </a:lnTo>
                  <a:lnTo>
                    <a:pt x="5454119" y="6235700"/>
                  </a:lnTo>
                  <a:lnTo>
                    <a:pt x="5656545" y="6184900"/>
                  </a:lnTo>
                  <a:lnTo>
                    <a:pt x="5989956" y="6096000"/>
                  </a:lnTo>
                  <a:lnTo>
                    <a:pt x="6037663" y="6070600"/>
                  </a:lnTo>
                  <a:lnTo>
                    <a:pt x="6132983" y="6045200"/>
                  </a:lnTo>
                  <a:lnTo>
                    <a:pt x="6180566" y="6019800"/>
                  </a:lnTo>
                  <a:lnTo>
                    <a:pt x="6275502" y="5994400"/>
                  </a:lnTo>
                  <a:lnTo>
                    <a:pt x="6322825" y="5969000"/>
                  </a:lnTo>
                  <a:lnTo>
                    <a:pt x="6370031" y="5956300"/>
                  </a:lnTo>
                  <a:lnTo>
                    <a:pt x="6464032" y="5905500"/>
                  </a:lnTo>
                  <a:lnTo>
                    <a:pt x="6510796" y="5892800"/>
                  </a:lnTo>
                  <a:lnTo>
                    <a:pt x="6649963" y="5816600"/>
                  </a:lnTo>
                  <a:lnTo>
                    <a:pt x="6695927" y="5803900"/>
                  </a:lnTo>
                  <a:lnTo>
                    <a:pt x="6921873" y="5676900"/>
                  </a:lnTo>
                  <a:lnTo>
                    <a:pt x="6966182" y="5651500"/>
                  </a:lnTo>
                  <a:lnTo>
                    <a:pt x="4307886" y="5651500"/>
                  </a:lnTo>
                  <a:lnTo>
                    <a:pt x="4252054" y="5638800"/>
                  </a:lnTo>
                  <a:lnTo>
                    <a:pt x="4144212" y="5638800"/>
                  </a:lnTo>
                  <a:lnTo>
                    <a:pt x="4092257" y="5626100"/>
                  </a:lnTo>
                  <a:lnTo>
                    <a:pt x="4041652" y="5626100"/>
                  </a:lnTo>
                  <a:lnTo>
                    <a:pt x="3992424" y="5613400"/>
                  </a:lnTo>
                  <a:lnTo>
                    <a:pt x="3944600" y="5613400"/>
                  </a:lnTo>
                  <a:lnTo>
                    <a:pt x="3853281" y="5588000"/>
                  </a:lnTo>
                  <a:lnTo>
                    <a:pt x="3809841" y="5588000"/>
                  </a:lnTo>
                  <a:lnTo>
                    <a:pt x="3767919" y="5575300"/>
                  </a:lnTo>
                  <a:lnTo>
                    <a:pt x="3727542" y="5575300"/>
                  </a:lnTo>
                  <a:lnTo>
                    <a:pt x="3708308" y="5562600"/>
                  </a:lnTo>
                  <a:lnTo>
                    <a:pt x="3631657" y="5549900"/>
                  </a:lnTo>
                  <a:lnTo>
                    <a:pt x="3614766" y="5549900"/>
                  </a:lnTo>
                  <a:lnTo>
                    <a:pt x="3603675" y="5537200"/>
                  </a:lnTo>
                  <a:lnTo>
                    <a:pt x="3567649" y="5537200"/>
                  </a:lnTo>
                  <a:lnTo>
                    <a:pt x="3540056" y="5524500"/>
                  </a:lnTo>
                  <a:lnTo>
                    <a:pt x="3513690" y="5511800"/>
                  </a:lnTo>
                  <a:lnTo>
                    <a:pt x="3488586" y="5511800"/>
                  </a:lnTo>
                  <a:lnTo>
                    <a:pt x="3464779" y="5499100"/>
                  </a:lnTo>
                  <a:lnTo>
                    <a:pt x="3439369" y="5499100"/>
                  </a:lnTo>
                  <a:lnTo>
                    <a:pt x="3413233" y="5486400"/>
                  </a:lnTo>
                  <a:lnTo>
                    <a:pt x="3386359" y="5486400"/>
                  </a:lnTo>
                  <a:lnTo>
                    <a:pt x="3357464" y="5473700"/>
                  </a:lnTo>
                  <a:lnTo>
                    <a:pt x="3354924" y="5473700"/>
                  </a:lnTo>
                  <a:lnTo>
                    <a:pt x="3322329" y="5461000"/>
                  </a:lnTo>
                  <a:lnTo>
                    <a:pt x="3279359" y="5448300"/>
                  </a:lnTo>
                  <a:lnTo>
                    <a:pt x="3276438" y="5448300"/>
                  </a:lnTo>
                  <a:lnTo>
                    <a:pt x="3235085" y="5435600"/>
                  </a:lnTo>
                  <a:lnTo>
                    <a:pt x="3192593" y="5410200"/>
                  </a:lnTo>
                  <a:lnTo>
                    <a:pt x="3104404" y="5384800"/>
                  </a:lnTo>
                  <a:lnTo>
                    <a:pt x="3058811" y="5359400"/>
                  </a:lnTo>
                  <a:lnTo>
                    <a:pt x="3012287" y="5346700"/>
                  </a:lnTo>
                  <a:lnTo>
                    <a:pt x="2964887" y="5321300"/>
                  </a:lnTo>
                  <a:lnTo>
                    <a:pt x="2916660" y="5308600"/>
                  </a:lnTo>
                  <a:lnTo>
                    <a:pt x="2817939" y="5257800"/>
                  </a:lnTo>
                  <a:lnTo>
                    <a:pt x="2767549" y="5232400"/>
                  </a:lnTo>
                  <a:lnTo>
                    <a:pt x="2739561" y="5219700"/>
                  </a:lnTo>
                  <a:lnTo>
                    <a:pt x="2725455" y="5207000"/>
                  </a:lnTo>
                  <a:lnTo>
                    <a:pt x="2711288" y="5207000"/>
                  </a:lnTo>
                  <a:lnTo>
                    <a:pt x="2697503" y="5194300"/>
                  </a:lnTo>
                  <a:lnTo>
                    <a:pt x="2655408" y="5168900"/>
                  </a:lnTo>
                  <a:lnTo>
                    <a:pt x="2449016" y="5054600"/>
                  </a:lnTo>
                  <a:lnTo>
                    <a:pt x="2402396" y="5016500"/>
                  </a:lnTo>
                  <a:lnTo>
                    <a:pt x="2355763" y="4991100"/>
                  </a:lnTo>
                  <a:lnTo>
                    <a:pt x="2309460" y="4953000"/>
                  </a:lnTo>
                  <a:lnTo>
                    <a:pt x="2192898" y="4876800"/>
                  </a:lnTo>
                  <a:lnTo>
                    <a:pt x="2154069" y="4838700"/>
                  </a:lnTo>
                  <a:lnTo>
                    <a:pt x="2076669" y="4787900"/>
                  </a:lnTo>
                  <a:lnTo>
                    <a:pt x="2038173" y="4749800"/>
                  </a:lnTo>
                  <a:lnTo>
                    <a:pt x="1999862" y="4724400"/>
                  </a:lnTo>
                  <a:lnTo>
                    <a:pt x="1923945" y="4648200"/>
                  </a:lnTo>
                  <a:lnTo>
                    <a:pt x="1886412" y="4622800"/>
                  </a:lnTo>
                  <a:lnTo>
                    <a:pt x="1849212" y="4584700"/>
                  </a:lnTo>
                  <a:lnTo>
                    <a:pt x="1778393" y="4508500"/>
                  </a:lnTo>
                  <a:lnTo>
                    <a:pt x="1743392" y="4483100"/>
                  </a:lnTo>
                  <a:lnTo>
                    <a:pt x="1708690" y="4445000"/>
                  </a:lnTo>
                  <a:lnTo>
                    <a:pt x="1674306" y="4406900"/>
                  </a:lnTo>
                  <a:lnTo>
                    <a:pt x="1640260" y="4368800"/>
                  </a:lnTo>
                  <a:lnTo>
                    <a:pt x="1606573" y="4330700"/>
                  </a:lnTo>
                  <a:lnTo>
                    <a:pt x="1573264" y="4292600"/>
                  </a:lnTo>
                  <a:lnTo>
                    <a:pt x="1540353" y="4254500"/>
                  </a:lnTo>
                  <a:lnTo>
                    <a:pt x="1507860" y="4216400"/>
                  </a:lnTo>
                  <a:lnTo>
                    <a:pt x="1475806" y="4178300"/>
                  </a:lnTo>
                  <a:lnTo>
                    <a:pt x="1444209" y="4127500"/>
                  </a:lnTo>
                  <a:lnTo>
                    <a:pt x="1413089" y="4089400"/>
                  </a:lnTo>
                  <a:lnTo>
                    <a:pt x="1382468" y="4051300"/>
                  </a:lnTo>
                  <a:lnTo>
                    <a:pt x="1352364" y="4000500"/>
                  </a:lnTo>
                  <a:lnTo>
                    <a:pt x="1322797" y="3962400"/>
                  </a:lnTo>
                  <a:lnTo>
                    <a:pt x="1293788" y="3924300"/>
                  </a:lnTo>
                  <a:lnTo>
                    <a:pt x="1265356" y="3873500"/>
                  </a:lnTo>
                  <a:lnTo>
                    <a:pt x="1237521" y="3835400"/>
                  </a:lnTo>
                  <a:lnTo>
                    <a:pt x="1210302" y="3784600"/>
                  </a:lnTo>
                  <a:lnTo>
                    <a:pt x="1183721" y="3746500"/>
                  </a:lnTo>
                  <a:lnTo>
                    <a:pt x="1157797" y="3695700"/>
                  </a:lnTo>
                  <a:lnTo>
                    <a:pt x="1132550" y="3657600"/>
                  </a:lnTo>
                  <a:lnTo>
                    <a:pt x="1107999" y="3606800"/>
                  </a:lnTo>
                  <a:lnTo>
                    <a:pt x="1084164" y="3556000"/>
                  </a:lnTo>
                  <a:lnTo>
                    <a:pt x="1060826" y="3517900"/>
                  </a:lnTo>
                  <a:lnTo>
                    <a:pt x="1038149" y="3467100"/>
                  </a:lnTo>
                  <a:lnTo>
                    <a:pt x="1016139" y="3416300"/>
                  </a:lnTo>
                  <a:lnTo>
                    <a:pt x="994800" y="3378200"/>
                  </a:lnTo>
                  <a:lnTo>
                    <a:pt x="974136" y="3327400"/>
                  </a:lnTo>
                  <a:lnTo>
                    <a:pt x="954153" y="3276600"/>
                  </a:lnTo>
                  <a:lnTo>
                    <a:pt x="934855" y="3225800"/>
                  </a:lnTo>
                  <a:lnTo>
                    <a:pt x="916246" y="3175000"/>
                  </a:lnTo>
                  <a:lnTo>
                    <a:pt x="898332" y="3136900"/>
                  </a:lnTo>
                  <a:lnTo>
                    <a:pt x="881116" y="3086100"/>
                  </a:lnTo>
                  <a:lnTo>
                    <a:pt x="864604" y="3035300"/>
                  </a:lnTo>
                  <a:lnTo>
                    <a:pt x="848800" y="2984500"/>
                  </a:lnTo>
                  <a:lnTo>
                    <a:pt x="833709" y="2933700"/>
                  </a:lnTo>
                  <a:lnTo>
                    <a:pt x="819335" y="2882900"/>
                  </a:lnTo>
                  <a:lnTo>
                    <a:pt x="805684" y="2844800"/>
                  </a:lnTo>
                  <a:lnTo>
                    <a:pt x="792758" y="2794000"/>
                  </a:lnTo>
                  <a:lnTo>
                    <a:pt x="780564" y="2743200"/>
                  </a:lnTo>
                  <a:lnTo>
                    <a:pt x="769106" y="2692400"/>
                  </a:lnTo>
                  <a:lnTo>
                    <a:pt x="758389" y="2641600"/>
                  </a:lnTo>
                  <a:lnTo>
                    <a:pt x="748417" y="2590800"/>
                  </a:lnTo>
                  <a:lnTo>
                    <a:pt x="739194" y="2540000"/>
                  </a:lnTo>
                  <a:lnTo>
                    <a:pt x="730726" y="2501900"/>
                  </a:lnTo>
                  <a:lnTo>
                    <a:pt x="723017" y="2451100"/>
                  </a:lnTo>
                  <a:lnTo>
                    <a:pt x="716072" y="2400300"/>
                  </a:lnTo>
                  <a:lnTo>
                    <a:pt x="709895" y="2349500"/>
                  </a:lnTo>
                  <a:lnTo>
                    <a:pt x="703811" y="2298700"/>
                  </a:lnTo>
                  <a:lnTo>
                    <a:pt x="698387" y="2247900"/>
                  </a:lnTo>
                  <a:lnTo>
                    <a:pt x="693631" y="2197100"/>
                  </a:lnTo>
                  <a:lnTo>
                    <a:pt x="689547" y="2146300"/>
                  </a:lnTo>
                  <a:lnTo>
                    <a:pt x="686140" y="2108200"/>
                  </a:lnTo>
                  <a:lnTo>
                    <a:pt x="683416" y="2057400"/>
                  </a:lnTo>
                  <a:lnTo>
                    <a:pt x="681379" y="2006600"/>
                  </a:lnTo>
                  <a:lnTo>
                    <a:pt x="680036" y="1955800"/>
                  </a:lnTo>
                  <a:lnTo>
                    <a:pt x="679391" y="1905000"/>
                  </a:lnTo>
                  <a:lnTo>
                    <a:pt x="679450" y="1854200"/>
                  </a:lnTo>
                  <a:lnTo>
                    <a:pt x="680219" y="1816100"/>
                  </a:lnTo>
                  <a:lnTo>
                    <a:pt x="681701" y="1765300"/>
                  </a:lnTo>
                  <a:lnTo>
                    <a:pt x="682150" y="1727200"/>
                  </a:lnTo>
                  <a:lnTo>
                    <a:pt x="685237" y="1663700"/>
                  </a:lnTo>
                  <a:lnTo>
                    <a:pt x="687543" y="1638300"/>
                  </a:lnTo>
                  <a:lnTo>
                    <a:pt x="688654" y="1625600"/>
                  </a:lnTo>
                  <a:lnTo>
                    <a:pt x="689813" y="1600200"/>
                  </a:lnTo>
                  <a:lnTo>
                    <a:pt x="691353" y="1587500"/>
                  </a:lnTo>
                  <a:lnTo>
                    <a:pt x="693020" y="1562100"/>
                  </a:lnTo>
                  <a:lnTo>
                    <a:pt x="694592" y="1549400"/>
                  </a:lnTo>
                  <a:lnTo>
                    <a:pt x="696068" y="1524000"/>
                  </a:lnTo>
                  <a:lnTo>
                    <a:pt x="697449" y="1511300"/>
                  </a:lnTo>
                  <a:lnTo>
                    <a:pt x="698352" y="1498600"/>
                  </a:lnTo>
                  <a:lnTo>
                    <a:pt x="699338" y="1485900"/>
                  </a:lnTo>
                  <a:lnTo>
                    <a:pt x="700396" y="1485900"/>
                  </a:lnTo>
                  <a:lnTo>
                    <a:pt x="701513" y="1473200"/>
                  </a:lnTo>
                  <a:lnTo>
                    <a:pt x="718023" y="1346200"/>
                  </a:lnTo>
                  <a:lnTo>
                    <a:pt x="718277" y="1346200"/>
                  </a:lnTo>
                  <a:lnTo>
                    <a:pt x="718404" y="1333500"/>
                  </a:lnTo>
                  <a:lnTo>
                    <a:pt x="718785" y="1333500"/>
                  </a:lnTo>
                  <a:lnTo>
                    <a:pt x="721932" y="1320800"/>
                  </a:lnTo>
                  <a:lnTo>
                    <a:pt x="725294" y="1295400"/>
                  </a:lnTo>
                  <a:lnTo>
                    <a:pt x="728893" y="1270000"/>
                  </a:lnTo>
                  <a:lnTo>
                    <a:pt x="732755" y="1257300"/>
                  </a:lnTo>
                  <a:lnTo>
                    <a:pt x="733898" y="1244600"/>
                  </a:lnTo>
                  <a:lnTo>
                    <a:pt x="738984" y="1219200"/>
                  </a:lnTo>
                  <a:lnTo>
                    <a:pt x="744296" y="1193800"/>
                  </a:lnTo>
                  <a:lnTo>
                    <a:pt x="749775" y="1155700"/>
                  </a:lnTo>
                  <a:lnTo>
                    <a:pt x="755361" y="1130300"/>
                  </a:lnTo>
                  <a:lnTo>
                    <a:pt x="756504" y="1130300"/>
                  </a:lnTo>
                  <a:lnTo>
                    <a:pt x="757520" y="1117600"/>
                  </a:lnTo>
                  <a:lnTo>
                    <a:pt x="758663" y="1117600"/>
                  </a:lnTo>
                  <a:lnTo>
                    <a:pt x="760495" y="1104900"/>
                  </a:lnTo>
                  <a:lnTo>
                    <a:pt x="762362" y="1104900"/>
                  </a:lnTo>
                  <a:lnTo>
                    <a:pt x="767680" y="1079500"/>
                  </a:lnTo>
                  <a:lnTo>
                    <a:pt x="769331" y="1066800"/>
                  </a:lnTo>
                  <a:lnTo>
                    <a:pt x="770728" y="1066800"/>
                  </a:lnTo>
                  <a:lnTo>
                    <a:pt x="774348" y="1041400"/>
                  </a:lnTo>
                  <a:lnTo>
                    <a:pt x="777967" y="1028700"/>
                  </a:lnTo>
                  <a:lnTo>
                    <a:pt x="779364" y="1028700"/>
                  </a:lnTo>
                  <a:lnTo>
                    <a:pt x="781015" y="1016000"/>
                  </a:lnTo>
                  <a:lnTo>
                    <a:pt x="789470" y="977900"/>
                  </a:lnTo>
                  <a:lnTo>
                    <a:pt x="791683" y="977900"/>
                  </a:lnTo>
                  <a:lnTo>
                    <a:pt x="792826" y="965200"/>
                  </a:lnTo>
                  <a:lnTo>
                    <a:pt x="793715" y="965200"/>
                  </a:lnTo>
                  <a:lnTo>
                    <a:pt x="809675" y="901700"/>
                  </a:lnTo>
                  <a:lnTo>
                    <a:pt x="824878" y="850900"/>
                  </a:lnTo>
                  <a:lnTo>
                    <a:pt x="840373" y="800100"/>
                  </a:lnTo>
                  <a:lnTo>
                    <a:pt x="856068" y="749300"/>
                  </a:lnTo>
                  <a:lnTo>
                    <a:pt x="871868" y="698500"/>
                  </a:lnTo>
                  <a:lnTo>
                    <a:pt x="887679" y="660400"/>
                  </a:lnTo>
                  <a:lnTo>
                    <a:pt x="903408" y="609600"/>
                  </a:lnTo>
                  <a:lnTo>
                    <a:pt x="918960" y="571500"/>
                  </a:lnTo>
                  <a:lnTo>
                    <a:pt x="934243" y="533400"/>
                  </a:lnTo>
                  <a:lnTo>
                    <a:pt x="949163" y="495300"/>
                  </a:lnTo>
                  <a:lnTo>
                    <a:pt x="950052" y="495300"/>
                  </a:lnTo>
                  <a:lnTo>
                    <a:pt x="951195" y="482600"/>
                  </a:lnTo>
                  <a:lnTo>
                    <a:pt x="952084" y="482600"/>
                  </a:lnTo>
                  <a:lnTo>
                    <a:pt x="966429" y="444500"/>
                  </a:lnTo>
                  <a:lnTo>
                    <a:pt x="981119" y="419100"/>
                  </a:lnTo>
                  <a:lnTo>
                    <a:pt x="996215" y="381000"/>
                  </a:lnTo>
                  <a:lnTo>
                    <a:pt x="1011774" y="342900"/>
                  </a:lnTo>
                  <a:lnTo>
                    <a:pt x="1025665" y="317500"/>
                  </a:lnTo>
                  <a:lnTo>
                    <a:pt x="1031902" y="304800"/>
                  </a:lnTo>
                  <a:lnTo>
                    <a:pt x="1037555" y="292100"/>
                  </a:lnTo>
                  <a:lnTo>
                    <a:pt x="1040349" y="279400"/>
                  </a:lnTo>
                  <a:lnTo>
                    <a:pt x="1045048" y="279400"/>
                  </a:lnTo>
                  <a:lnTo>
                    <a:pt x="1065973" y="228600"/>
                  </a:lnTo>
                  <a:lnTo>
                    <a:pt x="1087672" y="190500"/>
                  </a:lnTo>
                  <a:lnTo>
                    <a:pt x="1110253" y="139700"/>
                  </a:lnTo>
                  <a:lnTo>
                    <a:pt x="1196305" y="0"/>
                  </a:lnTo>
                  <a:close/>
                </a:path>
                <a:path w="7579995" h="6311900">
                  <a:moveTo>
                    <a:pt x="7579833" y="4241800"/>
                  </a:moveTo>
                  <a:lnTo>
                    <a:pt x="7385523" y="4457700"/>
                  </a:lnTo>
                  <a:lnTo>
                    <a:pt x="7350848" y="4495800"/>
                  </a:lnTo>
                  <a:lnTo>
                    <a:pt x="7315582" y="4533900"/>
                  </a:lnTo>
                  <a:lnTo>
                    <a:pt x="7279737" y="4559300"/>
                  </a:lnTo>
                  <a:lnTo>
                    <a:pt x="7243326" y="4597400"/>
                  </a:lnTo>
                  <a:lnTo>
                    <a:pt x="7206361" y="4635500"/>
                  </a:lnTo>
                  <a:lnTo>
                    <a:pt x="7168856" y="4673600"/>
                  </a:lnTo>
                  <a:lnTo>
                    <a:pt x="7130824" y="4699000"/>
                  </a:lnTo>
                  <a:lnTo>
                    <a:pt x="7092277" y="4737100"/>
                  </a:lnTo>
                  <a:lnTo>
                    <a:pt x="7053228" y="4762500"/>
                  </a:lnTo>
                  <a:lnTo>
                    <a:pt x="7013689" y="4800600"/>
                  </a:lnTo>
                  <a:lnTo>
                    <a:pt x="6973674" y="4826000"/>
                  </a:lnTo>
                  <a:lnTo>
                    <a:pt x="6933196" y="4864100"/>
                  </a:lnTo>
                  <a:lnTo>
                    <a:pt x="6892267" y="4889500"/>
                  </a:lnTo>
                  <a:lnTo>
                    <a:pt x="6850900" y="4927600"/>
                  </a:lnTo>
                  <a:lnTo>
                    <a:pt x="6724299" y="5003800"/>
                  </a:lnTo>
                  <a:lnTo>
                    <a:pt x="6681308" y="5041900"/>
                  </a:lnTo>
                  <a:lnTo>
                    <a:pt x="6551639" y="5118100"/>
                  </a:lnTo>
                  <a:lnTo>
                    <a:pt x="6328847" y="5245100"/>
                  </a:lnTo>
                  <a:lnTo>
                    <a:pt x="6283466" y="5257800"/>
                  </a:lnTo>
                  <a:lnTo>
                    <a:pt x="6192043" y="5308600"/>
                  </a:lnTo>
                  <a:lnTo>
                    <a:pt x="6146041" y="5321300"/>
                  </a:lnTo>
                  <a:lnTo>
                    <a:pt x="6099870" y="5346700"/>
                  </a:lnTo>
                  <a:lnTo>
                    <a:pt x="6053552" y="5359400"/>
                  </a:lnTo>
                  <a:lnTo>
                    <a:pt x="6007106" y="5384800"/>
                  </a:lnTo>
                  <a:lnTo>
                    <a:pt x="5960553" y="5397500"/>
                  </a:lnTo>
                  <a:lnTo>
                    <a:pt x="5913912" y="5422900"/>
                  </a:lnTo>
                  <a:lnTo>
                    <a:pt x="5773660" y="5461000"/>
                  </a:lnTo>
                  <a:lnTo>
                    <a:pt x="5726867" y="5486400"/>
                  </a:lnTo>
                  <a:lnTo>
                    <a:pt x="5493477" y="5549900"/>
                  </a:lnTo>
                  <a:lnTo>
                    <a:pt x="5443134" y="5562600"/>
                  </a:lnTo>
                  <a:lnTo>
                    <a:pt x="5392898" y="5562600"/>
                  </a:lnTo>
                  <a:lnTo>
                    <a:pt x="5243103" y="5600700"/>
                  </a:lnTo>
                  <a:lnTo>
                    <a:pt x="5193567" y="5600700"/>
                  </a:lnTo>
                  <a:lnTo>
                    <a:pt x="5144274" y="5613400"/>
                  </a:lnTo>
                  <a:lnTo>
                    <a:pt x="5095252" y="5613400"/>
                  </a:lnTo>
                  <a:lnTo>
                    <a:pt x="5046528" y="5626100"/>
                  </a:lnTo>
                  <a:lnTo>
                    <a:pt x="4998130" y="5626100"/>
                  </a:lnTo>
                  <a:lnTo>
                    <a:pt x="4950084" y="5638800"/>
                  </a:lnTo>
                  <a:lnTo>
                    <a:pt x="4902419" y="5638800"/>
                  </a:lnTo>
                  <a:lnTo>
                    <a:pt x="4831632" y="5651500"/>
                  </a:lnTo>
                  <a:lnTo>
                    <a:pt x="6966182" y="5651500"/>
                  </a:lnTo>
                  <a:lnTo>
                    <a:pt x="7010163" y="5613400"/>
                  </a:lnTo>
                  <a:lnTo>
                    <a:pt x="7053799" y="5588000"/>
                  </a:lnTo>
                  <a:lnTo>
                    <a:pt x="7180620" y="5511800"/>
                  </a:lnTo>
                  <a:lnTo>
                    <a:pt x="7222221" y="5473700"/>
                  </a:lnTo>
                  <a:lnTo>
                    <a:pt x="7304365" y="5422900"/>
                  </a:lnTo>
                  <a:lnTo>
                    <a:pt x="7344890" y="5384800"/>
                  </a:lnTo>
                  <a:lnTo>
                    <a:pt x="7385039" y="5359400"/>
                  </a:lnTo>
                  <a:lnTo>
                    <a:pt x="7424802" y="5321300"/>
                  </a:lnTo>
                  <a:lnTo>
                    <a:pt x="7464172" y="5295900"/>
                  </a:lnTo>
                  <a:lnTo>
                    <a:pt x="7503140" y="5257800"/>
                  </a:lnTo>
                  <a:lnTo>
                    <a:pt x="7541696" y="5232400"/>
                  </a:lnTo>
                  <a:lnTo>
                    <a:pt x="7579833" y="5194300"/>
                  </a:lnTo>
                  <a:lnTo>
                    <a:pt x="7579833" y="42418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93391"/>
              <a:ext cx="6550659" cy="2694940"/>
            </a:xfrm>
            <a:custGeom>
              <a:avLst/>
              <a:gdLst/>
              <a:ahLst/>
              <a:cxnLst/>
              <a:rect l="l" t="t" r="r" b="b"/>
              <a:pathLst>
                <a:path w="6550659" h="2694940">
                  <a:moveTo>
                    <a:pt x="6550152" y="0"/>
                  </a:moveTo>
                  <a:lnTo>
                    <a:pt x="0" y="0"/>
                  </a:lnTo>
                  <a:lnTo>
                    <a:pt x="0" y="2694431"/>
                  </a:lnTo>
                  <a:lnTo>
                    <a:pt x="6550152" y="2694431"/>
                  </a:lnTo>
                  <a:lnTo>
                    <a:pt x="655015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49567" y="2523744"/>
              <a:ext cx="201295" cy="1685925"/>
            </a:xfrm>
            <a:custGeom>
              <a:avLst/>
              <a:gdLst/>
              <a:ahLst/>
              <a:cxnLst/>
              <a:rect l="l" t="t" r="r" b="b"/>
              <a:pathLst>
                <a:path w="201295" h="1685925">
                  <a:moveTo>
                    <a:pt x="201180" y="0"/>
                  </a:moveTo>
                  <a:lnTo>
                    <a:pt x="0" y="0"/>
                  </a:lnTo>
                  <a:lnTo>
                    <a:pt x="0" y="1685543"/>
                  </a:lnTo>
                  <a:lnTo>
                    <a:pt x="201180" y="1685543"/>
                  </a:lnTo>
                  <a:lnTo>
                    <a:pt x="20118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215" y="5758231"/>
              <a:ext cx="629920" cy="424180"/>
            </a:xfrm>
            <a:custGeom>
              <a:avLst/>
              <a:gdLst/>
              <a:ahLst/>
              <a:cxnLst/>
              <a:rect l="l" t="t" r="r" b="b"/>
              <a:pathLst>
                <a:path w="629919" h="424179">
                  <a:moveTo>
                    <a:pt x="629922" y="0"/>
                  </a:moveTo>
                  <a:lnTo>
                    <a:pt x="0" y="0"/>
                  </a:lnTo>
                  <a:lnTo>
                    <a:pt x="0" y="424181"/>
                  </a:lnTo>
                  <a:lnTo>
                    <a:pt x="629922" y="424181"/>
                  </a:lnTo>
                  <a:lnTo>
                    <a:pt x="629922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314" y="0"/>
                  </a:move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12931" y="23815"/>
                  </a:lnTo>
                  <a:lnTo>
                    <a:pt x="8205" y="38513"/>
                  </a:lnTo>
                  <a:lnTo>
                    <a:pt x="21314" y="29720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lnTo>
                    <a:pt x="36380" y="14268"/>
                  </a:lnTo>
                  <a:lnTo>
                    <a:pt x="26675" y="14081"/>
                  </a:lnTo>
                  <a:lnTo>
                    <a:pt x="21314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42884" y="14518"/>
                  </a:moveTo>
                  <a:lnTo>
                    <a:pt x="36380" y="14268"/>
                  </a:lnTo>
                  <a:lnTo>
                    <a:pt x="26675" y="14081"/>
                  </a:lnTo>
                  <a:lnTo>
                    <a:pt x="23398" y="5541"/>
                  </a:lnTo>
                  <a:lnTo>
                    <a:pt x="21314" y="0"/>
                  </a:ln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5284" y="18288"/>
                  </a:lnTo>
                  <a:lnTo>
                    <a:pt x="12931" y="23815"/>
                  </a:lnTo>
                  <a:lnTo>
                    <a:pt x="10085" y="32610"/>
                  </a:lnTo>
                  <a:lnTo>
                    <a:pt x="8205" y="38513"/>
                  </a:lnTo>
                  <a:lnTo>
                    <a:pt x="13312" y="35059"/>
                  </a:lnTo>
                  <a:lnTo>
                    <a:pt x="21314" y="29720"/>
                  </a:lnTo>
                  <a:lnTo>
                    <a:pt x="29317" y="35059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969" y="5829529"/>
              <a:ext cx="95270" cy="9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21569" y="29705"/>
                  </a:lnTo>
                  <a:lnTo>
                    <a:pt x="34678" y="38485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lnTo>
                    <a:pt x="23652" y="5516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068"/>
                  </a:moveTo>
                  <a:lnTo>
                    <a:pt x="23652" y="5516"/>
                  </a:lnTo>
                  <a:lnTo>
                    <a:pt x="21569" y="0"/>
                  </a:ln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5360" y="18268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13566" y="35044"/>
                  </a:lnTo>
                  <a:lnTo>
                    <a:pt x="21569" y="29705"/>
                  </a:lnTo>
                  <a:lnTo>
                    <a:pt x="29571" y="35044"/>
                  </a:lnTo>
                  <a:lnTo>
                    <a:pt x="34678" y="38485"/>
                  </a:lnTo>
                  <a:lnTo>
                    <a:pt x="32798" y="32590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49" y="5829529"/>
              <a:ext cx="95676" cy="903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05" y="0"/>
                  </a:move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lnTo>
                    <a:pt x="34685" y="38503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9515" y="35046"/>
                  </a:moveTo>
                  <a:lnTo>
                    <a:pt x="34685" y="38503"/>
                  </a:lnTo>
                  <a:lnTo>
                    <a:pt x="32795" y="32597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961" y="6015328"/>
              <a:ext cx="95280" cy="9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lnTo>
                    <a:pt x="23449" y="5715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321"/>
                  </a:moveTo>
                  <a:lnTo>
                    <a:pt x="23449" y="5715"/>
                  </a:lnTo>
                  <a:lnTo>
                    <a:pt x="21569" y="0"/>
                  </a:ln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29571" y="35049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334" y="6016082"/>
              <a:ext cx="95549" cy="905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0735" y="1700784"/>
              <a:ext cx="5224272" cy="3340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4911" y="5736336"/>
              <a:ext cx="9467087" cy="46634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0" y="1993392"/>
            <a:ext cx="6550659" cy="53086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483234">
              <a:lnSpc>
                <a:spcPts val="2370"/>
              </a:lnSpc>
              <a:spcBef>
                <a:spcPts val="1805"/>
              </a:spcBef>
            </a:pPr>
            <a:r>
              <a:rPr sz="3000" spc="204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3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Tahoma"/>
                <a:cs typeface="Tahoma"/>
              </a:rPr>
              <a:t>1: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712" y="2755492"/>
            <a:ext cx="5625465" cy="15195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4400" b="1" spc="145" dirty="0">
                <a:solidFill>
                  <a:srgbClr val="FFFFFF"/>
                </a:solidFill>
                <a:latin typeface="Arial"/>
                <a:cs typeface="Arial"/>
              </a:rPr>
              <a:t>Introducción</a:t>
            </a:r>
            <a:r>
              <a:rPr sz="4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4300" b="1" spc="90" dirty="0">
                <a:solidFill>
                  <a:srgbClr val="FFFFFF"/>
                </a:solidFill>
                <a:latin typeface="Arial"/>
                <a:cs typeface="Arial"/>
              </a:rPr>
              <a:t>Negocio</a:t>
            </a:r>
            <a:r>
              <a:rPr sz="43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b="1" spc="130" dirty="0">
                <a:solidFill>
                  <a:srgbClr val="FFFFFF"/>
                </a:solidFill>
                <a:latin typeface="Arial"/>
                <a:cs typeface="Arial"/>
              </a:rPr>
              <a:t>sustentable</a:t>
            </a:r>
            <a:endParaRPr sz="4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2852" y="5760780"/>
            <a:ext cx="1181735" cy="4362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sz="800" spc="30" dirty="0">
                <a:solidFill>
                  <a:srgbClr val="2C48A3"/>
                </a:solidFill>
                <a:latin typeface="Tahoma"/>
                <a:cs typeface="Tahoma"/>
              </a:rPr>
              <a:t>Cofinanciado </a:t>
            </a:r>
            <a:r>
              <a:rPr sz="800" spc="45" dirty="0">
                <a:solidFill>
                  <a:srgbClr val="2C48A3"/>
                </a:solidFill>
                <a:latin typeface="Tahoma"/>
                <a:cs typeface="Tahoma"/>
              </a:rPr>
              <a:t>por </a:t>
            </a:r>
            <a:r>
              <a:rPr sz="800" spc="25" dirty="0">
                <a:solidFill>
                  <a:srgbClr val="2C48A3"/>
                </a:solidFill>
                <a:latin typeface="Tahoma"/>
                <a:cs typeface="Tahoma"/>
              </a:rPr>
              <a:t>el </a:t>
            </a:r>
            <a:r>
              <a:rPr sz="800" spc="3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50" dirty="0">
                <a:solidFill>
                  <a:srgbClr val="2C48A3"/>
                </a:solidFill>
                <a:latin typeface="Tahoma"/>
                <a:cs typeface="Tahoma"/>
              </a:rPr>
              <a:t>Programa</a:t>
            </a:r>
            <a:r>
              <a:rPr sz="950" spc="-5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C48A3"/>
                </a:solidFill>
                <a:latin typeface="Tahoma"/>
                <a:cs typeface="Tahoma"/>
              </a:rPr>
              <a:t>Erasmus+  </a:t>
            </a:r>
            <a:r>
              <a:rPr sz="950" spc="45" dirty="0">
                <a:solidFill>
                  <a:srgbClr val="2C48A3"/>
                </a:solidFill>
                <a:latin typeface="Tahoma"/>
                <a:cs typeface="Tahoma"/>
              </a:rPr>
              <a:t>de</a:t>
            </a:r>
            <a:r>
              <a:rPr sz="950" spc="-7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30" dirty="0">
                <a:solidFill>
                  <a:srgbClr val="2C48A3"/>
                </a:solidFill>
                <a:latin typeface="Tahoma"/>
                <a:cs typeface="Tahoma"/>
              </a:rPr>
              <a:t>la</a:t>
            </a:r>
            <a:r>
              <a:rPr sz="950" spc="-7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50" dirty="0">
                <a:solidFill>
                  <a:srgbClr val="2C48A3"/>
                </a:solidFill>
                <a:latin typeface="Tahoma"/>
                <a:cs typeface="Tahoma"/>
              </a:rPr>
              <a:t>Unión</a:t>
            </a:r>
            <a:r>
              <a:rPr sz="950" spc="-65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40" dirty="0">
                <a:solidFill>
                  <a:srgbClr val="2C48A3"/>
                </a:solidFill>
                <a:latin typeface="Tahoma"/>
                <a:cs typeface="Tahoma"/>
              </a:rPr>
              <a:t>Europea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2466340" cy="127000"/>
            <a:chOff x="0" y="0"/>
            <a:chExt cx="2466340" cy="127000"/>
          </a:xfrm>
        </p:grpSpPr>
        <p:sp>
          <p:nvSpPr>
            <p:cNvPr id="25" name="object 25"/>
            <p:cNvSpPr/>
            <p:nvPr/>
          </p:nvSpPr>
          <p:spPr>
            <a:xfrm>
              <a:off x="0" y="0"/>
              <a:ext cx="2466340" cy="114300"/>
            </a:xfrm>
            <a:custGeom>
              <a:avLst/>
              <a:gdLst/>
              <a:ahLst/>
              <a:cxnLst/>
              <a:rect l="l" t="t" r="r" b="b"/>
              <a:pathLst>
                <a:path w="2466340" h="114300">
                  <a:moveTo>
                    <a:pt x="0" y="114300"/>
                  </a:moveTo>
                  <a:lnTo>
                    <a:pt x="2465781" y="114300"/>
                  </a:lnTo>
                  <a:lnTo>
                    <a:pt x="2465781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50" y="0"/>
              <a:ext cx="127000" cy="1270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65862" y="0"/>
            <a:ext cx="22745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Traducido</a:t>
            </a:r>
            <a:r>
              <a:rPr sz="600" spc="-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sz="600" spc="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del</a:t>
            </a:r>
            <a:r>
              <a:rPr sz="600" spc="-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sz="600" spc="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inglés</a:t>
            </a:r>
            <a:r>
              <a:rPr sz="600" spc="-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sz="600" spc="1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al</a:t>
            </a:r>
            <a:r>
              <a:rPr sz="600" spc="-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</a:t>
            </a:r>
            <a:r>
              <a:rPr sz="600" spc="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español</a:t>
            </a:r>
            <a:r>
              <a:rPr sz="600" spc="-25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 - </a:t>
            </a:r>
            <a:r>
              <a:rPr sz="600" spc="20" dirty="0">
                <a:solidFill>
                  <a:srgbClr val="0E2B46"/>
                </a:solidFill>
                <a:latin typeface="Tahoma"/>
                <a:cs typeface="Tahoma"/>
                <a:hlinkClick r:id="rId9"/>
              </a:rPr>
              <a:t>www.onlinedoctranslator.com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20" y="2831592"/>
            <a:ext cx="10087610" cy="1234440"/>
            <a:chOff x="2103120" y="2831592"/>
            <a:chExt cx="10087610" cy="1234440"/>
          </a:xfrm>
        </p:grpSpPr>
        <p:sp>
          <p:nvSpPr>
            <p:cNvPr id="3" name="object 3"/>
            <p:cNvSpPr/>
            <p:nvPr/>
          </p:nvSpPr>
          <p:spPr>
            <a:xfrm>
              <a:off x="2718816" y="3447288"/>
              <a:ext cx="9471660" cy="0"/>
            </a:xfrm>
            <a:custGeom>
              <a:avLst/>
              <a:gdLst/>
              <a:ahLst/>
              <a:cxnLst/>
              <a:rect l="l" t="t" r="r" b="b"/>
              <a:pathLst>
                <a:path w="9471660">
                  <a:moveTo>
                    <a:pt x="0" y="0"/>
                  </a:moveTo>
                  <a:lnTo>
                    <a:pt x="9471533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03120" y="2831592"/>
              <a:ext cx="1231900" cy="1234440"/>
            </a:xfrm>
            <a:custGeom>
              <a:avLst/>
              <a:gdLst/>
              <a:ahLst/>
              <a:cxnLst/>
              <a:rect l="l" t="t" r="r" b="b"/>
              <a:pathLst>
                <a:path w="1231900" h="1234439">
                  <a:moveTo>
                    <a:pt x="615696" y="0"/>
                  </a:moveTo>
                  <a:lnTo>
                    <a:pt x="567587" y="1857"/>
                  </a:lnTo>
                  <a:lnTo>
                    <a:pt x="520490" y="7336"/>
                  </a:lnTo>
                  <a:lnTo>
                    <a:pt x="474541" y="16301"/>
                  </a:lnTo>
                  <a:lnTo>
                    <a:pt x="429878" y="28615"/>
                  </a:lnTo>
                  <a:lnTo>
                    <a:pt x="386636" y="44139"/>
                  </a:lnTo>
                  <a:lnTo>
                    <a:pt x="344954" y="62737"/>
                  </a:lnTo>
                  <a:lnTo>
                    <a:pt x="304969" y="84271"/>
                  </a:lnTo>
                  <a:lnTo>
                    <a:pt x="266817" y="108605"/>
                  </a:lnTo>
                  <a:lnTo>
                    <a:pt x="230634" y="135600"/>
                  </a:lnTo>
                  <a:lnTo>
                    <a:pt x="196560" y="165120"/>
                  </a:lnTo>
                  <a:lnTo>
                    <a:pt x="164729" y="197028"/>
                  </a:lnTo>
                  <a:lnTo>
                    <a:pt x="135280" y="231185"/>
                  </a:lnTo>
                  <a:lnTo>
                    <a:pt x="108349" y="267456"/>
                  </a:lnTo>
                  <a:lnTo>
                    <a:pt x="84074" y="305703"/>
                  </a:lnTo>
                  <a:lnTo>
                    <a:pt x="62590" y="345788"/>
                  </a:lnTo>
                  <a:lnTo>
                    <a:pt x="44036" y="387574"/>
                  </a:lnTo>
                  <a:lnTo>
                    <a:pt x="28548" y="430924"/>
                  </a:lnTo>
                  <a:lnTo>
                    <a:pt x="16264" y="475701"/>
                  </a:lnTo>
                  <a:lnTo>
                    <a:pt x="7319" y="521767"/>
                  </a:lnTo>
                  <a:lnTo>
                    <a:pt x="1852" y="568986"/>
                  </a:lnTo>
                  <a:lnTo>
                    <a:pt x="0" y="617220"/>
                  </a:lnTo>
                  <a:lnTo>
                    <a:pt x="1852" y="665453"/>
                  </a:lnTo>
                  <a:lnTo>
                    <a:pt x="7319" y="712672"/>
                  </a:lnTo>
                  <a:lnTo>
                    <a:pt x="16264" y="758738"/>
                  </a:lnTo>
                  <a:lnTo>
                    <a:pt x="28548" y="803515"/>
                  </a:lnTo>
                  <a:lnTo>
                    <a:pt x="44036" y="846865"/>
                  </a:lnTo>
                  <a:lnTo>
                    <a:pt x="62590" y="888651"/>
                  </a:lnTo>
                  <a:lnTo>
                    <a:pt x="84073" y="928736"/>
                  </a:lnTo>
                  <a:lnTo>
                    <a:pt x="108349" y="966983"/>
                  </a:lnTo>
                  <a:lnTo>
                    <a:pt x="135280" y="1003254"/>
                  </a:lnTo>
                  <a:lnTo>
                    <a:pt x="164729" y="1037411"/>
                  </a:lnTo>
                  <a:lnTo>
                    <a:pt x="196560" y="1069319"/>
                  </a:lnTo>
                  <a:lnTo>
                    <a:pt x="230634" y="1098839"/>
                  </a:lnTo>
                  <a:lnTo>
                    <a:pt x="266817" y="1125834"/>
                  </a:lnTo>
                  <a:lnTo>
                    <a:pt x="304969" y="1150168"/>
                  </a:lnTo>
                  <a:lnTo>
                    <a:pt x="344954" y="1171702"/>
                  </a:lnTo>
                  <a:lnTo>
                    <a:pt x="386636" y="1190300"/>
                  </a:lnTo>
                  <a:lnTo>
                    <a:pt x="429878" y="1205824"/>
                  </a:lnTo>
                  <a:lnTo>
                    <a:pt x="474541" y="1218138"/>
                  </a:lnTo>
                  <a:lnTo>
                    <a:pt x="520490" y="1227103"/>
                  </a:lnTo>
                  <a:lnTo>
                    <a:pt x="567587" y="1232582"/>
                  </a:lnTo>
                  <a:lnTo>
                    <a:pt x="615696" y="1234440"/>
                  </a:lnTo>
                  <a:lnTo>
                    <a:pt x="663804" y="1232582"/>
                  </a:lnTo>
                  <a:lnTo>
                    <a:pt x="710901" y="1227103"/>
                  </a:lnTo>
                  <a:lnTo>
                    <a:pt x="756850" y="1218138"/>
                  </a:lnTo>
                  <a:lnTo>
                    <a:pt x="801513" y="1205824"/>
                  </a:lnTo>
                  <a:lnTo>
                    <a:pt x="844755" y="1190300"/>
                  </a:lnTo>
                  <a:lnTo>
                    <a:pt x="886437" y="1171702"/>
                  </a:lnTo>
                  <a:lnTo>
                    <a:pt x="926422" y="1150168"/>
                  </a:lnTo>
                  <a:lnTo>
                    <a:pt x="964574" y="1125834"/>
                  </a:lnTo>
                  <a:lnTo>
                    <a:pt x="1000757" y="1098839"/>
                  </a:lnTo>
                  <a:lnTo>
                    <a:pt x="1034831" y="1069319"/>
                  </a:lnTo>
                  <a:lnTo>
                    <a:pt x="1066662" y="1037411"/>
                  </a:lnTo>
                  <a:lnTo>
                    <a:pt x="1096111" y="1003254"/>
                  </a:lnTo>
                  <a:lnTo>
                    <a:pt x="1123042" y="966983"/>
                  </a:lnTo>
                  <a:lnTo>
                    <a:pt x="1147317" y="928736"/>
                  </a:lnTo>
                  <a:lnTo>
                    <a:pt x="1168801" y="888651"/>
                  </a:lnTo>
                  <a:lnTo>
                    <a:pt x="1187355" y="846865"/>
                  </a:lnTo>
                  <a:lnTo>
                    <a:pt x="1202843" y="803515"/>
                  </a:lnTo>
                  <a:lnTo>
                    <a:pt x="1215127" y="758738"/>
                  </a:lnTo>
                  <a:lnTo>
                    <a:pt x="1224072" y="712672"/>
                  </a:lnTo>
                  <a:lnTo>
                    <a:pt x="1229539" y="665453"/>
                  </a:lnTo>
                  <a:lnTo>
                    <a:pt x="1231392" y="617220"/>
                  </a:lnTo>
                  <a:lnTo>
                    <a:pt x="1229539" y="568986"/>
                  </a:lnTo>
                  <a:lnTo>
                    <a:pt x="1224072" y="521767"/>
                  </a:lnTo>
                  <a:lnTo>
                    <a:pt x="1215127" y="475701"/>
                  </a:lnTo>
                  <a:lnTo>
                    <a:pt x="1202843" y="430924"/>
                  </a:lnTo>
                  <a:lnTo>
                    <a:pt x="1187355" y="387574"/>
                  </a:lnTo>
                  <a:lnTo>
                    <a:pt x="1168801" y="345788"/>
                  </a:lnTo>
                  <a:lnTo>
                    <a:pt x="1147317" y="305703"/>
                  </a:lnTo>
                  <a:lnTo>
                    <a:pt x="1123042" y="267456"/>
                  </a:lnTo>
                  <a:lnTo>
                    <a:pt x="1096111" y="231185"/>
                  </a:lnTo>
                  <a:lnTo>
                    <a:pt x="1066662" y="197028"/>
                  </a:lnTo>
                  <a:lnTo>
                    <a:pt x="1034831" y="165120"/>
                  </a:lnTo>
                  <a:lnTo>
                    <a:pt x="1000757" y="135600"/>
                  </a:lnTo>
                  <a:lnTo>
                    <a:pt x="964574" y="108605"/>
                  </a:lnTo>
                  <a:lnTo>
                    <a:pt x="926422" y="84271"/>
                  </a:lnTo>
                  <a:lnTo>
                    <a:pt x="886437" y="62737"/>
                  </a:lnTo>
                  <a:lnTo>
                    <a:pt x="844755" y="44139"/>
                  </a:lnTo>
                  <a:lnTo>
                    <a:pt x="801513" y="28615"/>
                  </a:lnTo>
                  <a:lnTo>
                    <a:pt x="756850" y="16301"/>
                  </a:lnTo>
                  <a:lnTo>
                    <a:pt x="710901" y="7336"/>
                  </a:lnTo>
                  <a:lnTo>
                    <a:pt x="663804" y="1857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1032" y="3361944"/>
              <a:ext cx="170687" cy="173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4791" y="3361944"/>
              <a:ext cx="170687" cy="1737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864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4271" y="4443984"/>
            <a:ext cx="1743455" cy="17647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0559" y="4443984"/>
            <a:ext cx="2508504" cy="17830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2950" y="532129"/>
            <a:ext cx="80289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0" dirty="0">
                <a:solidFill>
                  <a:srgbClr val="46883F"/>
                </a:solidFill>
                <a:latin typeface="Arial"/>
                <a:cs typeface="Arial"/>
              </a:rPr>
              <a:t>Desarrollo</a:t>
            </a:r>
            <a:r>
              <a:rPr sz="25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7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5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9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5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  <a:r>
              <a:rPr sz="25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46883F"/>
                </a:solidFill>
                <a:latin typeface="Arial"/>
                <a:cs typeface="Arial"/>
              </a:rPr>
              <a:t>como</a:t>
            </a:r>
            <a:r>
              <a:rPr sz="25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9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5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500" b="1" spc="15" dirty="0">
                <a:solidFill>
                  <a:srgbClr val="46883F"/>
                </a:solidFill>
                <a:latin typeface="Arial"/>
                <a:cs typeface="Arial"/>
              </a:rPr>
              <a:t>conocemos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7394" y="1175639"/>
            <a:ext cx="2125345" cy="206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ts val="1660"/>
              </a:lnSpc>
              <a:spcBef>
                <a:spcPts val="100"/>
              </a:spcBef>
            </a:pP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Rachel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Carson</a:t>
            </a:r>
            <a:endParaRPr sz="1400">
              <a:latin typeface="Tahoma"/>
              <a:cs typeface="Tahoma"/>
            </a:endParaRPr>
          </a:p>
          <a:p>
            <a:pPr marL="196215">
              <a:lnSpc>
                <a:spcPts val="2140"/>
              </a:lnSpc>
            </a:pPr>
            <a:r>
              <a:rPr sz="1800" spc="80" dirty="0">
                <a:latin typeface="Tahoma"/>
                <a:cs typeface="Tahoma"/>
              </a:rPr>
              <a:t>Publicó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su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libro</a:t>
            </a:r>
            <a:endParaRPr sz="1800">
              <a:latin typeface="Tahoma"/>
              <a:cs typeface="Tahoma"/>
            </a:endParaRPr>
          </a:p>
          <a:p>
            <a:pPr marL="199390">
              <a:lnSpc>
                <a:spcPct val="100000"/>
              </a:lnSpc>
              <a:spcBef>
                <a:spcPts val="204"/>
              </a:spcBef>
            </a:pPr>
            <a:r>
              <a:rPr sz="1150" b="1" spc="-10" dirty="0">
                <a:latin typeface="Arial"/>
                <a:cs typeface="Arial"/>
              </a:rPr>
              <a:t>Primavera</a:t>
            </a:r>
            <a:r>
              <a:rPr sz="2250" spc="-15" baseline="-25925" dirty="0">
                <a:latin typeface="Tahoma"/>
                <a:cs typeface="Tahoma"/>
              </a:rPr>
              <a:t>a</a:t>
            </a:r>
            <a:r>
              <a:rPr sz="1150" b="1" spc="-10" dirty="0">
                <a:latin typeface="Arial"/>
                <a:cs typeface="Arial"/>
              </a:rPr>
              <a:t>sile</a:t>
            </a:r>
            <a:r>
              <a:rPr sz="2250" spc="-15" baseline="-25925" dirty="0">
                <a:latin typeface="Tahoma"/>
                <a:cs typeface="Tahoma"/>
              </a:rPr>
              <a:t>i</a:t>
            </a:r>
            <a:r>
              <a:rPr sz="1150" b="1" spc="-10" dirty="0">
                <a:latin typeface="Arial"/>
                <a:cs typeface="Arial"/>
              </a:rPr>
              <a:t>nciosa</a:t>
            </a:r>
            <a:r>
              <a:rPr sz="1150" spc="-10" dirty="0">
                <a:latin typeface="Tahoma"/>
                <a:cs typeface="Tahoma"/>
              </a:rPr>
              <a:t>cual</a:t>
            </a:r>
            <a:endParaRPr sz="1150">
              <a:latin typeface="Tahoma"/>
              <a:cs typeface="Tahoma"/>
            </a:endParaRPr>
          </a:p>
          <a:p>
            <a:pPr marL="38100" marR="59690" indent="243840">
              <a:lnSpc>
                <a:spcPts val="2060"/>
              </a:lnSpc>
              <a:spcBef>
                <a:spcPts val="95"/>
              </a:spcBef>
            </a:pPr>
            <a:r>
              <a:rPr sz="1250" spc="50" dirty="0">
                <a:latin typeface="Tahoma"/>
                <a:cs typeface="Tahoma"/>
              </a:rPr>
              <a:t>dibujó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114" dirty="0">
                <a:latin typeface="Tahoma"/>
                <a:cs typeface="Tahoma"/>
              </a:rPr>
              <a:t>m</a:t>
            </a:r>
            <a:r>
              <a:rPr sz="1250" dirty="0">
                <a:latin typeface="Tahoma"/>
                <a:cs typeface="Tahoma"/>
              </a:rPr>
              <a:t> </a:t>
            </a:r>
            <a:r>
              <a:rPr sz="1250" spc="-75" dirty="0">
                <a:latin typeface="Tahoma"/>
                <a:cs typeface="Tahoma"/>
              </a:rPr>
              <a:t> </a:t>
            </a:r>
            <a:r>
              <a:rPr sz="1250" spc="45" dirty="0">
                <a:latin typeface="Tahoma"/>
                <a:cs typeface="Tahoma"/>
              </a:rPr>
              <a:t>tr</a:t>
            </a:r>
            <a:r>
              <a:rPr sz="1250" spc="-380" dirty="0">
                <a:latin typeface="Tahoma"/>
                <a:cs typeface="Tahoma"/>
              </a:rPr>
              <a:t>a</a:t>
            </a:r>
            <a:r>
              <a:rPr sz="350" spc="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" spc="-90" dirty="0">
                <a:latin typeface="Tahoma"/>
                <a:cs typeface="Tahoma"/>
              </a:rPr>
              <a:t>n</a:t>
            </a:r>
            <a:r>
              <a:rPr sz="1250" spc="-570" dirty="0">
                <a:latin typeface="Tahoma"/>
                <a:cs typeface="Tahoma"/>
              </a:rPr>
              <a:t>n</a:t>
            </a:r>
            <a:r>
              <a:rPr sz="750" spc="45" dirty="0">
                <a:latin typeface="Tahoma"/>
                <a:cs typeface="Tahoma"/>
              </a:rPr>
              <a:t>o</a:t>
            </a:r>
            <a:r>
              <a:rPr sz="750" spc="-90" dirty="0">
                <a:latin typeface="Tahoma"/>
                <a:cs typeface="Tahoma"/>
              </a:rPr>
              <a:t>r</a:t>
            </a:r>
            <a:r>
              <a:rPr sz="1250" spc="-440" dirty="0">
                <a:latin typeface="Tahoma"/>
                <a:cs typeface="Tahoma"/>
              </a:rPr>
              <a:t>s</a:t>
            </a:r>
            <a:r>
              <a:rPr sz="750" spc="15" dirty="0">
                <a:latin typeface="Tahoma"/>
                <a:cs typeface="Tahoma"/>
              </a:rPr>
              <a:t>t</a:t>
            </a:r>
            <a:r>
              <a:rPr sz="750" spc="-195" dirty="0">
                <a:latin typeface="Tahoma"/>
                <a:cs typeface="Tahoma"/>
              </a:rPr>
              <a:t>e</a:t>
            </a:r>
            <a:r>
              <a:rPr sz="1250" spc="55" dirty="0">
                <a:latin typeface="Tahoma"/>
                <a:cs typeface="Tahoma"/>
              </a:rPr>
              <a:t>mitir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35" dirty="0">
                <a:latin typeface="Tahoma"/>
                <a:cs typeface="Tahoma"/>
              </a:rPr>
              <a:t>la  </a:t>
            </a:r>
            <a:r>
              <a:rPr sz="1250" spc="50" dirty="0">
                <a:latin typeface="Tahoma"/>
                <a:cs typeface="Tahoma"/>
              </a:rPr>
              <a:t>atención</a:t>
            </a:r>
            <a:r>
              <a:rPr sz="1250" spc="-85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de</a:t>
            </a:r>
            <a:r>
              <a:rPr sz="1250" spc="-8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los</a:t>
            </a:r>
            <a:r>
              <a:rPr sz="1250" spc="-80" dirty="0">
                <a:latin typeface="Tahoma"/>
                <a:cs typeface="Tahoma"/>
              </a:rPr>
              <a:t> </a:t>
            </a:r>
            <a:r>
              <a:rPr sz="1250" spc="65" dirty="0">
                <a:latin typeface="Tahoma"/>
                <a:cs typeface="Tahoma"/>
              </a:rPr>
              <a:t>medios</a:t>
            </a:r>
            <a:r>
              <a:rPr sz="1250" spc="-85" dirty="0">
                <a:latin typeface="Tahoma"/>
                <a:cs typeface="Tahoma"/>
              </a:rPr>
              <a:t> </a:t>
            </a:r>
            <a:r>
              <a:rPr sz="1250" spc="45" dirty="0">
                <a:latin typeface="Tahoma"/>
                <a:cs typeface="Tahoma"/>
              </a:rPr>
              <a:t>a</a:t>
            </a:r>
            <a:r>
              <a:rPr sz="1250" spc="-80" dirty="0">
                <a:latin typeface="Tahoma"/>
                <a:cs typeface="Tahoma"/>
              </a:rPr>
              <a:t> </a:t>
            </a:r>
            <a:r>
              <a:rPr sz="1250" spc="40" dirty="0">
                <a:latin typeface="Tahoma"/>
                <a:cs typeface="Tahoma"/>
              </a:rPr>
              <a:t>la</a:t>
            </a:r>
            <a:endParaRPr sz="1250">
              <a:latin typeface="Tahoma"/>
              <a:cs typeface="Tahoma"/>
            </a:endParaRPr>
          </a:p>
          <a:p>
            <a:pPr marL="116839">
              <a:lnSpc>
                <a:spcPct val="100000"/>
              </a:lnSpc>
              <a:spcBef>
                <a:spcPts val="330"/>
              </a:spcBef>
            </a:pPr>
            <a:r>
              <a:rPr sz="1300" spc="60" dirty="0">
                <a:latin typeface="Tahoma"/>
                <a:cs typeface="Tahoma"/>
              </a:rPr>
              <a:t>impacto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humanos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fueron</a:t>
            </a:r>
            <a:endParaRPr sz="1300">
              <a:latin typeface="Tahoma"/>
              <a:cs typeface="Tahoma"/>
            </a:endParaRPr>
          </a:p>
          <a:p>
            <a:pPr marL="314960">
              <a:lnSpc>
                <a:spcPct val="100000"/>
              </a:lnSpc>
              <a:spcBef>
                <a:spcPts val="755"/>
              </a:spcBef>
            </a:pPr>
            <a:r>
              <a:rPr sz="1050" spc="45" dirty="0">
                <a:latin typeface="Tahoma"/>
                <a:cs typeface="Tahoma"/>
              </a:rPr>
              <a:t>teniendo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50" dirty="0">
                <a:latin typeface="Tahoma"/>
                <a:cs typeface="Tahoma"/>
              </a:rPr>
              <a:t>en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spc="30" dirty="0">
                <a:latin typeface="Tahoma"/>
                <a:cs typeface="Tahoma"/>
              </a:rPr>
              <a:t>la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40" dirty="0">
                <a:latin typeface="Tahoma"/>
                <a:cs typeface="Tahoma"/>
              </a:rPr>
              <a:t>naturaleza</a:t>
            </a:r>
            <a:endParaRPr sz="1050">
              <a:latin typeface="Tahoma"/>
              <a:cs typeface="Tahoma"/>
            </a:endParaRPr>
          </a:p>
          <a:p>
            <a:pPr marL="238760">
              <a:lnSpc>
                <a:spcPct val="100000"/>
              </a:lnSpc>
              <a:spcBef>
                <a:spcPts val="480"/>
              </a:spcBef>
            </a:pPr>
            <a:r>
              <a:rPr sz="1350" spc="45" dirty="0">
                <a:latin typeface="Tahoma"/>
                <a:cs typeface="Tahoma"/>
              </a:rPr>
              <a:t>a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través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de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pesticidas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045" y="1351612"/>
            <a:ext cx="3098165" cy="12814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spc="65" dirty="0">
                <a:latin typeface="Tahoma"/>
                <a:cs typeface="Tahoma"/>
              </a:rPr>
              <a:t>Desde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mediados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del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20</a:t>
            </a:r>
            <a:r>
              <a:rPr sz="1050" spc="50" dirty="0">
                <a:latin typeface="Tahoma"/>
                <a:cs typeface="Tahoma"/>
              </a:rPr>
              <a:t>el</a:t>
            </a:r>
            <a:r>
              <a:rPr sz="1500" spc="50" dirty="0">
                <a:latin typeface="Tahoma"/>
                <a:cs typeface="Tahoma"/>
              </a:rPr>
              <a:t>siglo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endParaRPr sz="1500">
              <a:latin typeface="Tahoma"/>
              <a:cs typeface="Tahoma"/>
            </a:endParaRPr>
          </a:p>
          <a:p>
            <a:pPr marL="335280" marR="5080" indent="-192405">
              <a:lnSpc>
                <a:spcPct val="115100"/>
              </a:lnSpc>
              <a:spcBef>
                <a:spcPts val="110"/>
              </a:spcBef>
            </a:pPr>
            <a:r>
              <a:rPr sz="1300" spc="55" dirty="0">
                <a:latin typeface="Tahoma"/>
                <a:cs typeface="Tahoma"/>
              </a:rPr>
              <a:t>había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una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creciente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preocupación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por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 </a:t>
            </a:r>
            <a:r>
              <a:rPr sz="1400" spc="65" dirty="0">
                <a:latin typeface="Tahoma"/>
                <a:cs typeface="Tahoma"/>
              </a:rPr>
              <a:t>sobreproducción </a:t>
            </a:r>
            <a:r>
              <a:rPr sz="1400" spc="15" dirty="0">
                <a:latin typeface="Tahoma"/>
                <a:cs typeface="Tahoma"/>
              </a:rPr>
              <a:t>y 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Arial"/>
                <a:cs typeface="Arial"/>
              </a:rPr>
              <a:t>contaminación </a:t>
            </a:r>
            <a:r>
              <a:rPr sz="1400" b="1" spc="45" dirty="0">
                <a:latin typeface="Arial"/>
                <a:cs typeface="Arial"/>
              </a:rPr>
              <a:t>que </a:t>
            </a:r>
            <a:r>
              <a:rPr sz="1400" b="1" spc="35" dirty="0">
                <a:latin typeface="Arial"/>
                <a:cs typeface="Arial"/>
              </a:rPr>
              <a:t>producían 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los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sistemas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capitalistas</a:t>
            </a:r>
            <a:r>
              <a:rPr sz="1400" spc="25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8010" y="2778125"/>
            <a:ext cx="10947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30" dirty="0">
                <a:solidFill>
                  <a:srgbClr val="639F43"/>
                </a:solidFill>
                <a:latin typeface="Arial"/>
                <a:cs typeface="Arial"/>
              </a:rPr>
              <a:t>2</a:t>
            </a:r>
            <a:r>
              <a:rPr sz="1900" b="1" spc="-11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639F43"/>
                </a:solidFill>
                <a:latin typeface="Arial"/>
                <a:cs typeface="Arial"/>
              </a:rPr>
              <a:t>0</a:t>
            </a:r>
            <a:r>
              <a:rPr sz="1300" b="1" spc="5" dirty="0">
                <a:solidFill>
                  <a:srgbClr val="639F43"/>
                </a:solidFill>
                <a:latin typeface="Arial"/>
                <a:cs typeface="Arial"/>
              </a:rPr>
              <a:t>el</a:t>
            </a:r>
            <a:r>
              <a:rPr sz="1900" b="1" spc="5" dirty="0">
                <a:solidFill>
                  <a:srgbClr val="639F43"/>
                </a:solidFill>
                <a:latin typeface="Arial"/>
                <a:cs typeface="Arial"/>
              </a:rPr>
              <a:t>Siglo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5361" y="3556761"/>
            <a:ext cx="432435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50" spc="45" dirty="0">
                <a:latin typeface="Tahoma"/>
                <a:cs typeface="Tahoma"/>
              </a:rPr>
              <a:t>A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60" dirty="0">
                <a:latin typeface="Tahoma"/>
                <a:cs typeface="Tahoma"/>
              </a:rPr>
              <a:t>medida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60" dirty="0">
                <a:latin typeface="Tahoma"/>
                <a:cs typeface="Tahoma"/>
              </a:rPr>
              <a:t>que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40" dirty="0">
                <a:latin typeface="Tahoma"/>
                <a:cs typeface="Tahoma"/>
              </a:rPr>
              <a:t>se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50" dirty="0">
                <a:latin typeface="Tahoma"/>
                <a:cs typeface="Tahoma"/>
              </a:rPr>
              <a:t>planteaban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35" dirty="0">
                <a:latin typeface="Tahoma"/>
                <a:cs typeface="Tahoma"/>
              </a:rPr>
              <a:t>las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50" dirty="0">
                <a:latin typeface="Tahoma"/>
                <a:cs typeface="Tahoma"/>
              </a:rPr>
              <a:t>preocupaciones</a:t>
            </a:r>
            <a:r>
              <a:rPr sz="1150" spc="-65" dirty="0">
                <a:latin typeface="Tahoma"/>
                <a:cs typeface="Tahoma"/>
              </a:rPr>
              <a:t> </a:t>
            </a:r>
            <a:r>
              <a:rPr sz="1150" spc="40" dirty="0">
                <a:latin typeface="Tahoma"/>
                <a:cs typeface="Tahoma"/>
              </a:rPr>
              <a:t>ambientales,</a:t>
            </a:r>
            <a:endParaRPr sz="1150">
              <a:latin typeface="Tahoma"/>
              <a:cs typeface="Tahoma"/>
            </a:endParaRPr>
          </a:p>
          <a:p>
            <a:pPr marL="377825" algn="ctr">
              <a:lnSpc>
                <a:spcPct val="100000"/>
              </a:lnSpc>
              <a:spcBef>
                <a:spcPts val="10"/>
              </a:spcBef>
            </a:pPr>
            <a:r>
              <a:rPr sz="1800" spc="55" dirty="0">
                <a:latin typeface="Tahoma"/>
                <a:cs typeface="Tahoma"/>
              </a:rPr>
              <a:t>la</a:t>
            </a:r>
            <a:r>
              <a:rPr sz="1800" b="1" spc="-20" dirty="0">
                <a:latin typeface="Arial"/>
                <a:cs typeface="Arial"/>
              </a:rPr>
              <a:t>Justicia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soci</a:t>
            </a:r>
            <a:r>
              <a:rPr sz="1800" b="1" spc="-290" dirty="0">
                <a:latin typeface="Arial"/>
                <a:cs typeface="Arial"/>
              </a:rPr>
              <a:t>a</a:t>
            </a:r>
            <a:r>
              <a:rPr sz="350" dirty="0">
                <a:solidFill>
                  <a:srgbClr val="FFFFFF"/>
                </a:solidFill>
                <a:latin typeface="Tahoma"/>
                <a:cs typeface="Tahoma"/>
              </a:rPr>
              <a:t>yo</a:t>
            </a:r>
            <a:r>
              <a:rPr sz="1800" b="1" spc="-484" dirty="0">
                <a:latin typeface="Arial"/>
                <a:cs typeface="Arial"/>
              </a:rPr>
              <a:t>l</a:t>
            </a:r>
            <a:r>
              <a:rPr sz="750" b="1" spc="10" dirty="0">
                <a:latin typeface="Arial"/>
                <a:cs typeface="Arial"/>
              </a:rPr>
              <a:t>M</a:t>
            </a:r>
            <a:r>
              <a:rPr sz="1275" spc="-337" baseline="65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750" b="1" spc="-265" dirty="0">
                <a:latin typeface="Arial"/>
                <a:cs typeface="Arial"/>
              </a:rPr>
              <a:t>E</a:t>
            </a:r>
            <a:r>
              <a:rPr sz="1275" spc="-450" baseline="65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50" b="1" spc="-25" dirty="0">
                <a:latin typeface="Arial"/>
                <a:cs typeface="Arial"/>
              </a:rPr>
              <a:t>T</a:t>
            </a:r>
            <a:r>
              <a:rPr sz="750" b="1" spc="-415" dirty="0">
                <a:latin typeface="Arial"/>
                <a:cs typeface="Arial"/>
              </a:rPr>
              <a:t>R</a:t>
            </a:r>
            <a:r>
              <a:rPr sz="1275" spc="30" baseline="653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75" spc="-209" baseline="65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" b="1" spc="-425" dirty="0">
                <a:latin typeface="Arial"/>
                <a:cs typeface="Arial"/>
              </a:rPr>
              <a:t>O</a:t>
            </a:r>
            <a:r>
              <a:rPr sz="2700" b="1" spc="-300" baseline="3086" dirty="0">
                <a:latin typeface="Arial"/>
                <a:cs typeface="Arial"/>
              </a:rPr>
              <a:t>o</a:t>
            </a:r>
            <a:r>
              <a:rPr sz="1250" b="1" spc="55" dirty="0">
                <a:latin typeface="Arial"/>
                <a:cs typeface="Arial"/>
              </a:rPr>
              <a:t>vemento</a:t>
            </a:r>
            <a:r>
              <a:rPr sz="1250" spc="45" dirty="0">
                <a:latin typeface="Tahoma"/>
                <a:cs typeface="Tahoma"/>
              </a:rPr>
              <a:t>estaba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criando</a:t>
            </a:r>
            <a:endParaRPr sz="1250">
              <a:latin typeface="Tahoma"/>
              <a:cs typeface="Tahoma"/>
            </a:endParaRPr>
          </a:p>
          <a:p>
            <a:pPr marL="325755" algn="ctr">
              <a:lnSpc>
                <a:spcPct val="100000"/>
              </a:lnSpc>
              <a:spcBef>
                <a:spcPts val="605"/>
              </a:spcBef>
            </a:pPr>
            <a:r>
              <a:rPr sz="1100" spc="45" dirty="0">
                <a:latin typeface="Tahoma"/>
                <a:cs typeface="Tahoma"/>
              </a:rPr>
              <a:t>Preocupaciones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60" dirty="0">
                <a:latin typeface="Tahoma"/>
                <a:cs typeface="Tahoma"/>
              </a:rPr>
              <a:t>por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las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desigualdades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de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las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minorías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30410" y="3849116"/>
            <a:ext cx="6102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0" dirty="0">
                <a:solidFill>
                  <a:srgbClr val="639F43"/>
                </a:solidFill>
                <a:latin typeface="Arial"/>
                <a:cs typeface="Arial"/>
              </a:rPr>
              <a:t>1</a:t>
            </a:r>
            <a:r>
              <a:rPr sz="1500" b="1" spc="-6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639F43"/>
                </a:solidFill>
                <a:latin typeface="Arial"/>
                <a:cs typeface="Arial"/>
              </a:rPr>
              <a:t>9</a:t>
            </a:r>
            <a:r>
              <a:rPr sz="1500" b="1" spc="-5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639F43"/>
                </a:solidFill>
                <a:latin typeface="Arial"/>
                <a:cs typeface="Arial"/>
              </a:rPr>
              <a:t>6</a:t>
            </a:r>
            <a:r>
              <a:rPr sz="1500" b="1" spc="-5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500" b="1" spc="20" dirty="0">
                <a:solidFill>
                  <a:srgbClr val="639F43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699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3361944"/>
            <a:ext cx="12188825" cy="173990"/>
            <a:chOff x="3047" y="3361944"/>
            <a:chExt cx="12188825" cy="173990"/>
          </a:xfrm>
        </p:grpSpPr>
        <p:sp>
          <p:nvSpPr>
            <p:cNvPr id="3" name="object 3"/>
            <p:cNvSpPr/>
            <p:nvPr/>
          </p:nvSpPr>
          <p:spPr>
            <a:xfrm>
              <a:off x="3047" y="3447288"/>
              <a:ext cx="12188825" cy="0"/>
            </a:xfrm>
            <a:custGeom>
              <a:avLst/>
              <a:gdLst/>
              <a:ahLst/>
              <a:cxnLst/>
              <a:rect l="l" t="t" r="r" b="b"/>
              <a:pathLst>
                <a:path w="12188825">
                  <a:moveTo>
                    <a:pt x="0" y="0"/>
                  </a:moveTo>
                  <a:lnTo>
                    <a:pt x="12188825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361944"/>
              <a:ext cx="170687" cy="1737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375" y="3361944"/>
              <a:ext cx="170687" cy="173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3936" y="3361944"/>
              <a:ext cx="170688" cy="1737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7839" y="801623"/>
            <a:ext cx="1886712" cy="1908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9888" y="4334255"/>
            <a:ext cx="1886712" cy="19080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1352" y="801623"/>
            <a:ext cx="1889759" cy="19080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01590" y="859479"/>
            <a:ext cx="2931160" cy="232499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464"/>
              </a:spcBef>
            </a:pPr>
            <a:r>
              <a:rPr sz="1300" spc="-80" dirty="0">
                <a:latin typeface="Tahoma"/>
                <a:cs typeface="Tahoma"/>
              </a:rPr>
              <a:t>día de la Tierra</a:t>
            </a:r>
          </a:p>
          <a:p>
            <a:pPr marL="114300" marR="30480" indent="152400">
              <a:lnSpc>
                <a:spcPct val="127000"/>
              </a:lnSpc>
              <a:spcBef>
                <a:spcPts val="55"/>
              </a:spcBef>
            </a:pPr>
            <a:r>
              <a:rPr sz="1300" spc="-80" dirty="0">
                <a:latin typeface="Tahoma"/>
                <a:cs typeface="Tahoma"/>
              </a:rPr>
              <a:t>Nacido de este nuevo sentido de  unidad, el primer Día de la Tierra  se celebró el 22Dakota del </a:t>
            </a:r>
            <a:r>
              <a:rPr sz="1300" spc="-80" dirty="0" err="1">
                <a:latin typeface="Tahoma"/>
                <a:cs typeface="Tahoma"/>
              </a:rPr>
              <a:t>Nortedeabril</a:t>
            </a:r>
            <a:r>
              <a:rPr sz="1300" spc="-80" dirty="0">
                <a:latin typeface="Tahoma"/>
                <a:cs typeface="Tahoma"/>
              </a:rPr>
              <a:t> de 1970r otTetuagrajmao   </a:t>
            </a:r>
            <a:r>
              <a:rPr sz="1300" spc="-80" dirty="0" err="1">
                <a:latin typeface="Tahoma"/>
                <a:cs typeface="Tahoma"/>
              </a:rPr>
              <a:t>serie</a:t>
            </a:r>
            <a:r>
              <a:rPr sz="1300" spc="-80" dirty="0">
                <a:latin typeface="Tahoma"/>
                <a:cs typeface="Tahoma"/>
              </a:rPr>
              <a:t> de</a:t>
            </a:r>
            <a:r>
              <a:rPr lang="es-ES" sz="1300" spc="-80" dirty="0">
                <a:latin typeface="Tahoma"/>
                <a:cs typeface="Tahoma"/>
              </a:rPr>
              <a:t> </a:t>
            </a:r>
            <a:r>
              <a:rPr sz="1300" spc="-80" dirty="0" err="1">
                <a:latin typeface="Tahoma"/>
                <a:cs typeface="Tahoma"/>
              </a:rPr>
              <a:t>eventos</a:t>
            </a:r>
            <a:r>
              <a:rPr sz="1300" spc="-80" dirty="0">
                <a:latin typeface="Tahoma"/>
                <a:cs typeface="Tahoma"/>
              </a:rPr>
              <a:t> realizados en los EE. 20</a:t>
            </a:r>
            <a:r>
              <a:rPr lang="es-ES" sz="1300" spc="-80" dirty="0">
                <a:latin typeface="Tahoma"/>
                <a:cs typeface="Tahoma"/>
              </a:rPr>
              <a:t> </a:t>
            </a:r>
            <a:r>
              <a:rPr sz="1300" spc="-80" dirty="0" err="1">
                <a:latin typeface="Tahoma"/>
                <a:cs typeface="Tahoma"/>
              </a:rPr>
              <a:t>millones</a:t>
            </a:r>
            <a:r>
              <a:rPr sz="1300" spc="-80" dirty="0">
                <a:latin typeface="Tahoma"/>
                <a:cs typeface="Tahoma"/>
              </a:rPr>
              <a:t> de personas </a:t>
            </a:r>
            <a:r>
              <a:rPr sz="1300" spc="-80" dirty="0" err="1">
                <a:latin typeface="Tahoma"/>
                <a:cs typeface="Tahoma"/>
              </a:rPr>
              <a:t>participaron</a:t>
            </a:r>
            <a:r>
              <a:rPr lang="es-ES" sz="1300" spc="-80" dirty="0">
                <a:latin typeface="Tahoma"/>
                <a:cs typeface="Tahoma"/>
              </a:rPr>
              <a:t> </a:t>
            </a:r>
            <a:r>
              <a:rPr sz="1300" spc="-80" dirty="0" err="1">
                <a:latin typeface="Tahoma"/>
                <a:cs typeface="Tahoma"/>
              </a:rPr>
              <a:t>colocando</a:t>
            </a:r>
            <a:r>
              <a:rPr sz="1300" spc="-80" dirty="0">
                <a:latin typeface="Tahoma"/>
                <a:cs typeface="Tahoma"/>
              </a:rPr>
              <a:t> las preocupaciones por  nuestro planeta en primer plano.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10129" y="2892933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6</a:t>
            </a:r>
            <a:r>
              <a:rPr sz="1800"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6181" y="2870708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7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660" y="3704653"/>
            <a:ext cx="3707765" cy="308892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50"/>
              </a:spcBef>
            </a:pPr>
            <a:r>
              <a:rPr sz="750" b="1" spc="10" dirty="0">
                <a:latin typeface="Arial"/>
                <a:cs typeface="Arial"/>
              </a:rPr>
              <a:t>salida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20" dirty="0">
                <a:latin typeface="Arial"/>
                <a:cs typeface="Arial"/>
              </a:rPr>
              <a:t>de</a:t>
            </a:r>
            <a:r>
              <a:rPr sz="750" b="1" spc="-25" dirty="0">
                <a:latin typeface="Arial"/>
                <a:cs typeface="Arial"/>
              </a:rPr>
              <a:t> </a:t>
            </a:r>
            <a:r>
              <a:rPr sz="750" b="1" spc="25" dirty="0">
                <a:latin typeface="Arial"/>
                <a:cs typeface="Arial"/>
              </a:rPr>
              <a:t>la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40" dirty="0">
                <a:latin typeface="Arial"/>
                <a:cs typeface="Arial"/>
              </a:rPr>
              <a:t>tierra</a:t>
            </a:r>
            <a:endParaRPr sz="750" dirty="0">
              <a:latin typeface="Arial"/>
              <a:cs typeface="Arial"/>
            </a:endParaRPr>
          </a:p>
          <a:p>
            <a:pPr marL="286385" marR="5080" indent="152400">
              <a:lnSpc>
                <a:spcPts val="2050"/>
              </a:lnSpc>
              <a:spcBef>
                <a:spcPts val="250"/>
              </a:spcBef>
            </a:pPr>
            <a:r>
              <a:rPr sz="1700" spc="45" dirty="0">
                <a:latin typeface="Tahoma"/>
                <a:cs typeface="Tahoma"/>
              </a:rPr>
              <a:t>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1968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-75" dirty="0">
                <a:latin typeface="Tahoma"/>
                <a:cs typeface="Tahoma"/>
              </a:rPr>
              <a:t>“</a:t>
            </a:r>
            <a:r>
              <a:rPr sz="1750" i="1" spc="-45" dirty="0">
                <a:latin typeface="Trebuchet MS"/>
                <a:cs typeface="Trebuchet MS"/>
              </a:rPr>
              <a:t>la</a:t>
            </a:r>
            <a:r>
              <a:rPr sz="1750" i="1" spc="-90" dirty="0">
                <a:latin typeface="Trebuchet MS"/>
                <a:cs typeface="Trebuchet MS"/>
              </a:rPr>
              <a:t> </a:t>
            </a:r>
            <a:r>
              <a:rPr sz="1750" i="1" spc="-10" dirty="0">
                <a:latin typeface="Trebuchet MS"/>
                <a:cs typeface="Trebuchet MS"/>
              </a:rPr>
              <a:t>fotografía</a:t>
            </a:r>
            <a:r>
              <a:rPr sz="1750" i="1" spc="-90" dirty="0">
                <a:latin typeface="Trebuchet MS"/>
                <a:cs typeface="Trebuchet MS"/>
              </a:rPr>
              <a:t> </a:t>
            </a:r>
            <a:r>
              <a:rPr sz="1750" i="1" dirty="0">
                <a:latin typeface="Trebuchet MS"/>
                <a:cs typeface="Trebuchet MS"/>
              </a:rPr>
              <a:t>ambiental  </a:t>
            </a:r>
            <a:r>
              <a:rPr sz="1750" i="1" spc="90" dirty="0">
                <a:latin typeface="Trebuchet MS"/>
                <a:cs typeface="Trebuchet MS"/>
              </a:rPr>
              <a:t>más</a:t>
            </a:r>
            <a:r>
              <a:rPr sz="1750" i="1" spc="-90" dirty="0">
                <a:latin typeface="Trebuchet MS"/>
                <a:cs typeface="Trebuchet MS"/>
              </a:rPr>
              <a:t> </a:t>
            </a:r>
            <a:r>
              <a:rPr sz="1750" i="1" spc="-20" dirty="0">
                <a:latin typeface="Trebuchet MS"/>
                <a:cs typeface="Trebuchet MS"/>
              </a:rPr>
              <a:t>influyente</a:t>
            </a:r>
            <a:r>
              <a:rPr sz="1750" i="1" spc="-85" dirty="0">
                <a:latin typeface="Trebuchet MS"/>
                <a:cs typeface="Trebuchet MS"/>
              </a:rPr>
              <a:t> </a:t>
            </a:r>
            <a:r>
              <a:rPr sz="1750" i="1" spc="20" dirty="0">
                <a:latin typeface="Trebuchet MS"/>
                <a:cs typeface="Trebuchet MS"/>
              </a:rPr>
              <a:t>jamás</a:t>
            </a:r>
            <a:r>
              <a:rPr sz="1750" i="1" spc="-85" dirty="0">
                <a:latin typeface="Trebuchet MS"/>
                <a:cs typeface="Trebuchet MS"/>
              </a:rPr>
              <a:t> </a:t>
            </a:r>
            <a:r>
              <a:rPr sz="1750" i="1" spc="10" dirty="0">
                <a:latin typeface="Trebuchet MS"/>
                <a:cs typeface="Trebuchet MS"/>
              </a:rPr>
              <a:t>tomada”</a:t>
            </a:r>
            <a:r>
              <a:rPr sz="1700" spc="10" dirty="0">
                <a:latin typeface="Tahoma"/>
                <a:cs typeface="Tahoma"/>
              </a:rPr>
              <a:t>fue</a:t>
            </a:r>
            <a:endParaRPr sz="1700" dirty="0">
              <a:latin typeface="Tahoma"/>
              <a:cs typeface="Tahoma"/>
            </a:endParaRPr>
          </a:p>
          <a:p>
            <a:pPr marL="12700">
              <a:lnSpc>
                <a:spcPts val="1985"/>
              </a:lnSpc>
            </a:pPr>
            <a:r>
              <a:rPr sz="1700" spc="75" dirty="0">
                <a:latin typeface="Tahoma"/>
                <a:cs typeface="Tahoma"/>
              </a:rPr>
              <a:t>lanzado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cuando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Apolo</a:t>
            </a:r>
            <a:endParaRPr sz="1700" dirty="0">
              <a:latin typeface="Tahoma"/>
              <a:cs typeface="Tahoma"/>
            </a:endParaRPr>
          </a:p>
          <a:p>
            <a:pPr marL="27940" marR="90170" indent="264795">
              <a:lnSpc>
                <a:spcPts val="2050"/>
              </a:lnSpc>
              <a:spcBef>
                <a:spcPts val="85"/>
              </a:spcBef>
            </a:pP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9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misión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8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fotografió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30" dirty="0">
                <a:latin typeface="Tahoma"/>
                <a:cs typeface="Tahoma"/>
              </a:rPr>
              <a:t>Tierra,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vista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desde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Luna.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Por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primera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vez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gente </a:t>
            </a:r>
            <a:r>
              <a:rPr sz="1500" spc="-45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estaba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viendo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nuestro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planeta.</a:t>
            </a:r>
            <a:endParaRPr sz="1500" dirty="0">
              <a:latin typeface="Tahoma"/>
              <a:cs typeface="Tahoma"/>
            </a:endParaRPr>
          </a:p>
          <a:p>
            <a:pPr marL="140335">
              <a:lnSpc>
                <a:spcPct val="100000"/>
              </a:lnSpc>
              <a:spcBef>
                <a:spcPts val="335"/>
              </a:spcBef>
            </a:pPr>
            <a:r>
              <a:rPr sz="1300" spc="75" dirty="0">
                <a:latin typeface="Tahoma"/>
                <a:cs typeface="Tahoma"/>
              </a:rPr>
              <a:t>como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un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pequeño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y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hermoso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punto</a:t>
            </a:r>
            <a:endParaRPr sz="1300" dirty="0">
              <a:latin typeface="Tahoma"/>
              <a:cs typeface="Tahoma"/>
            </a:endParaRPr>
          </a:p>
          <a:p>
            <a:pPr marL="131445" marR="171450" indent="-15240">
              <a:lnSpc>
                <a:spcPct val="131500"/>
              </a:lnSpc>
              <a:spcBef>
                <a:spcPts val="15"/>
              </a:spcBef>
            </a:pPr>
            <a:r>
              <a:rPr sz="1300" spc="55" dirty="0">
                <a:latin typeface="Tahoma"/>
                <a:cs typeface="Tahoma"/>
              </a:rPr>
              <a:t>conectado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en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el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espacio,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y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de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ahí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un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sentido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de </a:t>
            </a:r>
            <a:r>
              <a:rPr sz="1300" spc="65" dirty="0">
                <a:latin typeface="Tahoma"/>
                <a:cs typeface="Tahoma"/>
              </a:rPr>
              <a:t>unidad </a:t>
            </a:r>
            <a:r>
              <a:rPr sz="1300" spc="15" dirty="0">
                <a:latin typeface="Tahoma"/>
                <a:cs typeface="Tahoma"/>
              </a:rPr>
              <a:t>y </a:t>
            </a:r>
            <a:r>
              <a:rPr sz="1300" spc="40" dirty="0">
                <a:latin typeface="Tahoma"/>
                <a:cs typeface="Tahoma"/>
              </a:rPr>
              <a:t>la </a:t>
            </a:r>
            <a:r>
              <a:rPr sz="1300" spc="50" dirty="0">
                <a:latin typeface="Tahoma"/>
                <a:cs typeface="Tahoma"/>
              </a:rPr>
              <a:t>necesidad </a:t>
            </a:r>
            <a:r>
              <a:rPr sz="1300" spc="60" dirty="0">
                <a:latin typeface="Tahoma"/>
                <a:cs typeface="Tahoma"/>
              </a:rPr>
              <a:t>de proteger </a:t>
            </a:r>
            <a:r>
              <a:rPr sz="1300" spc="45" dirty="0">
                <a:latin typeface="Tahoma"/>
                <a:cs typeface="Tahoma"/>
              </a:rPr>
              <a:t>a </a:t>
            </a:r>
            <a:r>
              <a:rPr sz="1300" spc="5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todas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las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personas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y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entornos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de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la</a:t>
            </a:r>
            <a:r>
              <a:rPr sz="1300" spc="-7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Tierra</a:t>
            </a:r>
            <a:endParaRPr sz="1300" dirty="0">
              <a:latin typeface="Tahoma"/>
              <a:cs typeface="Tahoma"/>
            </a:endParaRPr>
          </a:p>
          <a:p>
            <a:pPr marL="1350645">
              <a:lnSpc>
                <a:spcPts val="2140"/>
              </a:lnSpc>
            </a:pPr>
            <a:r>
              <a:rPr sz="1300" spc="50" dirty="0">
                <a:latin typeface="Tahoma"/>
                <a:cs typeface="Tahoma"/>
              </a:rPr>
              <a:t>nació</a:t>
            </a:r>
            <a:r>
              <a:rPr sz="1800" spc="50" dirty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1923" y="3913378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7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9663" y="4102989"/>
            <a:ext cx="2122170" cy="230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latin typeface="Arial"/>
                <a:cs typeface="Arial"/>
              </a:rPr>
              <a:t>clima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primer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mundo</a:t>
            </a:r>
            <a:endParaRPr sz="12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850"/>
              </a:spcBef>
            </a:pPr>
            <a:r>
              <a:rPr sz="950" b="1" spc="-15" dirty="0">
                <a:latin typeface="Arial"/>
                <a:cs typeface="Arial"/>
              </a:rPr>
              <a:t>se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25" dirty="0">
                <a:latin typeface="Arial"/>
                <a:cs typeface="Arial"/>
              </a:rPr>
              <a:t>lleva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45" dirty="0">
                <a:latin typeface="Arial"/>
                <a:cs typeface="Arial"/>
              </a:rPr>
              <a:t>a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5" dirty="0">
                <a:latin typeface="Arial"/>
                <a:cs typeface="Arial"/>
              </a:rPr>
              <a:t>cabo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35" dirty="0">
                <a:latin typeface="Arial"/>
                <a:cs typeface="Arial"/>
              </a:rPr>
              <a:t>la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20" dirty="0">
                <a:latin typeface="Arial"/>
                <a:cs typeface="Arial"/>
              </a:rPr>
              <a:t>conferencia</a:t>
            </a:r>
            <a:endParaRPr sz="95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70"/>
              </a:spcBef>
            </a:pPr>
            <a:r>
              <a:rPr sz="1800" spc="70" dirty="0">
                <a:latin typeface="Tahoma"/>
                <a:cs typeface="Tahoma"/>
              </a:rPr>
              <a:t>Concluyen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endParaRPr sz="1800">
              <a:latin typeface="Tahoma"/>
              <a:cs typeface="Tahoma"/>
            </a:endParaRPr>
          </a:p>
          <a:p>
            <a:pPr marL="256540">
              <a:lnSpc>
                <a:spcPct val="100000"/>
              </a:lnSpc>
              <a:spcBef>
                <a:spcPts val="85"/>
              </a:spcBef>
            </a:pPr>
            <a:r>
              <a:rPr sz="1600" spc="55" dirty="0">
                <a:latin typeface="Tahoma"/>
                <a:cs typeface="Tahoma"/>
              </a:rPr>
              <a:t>ese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“invernadero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spc="40" dirty="0">
                <a:latin typeface="Tahoma"/>
                <a:cs typeface="Tahoma"/>
              </a:rPr>
              <a:t>efecto”</a:t>
            </a:r>
            <a:r>
              <a:rPr sz="1700" spc="-114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</a:t>
            </a:r>
            <a:r>
              <a:rPr sz="1700" spc="-114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aumento</a:t>
            </a:r>
            <a:endParaRPr sz="1700">
              <a:latin typeface="Tahoma"/>
              <a:cs typeface="Tahoma"/>
            </a:endParaRPr>
          </a:p>
          <a:p>
            <a:pPr marR="12065" algn="ctr">
              <a:lnSpc>
                <a:spcPct val="100000"/>
              </a:lnSpc>
              <a:spcBef>
                <a:spcPts val="550"/>
              </a:spcBef>
            </a:pPr>
            <a:r>
              <a:rPr sz="1150" spc="50" dirty="0">
                <a:latin typeface="Tahoma"/>
                <a:cs typeface="Tahoma"/>
              </a:rPr>
              <a:t>acumulación</a:t>
            </a:r>
            <a:r>
              <a:rPr sz="1150" spc="-80" dirty="0">
                <a:latin typeface="Tahoma"/>
                <a:cs typeface="Tahoma"/>
              </a:rPr>
              <a:t> </a:t>
            </a:r>
            <a:r>
              <a:rPr sz="1150" spc="55" dirty="0">
                <a:latin typeface="Tahoma"/>
                <a:cs typeface="Tahoma"/>
              </a:rPr>
              <a:t>de</a:t>
            </a:r>
            <a:r>
              <a:rPr sz="1150" spc="-75" dirty="0">
                <a:latin typeface="Tahoma"/>
                <a:cs typeface="Tahoma"/>
              </a:rPr>
              <a:t> </a:t>
            </a:r>
            <a:r>
              <a:rPr sz="1150" spc="55" dirty="0">
                <a:latin typeface="Tahoma"/>
                <a:cs typeface="Tahoma"/>
              </a:rPr>
              <a:t>carbono</a:t>
            </a:r>
            <a:endParaRPr sz="1150">
              <a:latin typeface="Tahoma"/>
              <a:cs typeface="Tahoma"/>
            </a:endParaRPr>
          </a:p>
          <a:p>
            <a:pPr marL="66675" algn="ctr">
              <a:lnSpc>
                <a:spcPct val="100000"/>
              </a:lnSpc>
              <a:spcBef>
                <a:spcPts val="135"/>
              </a:spcBef>
            </a:pPr>
            <a:r>
              <a:rPr sz="1700" spc="80" dirty="0">
                <a:latin typeface="Tahoma"/>
                <a:cs typeface="Tahoma"/>
              </a:rPr>
              <a:t>dióxido</a:t>
            </a:r>
            <a:r>
              <a:rPr sz="1700" spc="-114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11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endParaRPr sz="1700">
              <a:latin typeface="Tahoma"/>
              <a:cs typeface="Tahoma"/>
            </a:endParaRPr>
          </a:p>
          <a:p>
            <a:pPr marL="24130" algn="ctr">
              <a:lnSpc>
                <a:spcPct val="100000"/>
              </a:lnSpc>
              <a:spcBef>
                <a:spcPts val="400"/>
              </a:spcBef>
            </a:pPr>
            <a:r>
              <a:rPr sz="1300" spc="65" dirty="0">
                <a:latin typeface="Tahoma"/>
                <a:cs typeface="Tahoma"/>
              </a:rPr>
              <a:t>demandas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de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la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atmosfera</a:t>
            </a:r>
            <a:endParaRPr sz="1300">
              <a:latin typeface="Tahoma"/>
              <a:cs typeface="Tahoma"/>
            </a:endParaRPr>
          </a:p>
          <a:p>
            <a:pPr marL="33655" algn="ctr">
              <a:lnSpc>
                <a:spcPct val="100000"/>
              </a:lnSpc>
              <a:spcBef>
                <a:spcPts val="305"/>
              </a:spcBef>
            </a:pPr>
            <a:r>
              <a:rPr sz="1500" spc="60" dirty="0">
                <a:latin typeface="Tahoma"/>
                <a:cs typeface="Tahoma"/>
              </a:rPr>
              <a:t>atención</a:t>
            </a:r>
            <a:r>
              <a:rPr sz="1500" spc="-11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urgente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4850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3361944"/>
            <a:ext cx="12188825" cy="173990"/>
            <a:chOff x="3047" y="3361944"/>
            <a:chExt cx="12188825" cy="173990"/>
          </a:xfrm>
        </p:grpSpPr>
        <p:sp>
          <p:nvSpPr>
            <p:cNvPr id="3" name="object 3"/>
            <p:cNvSpPr/>
            <p:nvPr/>
          </p:nvSpPr>
          <p:spPr>
            <a:xfrm>
              <a:off x="3047" y="3447288"/>
              <a:ext cx="12188825" cy="0"/>
            </a:xfrm>
            <a:custGeom>
              <a:avLst/>
              <a:gdLst/>
              <a:ahLst/>
              <a:cxnLst/>
              <a:rect l="l" t="t" r="r" b="b"/>
              <a:pathLst>
                <a:path w="12188825">
                  <a:moveTo>
                    <a:pt x="0" y="0"/>
                  </a:moveTo>
                  <a:lnTo>
                    <a:pt x="12188825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1136" y="3361944"/>
              <a:ext cx="170687" cy="1737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375" y="3361944"/>
              <a:ext cx="170687" cy="173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3936" y="3361944"/>
              <a:ext cx="170688" cy="1737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7839" y="801623"/>
            <a:ext cx="1886712" cy="1908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9888" y="4334255"/>
            <a:ext cx="1886712" cy="19080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2976" y="801623"/>
            <a:ext cx="1886712" cy="19080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22546" y="652290"/>
            <a:ext cx="3550285" cy="26117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038225">
              <a:lnSpc>
                <a:spcPct val="100000"/>
              </a:lnSpc>
              <a:spcBef>
                <a:spcPts val="490"/>
              </a:spcBef>
            </a:pPr>
            <a:r>
              <a:rPr sz="1150" b="1" spc="15" dirty="0">
                <a:latin typeface="Arial"/>
                <a:cs typeface="Arial"/>
              </a:rPr>
              <a:t>Protocolo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de</a:t>
            </a:r>
            <a:r>
              <a:rPr sz="1150" b="1" spc="-40" dirty="0">
                <a:latin typeface="Arial"/>
                <a:cs typeface="Arial"/>
              </a:rPr>
              <a:t> </a:t>
            </a:r>
            <a:r>
              <a:rPr sz="1150" b="1" spc="15" dirty="0">
                <a:latin typeface="Arial"/>
                <a:cs typeface="Arial"/>
              </a:rPr>
              <a:t>Kyoto</a:t>
            </a:r>
            <a:endParaRPr sz="1150">
              <a:latin typeface="Arial"/>
              <a:cs typeface="Arial"/>
            </a:endParaRPr>
          </a:p>
          <a:p>
            <a:pPr marL="114300" marR="147320" indent="-15240">
              <a:lnSpc>
                <a:spcPct val="127400"/>
              </a:lnSpc>
              <a:spcBef>
                <a:spcPts val="15"/>
              </a:spcBef>
            </a:pPr>
            <a:r>
              <a:rPr sz="1350" spc="50" dirty="0">
                <a:latin typeface="Tahoma"/>
                <a:cs typeface="Tahoma"/>
              </a:rPr>
              <a:t>Los </a:t>
            </a:r>
            <a:r>
              <a:rPr sz="1350" spc="70" dirty="0">
                <a:latin typeface="Tahoma"/>
                <a:cs typeface="Tahoma"/>
              </a:rPr>
              <a:t>primeros </a:t>
            </a:r>
            <a:r>
              <a:rPr sz="1350" spc="60" dirty="0">
                <a:latin typeface="Tahoma"/>
                <a:cs typeface="Tahoma"/>
              </a:rPr>
              <a:t>pasos cohesionados </a:t>
            </a:r>
            <a:r>
              <a:rPr sz="1350" spc="15" dirty="0">
                <a:latin typeface="Tahoma"/>
                <a:cs typeface="Tahoma"/>
              </a:rPr>
              <a:t>y </a:t>
            </a:r>
            <a:r>
              <a:rPr sz="1350" spc="2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globales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hacia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80" dirty="0">
                <a:latin typeface="Tahoma"/>
                <a:cs typeface="Tahoma"/>
              </a:rPr>
              <a:t>un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90" dirty="0">
                <a:latin typeface="Tahoma"/>
                <a:cs typeface="Tahoma"/>
              </a:rPr>
              <a:t>mundo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más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sostenible</a:t>
            </a:r>
            <a:endParaRPr sz="1350">
              <a:latin typeface="Tahoma"/>
              <a:cs typeface="Tahoma"/>
            </a:endParaRPr>
          </a:p>
          <a:p>
            <a:pPr marL="38100" marR="30480" indent="234315">
              <a:lnSpc>
                <a:spcPct val="107100"/>
              </a:lnSpc>
              <a:spcBef>
                <a:spcPts val="35"/>
              </a:spcBef>
            </a:pPr>
            <a:r>
              <a:rPr sz="1600" spc="75" dirty="0">
                <a:latin typeface="Tahoma"/>
                <a:cs typeface="Tahoma"/>
              </a:rPr>
              <a:t>futuro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tomaron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Protocolo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Kioto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400" dirty="0">
                <a:latin typeface="Tahoma"/>
                <a:cs typeface="Tahoma"/>
              </a:rPr>
              <a:t>J</a:t>
            </a:r>
            <a:r>
              <a:rPr sz="1275" spc="-502" baseline="-392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540" dirty="0">
                <a:latin typeface="Tahoma"/>
                <a:cs typeface="Tahoma"/>
              </a:rPr>
              <a:t>a</a:t>
            </a:r>
            <a:r>
              <a:rPr sz="1275" spc="75" baseline="-392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275" spc="-307" baseline="-39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735" dirty="0">
                <a:latin typeface="Tahoma"/>
                <a:cs typeface="Tahoma"/>
              </a:rPr>
              <a:t>p</a:t>
            </a:r>
            <a:r>
              <a:rPr sz="1275" spc="30" baseline="-39215" dirty="0">
                <a:solidFill>
                  <a:srgbClr val="FFFFFF"/>
                </a:solidFill>
                <a:latin typeface="Tahoma"/>
                <a:cs typeface="Tahoma"/>
              </a:rPr>
              <a:t>tí</a:t>
            </a:r>
            <a:r>
              <a:rPr sz="1275" spc="15" baseline="-392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869" dirty="0">
                <a:latin typeface="Tahoma"/>
                <a:cs typeface="Tahoma"/>
              </a:rPr>
              <a:t>ó</a:t>
            </a:r>
            <a:r>
              <a:rPr sz="1275" spc="52" baseline="-39215" dirty="0">
                <a:solidFill>
                  <a:srgbClr val="FFFFFF"/>
                </a:solidFill>
                <a:latin typeface="Tahoma"/>
                <a:cs typeface="Tahoma"/>
              </a:rPr>
              <a:t>ul</a:t>
            </a:r>
            <a:r>
              <a:rPr sz="1275" spc="-375" baseline="-392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95" dirty="0">
                <a:latin typeface="Tahoma"/>
                <a:cs typeface="Tahoma"/>
              </a:rPr>
              <a:t>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1997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cuando 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70" dirty="0">
                <a:latin typeface="Tahoma"/>
                <a:cs typeface="Tahoma"/>
              </a:rPr>
              <a:t>hizo </a:t>
            </a:r>
            <a:r>
              <a:rPr sz="1600" spc="95" dirty="0">
                <a:latin typeface="Tahoma"/>
                <a:cs typeface="Tahoma"/>
              </a:rPr>
              <a:t>un </a:t>
            </a:r>
            <a:r>
              <a:rPr sz="1600" spc="75" dirty="0">
                <a:latin typeface="Tahoma"/>
                <a:cs typeface="Tahoma"/>
              </a:rPr>
              <a:t>acuerdo </a:t>
            </a:r>
            <a:r>
              <a:rPr sz="1600" spc="65" dirty="0">
                <a:latin typeface="Tahoma"/>
                <a:cs typeface="Tahoma"/>
              </a:rPr>
              <a:t>internacional 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entre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países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industrializados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endParaRPr sz="1600">
              <a:latin typeface="Tahoma"/>
              <a:cs typeface="Tahoma"/>
            </a:endParaRPr>
          </a:p>
          <a:p>
            <a:pPr marL="135255" marR="160020" indent="154940">
              <a:lnSpc>
                <a:spcPts val="2070"/>
              </a:lnSpc>
              <a:spcBef>
                <a:spcPts val="65"/>
              </a:spcBef>
            </a:pPr>
            <a:r>
              <a:rPr sz="1200" spc="50" dirty="0">
                <a:latin typeface="Tahoma"/>
                <a:cs typeface="Tahoma"/>
              </a:rPr>
              <a:t>reducir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las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emisiones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de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CO2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y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la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presencia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de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Gases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de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Efecto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Invernadero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en</a:t>
            </a:r>
            <a:endParaRPr sz="1200">
              <a:latin typeface="Tahoma"/>
              <a:cs typeface="Tahoma"/>
            </a:endParaRPr>
          </a:p>
          <a:p>
            <a:pPr marL="985519">
              <a:lnSpc>
                <a:spcPts val="1985"/>
              </a:lnSpc>
            </a:pP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13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atmósfera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0129" y="2892933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6</a:t>
            </a:r>
            <a:r>
              <a:rPr sz="1800"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78008" y="2770378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2</a:t>
            </a:r>
            <a:r>
              <a:rPr sz="1800" b="1" spc="-6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0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0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48" y="3582416"/>
            <a:ext cx="3896995" cy="290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139065" indent="-143510">
              <a:lnSpc>
                <a:spcPct val="1215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Publicación </a:t>
            </a:r>
            <a:r>
              <a:rPr sz="1400" b="1" spc="35" dirty="0">
                <a:latin typeface="Arial"/>
                <a:cs typeface="Arial"/>
              </a:rPr>
              <a:t>de </a:t>
            </a:r>
            <a:r>
              <a:rPr sz="1400" b="1" spc="55" dirty="0">
                <a:latin typeface="Arial"/>
                <a:cs typeface="Arial"/>
              </a:rPr>
              <a:t>'Nuestro </a:t>
            </a:r>
            <a:r>
              <a:rPr sz="1400" b="1" spc="70" dirty="0">
                <a:latin typeface="Arial"/>
                <a:cs typeface="Arial"/>
              </a:rPr>
              <a:t>futuro </a:t>
            </a:r>
            <a:r>
              <a:rPr sz="1400" b="1" spc="45" dirty="0">
                <a:latin typeface="Arial"/>
                <a:cs typeface="Arial"/>
              </a:rPr>
              <a:t>común'</a:t>
            </a:r>
            <a:r>
              <a:rPr sz="1400" spc="45" dirty="0">
                <a:latin typeface="Tahoma"/>
                <a:cs typeface="Tahoma"/>
              </a:rPr>
              <a:t>los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Comisión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Mundial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sobre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Medio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Ambiente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415290" marR="161290" indent="-15240">
              <a:lnSpc>
                <a:spcPct val="113399"/>
              </a:lnSpc>
              <a:spcBef>
                <a:spcPts val="40"/>
              </a:spcBef>
            </a:pPr>
            <a:r>
              <a:rPr sz="1500" spc="65" dirty="0">
                <a:latin typeface="Tahoma"/>
                <a:cs typeface="Tahoma"/>
              </a:rPr>
              <a:t>Desarrollo</a:t>
            </a:r>
            <a:r>
              <a:rPr sz="1500" spc="-105" dirty="0">
                <a:latin typeface="Tahoma"/>
                <a:cs typeface="Tahoma"/>
              </a:rPr>
              <a:t> </a:t>
            </a:r>
            <a:r>
              <a:rPr sz="1500" spc="-15" dirty="0">
                <a:latin typeface="Tahoma"/>
                <a:cs typeface="Tahoma"/>
              </a:rPr>
              <a:t>(WCED)</a:t>
            </a:r>
            <a:r>
              <a:rPr sz="1500" spc="-10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consolida</a:t>
            </a:r>
            <a:r>
              <a:rPr sz="1500" spc="-10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décadas </a:t>
            </a:r>
            <a:r>
              <a:rPr sz="1500" spc="-45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trabajo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15" dirty="0">
                <a:latin typeface="Tahoma"/>
                <a:cs typeface="Tahoma"/>
              </a:rPr>
              <a:t>y</a:t>
            </a:r>
            <a:endParaRPr sz="1500">
              <a:latin typeface="Tahoma"/>
              <a:cs typeface="Tahoma"/>
            </a:endParaRPr>
          </a:p>
          <a:p>
            <a:pPr marL="448309" marR="368300" indent="161290">
              <a:lnSpc>
                <a:spcPts val="2050"/>
              </a:lnSpc>
              <a:spcBef>
                <a:spcPts val="125"/>
              </a:spcBef>
            </a:pPr>
            <a:r>
              <a:rPr sz="1400" spc="75" dirty="0">
                <a:latin typeface="Tahoma"/>
                <a:cs typeface="Tahoma"/>
              </a:rPr>
              <a:t>propone </a:t>
            </a:r>
            <a:r>
              <a:rPr sz="1400" spc="45" dirty="0">
                <a:latin typeface="Tahoma"/>
                <a:cs typeface="Tahoma"/>
              </a:rPr>
              <a:t>la </a:t>
            </a:r>
            <a:r>
              <a:rPr sz="1400" spc="55" dirty="0">
                <a:latin typeface="Tahoma"/>
                <a:cs typeface="Tahoma"/>
              </a:rPr>
              <a:t>definición </a:t>
            </a:r>
            <a:r>
              <a:rPr sz="1400" spc="65" dirty="0">
                <a:latin typeface="Tahoma"/>
                <a:cs typeface="Tahoma"/>
              </a:rPr>
              <a:t>ahora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ampliamente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aceptada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desarrollo</a:t>
            </a:r>
            <a:endParaRPr sz="1400">
              <a:latin typeface="Tahoma"/>
              <a:cs typeface="Tahoma"/>
            </a:endParaRPr>
          </a:p>
          <a:p>
            <a:pPr marL="219710" marR="5080" indent="85090">
              <a:lnSpc>
                <a:spcPts val="2050"/>
              </a:lnSpc>
            </a:pPr>
            <a:r>
              <a:rPr sz="1400" spc="55" dirty="0">
                <a:latin typeface="Tahoma"/>
                <a:cs typeface="Tahoma"/>
              </a:rPr>
              <a:t>sostenible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que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tiene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en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cuenta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cuestiones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ambientales, </a:t>
            </a:r>
            <a:r>
              <a:rPr sz="1400" spc="45" dirty="0">
                <a:latin typeface="Tahoma"/>
                <a:cs typeface="Tahoma"/>
              </a:rPr>
              <a:t>sociales </a:t>
            </a:r>
            <a:r>
              <a:rPr sz="1400" spc="15" dirty="0">
                <a:latin typeface="Tahoma"/>
                <a:cs typeface="Tahoma"/>
              </a:rPr>
              <a:t>y </a:t>
            </a:r>
            <a:r>
              <a:rPr sz="1400" spc="60" dirty="0">
                <a:latin typeface="Tahoma"/>
                <a:cs typeface="Tahoma"/>
              </a:rPr>
              <a:t>económicas </a:t>
            </a:r>
            <a:r>
              <a:rPr sz="1400" spc="15" dirty="0">
                <a:latin typeface="Tahoma"/>
                <a:cs typeface="Tahoma"/>
              </a:rPr>
              <a:t>y 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publicó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este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nuevo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concepto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su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'Informe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Brundtland',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titulado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'Nuestro</a:t>
            </a:r>
            <a:endParaRPr sz="1400">
              <a:latin typeface="Tahoma"/>
              <a:cs typeface="Tahoma"/>
            </a:endParaRPr>
          </a:p>
          <a:p>
            <a:pPr marL="1256030">
              <a:lnSpc>
                <a:spcPts val="1995"/>
              </a:lnSpc>
            </a:pPr>
            <a:r>
              <a:rPr sz="1700" spc="70" dirty="0">
                <a:latin typeface="Tahoma"/>
                <a:cs typeface="Tahoma"/>
              </a:rPr>
              <a:t>Futuro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Común'.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6607" y="3662298"/>
            <a:ext cx="3903345" cy="283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100"/>
              </a:spcBef>
            </a:pPr>
            <a:r>
              <a:rPr sz="1250" b="1" spc="50" dirty="0">
                <a:latin typeface="Arial"/>
                <a:cs typeface="Arial"/>
              </a:rPr>
              <a:t>Una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40" dirty="0">
                <a:latin typeface="Arial"/>
                <a:cs typeface="Arial"/>
              </a:rPr>
              <a:t>verdad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40" dirty="0">
                <a:latin typeface="Arial"/>
                <a:cs typeface="Arial"/>
              </a:rPr>
              <a:t>inconveniente</a:t>
            </a:r>
            <a:endParaRPr sz="125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90"/>
              </a:spcBef>
            </a:pPr>
            <a:r>
              <a:rPr sz="1700" spc="65" dirty="0">
                <a:latin typeface="Tahoma"/>
                <a:cs typeface="Tahoma"/>
              </a:rPr>
              <a:t>A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pesar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resultado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positivo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endParaRPr sz="1700">
              <a:latin typeface="Tahoma"/>
              <a:cs typeface="Tahoma"/>
            </a:endParaRPr>
          </a:p>
          <a:p>
            <a:pPr marL="12700" marR="5080" indent="469265">
              <a:lnSpc>
                <a:spcPts val="2039"/>
              </a:lnSpc>
              <a:spcBef>
                <a:spcPts val="90"/>
              </a:spcBef>
            </a:pPr>
            <a:r>
              <a:rPr sz="1400" spc="65" dirty="0">
                <a:latin typeface="Tahoma"/>
                <a:cs typeface="Tahoma"/>
              </a:rPr>
              <a:t>Protocolo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Kioto,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acción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no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coincidía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con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escala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del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problema.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En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2006,</a:t>
            </a:r>
            <a:endParaRPr sz="1400">
              <a:latin typeface="Tahoma"/>
              <a:cs typeface="Tahoma"/>
            </a:endParaRPr>
          </a:p>
          <a:p>
            <a:pPr marL="36830" marR="92710" indent="191770">
              <a:lnSpc>
                <a:spcPts val="2050"/>
              </a:lnSpc>
              <a:spcBef>
                <a:spcPts val="20"/>
              </a:spcBef>
            </a:pPr>
            <a:r>
              <a:rPr sz="1600" spc="15" dirty="0">
                <a:latin typeface="Tahoma"/>
                <a:cs typeface="Tahoma"/>
              </a:rPr>
              <a:t>El </a:t>
            </a:r>
            <a:r>
              <a:rPr sz="1600" spc="60" dirty="0">
                <a:latin typeface="Tahoma"/>
                <a:cs typeface="Tahoma"/>
              </a:rPr>
              <a:t>exvicepresidente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los </a:t>
            </a:r>
            <a:r>
              <a:rPr sz="1600" spc="55" dirty="0">
                <a:latin typeface="Tahoma"/>
                <a:cs typeface="Tahoma"/>
              </a:rPr>
              <a:t>Estados 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Unidos </a:t>
            </a:r>
            <a:r>
              <a:rPr sz="1600" spc="55" dirty="0">
                <a:latin typeface="Tahoma"/>
                <a:cs typeface="Tahoma"/>
              </a:rPr>
              <a:t>Al </a:t>
            </a:r>
            <a:r>
              <a:rPr sz="1600" spc="85" dirty="0">
                <a:latin typeface="Tahoma"/>
                <a:cs typeface="Tahoma"/>
              </a:rPr>
              <a:t>Gore </a:t>
            </a:r>
            <a:r>
              <a:rPr sz="1600" spc="80" dirty="0">
                <a:latin typeface="Tahoma"/>
                <a:cs typeface="Tahoma"/>
              </a:rPr>
              <a:t>iluminó </a:t>
            </a:r>
            <a:r>
              <a:rPr sz="1600" spc="60" dirty="0">
                <a:latin typeface="Tahoma"/>
                <a:cs typeface="Tahoma"/>
              </a:rPr>
              <a:t>esto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70" dirty="0">
                <a:latin typeface="Tahoma"/>
                <a:cs typeface="Tahoma"/>
              </a:rPr>
              <a:t>su </a:t>
            </a:r>
            <a:r>
              <a:rPr sz="1600" spc="75" dirty="0">
                <a:latin typeface="Tahoma"/>
                <a:cs typeface="Tahoma"/>
              </a:rPr>
              <a:t> documental </a:t>
            </a:r>
            <a:r>
              <a:rPr sz="1600" spc="70" dirty="0">
                <a:latin typeface="Tahoma"/>
                <a:cs typeface="Tahoma"/>
              </a:rPr>
              <a:t>'Una </a:t>
            </a:r>
            <a:r>
              <a:rPr sz="1600" spc="65" dirty="0">
                <a:latin typeface="Tahoma"/>
                <a:cs typeface="Tahoma"/>
              </a:rPr>
              <a:t>verdad </a:t>
            </a:r>
            <a:r>
              <a:rPr sz="1600" spc="60" dirty="0">
                <a:latin typeface="Tahoma"/>
                <a:cs typeface="Tahoma"/>
              </a:rPr>
              <a:t>incómoda'. </a:t>
            </a:r>
            <a:r>
              <a:rPr sz="1600" spc="15" dirty="0">
                <a:latin typeface="Tahoma"/>
                <a:cs typeface="Tahoma"/>
              </a:rPr>
              <a:t>El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documental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ha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sido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acreditado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por</a:t>
            </a:r>
            <a:endParaRPr sz="1600">
              <a:latin typeface="Tahoma"/>
              <a:cs typeface="Tahoma"/>
            </a:endParaRPr>
          </a:p>
          <a:p>
            <a:pPr marL="52069" marR="173990" indent="69850">
              <a:lnSpc>
                <a:spcPts val="2039"/>
              </a:lnSpc>
              <a:spcBef>
                <a:spcPts val="20"/>
              </a:spcBef>
            </a:pPr>
            <a:r>
              <a:rPr sz="1350" spc="65" dirty="0">
                <a:latin typeface="Tahoma"/>
                <a:cs typeface="Tahoma"/>
              </a:rPr>
              <a:t>aumentar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la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conciencia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pública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internacional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sobre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el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calentamiento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global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15" dirty="0">
                <a:latin typeface="Tahoma"/>
                <a:cs typeface="Tahoma"/>
              </a:rPr>
              <a:t>y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revitalizar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el</a:t>
            </a:r>
            <a:endParaRPr sz="1350">
              <a:latin typeface="Tahoma"/>
              <a:cs typeface="Tahoma"/>
            </a:endParaRPr>
          </a:p>
          <a:p>
            <a:pPr marL="668020">
              <a:lnSpc>
                <a:spcPts val="2020"/>
              </a:lnSpc>
            </a:pPr>
            <a:r>
              <a:rPr sz="1800" spc="90" dirty="0">
                <a:latin typeface="Tahoma"/>
                <a:cs typeface="Tahoma"/>
              </a:rPr>
              <a:t>movimiento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ambiental.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1923" y="3913378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9</a:t>
            </a:r>
            <a:r>
              <a:rPr sz="1800" b="1" spc="-6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87239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4850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31592"/>
            <a:ext cx="10000615" cy="1234440"/>
            <a:chOff x="0" y="2831592"/>
            <a:chExt cx="10000615" cy="1234440"/>
          </a:xfrm>
        </p:grpSpPr>
        <p:sp>
          <p:nvSpPr>
            <p:cNvPr id="3" name="object 3"/>
            <p:cNvSpPr/>
            <p:nvPr/>
          </p:nvSpPr>
          <p:spPr>
            <a:xfrm>
              <a:off x="0" y="3444240"/>
              <a:ext cx="9383395" cy="6350"/>
            </a:xfrm>
            <a:custGeom>
              <a:avLst/>
              <a:gdLst/>
              <a:ahLst/>
              <a:cxnLst/>
              <a:rect l="l" t="t" r="r" b="b"/>
              <a:pathLst>
                <a:path w="9383395" h="6350">
                  <a:moveTo>
                    <a:pt x="938314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9383141" y="6096"/>
                  </a:lnTo>
                  <a:lnTo>
                    <a:pt x="938314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9095" y="2831592"/>
              <a:ext cx="1231900" cy="1234440"/>
            </a:xfrm>
            <a:custGeom>
              <a:avLst/>
              <a:gdLst/>
              <a:ahLst/>
              <a:cxnLst/>
              <a:rect l="l" t="t" r="r" b="b"/>
              <a:pathLst>
                <a:path w="1231900" h="1234439">
                  <a:moveTo>
                    <a:pt x="615696" y="0"/>
                  </a:moveTo>
                  <a:lnTo>
                    <a:pt x="567587" y="1857"/>
                  </a:lnTo>
                  <a:lnTo>
                    <a:pt x="520490" y="7336"/>
                  </a:lnTo>
                  <a:lnTo>
                    <a:pt x="474541" y="16301"/>
                  </a:lnTo>
                  <a:lnTo>
                    <a:pt x="429878" y="28615"/>
                  </a:lnTo>
                  <a:lnTo>
                    <a:pt x="386636" y="44139"/>
                  </a:lnTo>
                  <a:lnTo>
                    <a:pt x="344954" y="62737"/>
                  </a:lnTo>
                  <a:lnTo>
                    <a:pt x="304969" y="84271"/>
                  </a:lnTo>
                  <a:lnTo>
                    <a:pt x="266817" y="108605"/>
                  </a:lnTo>
                  <a:lnTo>
                    <a:pt x="230634" y="135600"/>
                  </a:lnTo>
                  <a:lnTo>
                    <a:pt x="196560" y="165120"/>
                  </a:lnTo>
                  <a:lnTo>
                    <a:pt x="164729" y="197028"/>
                  </a:lnTo>
                  <a:lnTo>
                    <a:pt x="135280" y="231185"/>
                  </a:lnTo>
                  <a:lnTo>
                    <a:pt x="108349" y="267456"/>
                  </a:lnTo>
                  <a:lnTo>
                    <a:pt x="84074" y="305703"/>
                  </a:lnTo>
                  <a:lnTo>
                    <a:pt x="62590" y="345788"/>
                  </a:lnTo>
                  <a:lnTo>
                    <a:pt x="44036" y="387574"/>
                  </a:lnTo>
                  <a:lnTo>
                    <a:pt x="28548" y="430924"/>
                  </a:lnTo>
                  <a:lnTo>
                    <a:pt x="16264" y="475701"/>
                  </a:lnTo>
                  <a:lnTo>
                    <a:pt x="7319" y="521767"/>
                  </a:lnTo>
                  <a:lnTo>
                    <a:pt x="1852" y="568986"/>
                  </a:lnTo>
                  <a:lnTo>
                    <a:pt x="0" y="617220"/>
                  </a:lnTo>
                  <a:lnTo>
                    <a:pt x="1852" y="665453"/>
                  </a:lnTo>
                  <a:lnTo>
                    <a:pt x="7319" y="712672"/>
                  </a:lnTo>
                  <a:lnTo>
                    <a:pt x="16264" y="758738"/>
                  </a:lnTo>
                  <a:lnTo>
                    <a:pt x="28548" y="803515"/>
                  </a:lnTo>
                  <a:lnTo>
                    <a:pt x="44036" y="846865"/>
                  </a:lnTo>
                  <a:lnTo>
                    <a:pt x="62590" y="888651"/>
                  </a:lnTo>
                  <a:lnTo>
                    <a:pt x="84073" y="928736"/>
                  </a:lnTo>
                  <a:lnTo>
                    <a:pt x="108349" y="966983"/>
                  </a:lnTo>
                  <a:lnTo>
                    <a:pt x="135280" y="1003254"/>
                  </a:lnTo>
                  <a:lnTo>
                    <a:pt x="164729" y="1037411"/>
                  </a:lnTo>
                  <a:lnTo>
                    <a:pt x="196560" y="1069319"/>
                  </a:lnTo>
                  <a:lnTo>
                    <a:pt x="230634" y="1098839"/>
                  </a:lnTo>
                  <a:lnTo>
                    <a:pt x="266817" y="1125834"/>
                  </a:lnTo>
                  <a:lnTo>
                    <a:pt x="304969" y="1150168"/>
                  </a:lnTo>
                  <a:lnTo>
                    <a:pt x="344954" y="1171702"/>
                  </a:lnTo>
                  <a:lnTo>
                    <a:pt x="386636" y="1190300"/>
                  </a:lnTo>
                  <a:lnTo>
                    <a:pt x="429878" y="1205824"/>
                  </a:lnTo>
                  <a:lnTo>
                    <a:pt x="474541" y="1218138"/>
                  </a:lnTo>
                  <a:lnTo>
                    <a:pt x="520490" y="1227103"/>
                  </a:lnTo>
                  <a:lnTo>
                    <a:pt x="567587" y="1232582"/>
                  </a:lnTo>
                  <a:lnTo>
                    <a:pt x="615696" y="1234440"/>
                  </a:lnTo>
                  <a:lnTo>
                    <a:pt x="663804" y="1232582"/>
                  </a:lnTo>
                  <a:lnTo>
                    <a:pt x="710901" y="1227103"/>
                  </a:lnTo>
                  <a:lnTo>
                    <a:pt x="756850" y="1218138"/>
                  </a:lnTo>
                  <a:lnTo>
                    <a:pt x="801513" y="1205824"/>
                  </a:lnTo>
                  <a:lnTo>
                    <a:pt x="844755" y="1190300"/>
                  </a:lnTo>
                  <a:lnTo>
                    <a:pt x="886437" y="1171702"/>
                  </a:lnTo>
                  <a:lnTo>
                    <a:pt x="926422" y="1150168"/>
                  </a:lnTo>
                  <a:lnTo>
                    <a:pt x="964574" y="1125834"/>
                  </a:lnTo>
                  <a:lnTo>
                    <a:pt x="1000757" y="1098839"/>
                  </a:lnTo>
                  <a:lnTo>
                    <a:pt x="1034831" y="1069319"/>
                  </a:lnTo>
                  <a:lnTo>
                    <a:pt x="1066662" y="1037411"/>
                  </a:lnTo>
                  <a:lnTo>
                    <a:pt x="1096111" y="1003254"/>
                  </a:lnTo>
                  <a:lnTo>
                    <a:pt x="1123042" y="966983"/>
                  </a:lnTo>
                  <a:lnTo>
                    <a:pt x="1147318" y="928736"/>
                  </a:lnTo>
                  <a:lnTo>
                    <a:pt x="1168801" y="888651"/>
                  </a:lnTo>
                  <a:lnTo>
                    <a:pt x="1187355" y="846865"/>
                  </a:lnTo>
                  <a:lnTo>
                    <a:pt x="1202843" y="803515"/>
                  </a:lnTo>
                  <a:lnTo>
                    <a:pt x="1215127" y="758738"/>
                  </a:lnTo>
                  <a:lnTo>
                    <a:pt x="1224072" y="712672"/>
                  </a:lnTo>
                  <a:lnTo>
                    <a:pt x="1229539" y="665453"/>
                  </a:lnTo>
                  <a:lnTo>
                    <a:pt x="1231392" y="617220"/>
                  </a:lnTo>
                  <a:lnTo>
                    <a:pt x="1229539" y="568986"/>
                  </a:lnTo>
                  <a:lnTo>
                    <a:pt x="1224072" y="521767"/>
                  </a:lnTo>
                  <a:lnTo>
                    <a:pt x="1215127" y="475701"/>
                  </a:lnTo>
                  <a:lnTo>
                    <a:pt x="1202843" y="430924"/>
                  </a:lnTo>
                  <a:lnTo>
                    <a:pt x="1187355" y="387574"/>
                  </a:lnTo>
                  <a:lnTo>
                    <a:pt x="1168801" y="345788"/>
                  </a:lnTo>
                  <a:lnTo>
                    <a:pt x="1147318" y="305703"/>
                  </a:lnTo>
                  <a:lnTo>
                    <a:pt x="1123042" y="267456"/>
                  </a:lnTo>
                  <a:lnTo>
                    <a:pt x="1096111" y="231185"/>
                  </a:lnTo>
                  <a:lnTo>
                    <a:pt x="1066662" y="197028"/>
                  </a:lnTo>
                  <a:lnTo>
                    <a:pt x="1034831" y="165120"/>
                  </a:lnTo>
                  <a:lnTo>
                    <a:pt x="1000757" y="135600"/>
                  </a:lnTo>
                  <a:lnTo>
                    <a:pt x="964574" y="108605"/>
                  </a:lnTo>
                  <a:lnTo>
                    <a:pt x="926422" y="84271"/>
                  </a:lnTo>
                  <a:lnTo>
                    <a:pt x="886437" y="62737"/>
                  </a:lnTo>
                  <a:lnTo>
                    <a:pt x="844755" y="44139"/>
                  </a:lnTo>
                  <a:lnTo>
                    <a:pt x="801513" y="28615"/>
                  </a:lnTo>
                  <a:lnTo>
                    <a:pt x="756850" y="16301"/>
                  </a:lnTo>
                  <a:lnTo>
                    <a:pt x="710901" y="7336"/>
                  </a:lnTo>
                  <a:lnTo>
                    <a:pt x="663804" y="1857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1888" y="3361944"/>
              <a:ext cx="170687" cy="173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8127" y="3361944"/>
              <a:ext cx="170688" cy="1737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4614671"/>
            <a:ext cx="1886712" cy="1908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7384" y="1024127"/>
            <a:ext cx="2548127" cy="15788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6691" y="379476"/>
            <a:ext cx="3967479" cy="297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31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Acuerdo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París</a:t>
            </a:r>
            <a:endParaRPr sz="1400">
              <a:latin typeface="Arial"/>
              <a:cs typeface="Arial"/>
            </a:endParaRPr>
          </a:p>
          <a:p>
            <a:pPr marL="274955" marR="99060" indent="-262890">
              <a:lnSpc>
                <a:spcPct val="134200"/>
              </a:lnSpc>
              <a:spcBef>
                <a:spcPts val="625"/>
              </a:spcBef>
            </a:pPr>
            <a:r>
              <a:rPr sz="1500" spc="40" dirty="0">
                <a:latin typeface="Tahoma"/>
                <a:cs typeface="Tahoma"/>
              </a:rPr>
              <a:t>En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20" dirty="0">
                <a:latin typeface="Tahoma"/>
                <a:cs typeface="Tahoma"/>
              </a:rPr>
              <a:t>2015,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196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países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COP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21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París, </a:t>
            </a:r>
            <a:r>
              <a:rPr sz="1500" spc="45" dirty="0">
                <a:latin typeface="Tahoma"/>
                <a:cs typeface="Tahoma"/>
              </a:rPr>
              <a:t> </a:t>
            </a:r>
            <a:r>
              <a:rPr sz="1250" spc="65" dirty="0">
                <a:latin typeface="Tahoma"/>
                <a:cs typeface="Tahoma"/>
              </a:rPr>
              <a:t>firmó </a:t>
            </a:r>
            <a:r>
              <a:rPr sz="1250" spc="75" dirty="0">
                <a:latin typeface="Tahoma"/>
                <a:cs typeface="Tahoma"/>
              </a:rPr>
              <a:t>un </a:t>
            </a:r>
            <a:r>
              <a:rPr sz="1250" spc="50" dirty="0">
                <a:latin typeface="Tahoma"/>
                <a:cs typeface="Tahoma"/>
              </a:rPr>
              <a:t>tratado internacional jurídicamente </a:t>
            </a:r>
            <a:r>
              <a:rPr sz="1250" spc="55" dirty="0">
                <a:latin typeface="Tahoma"/>
                <a:cs typeface="Tahoma"/>
              </a:rPr>
              <a:t> </a:t>
            </a:r>
            <a:r>
              <a:rPr sz="1250" spc="45" dirty="0">
                <a:latin typeface="Tahoma"/>
                <a:cs typeface="Tahoma"/>
              </a:rPr>
              <a:t>vinculante</a:t>
            </a:r>
            <a:r>
              <a:rPr sz="1250" spc="-75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sobre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40" dirty="0">
                <a:latin typeface="Tahoma"/>
                <a:cs typeface="Tahoma"/>
              </a:rPr>
              <a:t>el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cambio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35" dirty="0">
                <a:latin typeface="Tahoma"/>
                <a:cs typeface="Tahoma"/>
              </a:rPr>
              <a:t>climático.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15" dirty="0">
                <a:latin typeface="Tahoma"/>
                <a:cs typeface="Tahoma"/>
              </a:rPr>
              <a:t>El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40" dirty="0">
                <a:latin typeface="Tahoma"/>
                <a:cs typeface="Tahoma"/>
              </a:rPr>
              <a:t>objetivo </a:t>
            </a:r>
            <a:r>
              <a:rPr sz="1250" spc="-37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del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tratado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era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limitar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40" dirty="0">
                <a:latin typeface="Tahoma"/>
                <a:cs typeface="Tahoma"/>
              </a:rPr>
              <a:t>el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calentamiento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global</a:t>
            </a:r>
            <a:endParaRPr sz="1250">
              <a:latin typeface="Tahoma"/>
              <a:cs typeface="Tahoma"/>
            </a:endParaRPr>
          </a:p>
          <a:p>
            <a:pPr marL="469900" marR="209550" indent="48260">
              <a:lnSpc>
                <a:spcPts val="2060"/>
              </a:lnSpc>
              <a:spcBef>
                <a:spcPts val="145"/>
              </a:spcBef>
            </a:pPr>
            <a:r>
              <a:rPr sz="1200" spc="40" dirty="0">
                <a:latin typeface="Tahoma"/>
                <a:cs typeface="Tahoma"/>
              </a:rPr>
              <a:t>a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muy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por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debajo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de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2,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preferiblemente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a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" dirty="0">
                <a:latin typeface="Tahoma"/>
                <a:cs typeface="Tahoma"/>
              </a:rPr>
              <a:t>1,5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grados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centígrados,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en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comparación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con</a:t>
            </a:r>
            <a:endParaRPr sz="1200">
              <a:latin typeface="Tahoma"/>
              <a:cs typeface="Tahoma"/>
            </a:endParaRPr>
          </a:p>
          <a:p>
            <a:pPr marL="786765">
              <a:lnSpc>
                <a:spcPct val="100000"/>
              </a:lnSpc>
              <a:spcBef>
                <a:spcPts val="234"/>
              </a:spcBef>
            </a:pPr>
            <a:r>
              <a:rPr sz="1400" spc="45" dirty="0">
                <a:latin typeface="Tahoma"/>
                <a:cs typeface="Tahoma"/>
              </a:rPr>
              <a:t>niveles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industriales.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El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Acuerdo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Global</a:t>
            </a:r>
            <a:endParaRPr sz="1400">
              <a:latin typeface="Tahoma"/>
              <a:cs typeface="Tahoma"/>
            </a:endParaRPr>
          </a:p>
          <a:p>
            <a:pPr marL="421005" marR="238125" indent="60960">
              <a:lnSpc>
                <a:spcPct val="122400"/>
              </a:lnSpc>
            </a:pPr>
            <a:r>
              <a:rPr sz="1400" spc="60" dirty="0">
                <a:latin typeface="Tahoma"/>
                <a:cs typeface="Tahoma"/>
              </a:rPr>
              <a:t>pedía </a:t>
            </a:r>
            <a:r>
              <a:rPr sz="1400" spc="80" dirty="0">
                <a:latin typeface="Tahoma"/>
                <a:cs typeface="Tahoma"/>
              </a:rPr>
              <a:t>un </a:t>
            </a:r>
            <a:r>
              <a:rPr sz="1400" spc="60" dirty="0">
                <a:latin typeface="Tahoma"/>
                <a:cs typeface="Tahoma"/>
              </a:rPr>
              <a:t>pico </a:t>
            </a:r>
            <a:r>
              <a:rPr sz="1400" spc="65" dirty="0">
                <a:latin typeface="Tahoma"/>
                <a:cs typeface="Tahoma"/>
              </a:rPr>
              <a:t>de </a:t>
            </a:r>
            <a:r>
              <a:rPr sz="1400" spc="60" dirty="0">
                <a:latin typeface="Tahoma"/>
                <a:cs typeface="Tahoma"/>
              </a:rPr>
              <a:t>temperaturas </a:t>
            </a:r>
            <a:r>
              <a:rPr sz="1400" spc="15" dirty="0">
                <a:latin typeface="Tahoma"/>
                <a:cs typeface="Tahoma"/>
              </a:rPr>
              <a:t>y 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emisiones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globales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lo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antes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posible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con</a:t>
            </a:r>
            <a:endParaRPr sz="1400">
              <a:latin typeface="Tahoma"/>
              <a:cs typeface="Tahoma"/>
            </a:endParaRPr>
          </a:p>
          <a:p>
            <a:pPr marL="287020">
              <a:lnSpc>
                <a:spcPct val="100000"/>
              </a:lnSpc>
              <a:spcBef>
                <a:spcPts val="375"/>
              </a:spcBef>
            </a:pPr>
            <a:r>
              <a:rPr sz="1400" spc="60" dirty="0">
                <a:latin typeface="Tahoma"/>
                <a:cs typeface="Tahoma"/>
              </a:rPr>
              <a:t>reducciones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rápidas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después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eso.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5491" y="237363"/>
            <a:ext cx="3481704" cy="251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algn="ctr">
              <a:lnSpc>
                <a:spcPct val="100000"/>
              </a:lnSpc>
              <a:spcBef>
                <a:spcPts val="100"/>
              </a:spcBef>
            </a:pPr>
            <a:r>
              <a:rPr sz="1900" b="1" spc="-70" dirty="0">
                <a:latin typeface="Arial"/>
                <a:cs typeface="Arial"/>
              </a:rPr>
              <a:t>COP</a:t>
            </a:r>
            <a:endParaRPr sz="1900">
              <a:latin typeface="Arial"/>
              <a:cs typeface="Arial"/>
            </a:endParaRPr>
          </a:p>
          <a:p>
            <a:pPr marL="301625" marR="5080" indent="-289560">
              <a:lnSpc>
                <a:spcPct val="104500"/>
              </a:lnSpc>
              <a:spcBef>
                <a:spcPts val="1085"/>
              </a:spcBef>
            </a:pPr>
            <a:r>
              <a:rPr sz="1500" spc="65" dirty="0">
                <a:latin typeface="Tahoma"/>
                <a:cs typeface="Tahoma"/>
              </a:rPr>
              <a:t>Durante </a:t>
            </a:r>
            <a:r>
              <a:rPr sz="1500" spc="40" dirty="0">
                <a:latin typeface="Tahoma"/>
                <a:cs typeface="Tahoma"/>
              </a:rPr>
              <a:t>casi </a:t>
            </a:r>
            <a:r>
              <a:rPr sz="1500" spc="55" dirty="0">
                <a:latin typeface="Tahoma"/>
                <a:cs typeface="Tahoma"/>
              </a:rPr>
              <a:t>tres </a:t>
            </a:r>
            <a:r>
              <a:rPr sz="1500" spc="45" dirty="0">
                <a:latin typeface="Tahoma"/>
                <a:cs typeface="Tahoma"/>
              </a:rPr>
              <a:t>décadas, la </a:t>
            </a:r>
            <a:r>
              <a:rPr sz="1500" spc="120" dirty="0">
                <a:latin typeface="Tahoma"/>
                <a:cs typeface="Tahoma"/>
              </a:rPr>
              <a:t>ONU </a:t>
            </a:r>
            <a:r>
              <a:rPr sz="1500" spc="70" dirty="0">
                <a:latin typeface="Tahoma"/>
                <a:cs typeface="Tahoma"/>
              </a:rPr>
              <a:t>ha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estado </a:t>
            </a:r>
            <a:r>
              <a:rPr sz="1700" spc="85" dirty="0">
                <a:latin typeface="Tahoma"/>
                <a:cs typeface="Tahoma"/>
              </a:rPr>
              <a:t>reuniendo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45" dirty="0">
                <a:latin typeface="Tahoma"/>
                <a:cs typeface="Tahoma"/>
              </a:rPr>
              <a:t>casi </a:t>
            </a:r>
            <a:r>
              <a:rPr sz="1700" spc="80" dirty="0">
                <a:latin typeface="Tahoma"/>
                <a:cs typeface="Tahoma"/>
              </a:rPr>
              <a:t>todos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65" dirty="0">
                <a:latin typeface="Tahoma"/>
                <a:cs typeface="Tahoma"/>
              </a:rPr>
              <a:t>países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114" dirty="0">
                <a:latin typeface="Tahoma"/>
                <a:cs typeface="Tahoma"/>
              </a:rPr>
              <a:t>mundo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cumbre </a:t>
            </a:r>
            <a:r>
              <a:rPr sz="1600" spc="45" dirty="0">
                <a:latin typeface="Tahoma"/>
                <a:cs typeface="Tahoma"/>
              </a:rPr>
              <a:t>climática, </a:t>
            </a:r>
            <a:r>
              <a:rPr sz="1600" spc="70" dirty="0">
                <a:latin typeface="Tahoma"/>
                <a:cs typeface="Tahoma"/>
              </a:rPr>
              <a:t>llamada </a:t>
            </a:r>
            <a:r>
              <a:rPr sz="1600" spc="45" dirty="0">
                <a:latin typeface="Tahoma"/>
                <a:cs typeface="Tahoma"/>
              </a:rPr>
              <a:t>COP, 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5" dirty="0">
                <a:latin typeface="Tahoma"/>
                <a:cs typeface="Tahoma"/>
              </a:rPr>
              <a:t>significa </a:t>
            </a:r>
            <a:r>
              <a:rPr sz="1600" spc="60" dirty="0">
                <a:latin typeface="Tahoma"/>
                <a:cs typeface="Tahoma"/>
              </a:rPr>
              <a:t>'Conferencia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Partes'.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tiempo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clima</a:t>
            </a:r>
            <a:endParaRPr sz="1600">
              <a:latin typeface="Tahoma"/>
              <a:cs typeface="Tahoma"/>
            </a:endParaRPr>
          </a:p>
          <a:p>
            <a:pPr marL="402590" marR="113030" indent="42545">
              <a:lnSpc>
                <a:spcPts val="2039"/>
              </a:lnSpc>
              <a:spcBef>
                <a:spcPts val="75"/>
              </a:spcBef>
            </a:pPr>
            <a:r>
              <a:rPr sz="1350" spc="45" dirty="0">
                <a:latin typeface="Tahoma"/>
                <a:cs typeface="Tahoma"/>
              </a:rPr>
              <a:t>el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cambio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ha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pasado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de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55" dirty="0">
                <a:latin typeface="Tahoma"/>
                <a:cs typeface="Tahoma"/>
              </a:rPr>
              <a:t>ser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80" dirty="0">
                <a:latin typeface="Tahoma"/>
                <a:cs typeface="Tahoma"/>
              </a:rPr>
              <a:t>un</a:t>
            </a:r>
            <a:r>
              <a:rPr sz="1350" spc="-8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tema </a:t>
            </a:r>
            <a:r>
              <a:rPr sz="1350" spc="-40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marginal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a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una</a:t>
            </a:r>
            <a:r>
              <a:rPr sz="1350" spc="-7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prioridad</a:t>
            </a:r>
            <a:r>
              <a:rPr sz="1350" spc="-8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global.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9882" y="2853309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639F43"/>
                </a:solidFill>
                <a:latin typeface="Arial"/>
                <a:cs typeface="Arial"/>
              </a:rPr>
              <a:t>2</a:t>
            </a:r>
            <a:r>
              <a:rPr sz="1800" b="1" spc="-6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639F43"/>
                </a:solidFill>
                <a:latin typeface="Arial"/>
                <a:cs typeface="Arial"/>
              </a:rPr>
              <a:t>0</a:t>
            </a:r>
            <a:r>
              <a:rPr sz="1800" b="1" spc="-6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639F43"/>
                </a:solidFill>
                <a:latin typeface="Arial"/>
                <a:cs typeface="Arial"/>
              </a:rPr>
              <a:t>1</a:t>
            </a:r>
            <a:r>
              <a:rPr sz="1800" b="1" spc="-6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639F43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5170" y="3687063"/>
            <a:ext cx="3397885" cy="289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132080" indent="-719455">
              <a:lnSpc>
                <a:spcPct val="113399"/>
              </a:lnSpc>
              <a:spcBef>
                <a:spcPts val="100"/>
              </a:spcBef>
            </a:pPr>
            <a:r>
              <a:rPr sz="1500" b="1" spc="-60" dirty="0">
                <a:latin typeface="Arial"/>
                <a:cs typeface="Arial"/>
              </a:rPr>
              <a:t>El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Desarrollo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Sostenible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de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la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70" dirty="0">
                <a:latin typeface="Arial"/>
                <a:cs typeface="Arial"/>
              </a:rPr>
              <a:t>ONU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-65" dirty="0">
                <a:latin typeface="Arial"/>
                <a:cs typeface="Arial"/>
              </a:rPr>
              <a:t>Se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0" dirty="0">
                <a:latin typeface="Arial"/>
                <a:cs typeface="Arial"/>
              </a:rPr>
              <a:t>introducen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metas.</a:t>
            </a:r>
            <a:endParaRPr sz="1500">
              <a:latin typeface="Arial"/>
              <a:cs typeface="Arial"/>
            </a:endParaRPr>
          </a:p>
          <a:p>
            <a:pPr marL="210820" marR="5080" indent="234315">
              <a:lnSpc>
                <a:spcPts val="2050"/>
              </a:lnSpc>
              <a:spcBef>
                <a:spcPts val="125"/>
              </a:spcBef>
            </a:pPr>
            <a:r>
              <a:rPr sz="1400" spc="40" dirty="0">
                <a:latin typeface="Tahoma"/>
                <a:cs typeface="Tahoma"/>
              </a:rPr>
              <a:t>La </a:t>
            </a:r>
            <a:r>
              <a:rPr sz="1400" spc="60" dirty="0">
                <a:latin typeface="Tahoma"/>
                <a:cs typeface="Tahoma"/>
              </a:rPr>
              <a:t>Asamblea General </a:t>
            </a:r>
            <a:r>
              <a:rPr sz="1400" spc="65" dirty="0">
                <a:latin typeface="Tahoma"/>
                <a:cs typeface="Tahoma"/>
              </a:rPr>
              <a:t>de </a:t>
            </a:r>
            <a:r>
              <a:rPr sz="1400" spc="45" dirty="0">
                <a:latin typeface="Tahoma"/>
                <a:cs typeface="Tahoma"/>
              </a:rPr>
              <a:t>las 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Naciones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Unidas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estableció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los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ODS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alcanzar </a:t>
            </a:r>
            <a:r>
              <a:rPr sz="1400" spc="65" dirty="0">
                <a:latin typeface="Tahoma"/>
                <a:cs typeface="Tahoma"/>
              </a:rPr>
              <a:t>en </a:t>
            </a:r>
            <a:r>
              <a:rPr sz="1400" spc="15" dirty="0">
                <a:latin typeface="Tahoma"/>
                <a:cs typeface="Tahoma"/>
              </a:rPr>
              <a:t>2030. </a:t>
            </a:r>
            <a:r>
              <a:rPr sz="1400" spc="65" dirty="0">
                <a:latin typeface="Tahoma"/>
                <a:cs typeface="Tahoma"/>
              </a:rPr>
              <a:t>Basado en </a:t>
            </a:r>
            <a:r>
              <a:rPr sz="1400" spc="45" dirty="0">
                <a:latin typeface="Tahoma"/>
                <a:cs typeface="Tahoma"/>
              </a:rPr>
              <a:t>la 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definición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del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informe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Brundtland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endParaRPr sz="1400">
              <a:latin typeface="Tahoma"/>
              <a:cs typeface="Tahoma"/>
            </a:endParaRPr>
          </a:p>
          <a:p>
            <a:pPr marL="165100" marR="71755" indent="203835">
              <a:lnSpc>
                <a:spcPts val="2050"/>
              </a:lnSpc>
              <a:spcBef>
                <a:spcPts val="10"/>
              </a:spcBef>
            </a:pPr>
            <a:r>
              <a:rPr sz="1400" spc="60" dirty="0">
                <a:latin typeface="Tahoma"/>
                <a:cs typeface="Tahoma"/>
              </a:rPr>
              <a:t>desarrollo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sostenible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declaración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 </a:t>
            </a:r>
            <a:r>
              <a:rPr sz="1400" spc="70" dirty="0">
                <a:latin typeface="Tahoma"/>
                <a:cs typeface="Tahoma"/>
              </a:rPr>
              <a:t>misión </a:t>
            </a:r>
            <a:r>
              <a:rPr sz="1400" spc="65" dirty="0">
                <a:latin typeface="Tahoma"/>
                <a:cs typeface="Tahoma"/>
              </a:rPr>
              <a:t>para </a:t>
            </a:r>
            <a:r>
              <a:rPr sz="1400" spc="55" dirty="0">
                <a:latin typeface="Tahoma"/>
                <a:cs typeface="Tahoma"/>
              </a:rPr>
              <a:t>los </a:t>
            </a:r>
            <a:r>
              <a:rPr sz="1400" spc="45" dirty="0">
                <a:latin typeface="Tahoma"/>
                <a:cs typeface="Tahoma"/>
              </a:rPr>
              <a:t>objetivos es </a:t>
            </a:r>
            <a:r>
              <a:rPr sz="1450" i="1" spc="-35" dirty="0">
                <a:latin typeface="Trebuchet MS"/>
                <a:cs typeface="Trebuchet MS"/>
              </a:rPr>
              <a:t>“Un </a:t>
            </a:r>
            <a:r>
              <a:rPr sz="1450" i="1" spc="-30" dirty="0">
                <a:latin typeface="Trebuchet MS"/>
                <a:cs typeface="Trebuchet MS"/>
              </a:rPr>
              <a:t> </a:t>
            </a:r>
            <a:r>
              <a:rPr sz="1450" i="1" spc="10" dirty="0">
                <a:latin typeface="Trebuchet MS"/>
                <a:cs typeface="Trebuchet MS"/>
              </a:rPr>
              <a:t>plan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15" dirty="0">
                <a:latin typeface="Trebuchet MS"/>
                <a:cs typeface="Trebuchet MS"/>
              </a:rPr>
              <a:t>compartido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15" dirty="0">
                <a:latin typeface="Trebuchet MS"/>
                <a:cs typeface="Trebuchet MS"/>
              </a:rPr>
              <a:t>para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-40" dirty="0">
                <a:latin typeface="Trebuchet MS"/>
                <a:cs typeface="Trebuchet MS"/>
              </a:rPr>
              <a:t>la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15" dirty="0">
                <a:latin typeface="Trebuchet MS"/>
                <a:cs typeface="Trebuchet MS"/>
              </a:rPr>
              <a:t>paz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-5" dirty="0">
                <a:latin typeface="Trebuchet MS"/>
                <a:cs typeface="Trebuchet MS"/>
              </a:rPr>
              <a:t>y</a:t>
            </a:r>
            <a:r>
              <a:rPr sz="1450" i="1" spc="-75" dirty="0">
                <a:latin typeface="Trebuchet MS"/>
                <a:cs typeface="Trebuchet MS"/>
              </a:rPr>
              <a:t> </a:t>
            </a:r>
            <a:r>
              <a:rPr sz="1450" i="1" spc="-40" dirty="0">
                <a:latin typeface="Trebuchet MS"/>
                <a:cs typeface="Trebuchet MS"/>
              </a:rPr>
              <a:t>la</a:t>
            </a:r>
            <a:endParaRPr sz="1450">
              <a:latin typeface="Trebuchet MS"/>
              <a:cs typeface="Trebuchet MS"/>
            </a:endParaRPr>
          </a:p>
          <a:p>
            <a:pPr marL="384175">
              <a:lnSpc>
                <a:spcPct val="100000"/>
              </a:lnSpc>
              <a:spcBef>
                <a:spcPts val="90"/>
              </a:spcBef>
            </a:pPr>
            <a:r>
              <a:rPr sz="1550" i="1" spc="25" dirty="0">
                <a:latin typeface="Trebuchet MS"/>
                <a:cs typeface="Trebuchet MS"/>
              </a:rPr>
              <a:t>prosperidad</a:t>
            </a:r>
            <a:r>
              <a:rPr sz="1550" i="1" spc="-90" dirty="0">
                <a:latin typeface="Trebuchet MS"/>
                <a:cs typeface="Trebuchet MS"/>
              </a:rPr>
              <a:t> </a:t>
            </a:r>
            <a:r>
              <a:rPr sz="1550" i="1" spc="20" dirty="0">
                <a:latin typeface="Trebuchet MS"/>
                <a:cs typeface="Trebuchet MS"/>
              </a:rPr>
              <a:t>para</a:t>
            </a:r>
            <a:r>
              <a:rPr sz="1550" i="1" spc="-90" dirty="0">
                <a:latin typeface="Trebuchet MS"/>
                <a:cs typeface="Trebuchet MS"/>
              </a:rPr>
              <a:t> </a:t>
            </a:r>
            <a:r>
              <a:rPr sz="1550" i="1" dirty="0">
                <a:latin typeface="Trebuchet MS"/>
                <a:cs typeface="Trebuchet MS"/>
              </a:rPr>
              <a:t>las</a:t>
            </a:r>
            <a:r>
              <a:rPr sz="1550" i="1" spc="-85" dirty="0">
                <a:latin typeface="Trebuchet MS"/>
                <a:cs typeface="Trebuchet MS"/>
              </a:rPr>
              <a:t> </a:t>
            </a:r>
            <a:r>
              <a:rPr sz="1550" i="1" spc="50" dirty="0">
                <a:latin typeface="Trebuchet MS"/>
                <a:cs typeface="Trebuchet MS"/>
              </a:rPr>
              <a:t>personas</a:t>
            </a:r>
            <a:r>
              <a:rPr sz="1550" i="1" spc="-90" dirty="0">
                <a:latin typeface="Trebuchet MS"/>
                <a:cs typeface="Trebuchet MS"/>
              </a:rPr>
              <a:t> </a:t>
            </a:r>
            <a:r>
              <a:rPr sz="1550" i="1" dirty="0">
                <a:latin typeface="Trebuchet MS"/>
                <a:cs typeface="Trebuchet MS"/>
              </a:rPr>
              <a:t>y</a:t>
            </a:r>
            <a:endParaRPr sz="1550">
              <a:latin typeface="Trebuchet MS"/>
              <a:cs typeface="Trebuchet MS"/>
            </a:endParaRPr>
          </a:p>
          <a:p>
            <a:pPr marL="231775">
              <a:lnSpc>
                <a:spcPct val="100000"/>
              </a:lnSpc>
              <a:spcBef>
                <a:spcPts val="200"/>
              </a:spcBef>
            </a:pPr>
            <a:r>
              <a:rPr sz="1550" i="1" spc="-50" dirty="0">
                <a:latin typeface="Trebuchet MS"/>
                <a:cs typeface="Trebuchet MS"/>
              </a:rPr>
              <a:t>el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spc="-25" dirty="0">
                <a:latin typeface="Trebuchet MS"/>
                <a:cs typeface="Trebuchet MS"/>
              </a:rPr>
              <a:t>planeta,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spc="30" dirty="0">
                <a:latin typeface="Trebuchet MS"/>
                <a:cs typeface="Trebuchet MS"/>
              </a:rPr>
              <a:t>ahora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dirty="0">
                <a:latin typeface="Trebuchet MS"/>
                <a:cs typeface="Trebuchet MS"/>
              </a:rPr>
              <a:t>y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spc="45" dirty="0">
                <a:latin typeface="Trebuchet MS"/>
                <a:cs typeface="Trebuchet MS"/>
              </a:rPr>
              <a:t>en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spc="-50" dirty="0">
                <a:latin typeface="Trebuchet MS"/>
                <a:cs typeface="Trebuchet MS"/>
              </a:rPr>
              <a:t>el</a:t>
            </a:r>
            <a:r>
              <a:rPr sz="1550" i="1" spc="-80" dirty="0">
                <a:latin typeface="Trebuchet MS"/>
                <a:cs typeface="Trebuchet MS"/>
              </a:rPr>
              <a:t> </a:t>
            </a:r>
            <a:r>
              <a:rPr sz="1550" i="1" spc="10" dirty="0">
                <a:latin typeface="Trebuchet MS"/>
                <a:cs typeface="Trebuchet MS"/>
              </a:rPr>
              <a:t>futuro"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7495" y="3899154"/>
            <a:ext cx="72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84B940"/>
                </a:solidFill>
                <a:latin typeface="Arial"/>
                <a:cs typeface="Arial"/>
              </a:rPr>
              <a:t>2</a:t>
            </a:r>
            <a:r>
              <a:rPr sz="1800" b="1" spc="-65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84B940"/>
                </a:solidFill>
                <a:latin typeface="Arial"/>
                <a:cs typeface="Arial"/>
              </a:rPr>
              <a:t>0</a:t>
            </a:r>
            <a:r>
              <a:rPr sz="1800" b="1" spc="-6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84B940"/>
                </a:solidFill>
                <a:latin typeface="Arial"/>
                <a:cs typeface="Arial"/>
              </a:rPr>
              <a:t>1</a:t>
            </a:r>
            <a:r>
              <a:rPr sz="1800" b="1" spc="-6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84B94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78418" y="4319688"/>
            <a:ext cx="2336165" cy="10566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254"/>
              </a:spcBef>
            </a:pPr>
            <a:r>
              <a:rPr sz="1200" b="1" spc="-35" dirty="0">
                <a:latin typeface="Arial"/>
                <a:cs typeface="Arial"/>
              </a:rPr>
              <a:t>MANTENERSE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DÍA</a:t>
            </a:r>
            <a:endParaRPr sz="1200">
              <a:latin typeface="Arial"/>
              <a:cs typeface="Arial"/>
            </a:endParaRPr>
          </a:p>
          <a:p>
            <a:pPr marL="12700" marR="5080" indent="-24130" algn="ctr">
              <a:lnSpc>
                <a:spcPts val="2160"/>
              </a:lnSpc>
              <a:spcBef>
                <a:spcPts val="140"/>
              </a:spcBef>
            </a:pP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Sharm </a:t>
            </a:r>
            <a:r>
              <a:rPr sz="1700" u="sng" spc="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el-Sheij </a:t>
            </a:r>
            <a:r>
              <a:rPr sz="17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Clima </a:t>
            </a:r>
            <a:r>
              <a:rPr sz="1700" spc="80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4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Cambiar </a:t>
            </a:r>
            <a:r>
              <a:rPr sz="14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Conferencia </a:t>
            </a:r>
            <a:r>
              <a:rPr sz="140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- </a:t>
            </a:r>
            <a:r>
              <a:rPr sz="1400" spc="-55" dirty="0">
                <a:solidFill>
                  <a:srgbClr val="86A56D"/>
                </a:solidFill>
                <a:latin typeface="Tahoma"/>
                <a:cs typeface="Tahoma"/>
                <a:hlinkClick r:id="rId6"/>
              </a:rPr>
              <a:t> </a:t>
            </a:r>
            <a:r>
              <a:rPr sz="14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noviembre</a:t>
            </a:r>
            <a:r>
              <a:rPr sz="14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400" u="sng" spc="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2022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400" u="sng" spc="2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|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400" u="sng" spc="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CMNUCC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8382000" cy="5416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727" y="551179"/>
            <a:ext cx="52158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solidFill>
                  <a:srgbClr val="46883F"/>
                </a:solidFill>
                <a:latin typeface="Arial"/>
                <a:cs typeface="Arial"/>
              </a:rPr>
              <a:t>Importancia</a:t>
            </a:r>
            <a:r>
              <a:rPr sz="21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5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1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1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-60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r>
              <a:rPr sz="21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95" dirty="0">
                <a:solidFill>
                  <a:srgbClr val="46883F"/>
                </a:solidFill>
                <a:latin typeface="Arial"/>
                <a:cs typeface="Arial"/>
              </a:rPr>
              <a:t>para</a:t>
            </a:r>
            <a:r>
              <a:rPr sz="21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46883F"/>
                </a:solidFill>
                <a:latin typeface="Arial"/>
                <a:cs typeface="Arial"/>
              </a:rPr>
              <a:t>las</a:t>
            </a:r>
            <a:r>
              <a:rPr sz="21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100" b="1" spc="40" dirty="0">
                <a:solidFill>
                  <a:srgbClr val="46883F"/>
                </a:solidFill>
                <a:latin typeface="Arial"/>
                <a:cs typeface="Arial"/>
              </a:rPr>
              <a:t>pymes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46" y="1273556"/>
            <a:ext cx="3326765" cy="514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Los ODS están </a:t>
            </a:r>
            <a:r>
              <a:rPr sz="1700" spc="75" dirty="0">
                <a:solidFill>
                  <a:srgbClr val="043537"/>
                </a:solidFill>
                <a:latin typeface="Tahoma"/>
                <a:cs typeface="Tahoma"/>
              </a:rPr>
              <a:t>destinados </a:t>
            </a:r>
            <a:r>
              <a:rPr sz="1700" spc="60" dirty="0">
                <a:solidFill>
                  <a:srgbClr val="043537"/>
                </a:solidFill>
                <a:latin typeface="Tahoma"/>
                <a:cs typeface="Tahoma"/>
              </a:rPr>
              <a:t>a </a:t>
            </a: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proteger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el </a:t>
            </a:r>
            <a:r>
              <a:rPr sz="1700" spc="70" dirty="0">
                <a:solidFill>
                  <a:srgbClr val="043537"/>
                </a:solidFill>
                <a:latin typeface="Tahoma"/>
                <a:cs typeface="Tahoma"/>
              </a:rPr>
              <a:t>planeta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de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la </a:t>
            </a:r>
            <a:r>
              <a:rPr sz="1700" spc="6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043537"/>
                </a:solidFill>
                <a:latin typeface="Tahoma"/>
                <a:cs typeface="Tahoma"/>
              </a:rPr>
              <a:t>problemas</a:t>
            </a:r>
            <a:r>
              <a:rPr sz="1700" spc="-8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43537"/>
                </a:solidFill>
                <a:latin typeface="Tahoma"/>
                <a:cs typeface="Tahoma"/>
              </a:rPr>
              <a:t>ambientales,</a:t>
            </a:r>
            <a:r>
              <a:rPr sz="1700" spc="-8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sociales </a:t>
            </a:r>
            <a:r>
              <a:rPr sz="1700" spc="-52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043537"/>
                </a:solidFill>
                <a:latin typeface="Tahoma"/>
                <a:cs typeface="Tahoma"/>
              </a:rPr>
              <a:t>y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económicos </a:t>
            </a:r>
            <a:r>
              <a:rPr sz="1700" spc="90" dirty="0">
                <a:solidFill>
                  <a:srgbClr val="043537"/>
                </a:solidFill>
                <a:latin typeface="Tahoma"/>
                <a:cs typeface="Tahoma"/>
              </a:rPr>
              <a:t>que </a:t>
            </a: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azotan </a:t>
            </a:r>
            <a:r>
              <a:rPr sz="1700" spc="7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nuestro </a:t>
            </a:r>
            <a:r>
              <a:rPr sz="1700" spc="114" dirty="0">
                <a:solidFill>
                  <a:srgbClr val="043537"/>
                </a:solidFill>
                <a:latin typeface="Tahoma"/>
                <a:cs typeface="Tahoma"/>
              </a:rPr>
              <a:t>mundo </a:t>
            </a:r>
            <a:r>
              <a:rPr sz="1700" spc="20" dirty="0">
                <a:solidFill>
                  <a:srgbClr val="043537"/>
                </a:solidFill>
                <a:latin typeface="Tahoma"/>
                <a:cs typeface="Tahoma"/>
              </a:rPr>
              <a:t>y </a:t>
            </a:r>
            <a:r>
              <a:rPr sz="1700" spc="50" dirty="0">
                <a:solidFill>
                  <a:srgbClr val="043537"/>
                </a:solidFill>
                <a:latin typeface="Tahoma"/>
                <a:cs typeface="Tahoma"/>
              </a:rPr>
              <a:t>ejercen </a:t>
            </a:r>
            <a:r>
              <a:rPr sz="1700" spc="100" dirty="0">
                <a:solidFill>
                  <a:srgbClr val="043537"/>
                </a:solidFill>
                <a:latin typeface="Tahoma"/>
                <a:cs typeface="Tahoma"/>
              </a:rPr>
              <a:t>un </a:t>
            </a:r>
            <a:r>
              <a:rPr sz="1700" spc="10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impacto</a:t>
            </a:r>
            <a:r>
              <a:rPr sz="1700" spc="-9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43537"/>
                </a:solidFill>
                <a:latin typeface="Tahoma"/>
                <a:cs typeface="Tahoma"/>
              </a:rPr>
              <a:t>global</a:t>
            </a:r>
            <a:r>
              <a:rPr sz="1700" spc="-9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en</a:t>
            </a:r>
            <a:r>
              <a:rPr sz="1700" spc="-9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las</a:t>
            </a:r>
            <a:r>
              <a:rPr sz="1700" spc="-9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43537"/>
                </a:solidFill>
                <a:latin typeface="Tahoma"/>
                <a:cs typeface="Tahoma"/>
              </a:rPr>
              <a:t>empresas</a:t>
            </a:r>
            <a:r>
              <a:rPr sz="1700" b="1" spc="70" dirty="0">
                <a:solidFill>
                  <a:srgbClr val="043537"/>
                </a:solidFill>
                <a:latin typeface="Arial"/>
                <a:cs typeface="Arial"/>
              </a:rPr>
              <a:t>. </a:t>
            </a:r>
            <a:r>
              <a:rPr sz="1700" b="1" spc="-459" dirty="0">
                <a:solidFill>
                  <a:srgbClr val="043537"/>
                </a:solidFill>
                <a:latin typeface="Arial"/>
                <a:cs typeface="Arial"/>
              </a:rPr>
              <a:t> </a:t>
            </a:r>
            <a:r>
              <a:rPr sz="1700" spc="110" dirty="0">
                <a:solidFill>
                  <a:srgbClr val="043537"/>
                </a:solidFill>
                <a:latin typeface="Tahoma"/>
                <a:cs typeface="Tahoma"/>
              </a:rPr>
              <a:t>Uno </a:t>
            </a:r>
            <a:r>
              <a:rPr sz="1700" spc="85" dirty="0">
                <a:solidFill>
                  <a:srgbClr val="043537"/>
                </a:solidFill>
                <a:latin typeface="Tahoma"/>
                <a:cs typeface="Tahoma"/>
              </a:rPr>
              <a:t>podría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preguntarse </a:t>
            </a:r>
            <a:r>
              <a:rPr sz="1700" spc="100" dirty="0">
                <a:solidFill>
                  <a:srgbClr val="043537"/>
                </a:solidFill>
                <a:latin typeface="Tahoma"/>
                <a:cs typeface="Tahoma"/>
              </a:rPr>
              <a:t>cómo </a:t>
            </a:r>
            <a:r>
              <a:rPr sz="1700" spc="10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43537"/>
                </a:solidFill>
                <a:latin typeface="Tahoma"/>
                <a:cs typeface="Tahoma"/>
              </a:rPr>
              <a:t>los </a:t>
            </a: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ODS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de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la </a:t>
            </a:r>
            <a:r>
              <a:rPr sz="1700" spc="135" dirty="0">
                <a:solidFill>
                  <a:srgbClr val="043537"/>
                </a:solidFill>
                <a:latin typeface="Tahoma"/>
                <a:cs typeface="Tahoma"/>
              </a:rPr>
              <a:t>ONU </a:t>
            </a:r>
            <a:r>
              <a:rPr sz="1700" spc="85" dirty="0">
                <a:solidFill>
                  <a:srgbClr val="043537"/>
                </a:solidFill>
                <a:latin typeface="Tahoma"/>
                <a:cs typeface="Tahoma"/>
              </a:rPr>
              <a:t>podrían </a:t>
            </a: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ser </a:t>
            </a:r>
            <a:r>
              <a:rPr sz="1700" spc="-52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43537"/>
                </a:solidFill>
                <a:latin typeface="Tahoma"/>
                <a:cs typeface="Tahoma"/>
              </a:rPr>
              <a:t>relevantes </a:t>
            </a:r>
            <a:r>
              <a:rPr sz="1700" spc="75" dirty="0">
                <a:solidFill>
                  <a:srgbClr val="043537"/>
                </a:solidFill>
                <a:latin typeface="Tahoma"/>
                <a:cs typeface="Tahoma"/>
              </a:rPr>
              <a:t>para </a:t>
            </a:r>
            <a:r>
              <a:rPr sz="1700" spc="55" dirty="0">
                <a:solidFill>
                  <a:srgbClr val="043537"/>
                </a:solidFill>
                <a:latin typeface="Tahoma"/>
                <a:cs typeface="Tahoma"/>
              </a:rPr>
              <a:t>las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pequeñas </a:t>
            </a:r>
            <a:r>
              <a:rPr sz="1700" spc="20" dirty="0">
                <a:solidFill>
                  <a:srgbClr val="043537"/>
                </a:solidFill>
                <a:latin typeface="Tahoma"/>
                <a:cs typeface="Tahoma"/>
              </a:rPr>
              <a:t>y </a:t>
            </a:r>
            <a:r>
              <a:rPr sz="1700" spc="2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43537"/>
                </a:solidFill>
                <a:latin typeface="Tahoma"/>
                <a:cs typeface="Tahoma"/>
              </a:rPr>
              <a:t>medianas</a:t>
            </a:r>
            <a:r>
              <a:rPr sz="1700" spc="-9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043537"/>
                </a:solidFill>
                <a:latin typeface="Tahoma"/>
                <a:cs typeface="Tahoma"/>
              </a:rPr>
              <a:t>empresas.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100" dirty="0">
                <a:solidFill>
                  <a:srgbClr val="043537"/>
                </a:solidFill>
                <a:latin typeface="Tahoma"/>
                <a:cs typeface="Tahoma"/>
              </a:rPr>
              <a:t>(PYMES)</a:t>
            </a:r>
            <a:r>
              <a:rPr sz="2100" spc="-15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2100" spc="110" dirty="0">
                <a:solidFill>
                  <a:srgbClr val="043537"/>
                </a:solidFill>
                <a:latin typeface="Tahoma"/>
                <a:cs typeface="Tahoma"/>
              </a:rPr>
              <a:t>que</a:t>
            </a: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100" spc="65" dirty="0">
                <a:solidFill>
                  <a:srgbClr val="043537"/>
                </a:solidFill>
                <a:latin typeface="Tahoma"/>
                <a:cs typeface="Tahoma"/>
              </a:rPr>
              <a:t>Tener</a:t>
            </a:r>
            <a:r>
              <a:rPr sz="2100" spc="-14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2100" spc="90" dirty="0">
                <a:solidFill>
                  <a:srgbClr val="043537"/>
                </a:solidFill>
                <a:latin typeface="Tahoma"/>
                <a:cs typeface="Tahoma"/>
              </a:rPr>
              <a:t>rentabilidad</a:t>
            </a:r>
            <a:r>
              <a:rPr sz="2100" spc="-13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2100" spc="25" dirty="0">
                <a:solidFill>
                  <a:srgbClr val="043537"/>
                </a:solidFill>
                <a:latin typeface="Tahoma"/>
                <a:cs typeface="Tahoma"/>
              </a:rPr>
              <a:t>y</a:t>
            </a:r>
            <a:endParaRPr sz="2100">
              <a:latin typeface="Tahoma"/>
              <a:cs typeface="Tahoma"/>
            </a:endParaRPr>
          </a:p>
          <a:p>
            <a:pPr marL="12700" marR="100965">
              <a:lnSpc>
                <a:spcPts val="2880"/>
              </a:lnSpc>
            </a:pPr>
            <a:r>
              <a:rPr sz="1500" spc="45" dirty="0">
                <a:solidFill>
                  <a:srgbClr val="043537"/>
                </a:solidFill>
                <a:latin typeface="Tahoma"/>
                <a:cs typeface="Tahoma"/>
              </a:rPr>
              <a:t>la</a:t>
            </a:r>
            <a:r>
              <a:rPr sz="1500" spc="-8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43537"/>
                </a:solidFill>
                <a:latin typeface="Tahoma"/>
                <a:cs typeface="Tahoma"/>
              </a:rPr>
              <a:t>generación</a:t>
            </a:r>
            <a:r>
              <a:rPr sz="1500" spc="-7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43537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43537"/>
                </a:solidFill>
                <a:latin typeface="Tahoma"/>
                <a:cs typeface="Tahoma"/>
              </a:rPr>
              <a:t>ingresos</a:t>
            </a:r>
            <a:r>
              <a:rPr sz="1500" spc="-7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043537"/>
                </a:solidFill>
                <a:latin typeface="Tahoma"/>
                <a:cs typeface="Tahoma"/>
              </a:rPr>
              <a:t>como</a:t>
            </a:r>
            <a:r>
              <a:rPr sz="1500" spc="-8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43537"/>
                </a:solidFill>
                <a:latin typeface="Tahoma"/>
                <a:cs typeface="Tahoma"/>
              </a:rPr>
              <a:t>sus </a:t>
            </a:r>
            <a:r>
              <a:rPr sz="1500" spc="-450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43537"/>
                </a:solidFill>
                <a:latin typeface="Tahoma"/>
                <a:cs typeface="Tahoma"/>
              </a:rPr>
              <a:t>principales</a:t>
            </a:r>
            <a:r>
              <a:rPr sz="1500" spc="-85" dirty="0">
                <a:solidFill>
                  <a:srgbClr val="043537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43537"/>
                </a:solidFill>
                <a:latin typeface="Tahoma"/>
                <a:cs typeface="Tahoma"/>
              </a:rPr>
              <a:t>objetivos.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8984" y="1731264"/>
            <a:ext cx="5227320" cy="29961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9530" y="513079"/>
            <a:ext cx="678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solidFill>
                  <a:srgbClr val="46883F"/>
                </a:solidFill>
                <a:latin typeface="Arial"/>
                <a:cs typeface="Arial"/>
              </a:rPr>
              <a:t>VER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46883F"/>
                </a:solidFill>
                <a:latin typeface="Arial"/>
                <a:cs typeface="Arial"/>
              </a:rPr>
              <a:t>-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14" dirty="0">
                <a:solidFill>
                  <a:srgbClr val="46883F"/>
                </a:solidFill>
                <a:latin typeface="Arial"/>
                <a:cs typeface="Arial"/>
              </a:rPr>
              <a:t>Importancia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46883F"/>
                </a:solidFill>
                <a:latin typeface="Arial"/>
                <a:cs typeface="Arial"/>
              </a:rPr>
              <a:t>para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46883F"/>
                </a:solidFill>
                <a:latin typeface="Arial"/>
                <a:cs typeface="Arial"/>
              </a:rPr>
              <a:t>las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46883F"/>
                </a:solidFill>
                <a:latin typeface="Arial"/>
                <a:cs typeface="Arial"/>
              </a:rPr>
              <a:t>pymes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37" y="1599340"/>
            <a:ext cx="5433695" cy="404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100"/>
              </a:spcBef>
            </a:pPr>
            <a:r>
              <a:rPr sz="1700" spc="20" dirty="0">
                <a:solidFill>
                  <a:srgbClr val="0E0E0E"/>
                </a:solidFill>
                <a:latin typeface="Tahoma"/>
                <a:cs typeface="Tahoma"/>
              </a:rPr>
              <a:t>El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Consejo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Empresarial </a:t>
            </a:r>
            <a:r>
              <a:rPr sz="1700" spc="100" dirty="0">
                <a:solidFill>
                  <a:srgbClr val="0E0E0E"/>
                </a:solidFill>
                <a:latin typeface="Tahoma"/>
                <a:cs typeface="Tahoma"/>
              </a:rPr>
              <a:t>Mundial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para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el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Desarrollo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Sostenible</a:t>
            </a:r>
            <a:r>
              <a:rPr sz="1700" spc="-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10" dirty="0">
                <a:solidFill>
                  <a:srgbClr val="0E0E0E"/>
                </a:solidFill>
                <a:latin typeface="Tahoma"/>
                <a:cs typeface="Tahoma"/>
              </a:rPr>
              <a:t>(WBCSD,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0E0E0E"/>
                </a:solidFill>
                <a:latin typeface="Tahoma"/>
                <a:cs typeface="Tahoma"/>
              </a:rPr>
              <a:t>por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sus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siglas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en</a:t>
            </a:r>
            <a:r>
              <a:rPr sz="1700" spc="-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0E0E0E"/>
                </a:solidFill>
                <a:latin typeface="Tahoma"/>
                <a:cs typeface="Tahoma"/>
              </a:rPr>
              <a:t>inglés)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lanzó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la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Guía para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CEO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sobre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 </a:t>
            </a:r>
            <a:r>
              <a:rPr sz="1700" spc="35" dirty="0">
                <a:solidFill>
                  <a:srgbClr val="0E0E0E"/>
                </a:solidFill>
                <a:latin typeface="Tahoma"/>
                <a:cs typeface="Tahoma"/>
              </a:rPr>
              <a:t>ODS, </a:t>
            </a:r>
            <a:r>
              <a:rPr sz="1700" spc="100" dirty="0">
                <a:solidFill>
                  <a:srgbClr val="0E0E0E"/>
                </a:solidFill>
                <a:latin typeface="Tahoma"/>
                <a:cs typeface="Tahoma"/>
              </a:rPr>
              <a:t>un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nuevo recurso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destinado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a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impulsar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el </a:t>
            </a:r>
            <a:r>
              <a:rPr sz="1700" spc="95" dirty="0">
                <a:solidFill>
                  <a:srgbClr val="0E0E0E"/>
                </a:solidFill>
                <a:latin typeface="Tahoma"/>
                <a:cs typeface="Tahoma"/>
              </a:rPr>
              <a:t>compromiso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de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líderes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 empresariales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mundiales en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relación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con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Objetivos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de</a:t>
            </a:r>
            <a:r>
              <a:rPr sz="1700" spc="-8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Desarrollo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Sostenible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0E0E0E"/>
                </a:solidFill>
                <a:latin typeface="Tahoma"/>
                <a:cs typeface="Tahoma"/>
              </a:rPr>
              <a:t>(ODS).</a:t>
            </a:r>
            <a:r>
              <a:rPr sz="1700" spc="-8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0E0E0E"/>
                </a:solidFill>
                <a:latin typeface="Tahoma"/>
                <a:cs typeface="Tahoma"/>
              </a:rPr>
              <a:t>La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Guía</a:t>
            </a:r>
            <a:r>
              <a:rPr sz="1700" spc="-8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de </a:t>
            </a:r>
            <a:r>
              <a:rPr sz="1700" spc="8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</a:t>
            </a:r>
            <a:r>
              <a:rPr sz="1700" spc="-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ODS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para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directores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0E0E0E"/>
                </a:solidFill>
                <a:latin typeface="Tahoma"/>
                <a:cs typeface="Tahoma"/>
              </a:rPr>
              <a:t>ejecutivos</a:t>
            </a:r>
            <a:r>
              <a:rPr sz="1700" spc="-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establece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acciones </a:t>
            </a:r>
            <a:r>
              <a:rPr sz="1700" spc="-52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claras </a:t>
            </a:r>
            <a:r>
              <a:rPr sz="1700" spc="90" dirty="0">
                <a:solidFill>
                  <a:srgbClr val="0E0E0E"/>
                </a:solidFill>
                <a:latin typeface="Tahoma"/>
                <a:cs typeface="Tahoma"/>
              </a:rPr>
              <a:t>que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 directores </a:t>
            </a:r>
            <a:r>
              <a:rPr sz="1700" spc="45" dirty="0">
                <a:solidFill>
                  <a:srgbClr val="0E0E0E"/>
                </a:solidFill>
                <a:latin typeface="Tahoma"/>
                <a:cs typeface="Tahoma"/>
              </a:rPr>
              <a:t>ejecutivos </a:t>
            </a:r>
            <a:r>
              <a:rPr sz="1700" spc="90" dirty="0">
                <a:solidFill>
                  <a:srgbClr val="0E0E0E"/>
                </a:solidFill>
                <a:latin typeface="Tahoma"/>
                <a:cs typeface="Tahoma"/>
              </a:rPr>
              <a:t>pueden tomar </a:t>
            </a:r>
            <a:r>
              <a:rPr sz="1700" spc="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para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comenzar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a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alinear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sus organizaciones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con </a:t>
            </a:r>
            <a:r>
              <a:rPr sz="1700" spc="70" dirty="0">
                <a:solidFill>
                  <a:srgbClr val="0E0E0E"/>
                </a:solidFill>
                <a:latin typeface="Tahoma"/>
                <a:cs typeface="Tahoma"/>
              </a:rPr>
              <a:t>los </a:t>
            </a:r>
            <a:r>
              <a:rPr sz="1700" spc="-52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ODS</a:t>
            </a:r>
            <a:r>
              <a:rPr sz="1700" spc="-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0E0E0E"/>
                </a:solidFill>
                <a:latin typeface="Tahoma"/>
                <a:cs typeface="Tahoma"/>
              </a:rPr>
              <a:t>y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trazar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0E0E0E"/>
                </a:solidFill>
                <a:latin typeface="Tahoma"/>
                <a:cs typeface="Tahoma"/>
              </a:rPr>
              <a:t>un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curso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0E0E0E"/>
                </a:solidFill>
                <a:latin typeface="Tahoma"/>
                <a:cs typeface="Tahoma"/>
              </a:rPr>
              <a:t>para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0E0E0E"/>
                </a:solidFill>
                <a:latin typeface="Tahoma"/>
                <a:cs typeface="Tahoma"/>
              </a:rPr>
              <a:t>desbloquear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0E0E0E"/>
                </a:solidFill>
                <a:latin typeface="Tahoma"/>
                <a:cs typeface="Tahoma"/>
              </a:rPr>
              <a:t>el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E0E0E"/>
                </a:solidFill>
                <a:latin typeface="Tahoma"/>
                <a:cs typeface="Tahoma"/>
              </a:rPr>
              <a:t>valor</a:t>
            </a:r>
            <a:r>
              <a:rPr sz="1700" spc="-90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0E0E0E"/>
                </a:solidFill>
                <a:latin typeface="Tahoma"/>
                <a:cs typeface="Tahoma"/>
              </a:rPr>
              <a:t>que </a:t>
            </a:r>
            <a:r>
              <a:rPr sz="1700" spc="95" dirty="0">
                <a:solidFill>
                  <a:srgbClr val="0E0E0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0E0E0E"/>
                </a:solidFill>
                <a:latin typeface="Tahoma"/>
                <a:cs typeface="Tahoma"/>
              </a:rPr>
              <a:t>representan.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0273" y="5086858"/>
            <a:ext cx="469582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100"/>
              </a:spcBef>
            </a:pPr>
            <a:r>
              <a:rPr sz="1350" b="1" spc="50" dirty="0">
                <a:solidFill>
                  <a:srgbClr val="076C6D"/>
                </a:solidFill>
                <a:latin typeface="Arial"/>
                <a:cs typeface="Arial"/>
              </a:rPr>
              <a:t>Haga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076C6D"/>
                </a:solidFill>
                <a:latin typeface="Arial"/>
                <a:cs typeface="Arial"/>
              </a:rPr>
              <a:t>clic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50" dirty="0">
                <a:solidFill>
                  <a:srgbClr val="076C6D"/>
                </a:solidFill>
                <a:latin typeface="Arial"/>
                <a:cs typeface="Arial"/>
              </a:rPr>
              <a:t>en</a:t>
            </a:r>
            <a:r>
              <a:rPr sz="135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40" dirty="0">
                <a:solidFill>
                  <a:srgbClr val="076C6D"/>
                </a:solidFill>
                <a:latin typeface="Arial"/>
                <a:cs typeface="Arial"/>
              </a:rPr>
              <a:t>reproducir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60" dirty="0">
                <a:solidFill>
                  <a:srgbClr val="076C6D"/>
                </a:solidFill>
                <a:latin typeface="Arial"/>
                <a:cs typeface="Arial"/>
              </a:rPr>
              <a:t>para</a:t>
            </a:r>
            <a:r>
              <a:rPr sz="135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50" dirty="0">
                <a:solidFill>
                  <a:srgbClr val="076C6D"/>
                </a:solidFill>
                <a:latin typeface="Arial"/>
                <a:cs typeface="Arial"/>
              </a:rPr>
              <a:t>ver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35" dirty="0">
                <a:solidFill>
                  <a:srgbClr val="076C6D"/>
                </a:solidFill>
                <a:latin typeface="Arial"/>
                <a:cs typeface="Arial"/>
              </a:rPr>
              <a:t>este</a:t>
            </a:r>
            <a:r>
              <a:rPr sz="135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45" dirty="0">
                <a:solidFill>
                  <a:srgbClr val="076C6D"/>
                </a:solidFill>
                <a:latin typeface="Arial"/>
                <a:cs typeface="Arial"/>
              </a:rPr>
              <a:t>breve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15" dirty="0">
                <a:solidFill>
                  <a:srgbClr val="076C6D"/>
                </a:solidFill>
                <a:latin typeface="Arial"/>
                <a:cs typeface="Arial"/>
              </a:rPr>
              <a:t>y</a:t>
            </a:r>
            <a:r>
              <a:rPr sz="135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15" dirty="0">
                <a:solidFill>
                  <a:srgbClr val="076C6D"/>
                </a:solidFill>
                <a:latin typeface="Arial"/>
                <a:cs typeface="Arial"/>
              </a:rPr>
              <a:t>poderoso </a:t>
            </a:r>
            <a:r>
              <a:rPr sz="1350" b="1" spc="-36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25" dirty="0">
                <a:solidFill>
                  <a:srgbClr val="076C6D"/>
                </a:solidFill>
                <a:latin typeface="Arial"/>
                <a:cs typeface="Arial"/>
              </a:rPr>
              <a:t>video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45" dirty="0">
                <a:solidFill>
                  <a:srgbClr val="076C6D"/>
                </a:solidFill>
                <a:latin typeface="Arial"/>
                <a:cs typeface="Arial"/>
              </a:rPr>
              <a:t>que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40" dirty="0">
                <a:solidFill>
                  <a:srgbClr val="076C6D"/>
                </a:solidFill>
                <a:latin typeface="Arial"/>
                <a:cs typeface="Arial"/>
              </a:rPr>
              <a:t>explora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076C6D"/>
                </a:solidFill>
                <a:latin typeface="Arial"/>
                <a:cs typeface="Arial"/>
              </a:rPr>
              <a:t>los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-40" dirty="0">
                <a:solidFill>
                  <a:srgbClr val="076C6D"/>
                </a:solidFill>
                <a:latin typeface="Arial"/>
                <a:cs typeface="Arial"/>
              </a:rPr>
              <a:t>ODS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15" dirty="0">
                <a:solidFill>
                  <a:srgbClr val="076C6D"/>
                </a:solidFill>
                <a:latin typeface="Arial"/>
                <a:cs typeface="Arial"/>
              </a:rPr>
              <a:t>y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076C6D"/>
                </a:solidFill>
                <a:latin typeface="Arial"/>
                <a:cs typeface="Arial"/>
              </a:rPr>
              <a:t>los</a:t>
            </a:r>
            <a:r>
              <a:rPr sz="13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076C6D"/>
                </a:solidFill>
                <a:latin typeface="Arial"/>
                <a:cs typeface="Arial"/>
              </a:rPr>
              <a:t>negocios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0273" y="5992114"/>
            <a:ext cx="478663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10" dirty="0">
                <a:solidFill>
                  <a:srgbClr val="0E0E0E"/>
                </a:solidFill>
                <a:latin typeface="Arial"/>
                <a:cs typeface="Arial"/>
              </a:rPr>
              <a:t>Saber</a:t>
            </a:r>
            <a:r>
              <a:rPr sz="1150" b="1" spc="-25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0E0E0E"/>
                </a:solidFill>
                <a:latin typeface="Arial"/>
                <a:cs typeface="Arial"/>
              </a:rPr>
              <a:t>más:</a:t>
            </a:r>
            <a:r>
              <a:rPr sz="1150" u="sng" spc="3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Guía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15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para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15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directore</a:t>
            </a:r>
            <a:r>
              <a:rPr sz="115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150" u="sng" spc="3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ejecutivos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15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sobre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15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</a:t>
            </a:r>
            <a:r>
              <a:rPr sz="1150" u="sng" spc="-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15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ODS</a:t>
            </a:r>
            <a:r>
              <a:rPr sz="115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150" u="sng" spc="2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(wbcsd.org)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2150" y="1360550"/>
          <a:ext cx="10795000" cy="4124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3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Cómo</a:t>
                      </a:r>
                      <a:r>
                        <a:rPr sz="13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3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PyMEs </a:t>
                      </a:r>
                      <a:r>
                        <a:rPr sz="13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pueden</a:t>
                      </a:r>
                      <a:r>
                        <a:rPr sz="13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Consumir</a:t>
                      </a:r>
                      <a:r>
                        <a:rPr sz="13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Conscientemente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6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Asegúrese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edificio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tenga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prácticas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eficientes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consumo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agua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(6,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Alentar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personal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tomar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capacitación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línea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sobre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conservación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agua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recomendada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nivel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(6,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Cambiar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proveedores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energía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verde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Cambia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vehículos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eléctricos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(EV)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ofreces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coches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empresa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Financiar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puntos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carga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0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automóviles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sitio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90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alentar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personal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cambiar</a:t>
                      </a:r>
                      <a:r>
                        <a:rPr sz="90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vehículos</a:t>
                      </a:r>
                      <a:r>
                        <a:rPr sz="90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eléctricos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9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Someterse</a:t>
                      </a:r>
                      <a:r>
                        <a:rPr sz="95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95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una</a:t>
                      </a:r>
                      <a:r>
                        <a:rPr sz="95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auditoría</a:t>
                      </a:r>
                      <a:r>
                        <a:rPr sz="95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energética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Cambie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opciones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iluminación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más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eficientes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edificio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Aísle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edificio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oficinas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3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Realizar</a:t>
                      </a:r>
                      <a:r>
                        <a:rPr sz="13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capacitaciones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3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gestión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energética</a:t>
                      </a:r>
                      <a:r>
                        <a:rPr sz="13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autoridad</a:t>
                      </a:r>
                      <a:r>
                        <a:rPr sz="13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nacional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energía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sostenible.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5690614"/>
            <a:ext cx="7964424" cy="10881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154" y="513079"/>
            <a:ext cx="760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solidFill>
                  <a:srgbClr val="46883F"/>
                </a:solidFill>
                <a:latin typeface="Arial"/>
                <a:cs typeface="Arial"/>
              </a:rPr>
              <a:t>Formas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46883F"/>
                </a:solidFill>
                <a:latin typeface="Arial"/>
                <a:cs typeface="Arial"/>
              </a:rPr>
              <a:t>prácticas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46883F"/>
                </a:solidFill>
                <a:latin typeface="Arial"/>
                <a:cs typeface="Arial"/>
              </a:rPr>
              <a:t>cumplir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46883F"/>
                </a:solidFill>
                <a:latin typeface="Arial"/>
                <a:cs typeface="Arial"/>
              </a:rPr>
              <a:t>las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46883F"/>
                </a:solidFill>
                <a:latin typeface="Arial"/>
                <a:cs typeface="Arial"/>
              </a:rPr>
              <a:t>pymes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5238" y="1377314"/>
          <a:ext cx="10388600" cy="3508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Cómo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pymes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pueden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proteger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planeta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6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Fomentar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reciclaje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reducción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residuos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toda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empresa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14,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Participe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movimiento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economía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circular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encuentre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formas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innovadoras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reutilizar</a:t>
                      </a:r>
                      <a:r>
                        <a:rPr sz="130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los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3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materiales</a:t>
                      </a:r>
                      <a:r>
                        <a:rPr sz="13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desecho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empresa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14,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Proveedores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origen</a:t>
                      </a:r>
                      <a:r>
                        <a:rPr sz="13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utilizan,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3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solicitan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utilicen,</a:t>
                      </a:r>
                      <a:r>
                        <a:rPr sz="13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envases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reutilizables</a:t>
                      </a:r>
                      <a:r>
                        <a:rPr sz="13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3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biodegradables</a:t>
                      </a:r>
                      <a:endParaRPr sz="1350">
                        <a:latin typeface="Tahoma"/>
                        <a:cs typeface="Tahom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14,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Retire</a:t>
                      </a:r>
                      <a:r>
                        <a:rPr sz="13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plástico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solo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uso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3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trabajo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14,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Aísle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edificio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500" spc="-9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oficinas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(7,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50" spc="1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2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usa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productos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químicos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sustancias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nocivas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r>
                        <a:rPr sz="12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trabajo,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trabaje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2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EPA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encontrar</a:t>
                      </a:r>
                      <a:endParaRPr sz="12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soluciones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minimizar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impacto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negativo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250" spc="-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medio</a:t>
                      </a:r>
                      <a:r>
                        <a:rPr sz="12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ambiente.</a:t>
                      </a:r>
                      <a:endParaRPr sz="1250">
                        <a:latin typeface="Tahoma"/>
                        <a:cs typeface="Tahom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14,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15)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Organice</a:t>
                      </a:r>
                      <a:r>
                        <a:rPr sz="95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grupos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vehículos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compartidos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95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reducir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3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las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emisiones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carbono</a:t>
                      </a:r>
                      <a:r>
                        <a:rPr sz="950" spc="-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950" spc="-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personal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(12,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13)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432" y="5330952"/>
            <a:ext cx="8217408" cy="11308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154" y="513079"/>
            <a:ext cx="760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solidFill>
                  <a:srgbClr val="46883F"/>
                </a:solidFill>
                <a:latin typeface="Arial"/>
                <a:cs typeface="Arial"/>
              </a:rPr>
              <a:t>Formas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46883F"/>
                </a:solidFill>
                <a:latin typeface="Arial"/>
                <a:cs typeface="Arial"/>
              </a:rPr>
              <a:t>prácticas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46883F"/>
                </a:solidFill>
                <a:latin typeface="Arial"/>
                <a:cs typeface="Arial"/>
              </a:rPr>
              <a:t>cumplir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46883F"/>
                </a:solidFill>
                <a:latin typeface="Arial"/>
                <a:cs typeface="Arial"/>
              </a:rPr>
              <a:t>las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46883F"/>
                </a:solidFill>
                <a:latin typeface="Arial"/>
                <a:cs typeface="Arial"/>
              </a:rPr>
              <a:t>pymes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2150" y="1622297"/>
          <a:ext cx="10795634" cy="2908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Cómo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pymes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pueden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apoyar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comunidades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Número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Considere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posibilidad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trasladar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negocio/oficinas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secundarias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fuera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las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ciudades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apoyar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las</a:t>
                      </a:r>
                      <a:r>
                        <a:rPr sz="1150" spc="-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economías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locales</a:t>
                      </a:r>
                      <a:r>
                        <a:rPr sz="115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1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y</a:t>
                      </a:r>
                      <a:endParaRPr sz="11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mejorar</a:t>
                      </a:r>
                      <a:r>
                        <a:rPr sz="11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15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desarrollo</a:t>
                      </a:r>
                      <a:r>
                        <a:rPr sz="115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5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regional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(9,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11)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15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Anime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los</a:t>
                      </a:r>
                      <a:r>
                        <a:rPr sz="1500" spc="-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empleados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involucrarse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comunidades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apoyando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trabajo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voluntario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(8,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11,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17)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Introducir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programas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aprendizaje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prácticas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introducir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grupos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marginados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6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sector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empresarial.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(4,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8,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10)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spc="9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Mentor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escuelas/escuelas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DEIS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sobre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caminos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hacia</a:t>
                      </a:r>
                      <a:r>
                        <a:rPr sz="1500" spc="-7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el</a:t>
                      </a:r>
                      <a:r>
                        <a:rPr sz="1500" spc="-7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8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empleo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(4,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8,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10)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1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Ofrecer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4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pasantías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remuneradas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4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garantizar</a:t>
                      </a:r>
                      <a:r>
                        <a:rPr sz="110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que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esta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oportunidad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sea</a:t>
                      </a:r>
                      <a:r>
                        <a:rPr sz="1100" spc="-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accesible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5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para</a:t>
                      </a:r>
                      <a:r>
                        <a:rPr sz="1100" spc="-5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3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todos.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(4,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8,</a:t>
                      </a:r>
                      <a:r>
                        <a:rPr sz="1600" spc="-85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76C6D"/>
                          </a:solidFill>
                          <a:latin typeface="Tahoma"/>
                          <a:cs typeface="Tahoma"/>
                        </a:rPr>
                        <a:t>10)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4974335"/>
            <a:ext cx="7894319" cy="12466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154" y="513079"/>
            <a:ext cx="760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solidFill>
                  <a:srgbClr val="46883F"/>
                </a:solidFill>
                <a:latin typeface="Arial"/>
                <a:cs typeface="Arial"/>
              </a:rPr>
              <a:t>Formas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46883F"/>
                </a:solidFill>
                <a:latin typeface="Arial"/>
                <a:cs typeface="Arial"/>
              </a:rPr>
              <a:t>prácticas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46883F"/>
                </a:solidFill>
                <a:latin typeface="Arial"/>
                <a:cs typeface="Arial"/>
              </a:rPr>
              <a:t>cumplir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r>
              <a:rPr sz="24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46883F"/>
                </a:solidFill>
                <a:latin typeface="Arial"/>
                <a:cs typeface="Arial"/>
              </a:rPr>
              <a:t>las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46883F"/>
                </a:solidFill>
                <a:latin typeface="Arial"/>
                <a:cs typeface="Arial"/>
              </a:rPr>
              <a:t>pymes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343" y="845318"/>
            <a:ext cx="3456432" cy="3726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813" y="416940"/>
            <a:ext cx="95758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95" dirty="0">
                <a:solidFill>
                  <a:srgbClr val="46883F"/>
                </a:solidFill>
                <a:latin typeface="Arial"/>
                <a:cs typeface="Arial"/>
              </a:rPr>
              <a:t>CONÉCTATE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15" dirty="0">
                <a:solidFill>
                  <a:srgbClr val="46883F"/>
                </a:solidFill>
                <a:latin typeface="Arial"/>
                <a:cs typeface="Arial"/>
              </a:rPr>
              <a:t>CON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210" dirty="0">
                <a:solidFill>
                  <a:srgbClr val="46883F"/>
                </a:solidFill>
                <a:latin typeface="Arial"/>
                <a:cs typeface="Arial"/>
              </a:rPr>
              <a:t>ESTE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125" dirty="0">
                <a:solidFill>
                  <a:srgbClr val="46883F"/>
                </a:solidFill>
                <a:latin typeface="Arial"/>
                <a:cs typeface="Arial"/>
              </a:rPr>
              <a:t>RECURSO: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46883F"/>
                </a:solidFill>
                <a:latin typeface="Arial"/>
                <a:cs typeface="Arial"/>
              </a:rPr>
              <a:t>GUÍA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9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114" dirty="0">
                <a:solidFill>
                  <a:srgbClr val="46883F"/>
                </a:solidFill>
                <a:latin typeface="Arial"/>
                <a:cs typeface="Arial"/>
              </a:rPr>
              <a:t>BRÚJULA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10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114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3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65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874" y="890238"/>
            <a:ext cx="6978015" cy="3747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lang="es-ES" sz="2000" b="1" spc="60" dirty="0">
                <a:solidFill>
                  <a:srgbClr val="076C6D"/>
                </a:solidFill>
                <a:latin typeface="Arial"/>
                <a:cs typeface="Arial"/>
              </a:rPr>
              <a:t>L</a:t>
            </a:r>
            <a:r>
              <a:rPr sz="2000" b="1" spc="60" dirty="0" err="1">
                <a:solidFill>
                  <a:srgbClr val="076C6D"/>
                </a:solidFill>
                <a:latin typeface="Arial"/>
                <a:cs typeface="Arial"/>
              </a:rPr>
              <a:t>os</a:t>
            </a:r>
            <a:r>
              <a:rPr lang="es-ES" sz="2000" b="1" spc="6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000" b="1" spc="60" dirty="0" err="1">
                <a:solidFill>
                  <a:srgbClr val="076C6D"/>
                </a:solidFill>
                <a:latin typeface="Arial"/>
                <a:cs typeface="Arial"/>
              </a:rPr>
              <a:t>Guí</a:t>
            </a:r>
            <a:r>
              <a:rPr sz="2000" b="1" spc="60" dirty="0" err="1">
                <a:solidFill>
                  <a:srgbClr val="076C6D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000" b="1" spc="60" dirty="0">
                <a:solidFill>
                  <a:srgbClr val="076C6D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brújula de los </a:t>
            </a:r>
            <a:r>
              <a:rPr sz="2000" b="1" spc="60" dirty="0">
                <a:solidFill>
                  <a:srgbClr val="076C6D"/>
                </a:solidFill>
                <a:latin typeface="Arial"/>
                <a:cs typeface="Arial"/>
              </a:rPr>
              <a:t>ODS </a:t>
            </a:r>
            <a:r>
              <a:rPr sz="1800" spc="90" dirty="0">
                <a:solidFill>
                  <a:srgbClr val="076C6D"/>
                </a:solidFill>
                <a:latin typeface="Tahoma"/>
                <a:cs typeface="Tahoma"/>
              </a:rPr>
              <a:t>pags</a:t>
            </a:r>
            <a:r>
              <a:rPr sz="1800" spc="90" dirty="0">
                <a:latin typeface="Tahoma"/>
                <a:cs typeface="Tahoma"/>
              </a:rPr>
              <a:t>proporciona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orientación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85" dirty="0">
                <a:latin typeface="Tahoma"/>
                <a:cs typeface="Tahoma"/>
              </a:rPr>
              <a:t>empresas sobre </a:t>
            </a:r>
            <a:r>
              <a:rPr sz="1800" spc="105" dirty="0">
                <a:latin typeface="Tahoma"/>
                <a:cs typeface="Tahoma"/>
              </a:rPr>
              <a:t>cómo </a:t>
            </a:r>
            <a:r>
              <a:rPr sz="1800" spc="95" dirty="0">
                <a:latin typeface="Tahoma"/>
                <a:cs typeface="Tahoma"/>
              </a:rPr>
              <a:t>pueden </a:t>
            </a:r>
            <a:r>
              <a:rPr sz="1800" spc="70" dirty="0">
                <a:latin typeface="Tahoma"/>
                <a:cs typeface="Tahoma"/>
              </a:rPr>
              <a:t>alinear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55" dirty="0">
                <a:latin typeface="Tahoma"/>
                <a:cs typeface="Tahoma"/>
              </a:rPr>
              <a:t>estrategias, así 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como </a:t>
            </a:r>
            <a:r>
              <a:rPr sz="1800" spc="95" dirty="0">
                <a:latin typeface="Tahoma"/>
                <a:cs typeface="Tahoma"/>
              </a:rPr>
              <a:t>medir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80" dirty="0">
                <a:latin typeface="Tahoma"/>
                <a:cs typeface="Tahoma"/>
              </a:rPr>
              <a:t>gestionar su contribución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5" dirty="0">
                <a:latin typeface="Tahoma"/>
                <a:cs typeface="Tahoma"/>
              </a:rPr>
              <a:t>realización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ODS.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80" dirty="0">
                <a:latin typeface="Tahoma"/>
                <a:cs typeface="Tahoma"/>
              </a:rPr>
              <a:t>guía </a:t>
            </a:r>
            <a:r>
              <a:rPr sz="1800" spc="55" dirty="0">
                <a:latin typeface="Tahoma"/>
                <a:cs typeface="Tahoma"/>
              </a:rPr>
              <a:t>está </a:t>
            </a:r>
            <a:r>
              <a:rPr sz="1800" spc="80" dirty="0">
                <a:latin typeface="Tahoma"/>
                <a:cs typeface="Tahoma"/>
              </a:rPr>
              <a:t>organizada </a:t>
            </a:r>
            <a:r>
              <a:rPr sz="1800" spc="85" dirty="0">
                <a:latin typeface="Tahoma"/>
                <a:cs typeface="Tahoma"/>
              </a:rPr>
              <a:t>en </a:t>
            </a:r>
            <a:r>
              <a:rPr sz="1800" spc="65" dirty="0">
                <a:latin typeface="Tahoma"/>
                <a:cs typeface="Tahoma"/>
              </a:rPr>
              <a:t>secciones </a:t>
            </a:r>
            <a:r>
              <a:rPr sz="1800" spc="95" dirty="0">
                <a:latin typeface="Tahoma"/>
                <a:cs typeface="Tahoma"/>
              </a:rPr>
              <a:t>que abordan </a:t>
            </a:r>
            <a:r>
              <a:rPr sz="1800" spc="65" dirty="0">
                <a:latin typeface="Tahoma"/>
                <a:cs typeface="Tahoma"/>
              </a:rPr>
              <a:t>cada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uno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cinco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pasos: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ahoma"/>
              <a:cs typeface="Tahoma"/>
            </a:endParaRPr>
          </a:p>
          <a:p>
            <a:pPr marL="71120" algn="ctr">
              <a:lnSpc>
                <a:spcPct val="100000"/>
              </a:lnSpc>
            </a:pPr>
            <a:r>
              <a:rPr sz="2000" b="1" spc="30" dirty="0">
                <a:solidFill>
                  <a:srgbClr val="076C6D"/>
                </a:solidFill>
                <a:latin typeface="Arial"/>
                <a:cs typeface="Arial"/>
              </a:rPr>
              <a:t>1</a:t>
            </a:r>
            <a:r>
              <a:rPr sz="2000" b="1" spc="-6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76C6D"/>
                </a:solidFill>
                <a:latin typeface="Arial"/>
                <a:cs typeface="Arial"/>
              </a:rPr>
              <a:t>Comprender</a:t>
            </a:r>
            <a:r>
              <a:rPr sz="2000" b="1" spc="-5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76C6D"/>
                </a:solidFill>
                <a:latin typeface="Arial"/>
                <a:cs typeface="Arial"/>
              </a:rPr>
              <a:t>los</a:t>
            </a:r>
            <a:r>
              <a:rPr sz="2000" b="1" spc="-55" dirty="0">
                <a:solidFill>
                  <a:srgbClr val="076C6D"/>
                </a:solidFill>
                <a:latin typeface="Arial"/>
                <a:cs typeface="Arial"/>
              </a:rPr>
              <a:t> ODS</a:t>
            </a:r>
            <a:endParaRPr sz="2000" dirty="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480"/>
              </a:spcBef>
            </a:pPr>
            <a:r>
              <a:rPr sz="2000" spc="114" dirty="0">
                <a:solidFill>
                  <a:srgbClr val="076C6D"/>
                </a:solidFill>
                <a:latin typeface="Tahoma"/>
                <a:cs typeface="Tahoma"/>
              </a:rPr>
              <a:t>A</a:t>
            </a:r>
            <a:r>
              <a:rPr sz="2000" spc="114" dirty="0">
                <a:latin typeface="Tahoma"/>
                <a:cs typeface="Tahoma"/>
              </a:rPr>
              <a:t>Como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primer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paso,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las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empresas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deben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familiarizarse</a:t>
            </a:r>
            <a:endParaRPr sz="2000" dirty="0">
              <a:latin typeface="Tahoma"/>
              <a:cs typeface="Tahoma"/>
            </a:endParaRPr>
          </a:p>
          <a:p>
            <a:pPr marL="490855">
              <a:lnSpc>
                <a:spcPct val="100000"/>
              </a:lnSpc>
              <a:spcBef>
                <a:spcPts val="585"/>
              </a:spcBef>
            </a:pPr>
            <a:r>
              <a:rPr sz="1900" spc="85" dirty="0">
                <a:latin typeface="Tahoma"/>
                <a:cs typeface="Tahoma"/>
              </a:rPr>
              <a:t>con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los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17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ODS.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40" dirty="0">
                <a:latin typeface="Tahoma"/>
                <a:cs typeface="Tahoma"/>
              </a:rPr>
              <a:t>Sea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consciente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cómo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su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empresa</a:t>
            </a:r>
            <a:endParaRPr sz="1900" dirty="0">
              <a:latin typeface="Tahoma"/>
              <a:cs typeface="Tahoma"/>
            </a:endParaRPr>
          </a:p>
          <a:p>
            <a:pPr marL="762635">
              <a:lnSpc>
                <a:spcPct val="100000"/>
              </a:lnSpc>
              <a:spcBef>
                <a:spcPts val="500"/>
              </a:spcBef>
            </a:pPr>
            <a:r>
              <a:rPr sz="2000" spc="100" dirty="0">
                <a:latin typeface="Tahoma"/>
                <a:cs typeface="Tahoma"/>
              </a:rPr>
              <a:t>aborda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cada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uno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de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los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ODS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y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su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potencial.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8140" y="4658867"/>
            <a:ext cx="3663950" cy="1938655"/>
          </a:xfrm>
          <a:prstGeom prst="rect">
            <a:avLst/>
          </a:prstGeom>
          <a:ln w="9144">
            <a:solidFill>
              <a:srgbClr val="46884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15"/>
              </a:spcBef>
            </a:pPr>
            <a:r>
              <a:rPr sz="2000" b="1" spc="-120" dirty="0">
                <a:solidFill>
                  <a:srgbClr val="076C6D"/>
                </a:solidFill>
                <a:latin typeface="Arial"/>
                <a:cs typeface="Arial"/>
              </a:rPr>
              <a:t>DESCARGAR</a:t>
            </a:r>
            <a:r>
              <a:rPr sz="2000" b="1" spc="-4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76C6D"/>
                </a:solidFill>
                <a:latin typeface="Arial"/>
                <a:cs typeface="Arial"/>
              </a:rPr>
              <a:t>Y</a:t>
            </a:r>
            <a:r>
              <a:rPr sz="2000" b="1" spc="-4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076C6D"/>
                </a:solidFill>
                <a:latin typeface="Arial"/>
                <a:cs typeface="Arial"/>
              </a:rPr>
              <a:t>EMPEZAR</a:t>
            </a:r>
            <a:endParaRPr sz="2000">
              <a:latin typeface="Arial"/>
              <a:cs typeface="Arial"/>
            </a:endParaRPr>
          </a:p>
          <a:p>
            <a:pPr marL="92075" marR="205104">
              <a:lnSpc>
                <a:spcPts val="2880"/>
              </a:lnSpc>
              <a:spcBef>
                <a:spcPts val="180"/>
              </a:spcBef>
            </a:pPr>
            <a:r>
              <a:rPr sz="1700" b="1" spc="20" dirty="0">
                <a:solidFill>
                  <a:srgbClr val="076C6D"/>
                </a:solidFill>
                <a:latin typeface="Arial"/>
                <a:cs typeface="Arial"/>
                <a:hlinkClick r:id="rId3"/>
              </a:rPr>
              <a:t>USANDO</a:t>
            </a:r>
            <a:r>
              <a:rPr sz="1700" u="sng" spc="2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SDG</a:t>
            </a:r>
            <a:r>
              <a:rPr sz="1700" u="sng" spc="-1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Compass:</a:t>
            </a:r>
            <a:r>
              <a:rPr sz="1700" u="sng" spc="-1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una</a:t>
            </a:r>
            <a:r>
              <a:rPr sz="1700" u="sng" spc="-1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guía </a:t>
            </a:r>
            <a:r>
              <a:rPr sz="1700" spc="-515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7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para </a:t>
            </a:r>
            <a:r>
              <a:rPr sz="17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 </a:t>
            </a:r>
            <a:r>
              <a:rPr sz="17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 </a:t>
            </a:r>
            <a:r>
              <a:rPr sz="17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empresarial para </a:t>
            </a:r>
            <a:r>
              <a:rPr sz="1700" spc="8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7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avanzar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en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 </a:t>
            </a:r>
            <a:r>
              <a:rPr sz="17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Objetivos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 </a:t>
            </a:r>
            <a:r>
              <a:rPr sz="1700" spc="85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7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Desarrollo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Sostenible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922" y="4931091"/>
            <a:ext cx="6995159" cy="1837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795"/>
              </a:spcBef>
            </a:pPr>
            <a:r>
              <a:rPr sz="1700" b="1" spc="25" dirty="0">
                <a:solidFill>
                  <a:srgbClr val="076C6D"/>
                </a:solidFill>
                <a:latin typeface="Arial"/>
                <a:cs typeface="Arial"/>
              </a:rPr>
              <a:t>2</a:t>
            </a:r>
            <a:r>
              <a:rPr sz="1700" b="1" spc="-5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076C6D"/>
                </a:solidFill>
                <a:latin typeface="Arial"/>
                <a:cs typeface="Arial"/>
              </a:rPr>
              <a:t>Definir</a:t>
            </a:r>
            <a:r>
              <a:rPr sz="1700" b="1" spc="-5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700" b="1" spc="40" dirty="0">
                <a:solidFill>
                  <a:srgbClr val="076C6D"/>
                </a:solidFill>
                <a:latin typeface="Arial"/>
                <a:cs typeface="Arial"/>
              </a:rPr>
              <a:t>prioridades</a:t>
            </a:r>
            <a:endParaRPr sz="1700">
              <a:latin typeface="Arial"/>
              <a:cs typeface="Arial"/>
            </a:endParaRPr>
          </a:p>
          <a:p>
            <a:pPr marL="12700" marR="5080" indent="109220" algn="just">
              <a:lnSpc>
                <a:spcPct val="133400"/>
              </a:lnSpc>
              <a:spcBef>
                <a:spcPts val="20"/>
              </a:spcBef>
            </a:pPr>
            <a:r>
              <a:rPr sz="1800" spc="35" dirty="0">
                <a:solidFill>
                  <a:srgbClr val="076C6D"/>
                </a:solidFill>
                <a:latin typeface="Tahoma"/>
                <a:cs typeface="Tahoma"/>
              </a:rPr>
              <a:t>S</a:t>
            </a:r>
            <a:r>
              <a:rPr sz="1800" spc="3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ME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deben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definir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prioridades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función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su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impacto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actual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positivo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negativo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actual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potencial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ODS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lo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largo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cadenas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valor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comerciales.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esto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abrirá</a:t>
            </a:r>
            <a:endParaRPr sz="1800">
              <a:latin typeface="Tahoma"/>
              <a:cs typeface="Tahoma"/>
            </a:endParaRPr>
          </a:p>
          <a:p>
            <a:pPr marL="1616075" algn="just">
              <a:lnSpc>
                <a:spcPct val="100000"/>
              </a:lnSpc>
              <a:spcBef>
                <a:spcPts val="825"/>
              </a:spcBef>
            </a:pPr>
            <a:r>
              <a:rPr sz="1700" spc="80" dirty="0">
                <a:latin typeface="Tahoma"/>
                <a:cs typeface="Tahoma"/>
              </a:rPr>
              <a:t>oportunidades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reducir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riesgos.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4666" y="9142"/>
            <a:ext cx="9707880" cy="6849109"/>
            <a:chOff x="2264666" y="9142"/>
            <a:chExt cx="9707880" cy="6849109"/>
          </a:xfrm>
        </p:grpSpPr>
        <p:sp>
          <p:nvSpPr>
            <p:cNvPr id="3" name="object 3"/>
            <p:cNvSpPr/>
            <p:nvPr/>
          </p:nvSpPr>
          <p:spPr>
            <a:xfrm>
              <a:off x="2264666" y="19812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752593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33" y="6210300"/>
                  </a:lnTo>
                  <a:lnTo>
                    <a:pt x="3752593" y="6197600"/>
                  </a:lnTo>
                  <a:close/>
                </a:path>
                <a:path w="6257925" h="6210300">
                  <a:moveTo>
                    <a:pt x="3906505" y="6184900"/>
                  </a:moveTo>
                  <a:lnTo>
                    <a:pt x="3013168" y="6184900"/>
                  </a:lnTo>
                  <a:lnTo>
                    <a:pt x="3062986" y="6197600"/>
                  </a:lnTo>
                  <a:lnTo>
                    <a:pt x="3854734" y="6197600"/>
                  </a:lnTo>
                  <a:lnTo>
                    <a:pt x="3906505" y="6184900"/>
                  </a:lnTo>
                  <a:close/>
                </a:path>
                <a:path w="6257925" h="6210300">
                  <a:moveTo>
                    <a:pt x="4117233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85" y="6184900"/>
                  </a:lnTo>
                  <a:lnTo>
                    <a:pt x="4117233" y="6146800"/>
                  </a:lnTo>
                  <a:close/>
                </a:path>
                <a:path w="625792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5005" y="25400"/>
                  </a:lnTo>
                  <a:lnTo>
                    <a:pt x="1556444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6" y="4533900"/>
                  </a:lnTo>
                  <a:lnTo>
                    <a:pt x="482823" y="4572000"/>
                  </a:lnTo>
                  <a:lnTo>
                    <a:pt x="509405" y="4622800"/>
                  </a:lnTo>
                  <a:lnTo>
                    <a:pt x="536618" y="4660900"/>
                  </a:lnTo>
                  <a:lnTo>
                    <a:pt x="564441" y="4699000"/>
                  </a:lnTo>
                  <a:lnTo>
                    <a:pt x="592852" y="4737100"/>
                  </a:lnTo>
                  <a:lnTo>
                    <a:pt x="621828" y="4787900"/>
                  </a:lnTo>
                  <a:lnTo>
                    <a:pt x="651347" y="4826000"/>
                  </a:lnTo>
                  <a:lnTo>
                    <a:pt x="681387" y="4864100"/>
                  </a:lnTo>
                  <a:lnTo>
                    <a:pt x="711926" y="4902200"/>
                  </a:lnTo>
                  <a:lnTo>
                    <a:pt x="742941" y="4940300"/>
                  </a:lnTo>
                  <a:lnTo>
                    <a:pt x="774411" y="4978400"/>
                  </a:lnTo>
                  <a:lnTo>
                    <a:pt x="806314" y="5016500"/>
                  </a:lnTo>
                  <a:lnTo>
                    <a:pt x="838626" y="5054600"/>
                  </a:lnTo>
                  <a:lnTo>
                    <a:pt x="871327" y="5092700"/>
                  </a:lnTo>
                  <a:lnTo>
                    <a:pt x="904393" y="5130800"/>
                  </a:lnTo>
                  <a:lnTo>
                    <a:pt x="937803" y="5156200"/>
                  </a:lnTo>
                  <a:lnTo>
                    <a:pt x="1005566" y="5232400"/>
                  </a:lnTo>
                  <a:lnTo>
                    <a:pt x="1039873" y="5257800"/>
                  </a:lnTo>
                  <a:lnTo>
                    <a:pt x="1119648" y="5334000"/>
                  </a:lnTo>
                  <a:lnTo>
                    <a:pt x="1200812" y="5410200"/>
                  </a:lnTo>
                  <a:lnTo>
                    <a:pt x="1241788" y="5435600"/>
                  </a:lnTo>
                  <a:lnTo>
                    <a:pt x="1282958" y="5473700"/>
                  </a:lnTo>
                  <a:lnTo>
                    <a:pt x="1324271" y="5499100"/>
                  </a:lnTo>
                  <a:lnTo>
                    <a:pt x="1365676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18286" y="5816600"/>
                  </a:lnTo>
                  <a:lnTo>
                    <a:pt x="1830782" y="58293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5" y="5918200"/>
                  </a:lnTo>
                  <a:lnTo>
                    <a:pt x="2063231" y="5930900"/>
                  </a:lnTo>
                  <a:lnTo>
                    <a:pt x="2112639" y="5956300"/>
                  </a:lnTo>
                  <a:lnTo>
                    <a:pt x="2160893" y="5969000"/>
                  </a:lnTo>
                  <a:lnTo>
                    <a:pt x="2207915" y="5994400"/>
                  </a:lnTo>
                  <a:lnTo>
                    <a:pt x="2297954" y="6019800"/>
                  </a:lnTo>
                  <a:lnTo>
                    <a:pt x="2340816" y="6045200"/>
                  </a:lnTo>
                  <a:lnTo>
                    <a:pt x="2382136" y="6057900"/>
                  </a:lnTo>
                  <a:lnTo>
                    <a:pt x="2401927" y="6057900"/>
                  </a:lnTo>
                  <a:lnTo>
                    <a:pt x="2424253" y="6070600"/>
                  </a:lnTo>
                  <a:lnTo>
                    <a:pt x="2448984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4" y="6146800"/>
                  </a:lnTo>
                  <a:lnTo>
                    <a:pt x="4277865" y="6121400"/>
                  </a:lnTo>
                  <a:lnTo>
                    <a:pt x="4465694" y="6070600"/>
                  </a:lnTo>
                  <a:lnTo>
                    <a:pt x="4512767" y="6045200"/>
                  </a:lnTo>
                  <a:lnTo>
                    <a:pt x="4653855" y="6007100"/>
                  </a:lnTo>
                  <a:lnTo>
                    <a:pt x="4700756" y="5981700"/>
                  </a:lnTo>
                  <a:lnTo>
                    <a:pt x="4747551" y="5969000"/>
                  </a:lnTo>
                  <a:lnTo>
                    <a:pt x="4794214" y="5943600"/>
                  </a:lnTo>
                  <a:lnTo>
                    <a:pt x="4840720" y="5930900"/>
                  </a:lnTo>
                  <a:lnTo>
                    <a:pt x="4887043" y="5905500"/>
                  </a:lnTo>
                  <a:lnTo>
                    <a:pt x="4933158" y="5892800"/>
                  </a:lnTo>
                  <a:lnTo>
                    <a:pt x="5159721" y="5765800"/>
                  </a:lnTo>
                  <a:lnTo>
                    <a:pt x="5248000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6372" y="5638800"/>
                  </a:lnTo>
                  <a:lnTo>
                    <a:pt x="2733672" y="5626100"/>
                  </a:lnTo>
                  <a:lnTo>
                    <a:pt x="2699001" y="5626100"/>
                  </a:lnTo>
                  <a:lnTo>
                    <a:pt x="2677126" y="5613400"/>
                  </a:lnTo>
                  <a:lnTo>
                    <a:pt x="2657218" y="5613400"/>
                  </a:lnTo>
                  <a:lnTo>
                    <a:pt x="2638264" y="5600700"/>
                  </a:lnTo>
                  <a:lnTo>
                    <a:pt x="2601041" y="5600700"/>
                  </a:lnTo>
                  <a:lnTo>
                    <a:pt x="2581272" y="5588000"/>
                  </a:lnTo>
                  <a:lnTo>
                    <a:pt x="2560933" y="5588000"/>
                  </a:lnTo>
                  <a:lnTo>
                    <a:pt x="2539108" y="5575300"/>
                  </a:lnTo>
                  <a:lnTo>
                    <a:pt x="2537203" y="5575300"/>
                  </a:lnTo>
                  <a:lnTo>
                    <a:pt x="2512522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81" y="53848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488" y="5308600"/>
                  </a:lnTo>
                  <a:lnTo>
                    <a:pt x="1921507" y="5295900"/>
                  </a:lnTo>
                  <a:lnTo>
                    <a:pt x="1790277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80" y="4089400"/>
                  </a:lnTo>
                  <a:lnTo>
                    <a:pt x="774519" y="4038600"/>
                  </a:lnTo>
                  <a:lnTo>
                    <a:pt x="753135" y="3987800"/>
                  </a:lnTo>
                  <a:lnTo>
                    <a:pt x="732637" y="3937000"/>
                  </a:lnTo>
                  <a:lnTo>
                    <a:pt x="713032" y="3898900"/>
                  </a:lnTo>
                  <a:lnTo>
                    <a:pt x="694328" y="3848100"/>
                  </a:lnTo>
                  <a:lnTo>
                    <a:pt x="676533" y="3797300"/>
                  </a:lnTo>
                  <a:lnTo>
                    <a:pt x="659656" y="3746500"/>
                  </a:lnTo>
                  <a:lnTo>
                    <a:pt x="643704" y="3708400"/>
                  </a:lnTo>
                  <a:lnTo>
                    <a:pt x="628685" y="3657600"/>
                  </a:lnTo>
                  <a:lnTo>
                    <a:pt x="614607" y="3606800"/>
                  </a:lnTo>
                  <a:lnTo>
                    <a:pt x="601478" y="3556000"/>
                  </a:lnTo>
                  <a:lnTo>
                    <a:pt x="589306" y="3505200"/>
                  </a:lnTo>
                  <a:lnTo>
                    <a:pt x="578100" y="3454400"/>
                  </a:lnTo>
                  <a:lnTo>
                    <a:pt x="567867" y="3403600"/>
                  </a:lnTo>
                  <a:lnTo>
                    <a:pt x="558615" y="3365500"/>
                  </a:lnTo>
                  <a:lnTo>
                    <a:pt x="550352" y="3314700"/>
                  </a:lnTo>
                  <a:lnTo>
                    <a:pt x="543087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4015" y="2616200"/>
                  </a:lnTo>
                  <a:lnTo>
                    <a:pt x="525206" y="2603500"/>
                  </a:lnTo>
                  <a:lnTo>
                    <a:pt x="526301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740" y="2362200"/>
                  </a:lnTo>
                  <a:lnTo>
                    <a:pt x="562750" y="2336800"/>
                  </a:lnTo>
                  <a:lnTo>
                    <a:pt x="566880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88413" y="1651000"/>
                  </a:lnTo>
                  <a:lnTo>
                    <a:pt x="806118" y="1612900"/>
                  </a:lnTo>
                  <a:lnTo>
                    <a:pt x="822513" y="1574800"/>
                  </a:lnTo>
                  <a:lnTo>
                    <a:pt x="839575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6257925" h="6210300">
                  <a:moveTo>
                    <a:pt x="6257541" y="3670300"/>
                  </a:moveTo>
                  <a:lnTo>
                    <a:pt x="6242550" y="3708400"/>
                  </a:lnTo>
                  <a:lnTo>
                    <a:pt x="6226093" y="3759200"/>
                  </a:lnTo>
                  <a:lnTo>
                    <a:pt x="6208089" y="3810000"/>
                  </a:lnTo>
                  <a:lnTo>
                    <a:pt x="6188453" y="3860800"/>
                  </a:lnTo>
                  <a:lnTo>
                    <a:pt x="6171513" y="3911600"/>
                  </a:lnTo>
                  <a:lnTo>
                    <a:pt x="6153296" y="3949700"/>
                  </a:lnTo>
                  <a:lnTo>
                    <a:pt x="6133851" y="4000500"/>
                  </a:lnTo>
                  <a:lnTo>
                    <a:pt x="6113222" y="4038600"/>
                  </a:lnTo>
                  <a:lnTo>
                    <a:pt x="6091456" y="4089400"/>
                  </a:lnTo>
                  <a:lnTo>
                    <a:pt x="6068599" y="4140200"/>
                  </a:lnTo>
                  <a:lnTo>
                    <a:pt x="6044698" y="4178300"/>
                  </a:lnTo>
                  <a:lnTo>
                    <a:pt x="6019797" y="4229100"/>
                  </a:lnTo>
                  <a:lnTo>
                    <a:pt x="5996110" y="4267200"/>
                  </a:lnTo>
                  <a:lnTo>
                    <a:pt x="5971449" y="4305300"/>
                  </a:lnTo>
                  <a:lnTo>
                    <a:pt x="5945818" y="4356100"/>
                  </a:lnTo>
                  <a:lnTo>
                    <a:pt x="5919220" y="4394200"/>
                  </a:lnTo>
                  <a:lnTo>
                    <a:pt x="5891662" y="4432300"/>
                  </a:lnTo>
                  <a:lnTo>
                    <a:pt x="5863145" y="4470400"/>
                  </a:lnTo>
                  <a:lnTo>
                    <a:pt x="5833676" y="4508500"/>
                  </a:lnTo>
                  <a:lnTo>
                    <a:pt x="5803257" y="4559300"/>
                  </a:lnTo>
                  <a:lnTo>
                    <a:pt x="5771893" y="4597400"/>
                  </a:lnTo>
                  <a:lnTo>
                    <a:pt x="5741391" y="4635500"/>
                  </a:lnTo>
                  <a:lnTo>
                    <a:pt x="5709937" y="4673600"/>
                  </a:lnTo>
                  <a:lnTo>
                    <a:pt x="5677556" y="4711700"/>
                  </a:lnTo>
                  <a:lnTo>
                    <a:pt x="5644272" y="4749800"/>
                  </a:lnTo>
                  <a:lnTo>
                    <a:pt x="5610107" y="4787900"/>
                  </a:lnTo>
                  <a:lnTo>
                    <a:pt x="5575087" y="4826000"/>
                  </a:lnTo>
                  <a:lnTo>
                    <a:pt x="5539235" y="4864100"/>
                  </a:lnTo>
                  <a:lnTo>
                    <a:pt x="5502575" y="4889500"/>
                  </a:lnTo>
                  <a:lnTo>
                    <a:pt x="5465131" y="4927600"/>
                  </a:lnTo>
                  <a:lnTo>
                    <a:pt x="5426927" y="4965700"/>
                  </a:lnTo>
                  <a:lnTo>
                    <a:pt x="5387986" y="5003800"/>
                  </a:lnTo>
                  <a:lnTo>
                    <a:pt x="5348333" y="5029200"/>
                  </a:lnTo>
                  <a:lnTo>
                    <a:pt x="5307992" y="5067300"/>
                  </a:lnTo>
                  <a:lnTo>
                    <a:pt x="5266985" y="5092700"/>
                  </a:lnTo>
                  <a:lnTo>
                    <a:pt x="5225338" y="5130800"/>
                  </a:lnTo>
                  <a:lnTo>
                    <a:pt x="5183074" y="5156200"/>
                  </a:lnTo>
                  <a:lnTo>
                    <a:pt x="5140217" y="5194300"/>
                  </a:lnTo>
                  <a:lnTo>
                    <a:pt x="5096791" y="5219700"/>
                  </a:lnTo>
                  <a:lnTo>
                    <a:pt x="5008402" y="5270500"/>
                  </a:lnTo>
                  <a:lnTo>
                    <a:pt x="4963447" y="5308600"/>
                  </a:lnTo>
                  <a:lnTo>
                    <a:pt x="4917993" y="5334000"/>
                  </a:lnTo>
                  <a:lnTo>
                    <a:pt x="4779028" y="5410200"/>
                  </a:lnTo>
                  <a:lnTo>
                    <a:pt x="4731967" y="5422900"/>
                  </a:lnTo>
                  <a:lnTo>
                    <a:pt x="4636970" y="5473700"/>
                  </a:lnTo>
                  <a:lnTo>
                    <a:pt x="4589111" y="5486400"/>
                  </a:lnTo>
                  <a:lnTo>
                    <a:pt x="4541063" y="5511800"/>
                  </a:lnTo>
                  <a:lnTo>
                    <a:pt x="4492866" y="5524500"/>
                  </a:lnTo>
                  <a:lnTo>
                    <a:pt x="4444558" y="5549900"/>
                  </a:lnTo>
                  <a:lnTo>
                    <a:pt x="4154548" y="5626100"/>
                  </a:lnTo>
                  <a:lnTo>
                    <a:pt x="3952659" y="5676900"/>
                  </a:lnTo>
                  <a:lnTo>
                    <a:pt x="3902813" y="5676900"/>
                  </a:lnTo>
                  <a:lnTo>
                    <a:pt x="3853323" y="5689600"/>
                  </a:lnTo>
                  <a:lnTo>
                    <a:pt x="3804241" y="5689600"/>
                  </a:lnTo>
                  <a:lnTo>
                    <a:pt x="3755619" y="5702300"/>
                  </a:lnTo>
                  <a:lnTo>
                    <a:pt x="3707508" y="5702300"/>
                  </a:lnTo>
                  <a:lnTo>
                    <a:pt x="3627445" y="5715000"/>
                  </a:lnTo>
                  <a:lnTo>
                    <a:pt x="5248000" y="5715000"/>
                  </a:lnTo>
                  <a:lnTo>
                    <a:pt x="5377370" y="5638800"/>
                  </a:lnTo>
                  <a:lnTo>
                    <a:pt x="5419667" y="5613400"/>
                  </a:lnTo>
                  <a:lnTo>
                    <a:pt x="5461506" y="5575300"/>
                  </a:lnTo>
                  <a:lnTo>
                    <a:pt x="5543755" y="5524500"/>
                  </a:lnTo>
                  <a:lnTo>
                    <a:pt x="5584134" y="5486400"/>
                  </a:lnTo>
                  <a:lnTo>
                    <a:pt x="5623995" y="5461000"/>
                  </a:lnTo>
                  <a:lnTo>
                    <a:pt x="5663324" y="5422900"/>
                  </a:lnTo>
                  <a:lnTo>
                    <a:pt x="5702105" y="5397500"/>
                  </a:lnTo>
                  <a:lnTo>
                    <a:pt x="5740324" y="5359400"/>
                  </a:lnTo>
                  <a:lnTo>
                    <a:pt x="5777964" y="5334000"/>
                  </a:lnTo>
                  <a:lnTo>
                    <a:pt x="5815012" y="5295900"/>
                  </a:lnTo>
                  <a:lnTo>
                    <a:pt x="5851451" y="5257800"/>
                  </a:lnTo>
                  <a:lnTo>
                    <a:pt x="5887267" y="5232400"/>
                  </a:lnTo>
                  <a:lnTo>
                    <a:pt x="5922444" y="5194300"/>
                  </a:lnTo>
                  <a:lnTo>
                    <a:pt x="5956968" y="5156200"/>
                  </a:lnTo>
                  <a:lnTo>
                    <a:pt x="5990822" y="5118100"/>
                  </a:lnTo>
                  <a:lnTo>
                    <a:pt x="6023993" y="5080000"/>
                  </a:lnTo>
                  <a:lnTo>
                    <a:pt x="6056465" y="5054600"/>
                  </a:lnTo>
                  <a:lnTo>
                    <a:pt x="6088222" y="5016500"/>
                  </a:lnTo>
                  <a:lnTo>
                    <a:pt x="6119249" y="4978400"/>
                  </a:lnTo>
                  <a:lnTo>
                    <a:pt x="6149532" y="4940300"/>
                  </a:lnTo>
                  <a:lnTo>
                    <a:pt x="6179055" y="4902200"/>
                  </a:lnTo>
                  <a:lnTo>
                    <a:pt x="6199123" y="4876800"/>
                  </a:lnTo>
                  <a:lnTo>
                    <a:pt x="6218918" y="4851400"/>
                  </a:lnTo>
                  <a:lnTo>
                    <a:pt x="6238402" y="4826000"/>
                  </a:lnTo>
                  <a:lnTo>
                    <a:pt x="6257541" y="4800600"/>
                  </a:lnTo>
                  <a:lnTo>
                    <a:pt x="6257541" y="3670300"/>
                  </a:lnTo>
                  <a:close/>
                </a:path>
              </a:pathLst>
            </a:custGeom>
            <a:solidFill>
              <a:srgbClr val="F0F1F1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80047" y="9142"/>
              <a:ext cx="5270500" cy="6849109"/>
            </a:xfrm>
            <a:custGeom>
              <a:avLst/>
              <a:gdLst/>
              <a:ahLst/>
              <a:cxnLst/>
              <a:rect l="l" t="t" r="r" b="b"/>
              <a:pathLst>
                <a:path w="5270500" h="6849109">
                  <a:moveTo>
                    <a:pt x="5269992" y="0"/>
                  </a:moveTo>
                  <a:lnTo>
                    <a:pt x="0" y="0"/>
                  </a:lnTo>
                  <a:lnTo>
                    <a:pt x="0" y="6848854"/>
                  </a:lnTo>
                  <a:lnTo>
                    <a:pt x="5269992" y="6848854"/>
                  </a:lnTo>
                  <a:lnTo>
                    <a:pt x="526999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9464" y="466343"/>
              <a:ext cx="5593080" cy="6056630"/>
            </a:xfrm>
            <a:custGeom>
              <a:avLst/>
              <a:gdLst/>
              <a:ahLst/>
              <a:cxnLst/>
              <a:rect l="l" t="t" r="r" b="b"/>
              <a:pathLst>
                <a:path w="5593080" h="6056630">
                  <a:moveTo>
                    <a:pt x="201168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01168" y="1685544"/>
                  </a:lnTo>
                  <a:lnTo>
                    <a:pt x="201168" y="0"/>
                  </a:lnTo>
                  <a:close/>
                </a:path>
                <a:path w="5593080" h="6056630">
                  <a:moveTo>
                    <a:pt x="5593080" y="2191524"/>
                  </a:moveTo>
                  <a:lnTo>
                    <a:pt x="5117592" y="2191524"/>
                  </a:lnTo>
                  <a:lnTo>
                    <a:pt x="5117592" y="6056376"/>
                  </a:lnTo>
                  <a:lnTo>
                    <a:pt x="5593080" y="6056376"/>
                  </a:lnTo>
                  <a:lnTo>
                    <a:pt x="5593080" y="2191524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40677" y="452882"/>
            <a:ext cx="35052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75" dirty="0"/>
              <a:t>M1:</a:t>
            </a:r>
            <a:r>
              <a:rPr sz="3100" spc="-185" dirty="0"/>
              <a:t> </a:t>
            </a:r>
            <a:r>
              <a:rPr sz="3100" spc="120" dirty="0"/>
              <a:t>Introducción</a:t>
            </a:r>
            <a:r>
              <a:rPr sz="3100" spc="-185" dirty="0"/>
              <a:t> </a:t>
            </a:r>
            <a:r>
              <a:rPr sz="3100" spc="110" dirty="0"/>
              <a:t>a</a:t>
            </a:r>
            <a:endParaRPr sz="3100"/>
          </a:p>
        </p:txBody>
      </p:sp>
      <p:sp>
        <p:nvSpPr>
          <p:cNvPr id="7" name="object 7"/>
          <p:cNvSpPr txBox="1"/>
          <p:nvPr/>
        </p:nvSpPr>
        <p:spPr>
          <a:xfrm>
            <a:off x="537463" y="1438655"/>
            <a:ext cx="493395" cy="399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200" spc="80" dirty="0">
                <a:solidFill>
                  <a:srgbClr val="84B940"/>
                </a:solidFill>
                <a:latin typeface="Tahoma"/>
                <a:cs typeface="Tahoma"/>
              </a:rPr>
              <a:t>01</a:t>
            </a:r>
            <a:endParaRPr sz="3200">
              <a:latin typeface="Tahoma"/>
              <a:cs typeface="Tahoma"/>
            </a:endParaRPr>
          </a:p>
          <a:p>
            <a:pPr marL="13335">
              <a:lnSpc>
                <a:spcPct val="100000"/>
              </a:lnSpc>
              <a:spcBef>
                <a:spcPts val="3050"/>
              </a:spcBef>
            </a:pPr>
            <a:r>
              <a:rPr sz="3200" spc="80" dirty="0">
                <a:solidFill>
                  <a:srgbClr val="84B940"/>
                </a:solidFill>
                <a:latin typeface="Tahoma"/>
                <a:cs typeface="Tahoma"/>
              </a:rPr>
              <a:t>02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3200" spc="80" dirty="0">
                <a:solidFill>
                  <a:srgbClr val="84B940"/>
                </a:solidFill>
                <a:latin typeface="Tahoma"/>
                <a:cs typeface="Tahoma"/>
              </a:rPr>
              <a:t>03</a:t>
            </a:r>
            <a:endParaRPr sz="32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2935"/>
              </a:spcBef>
            </a:pPr>
            <a:r>
              <a:rPr sz="3200" spc="80" dirty="0">
                <a:solidFill>
                  <a:srgbClr val="84B940"/>
                </a:solidFill>
                <a:latin typeface="Tahoma"/>
                <a:cs typeface="Tahoma"/>
              </a:rPr>
              <a:t>04</a:t>
            </a:r>
            <a:endParaRPr sz="32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3050"/>
              </a:spcBef>
            </a:pPr>
            <a:r>
              <a:rPr sz="3200" spc="80" dirty="0">
                <a:solidFill>
                  <a:srgbClr val="84B940"/>
                </a:solidFill>
                <a:latin typeface="Tahoma"/>
                <a:cs typeface="Tahoma"/>
              </a:rPr>
              <a:t>05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9547" y="1398016"/>
            <a:ext cx="381762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7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importancia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sostenibilidad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pymes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futuro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Europa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9547" y="2469134"/>
            <a:ext cx="42252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65" dirty="0">
                <a:latin typeface="Tahoma"/>
                <a:cs typeface="Tahoma"/>
              </a:rPr>
              <a:t>Sostenibilidad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profundidad: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ambiental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024" y="3145663"/>
            <a:ext cx="385381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1500" spc="55" dirty="0">
                <a:latin typeface="Tahoma"/>
                <a:cs typeface="Tahoma"/>
              </a:rPr>
              <a:t>Sostenibilidad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profundidad: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económica,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incluida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economía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circular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0767" y="4005833"/>
            <a:ext cx="433768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sz="1500" spc="55" dirty="0">
                <a:latin typeface="Tahoma"/>
                <a:cs typeface="Tahoma"/>
              </a:rPr>
              <a:t>Sostenibilidad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profundidad: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social,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incluida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-40" dirty="0">
                <a:latin typeface="Tahoma"/>
                <a:cs typeface="Tahoma"/>
              </a:rPr>
              <a:t>RSE: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responsabilidad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social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corporativa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0677" y="959611"/>
            <a:ext cx="3988435" cy="524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5" dirty="0">
                <a:solidFill>
                  <a:srgbClr val="FFFFFF"/>
                </a:solidFill>
                <a:latin typeface="Tahoma"/>
                <a:cs typeface="Tahoma"/>
              </a:rPr>
              <a:t>Negocio</a:t>
            </a:r>
            <a:r>
              <a:rPr sz="30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sustentable</a:t>
            </a:r>
            <a:endParaRPr sz="3000">
              <a:latin typeface="Tahoma"/>
              <a:cs typeface="Tahoma"/>
            </a:endParaRPr>
          </a:p>
          <a:p>
            <a:pPr marL="24765" marR="143510">
              <a:lnSpc>
                <a:spcPct val="146700"/>
              </a:lnSpc>
              <a:spcBef>
                <a:spcPts val="2220"/>
              </a:spcBef>
            </a:pP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muchas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pymes,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sostenibilidad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considera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algo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agradable.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este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módulo,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exponemos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importancia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acción,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PYME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tener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sostenibilidad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Europa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y,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importante,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comercial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PYME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adopten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prácticas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comerciales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sostenibles.</a:t>
            </a:r>
            <a:endParaRPr sz="1500">
              <a:latin typeface="Tahoma"/>
              <a:cs typeface="Tahoma"/>
            </a:endParaRPr>
          </a:p>
          <a:p>
            <a:pPr marL="24765" marR="5080" algn="just">
              <a:lnSpc>
                <a:spcPct val="137600"/>
              </a:lnSpc>
              <a:spcBef>
                <a:spcPts val="1005"/>
              </a:spcBef>
            </a:pP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sienta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bases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resto </a:t>
            </a:r>
            <a:r>
              <a:rPr sz="1600" spc="-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curso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aportando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aprendizaje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desde </a:t>
            </a:r>
            <a:r>
              <a:rPr sz="1600" spc="-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punto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vista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teórico</a:t>
            </a:r>
            <a:endParaRPr sz="1600">
              <a:latin typeface="Tahoma"/>
              <a:cs typeface="Tahoma"/>
            </a:endParaRPr>
          </a:p>
          <a:p>
            <a:pPr marL="24765" marR="763905">
              <a:lnSpc>
                <a:spcPts val="2640"/>
              </a:lnSpc>
              <a:spcBef>
                <a:spcPts val="40"/>
              </a:spcBef>
            </a:pP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antecedentes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mejores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prácticas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3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PYME.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0767" y="5104891"/>
            <a:ext cx="3724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Tahoma"/>
                <a:cs typeface="Tahoma"/>
              </a:rPr>
              <a:t>El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caso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negocios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para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223" y="6002578"/>
            <a:ext cx="5506720" cy="25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sz="650" spc="10" dirty="0">
                <a:latin typeface="Tahoma"/>
                <a:cs typeface="Tahoma"/>
              </a:rPr>
              <a:t>Este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proyecto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ha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sido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financiado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con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el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apoyo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de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la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Comisión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Europea.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10" dirty="0">
                <a:latin typeface="Tahoma"/>
                <a:cs typeface="Tahoma"/>
              </a:rPr>
              <a:t>Esta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publicación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[comunicación]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15" dirty="0">
                <a:latin typeface="Tahoma"/>
                <a:cs typeface="Tahoma"/>
              </a:rPr>
              <a:t>refleja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únicamente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los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puntos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de</a:t>
            </a:r>
            <a:r>
              <a:rPr sz="650" spc="-25" dirty="0">
                <a:latin typeface="Tahoma"/>
                <a:cs typeface="Tahoma"/>
              </a:rPr>
              <a:t> </a:t>
            </a:r>
            <a:r>
              <a:rPr sz="650" spc="15" dirty="0">
                <a:latin typeface="Tahoma"/>
                <a:cs typeface="Tahoma"/>
              </a:rPr>
              <a:t>vista </a:t>
            </a:r>
            <a:r>
              <a:rPr sz="650" spc="-19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del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autor,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5" dirty="0">
                <a:latin typeface="Tahoma"/>
                <a:cs typeface="Tahoma"/>
              </a:rPr>
              <a:t>y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la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Comisión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5" dirty="0">
                <a:latin typeface="Tahoma"/>
                <a:cs typeface="Tahoma"/>
              </a:rPr>
              <a:t>no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se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hace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responsable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del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uso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que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pueda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hacerse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de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0" dirty="0">
                <a:latin typeface="Tahoma"/>
                <a:cs typeface="Tahoma"/>
              </a:rPr>
              <a:t>la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información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25" dirty="0">
                <a:latin typeface="Tahoma"/>
                <a:cs typeface="Tahoma"/>
              </a:rPr>
              <a:t>contenida</a:t>
            </a:r>
            <a:r>
              <a:rPr sz="650" spc="-30" dirty="0">
                <a:latin typeface="Tahoma"/>
                <a:cs typeface="Tahoma"/>
              </a:rPr>
              <a:t> </a:t>
            </a:r>
            <a:r>
              <a:rPr sz="650" spc="30" dirty="0">
                <a:latin typeface="Tahoma"/>
                <a:cs typeface="Tahoma"/>
              </a:rPr>
              <a:t>en</a:t>
            </a:r>
            <a:r>
              <a:rPr sz="650" spc="-35" dirty="0">
                <a:latin typeface="Tahoma"/>
                <a:cs typeface="Tahoma"/>
              </a:rPr>
              <a:t> </a:t>
            </a:r>
            <a:r>
              <a:rPr sz="650" spc="10" dirty="0">
                <a:latin typeface="Tahoma"/>
                <a:cs typeface="Tahoma"/>
              </a:rPr>
              <a:t>ella.</a:t>
            </a:r>
            <a:endParaRPr sz="6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43219" y="3579443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2976" y="538479"/>
            <a:ext cx="60515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20" dirty="0">
                <a:solidFill>
                  <a:srgbClr val="46883F"/>
                </a:solidFill>
                <a:latin typeface="Arial"/>
                <a:cs typeface="Arial"/>
              </a:rPr>
              <a:t>RECURSO: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46883F"/>
                </a:solidFill>
                <a:latin typeface="Arial"/>
                <a:cs typeface="Arial"/>
              </a:rPr>
              <a:t>GUÍA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9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110" dirty="0">
                <a:solidFill>
                  <a:srgbClr val="46883F"/>
                </a:solidFill>
                <a:latin typeface="Arial"/>
                <a:cs typeface="Arial"/>
              </a:rPr>
              <a:t>BRÚJULA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11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22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200" b="1" spc="-60" dirty="0">
                <a:solidFill>
                  <a:srgbClr val="46883F"/>
                </a:solidFill>
                <a:latin typeface="Arial"/>
                <a:cs typeface="Arial"/>
              </a:rPr>
              <a:t>ODS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012" y="1294031"/>
            <a:ext cx="10757535" cy="53962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625"/>
              </a:spcBef>
            </a:pPr>
            <a:r>
              <a:rPr sz="1100" b="1" spc="15" dirty="0">
                <a:solidFill>
                  <a:srgbClr val="076C6D"/>
                </a:solidFill>
                <a:latin typeface="Arial"/>
                <a:cs typeface="Arial"/>
              </a:rPr>
              <a:t>3</a:t>
            </a:r>
            <a:r>
              <a:rPr sz="1100" b="1" spc="-3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076C6D"/>
                </a:solidFill>
                <a:latin typeface="Arial"/>
                <a:cs typeface="Arial"/>
              </a:rPr>
              <a:t>Establecer</a:t>
            </a:r>
            <a:r>
              <a:rPr sz="1100" b="1" spc="-3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100" b="1" spc="45" dirty="0">
                <a:solidFill>
                  <a:srgbClr val="076C6D"/>
                </a:solidFill>
                <a:latin typeface="Arial"/>
                <a:cs typeface="Arial"/>
              </a:rPr>
              <a:t>metas</a:t>
            </a:r>
            <a:endParaRPr sz="1100">
              <a:latin typeface="Arial"/>
              <a:cs typeface="Arial"/>
            </a:endParaRPr>
          </a:p>
          <a:p>
            <a:pPr marL="165100" marR="129539" indent="182880">
              <a:lnSpc>
                <a:spcPct val="133400"/>
              </a:lnSpc>
              <a:spcBef>
                <a:spcPts val="140"/>
              </a:spcBef>
            </a:pPr>
            <a:r>
              <a:rPr sz="1800" spc="55" dirty="0">
                <a:latin typeface="Tahoma"/>
                <a:cs typeface="Tahoma"/>
              </a:rPr>
              <a:t>Establecer objetivos </a:t>
            </a:r>
            <a:r>
              <a:rPr sz="1800" spc="80" dirty="0">
                <a:latin typeface="Tahoma"/>
                <a:cs typeface="Tahoma"/>
              </a:rPr>
              <a:t>lo </a:t>
            </a:r>
            <a:r>
              <a:rPr sz="1800" spc="75" dirty="0">
                <a:latin typeface="Tahoma"/>
                <a:cs typeface="Tahoma"/>
              </a:rPr>
              <a:t>ayudará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95" dirty="0">
                <a:latin typeface="Tahoma"/>
                <a:cs typeface="Tahoma"/>
              </a:rPr>
              <a:t>poner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85" dirty="0">
                <a:latin typeface="Tahoma"/>
                <a:cs typeface="Tahoma"/>
              </a:rPr>
              <a:t>prioridades en </a:t>
            </a:r>
            <a:r>
              <a:rPr sz="1800" spc="80" dirty="0">
                <a:latin typeface="Tahoma"/>
                <a:cs typeface="Tahoma"/>
              </a:rPr>
              <a:t>blanco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70" dirty="0">
                <a:latin typeface="Tahoma"/>
                <a:cs typeface="Tahoma"/>
              </a:rPr>
              <a:t>negro, </a:t>
            </a:r>
            <a:r>
              <a:rPr sz="1800" spc="65" dirty="0">
                <a:latin typeface="Tahoma"/>
                <a:cs typeface="Tahoma"/>
              </a:rPr>
              <a:t>identificar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acciones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requeridas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hacerlas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realidad.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alineación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objetivos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empresas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PYME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ODS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formará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un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liderazgo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demuestra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un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compromiso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sostenibilidad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global.</a:t>
            </a:r>
            <a:endParaRPr sz="1800">
              <a:latin typeface="Tahoma"/>
              <a:cs typeface="Tahoma"/>
            </a:endParaRPr>
          </a:p>
          <a:p>
            <a:pPr marL="3905885">
              <a:lnSpc>
                <a:spcPct val="100000"/>
              </a:lnSpc>
              <a:spcBef>
                <a:spcPts val="725"/>
              </a:spcBef>
            </a:pPr>
            <a:r>
              <a:rPr sz="1800" spc="85" dirty="0">
                <a:latin typeface="Tahoma"/>
                <a:cs typeface="Tahoma"/>
              </a:rPr>
              <a:t>prioridades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desarrollo.</a:t>
            </a:r>
            <a:endParaRPr sz="1800">
              <a:latin typeface="Tahoma"/>
              <a:cs typeface="Tahoma"/>
            </a:endParaRPr>
          </a:p>
          <a:p>
            <a:pPr marR="17780" algn="ctr">
              <a:lnSpc>
                <a:spcPct val="100000"/>
              </a:lnSpc>
              <a:spcBef>
                <a:spcPts val="720"/>
              </a:spcBef>
            </a:pPr>
            <a:r>
              <a:rPr sz="1800" b="1" spc="25" dirty="0">
                <a:solidFill>
                  <a:srgbClr val="076C6D"/>
                </a:solidFill>
                <a:latin typeface="Arial"/>
                <a:cs typeface="Arial"/>
              </a:rPr>
              <a:t>4</a:t>
            </a:r>
            <a:r>
              <a:rPr sz="1800" b="1" spc="-7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76C6D"/>
                </a:solidFill>
                <a:latin typeface="Arial"/>
                <a:cs typeface="Arial"/>
              </a:rPr>
              <a:t>Integrando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500" spc="40" dirty="0">
                <a:solidFill>
                  <a:srgbClr val="076C6D"/>
                </a:solidFill>
                <a:latin typeface="Tahoma"/>
                <a:cs typeface="Tahoma"/>
              </a:rPr>
              <a:t>En</a:t>
            </a:r>
            <a:r>
              <a:rPr sz="1500" spc="40" dirty="0">
                <a:latin typeface="Tahoma"/>
                <a:cs typeface="Tahoma"/>
              </a:rPr>
              <a:t>La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integración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ODS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negocio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central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15" dirty="0">
                <a:latin typeface="Tahoma"/>
                <a:cs typeface="Tahoma"/>
              </a:rPr>
              <a:t>y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gobernanza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incorporará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responsabilidad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social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corporativa.</a:t>
            </a:r>
            <a:endParaRPr sz="1500">
              <a:latin typeface="Tahoma"/>
              <a:cs typeface="Tahoma"/>
            </a:endParaRPr>
          </a:p>
          <a:p>
            <a:pPr marL="332740">
              <a:lnSpc>
                <a:spcPct val="100000"/>
              </a:lnSpc>
              <a:spcBef>
                <a:spcPts val="780"/>
              </a:spcBef>
            </a:pPr>
            <a:r>
              <a:rPr sz="1800" spc="80" dirty="0">
                <a:latin typeface="Tahoma"/>
                <a:cs typeface="Tahoma"/>
              </a:rPr>
              <a:t>responsabilidad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(ver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más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adelante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Módulo)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objetivos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funciones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desarrollo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sostenible.</a:t>
            </a:r>
            <a:endParaRPr sz="1800">
              <a:latin typeface="Tahoma"/>
              <a:cs typeface="Tahoma"/>
            </a:endParaRPr>
          </a:p>
          <a:p>
            <a:pPr marL="104139">
              <a:lnSpc>
                <a:spcPct val="100000"/>
              </a:lnSpc>
              <a:spcBef>
                <a:spcPts val="725"/>
              </a:spcBef>
            </a:pP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objetivos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para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abordar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desafíos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deben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involucrar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asociaciones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todo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valor</a:t>
            </a:r>
            <a:endParaRPr sz="1800">
              <a:latin typeface="Tahoma"/>
              <a:cs typeface="Tahoma"/>
            </a:endParaRPr>
          </a:p>
          <a:p>
            <a:pPr marL="725805">
              <a:lnSpc>
                <a:spcPct val="100000"/>
              </a:lnSpc>
              <a:spcBef>
                <a:spcPts val="620"/>
              </a:spcBef>
            </a:pPr>
            <a:r>
              <a:rPr sz="1900" spc="55" dirty="0">
                <a:latin typeface="Tahoma"/>
                <a:cs typeface="Tahoma"/>
              </a:rPr>
              <a:t>cadena,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en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todo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el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50" dirty="0">
                <a:latin typeface="Tahoma"/>
                <a:cs typeface="Tahoma"/>
              </a:rPr>
              <a:t>sector,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con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el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gobierno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las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comunidades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la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sociedad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25" dirty="0">
                <a:latin typeface="Tahoma"/>
                <a:cs typeface="Tahoma"/>
              </a:rPr>
              <a:t>civil.</a:t>
            </a:r>
            <a:endParaRPr sz="1900">
              <a:latin typeface="Tahoma"/>
              <a:cs typeface="Tahoma"/>
            </a:endParaRPr>
          </a:p>
          <a:p>
            <a:pPr marL="3524885">
              <a:lnSpc>
                <a:spcPct val="100000"/>
              </a:lnSpc>
              <a:spcBef>
                <a:spcPts val="400"/>
              </a:spcBef>
            </a:pPr>
            <a:r>
              <a:rPr sz="2100" b="1" spc="30" dirty="0">
                <a:solidFill>
                  <a:srgbClr val="076C6D"/>
                </a:solidFill>
                <a:latin typeface="Arial"/>
                <a:cs typeface="Arial"/>
              </a:rPr>
              <a:t>5</a:t>
            </a:r>
            <a:r>
              <a:rPr sz="2100" b="1" spc="-5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100" b="1" spc="90" dirty="0">
                <a:solidFill>
                  <a:srgbClr val="076C6D"/>
                </a:solidFill>
                <a:latin typeface="Arial"/>
                <a:cs typeface="Arial"/>
              </a:rPr>
              <a:t>Informes</a:t>
            </a:r>
            <a:r>
              <a:rPr sz="2100" b="1" spc="-4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100" b="1" spc="25" dirty="0">
                <a:solidFill>
                  <a:srgbClr val="076C6D"/>
                </a:solidFill>
                <a:latin typeface="Arial"/>
                <a:cs typeface="Arial"/>
              </a:rPr>
              <a:t>y</a:t>
            </a:r>
            <a:r>
              <a:rPr sz="2100" b="1" spc="-4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076C6D"/>
                </a:solidFill>
                <a:latin typeface="Arial"/>
                <a:cs typeface="Arial"/>
              </a:rPr>
              <a:t>comunicación</a:t>
            </a:r>
            <a:endParaRPr sz="21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860"/>
              </a:spcBef>
            </a:pPr>
            <a:r>
              <a:rPr sz="1600" spc="60" dirty="0">
                <a:latin typeface="Tahoma"/>
                <a:cs typeface="Tahoma"/>
              </a:rPr>
              <a:t>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ODS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permiten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pymes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presentar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información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sobre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desempeño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desarrollo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sostenible</a:t>
            </a:r>
            <a:endParaRPr sz="1600">
              <a:latin typeface="Tahoma"/>
              <a:cs typeface="Tahoma"/>
            </a:endParaRPr>
          </a:p>
          <a:p>
            <a:pPr marL="177165" marR="496570" indent="472440">
              <a:lnSpc>
                <a:spcPct val="126299"/>
              </a:lnSpc>
              <a:spcBef>
                <a:spcPts val="65"/>
              </a:spcBef>
            </a:pPr>
            <a:r>
              <a:rPr sz="1900" spc="80" dirty="0">
                <a:latin typeface="Tahoma"/>
                <a:cs typeface="Tahoma"/>
              </a:rPr>
              <a:t>utilizando </a:t>
            </a:r>
            <a:r>
              <a:rPr sz="1900" spc="75" dirty="0">
                <a:latin typeface="Tahoma"/>
                <a:cs typeface="Tahoma"/>
              </a:rPr>
              <a:t>los </a:t>
            </a:r>
            <a:r>
              <a:rPr sz="1900" spc="80" dirty="0">
                <a:latin typeface="Tahoma"/>
                <a:cs typeface="Tahoma"/>
              </a:rPr>
              <a:t>indicadores </a:t>
            </a:r>
            <a:r>
              <a:rPr sz="1900" spc="95" dirty="0">
                <a:latin typeface="Tahoma"/>
                <a:cs typeface="Tahoma"/>
              </a:rPr>
              <a:t>comunes </a:t>
            </a:r>
            <a:r>
              <a:rPr sz="1900" spc="20" dirty="0">
                <a:latin typeface="Tahoma"/>
                <a:cs typeface="Tahoma"/>
              </a:rPr>
              <a:t>y </a:t>
            </a:r>
            <a:r>
              <a:rPr sz="1900" spc="110" dirty="0">
                <a:latin typeface="Tahoma"/>
                <a:cs typeface="Tahoma"/>
              </a:rPr>
              <a:t>un </a:t>
            </a:r>
            <a:r>
              <a:rPr sz="1900" spc="75" dirty="0">
                <a:latin typeface="Tahoma"/>
                <a:cs typeface="Tahoma"/>
              </a:rPr>
              <a:t>conjunto </a:t>
            </a:r>
            <a:r>
              <a:rPr sz="1900" spc="95" dirty="0">
                <a:latin typeface="Tahoma"/>
                <a:cs typeface="Tahoma"/>
              </a:rPr>
              <a:t>compartido </a:t>
            </a:r>
            <a:r>
              <a:rPr sz="1900" spc="90" dirty="0">
                <a:latin typeface="Tahoma"/>
                <a:cs typeface="Tahoma"/>
              </a:rPr>
              <a:t>de </a:t>
            </a:r>
            <a:r>
              <a:rPr sz="1900" spc="75" dirty="0">
                <a:latin typeface="Tahoma"/>
                <a:cs typeface="Tahoma"/>
              </a:rPr>
              <a:t>prioridades. </a:t>
            </a:r>
            <a:r>
              <a:rPr sz="1900" spc="65" dirty="0">
                <a:latin typeface="Tahoma"/>
                <a:cs typeface="Tahoma"/>
              </a:rPr>
              <a:t>SDG 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Compass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alienta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a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incorporar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estos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ODS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en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sus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comunicaciones,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informes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aplicaciones.</a:t>
            </a:r>
            <a:endParaRPr sz="1900">
              <a:latin typeface="Tahoma"/>
              <a:cs typeface="Tahoma"/>
            </a:endParaRPr>
          </a:p>
          <a:p>
            <a:pPr marL="3469640">
              <a:lnSpc>
                <a:spcPct val="100000"/>
              </a:lnSpc>
              <a:spcBef>
                <a:spcPts val="900"/>
              </a:spcBef>
            </a:pPr>
            <a:r>
              <a:rPr sz="1600" spc="75" dirty="0">
                <a:latin typeface="Tahoma"/>
                <a:cs typeface="Tahoma"/>
              </a:rPr>
              <a:t>con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partes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interesadas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socios.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928" y="1530096"/>
            <a:ext cx="4809744" cy="45415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208" y="668528"/>
            <a:ext cx="60255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90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46883F"/>
                </a:solidFill>
                <a:latin typeface="Arial"/>
                <a:cs typeface="Arial"/>
              </a:rPr>
              <a:t>tres</a:t>
            </a:r>
            <a:r>
              <a:rPr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b="1" spc="60" dirty="0">
                <a:solidFill>
                  <a:srgbClr val="46883F"/>
                </a:solidFill>
                <a:latin typeface="Arial"/>
                <a:cs typeface="Arial"/>
              </a:rPr>
              <a:t>pilares</a:t>
            </a:r>
            <a:r>
              <a:rPr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b="1" spc="10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b="1" spc="-6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b="1" spc="55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2" y="1529249"/>
            <a:ext cx="4669790" cy="4040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24765" indent="-344805">
              <a:lnSpc>
                <a:spcPct val="117400"/>
              </a:lnSpc>
              <a:spcBef>
                <a:spcPts val="100"/>
              </a:spcBef>
              <a:buSzPct val="146666"/>
              <a:buChar char="•"/>
              <a:tabLst>
                <a:tab pos="356870" algn="l"/>
                <a:tab pos="357505" algn="l"/>
                <a:tab pos="1257935" algn="l"/>
              </a:tabLst>
            </a:pPr>
            <a:r>
              <a:rPr sz="1500" spc="65" dirty="0">
                <a:latin typeface="Tahoma"/>
                <a:cs typeface="Tahoma"/>
              </a:rPr>
              <a:t>Basados	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enfoque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tres </a:t>
            </a:r>
            <a:r>
              <a:rPr sz="1500" spc="45" dirty="0">
                <a:latin typeface="Tahoma"/>
                <a:cs typeface="Tahoma"/>
              </a:rPr>
              <a:t>pilares, </a:t>
            </a:r>
            <a:r>
              <a:rPr sz="1500" spc="60" dirty="0">
                <a:latin typeface="Tahoma"/>
                <a:cs typeface="Tahoma"/>
              </a:rPr>
              <a:t>los </a:t>
            </a:r>
            <a:r>
              <a:rPr sz="1500" spc="55" dirty="0">
                <a:latin typeface="Tahoma"/>
                <a:cs typeface="Tahoma"/>
              </a:rPr>
              <a:t>ODS </a:t>
            </a:r>
            <a:r>
              <a:rPr sz="1500" spc="65" dirty="0">
                <a:latin typeface="Tahoma"/>
                <a:cs typeface="Tahoma"/>
              </a:rPr>
              <a:t>reconocen </a:t>
            </a:r>
            <a:r>
              <a:rPr sz="1500" spc="80" dirty="0">
                <a:latin typeface="Tahoma"/>
                <a:cs typeface="Tahoma"/>
              </a:rPr>
              <a:t>que </a:t>
            </a:r>
            <a:r>
              <a:rPr sz="1500" spc="75" dirty="0">
                <a:latin typeface="Tahoma"/>
                <a:cs typeface="Tahoma"/>
              </a:rPr>
              <a:t>ninguna </a:t>
            </a:r>
            <a:r>
              <a:rPr sz="1500" spc="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acción </a:t>
            </a:r>
            <a:r>
              <a:rPr sz="1500" spc="45" dirty="0">
                <a:latin typeface="Tahoma"/>
                <a:cs typeface="Tahoma"/>
              </a:rPr>
              <a:t>existe </a:t>
            </a:r>
            <a:r>
              <a:rPr sz="1500" spc="70" dirty="0">
                <a:latin typeface="Tahoma"/>
                <a:cs typeface="Tahoma"/>
              </a:rPr>
              <a:t>de </a:t>
            </a:r>
            <a:r>
              <a:rPr sz="1500" spc="80" dirty="0">
                <a:latin typeface="Tahoma"/>
                <a:cs typeface="Tahoma"/>
              </a:rPr>
              <a:t>forma </a:t>
            </a:r>
            <a:r>
              <a:rPr sz="1500" spc="55" dirty="0">
                <a:latin typeface="Tahoma"/>
                <a:cs typeface="Tahoma"/>
              </a:rPr>
              <a:t>aislada </a:t>
            </a:r>
            <a:r>
              <a:rPr sz="1500" spc="15" dirty="0">
                <a:latin typeface="Tahoma"/>
                <a:cs typeface="Tahoma"/>
              </a:rPr>
              <a:t>y </a:t>
            </a:r>
            <a:r>
              <a:rPr sz="1500" spc="80" dirty="0">
                <a:latin typeface="Tahoma"/>
                <a:cs typeface="Tahoma"/>
              </a:rPr>
              <a:t>que </a:t>
            </a:r>
            <a:r>
              <a:rPr sz="1500" spc="65" dirty="0">
                <a:latin typeface="Tahoma"/>
                <a:cs typeface="Tahoma"/>
              </a:rPr>
              <a:t>todas </a:t>
            </a:r>
            <a:r>
              <a:rPr sz="1500" spc="50" dirty="0">
                <a:latin typeface="Tahoma"/>
                <a:cs typeface="Tahoma"/>
              </a:rPr>
              <a:t>se </a:t>
            </a:r>
            <a:r>
              <a:rPr sz="1500" spc="5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afectan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entre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10" dirty="0">
                <a:latin typeface="Tahoma"/>
                <a:cs typeface="Tahoma"/>
              </a:rPr>
              <a:t>sí.</a:t>
            </a:r>
            <a:endParaRPr sz="1500">
              <a:latin typeface="Tahoma"/>
              <a:cs typeface="Tahoma"/>
            </a:endParaRPr>
          </a:p>
          <a:p>
            <a:pPr marL="356870" marR="5080" indent="-344805">
              <a:lnSpc>
                <a:spcPct val="117400"/>
              </a:lnSpc>
              <a:spcBef>
                <a:spcPts val="1005"/>
              </a:spcBef>
              <a:buSzPct val="146666"/>
              <a:buChar char="•"/>
              <a:tabLst>
                <a:tab pos="356870" algn="l"/>
                <a:tab pos="357505" algn="l"/>
              </a:tabLst>
            </a:pPr>
            <a:r>
              <a:rPr sz="1500" spc="60" dirty="0">
                <a:solidFill>
                  <a:srgbClr val="3F3F3F"/>
                </a:solidFill>
                <a:latin typeface="Tahoma"/>
                <a:cs typeface="Tahoma"/>
              </a:rPr>
              <a:t>Los </a:t>
            </a:r>
            <a:r>
              <a:rPr sz="1500" spc="75" dirty="0">
                <a:solidFill>
                  <a:srgbClr val="3F3F3F"/>
                </a:solidFill>
                <a:latin typeface="Tahoma"/>
                <a:cs typeface="Tahoma"/>
              </a:rPr>
              <a:t>problemas </a:t>
            </a:r>
            <a:r>
              <a:rPr sz="1500" spc="70" dirty="0">
                <a:solidFill>
                  <a:srgbClr val="3F3F3F"/>
                </a:solidFill>
                <a:latin typeface="Tahoma"/>
                <a:cs typeface="Tahoma"/>
              </a:rPr>
              <a:t>de </a:t>
            </a:r>
            <a:r>
              <a:rPr sz="1500" spc="60" dirty="0">
                <a:solidFill>
                  <a:srgbClr val="3F3F3F"/>
                </a:solidFill>
                <a:latin typeface="Tahoma"/>
                <a:cs typeface="Tahoma"/>
              </a:rPr>
              <a:t>sostenibilidad </a:t>
            </a:r>
            <a:r>
              <a:rPr sz="1500" spc="50" dirty="0">
                <a:solidFill>
                  <a:srgbClr val="3F3F3F"/>
                </a:solidFill>
                <a:latin typeface="Tahoma"/>
                <a:cs typeface="Tahoma"/>
              </a:rPr>
              <a:t>se </a:t>
            </a:r>
            <a:r>
              <a:rPr sz="1500" spc="80" dirty="0">
                <a:solidFill>
                  <a:srgbClr val="3F3F3F"/>
                </a:solidFill>
                <a:latin typeface="Tahoma"/>
                <a:cs typeface="Tahoma"/>
              </a:rPr>
              <a:t>pueden </a:t>
            </a:r>
            <a:r>
              <a:rPr sz="1500" spc="8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3F3F3F"/>
                </a:solidFill>
                <a:latin typeface="Tahoma"/>
                <a:cs typeface="Tahoma"/>
              </a:rPr>
              <a:t>dividir </a:t>
            </a:r>
            <a:r>
              <a:rPr sz="1500" spc="70" dirty="0">
                <a:solidFill>
                  <a:srgbClr val="3F3F3F"/>
                </a:solidFill>
                <a:latin typeface="Tahoma"/>
                <a:cs typeface="Tahoma"/>
              </a:rPr>
              <a:t>en </a:t>
            </a:r>
            <a:r>
              <a:rPr sz="1500" spc="55" dirty="0">
                <a:solidFill>
                  <a:srgbClr val="3F3F3F"/>
                </a:solidFill>
                <a:latin typeface="Tahoma"/>
                <a:cs typeface="Tahoma"/>
              </a:rPr>
              <a:t>tres </a:t>
            </a:r>
            <a:r>
              <a:rPr sz="1500" spc="60" dirty="0">
                <a:solidFill>
                  <a:srgbClr val="3F3F3F"/>
                </a:solidFill>
                <a:latin typeface="Tahoma"/>
                <a:cs typeface="Tahoma"/>
              </a:rPr>
              <a:t>pilares </a:t>
            </a:r>
            <a:r>
              <a:rPr sz="1500" spc="80" dirty="0">
                <a:solidFill>
                  <a:srgbClr val="3F3F3F"/>
                </a:solidFill>
                <a:latin typeface="Tahoma"/>
                <a:cs typeface="Tahoma"/>
              </a:rPr>
              <a:t>que </a:t>
            </a:r>
            <a:r>
              <a:rPr sz="1500" spc="50" dirty="0">
                <a:solidFill>
                  <a:srgbClr val="3F3F3F"/>
                </a:solidFill>
                <a:latin typeface="Tahoma"/>
                <a:cs typeface="Tahoma"/>
              </a:rPr>
              <a:t>se </a:t>
            </a:r>
            <a:r>
              <a:rPr sz="1500" spc="65" dirty="0">
                <a:solidFill>
                  <a:srgbClr val="3F3F3F"/>
                </a:solidFill>
                <a:latin typeface="Tahoma"/>
                <a:cs typeface="Tahoma"/>
              </a:rPr>
              <a:t>definieron </a:t>
            </a:r>
            <a:r>
              <a:rPr sz="1500" spc="85" dirty="0">
                <a:solidFill>
                  <a:srgbClr val="3F3F3F"/>
                </a:solidFill>
                <a:latin typeface="Tahoma"/>
                <a:cs typeface="Tahoma"/>
              </a:rPr>
              <a:t>por </a:t>
            </a:r>
            <a:r>
              <a:rPr sz="1500" spc="9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primera</a:t>
            </a:r>
            <a:r>
              <a:rPr sz="1500" spc="-70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500" spc="35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vez</a:t>
            </a:r>
            <a:r>
              <a:rPr sz="1500" spc="-70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500" spc="70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en</a:t>
            </a:r>
            <a:r>
              <a:rPr sz="1500" spc="-70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500" spc="55" dirty="0">
                <a:solidFill>
                  <a:srgbClr val="3F3F3F"/>
                </a:solidFill>
                <a:latin typeface="Tahoma"/>
                <a:cs typeface="Tahoma"/>
                <a:hlinkClick r:id="rId3"/>
              </a:rPr>
              <a:t>el</a:t>
            </a:r>
            <a:r>
              <a:rPr sz="15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Definición</a:t>
            </a:r>
            <a:r>
              <a:rPr sz="15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5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5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5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Sostenibilida</a:t>
            </a:r>
            <a:r>
              <a:rPr sz="15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</a:t>
            </a:r>
            <a:r>
              <a:rPr sz="15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5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 </a:t>
            </a:r>
            <a:r>
              <a:rPr sz="1500" spc="-455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5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</a:t>
            </a:r>
            <a:r>
              <a:rPr sz="15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5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informes</a:t>
            </a:r>
            <a:r>
              <a:rPr sz="150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5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Brundtland.</a:t>
            </a:r>
            <a:endParaRPr sz="1500">
              <a:latin typeface="Tahoma"/>
              <a:cs typeface="Tahoma"/>
            </a:endParaRPr>
          </a:p>
          <a:p>
            <a:pPr marL="356870" marR="38100" indent="-344805">
              <a:lnSpc>
                <a:spcPct val="103600"/>
              </a:lnSpc>
              <a:spcBef>
                <a:spcPts val="1019"/>
              </a:spcBef>
              <a:buSzPct val="129411"/>
              <a:buChar char="•"/>
              <a:tabLst>
                <a:tab pos="356870" algn="l"/>
                <a:tab pos="357505" algn="l"/>
              </a:tabLst>
            </a:pPr>
            <a:r>
              <a:rPr sz="1700" spc="75" dirty="0">
                <a:solidFill>
                  <a:srgbClr val="3F3F3F"/>
                </a:solidFill>
                <a:latin typeface="Tahoma"/>
                <a:cs typeface="Tahoma"/>
              </a:rPr>
              <a:t>Para </a:t>
            </a:r>
            <a:r>
              <a:rPr sz="1700" spc="80" dirty="0">
                <a:solidFill>
                  <a:srgbClr val="3F3F3F"/>
                </a:solidFill>
                <a:latin typeface="Tahoma"/>
                <a:cs typeface="Tahoma"/>
              </a:rPr>
              <a:t>lograr </a:t>
            </a:r>
            <a:r>
              <a:rPr sz="1700" spc="100" dirty="0">
                <a:solidFill>
                  <a:srgbClr val="3F3F3F"/>
                </a:solidFill>
                <a:latin typeface="Tahoma"/>
                <a:cs typeface="Tahoma"/>
              </a:rPr>
              <a:t>un </a:t>
            </a:r>
            <a:r>
              <a:rPr sz="1700" spc="114" dirty="0">
                <a:solidFill>
                  <a:srgbClr val="3F3F3F"/>
                </a:solidFill>
                <a:latin typeface="Tahoma"/>
                <a:cs typeface="Tahoma"/>
              </a:rPr>
              <a:t>mundo </a:t>
            </a:r>
            <a:r>
              <a:rPr sz="1700" spc="60" dirty="0">
                <a:solidFill>
                  <a:srgbClr val="3F3F3F"/>
                </a:solidFill>
                <a:latin typeface="Tahoma"/>
                <a:cs typeface="Tahoma"/>
              </a:rPr>
              <a:t>equitativo </a:t>
            </a:r>
            <a:r>
              <a:rPr sz="1700" spc="20" dirty="0">
                <a:solidFill>
                  <a:srgbClr val="3F3F3F"/>
                </a:solidFill>
                <a:latin typeface="Tahoma"/>
                <a:cs typeface="Tahoma"/>
              </a:rPr>
              <a:t>y </a:t>
            </a:r>
            <a:r>
              <a:rPr sz="1700" spc="2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F3F3F"/>
                </a:solidFill>
                <a:latin typeface="Tahoma"/>
                <a:cs typeface="Tahoma"/>
              </a:rPr>
              <a:t>sostenible, </a:t>
            </a:r>
            <a:r>
              <a:rPr sz="1700" spc="80" dirty="0">
                <a:solidFill>
                  <a:srgbClr val="3F3F3F"/>
                </a:solidFill>
                <a:latin typeface="Tahoma"/>
                <a:cs typeface="Tahoma"/>
              </a:rPr>
              <a:t>todos </a:t>
            </a:r>
            <a:r>
              <a:rPr sz="1700" spc="90" dirty="0">
                <a:solidFill>
                  <a:srgbClr val="3F3F3F"/>
                </a:solidFill>
                <a:latin typeface="Tahoma"/>
                <a:cs typeface="Tahoma"/>
              </a:rPr>
              <a:t>debemos </a:t>
            </a:r>
            <a:r>
              <a:rPr sz="1700" spc="55" dirty="0">
                <a:solidFill>
                  <a:srgbClr val="3F3F3F"/>
                </a:solidFill>
                <a:latin typeface="Tahoma"/>
                <a:cs typeface="Tahoma"/>
              </a:rPr>
              <a:t>trabajar </a:t>
            </a:r>
            <a:r>
              <a:rPr sz="1700" spc="75" dirty="0">
                <a:solidFill>
                  <a:srgbClr val="3F3F3F"/>
                </a:solidFill>
                <a:latin typeface="Tahoma"/>
                <a:cs typeface="Tahoma"/>
              </a:rPr>
              <a:t>para </a:t>
            </a:r>
            <a:r>
              <a:rPr sz="1700" spc="8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b="1" spc="50" dirty="0">
                <a:solidFill>
                  <a:srgbClr val="3F3F3F"/>
                </a:solidFill>
                <a:latin typeface="Arial"/>
                <a:cs typeface="Arial"/>
              </a:rPr>
              <a:t>crecimiento</a:t>
            </a:r>
            <a:r>
              <a:rPr sz="1700" b="1" spc="-5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00" b="1" spc="30" dirty="0">
                <a:solidFill>
                  <a:srgbClr val="3F3F3F"/>
                </a:solidFill>
                <a:latin typeface="Arial"/>
                <a:cs typeface="Arial"/>
              </a:rPr>
              <a:t>económico</a:t>
            </a:r>
            <a:r>
              <a:rPr sz="1700" spc="30" dirty="0">
                <a:solidFill>
                  <a:srgbClr val="3F3F3F"/>
                </a:solidFill>
                <a:latin typeface="Tahoma"/>
                <a:cs typeface="Tahoma"/>
              </a:rPr>
              <a:t>y</a:t>
            </a:r>
            <a:r>
              <a:rPr sz="1700" b="1" spc="30" dirty="0">
                <a:solidFill>
                  <a:srgbClr val="3F3F3F"/>
                </a:solidFill>
                <a:latin typeface="Arial"/>
                <a:cs typeface="Arial"/>
              </a:rPr>
              <a:t>progreso</a:t>
            </a:r>
            <a:r>
              <a:rPr sz="1700" b="1" spc="-50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F3F3F"/>
                </a:solidFill>
                <a:latin typeface="Arial"/>
                <a:cs typeface="Arial"/>
              </a:rPr>
              <a:t>social </a:t>
            </a:r>
            <a:r>
              <a:rPr sz="1700" b="1" spc="-45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3F3F3F"/>
                </a:solidFill>
                <a:latin typeface="Tahoma"/>
                <a:cs typeface="Tahoma"/>
              </a:rPr>
              <a:t>mientras</a:t>
            </a:r>
            <a:r>
              <a:rPr sz="1700" spc="-9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F3F3F"/>
                </a:solidFill>
                <a:latin typeface="Tahoma"/>
                <a:cs typeface="Tahoma"/>
              </a:rPr>
              <a:t>promocionas</a:t>
            </a:r>
            <a:r>
              <a:rPr sz="1700" spc="-9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b="1" spc="35" dirty="0">
                <a:solidFill>
                  <a:srgbClr val="3F3F3F"/>
                </a:solidFill>
                <a:latin typeface="Arial"/>
                <a:cs typeface="Arial"/>
              </a:rPr>
              <a:t>sostenibilidad</a:t>
            </a:r>
            <a:r>
              <a:rPr sz="1700" b="1" spc="-3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3F3F3F"/>
                </a:solidFill>
                <a:latin typeface="Arial"/>
                <a:cs typeface="Arial"/>
              </a:rPr>
              <a:t>del </a:t>
            </a:r>
            <a:r>
              <a:rPr sz="1700" b="1" spc="-459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3F3F3F"/>
                </a:solidFill>
                <a:latin typeface="Arial"/>
                <a:cs typeface="Arial"/>
              </a:rPr>
              <a:t>medio </a:t>
            </a:r>
            <a:r>
              <a:rPr sz="1700" b="1" spc="70" dirty="0">
                <a:solidFill>
                  <a:srgbClr val="3F3F3F"/>
                </a:solidFill>
                <a:latin typeface="Arial"/>
                <a:cs typeface="Arial"/>
              </a:rPr>
              <a:t>ambiente.</a:t>
            </a:r>
            <a:r>
              <a:rPr sz="1700" spc="70" dirty="0">
                <a:solidFill>
                  <a:srgbClr val="3F3F3F"/>
                </a:solidFill>
                <a:latin typeface="Tahoma"/>
                <a:cs typeface="Tahoma"/>
              </a:rPr>
              <a:t>La </a:t>
            </a:r>
            <a:r>
              <a:rPr sz="1700" spc="60" dirty="0">
                <a:solidFill>
                  <a:srgbClr val="3F3F3F"/>
                </a:solidFill>
                <a:latin typeface="Tahoma"/>
                <a:cs typeface="Tahoma"/>
              </a:rPr>
              <a:t>secuencia </a:t>
            </a:r>
            <a:r>
              <a:rPr sz="1700" spc="80" dirty="0">
                <a:solidFill>
                  <a:srgbClr val="3F3F3F"/>
                </a:solidFill>
                <a:latin typeface="Tahoma"/>
                <a:cs typeface="Tahoma"/>
              </a:rPr>
              <a:t>de </a:t>
            </a:r>
            <a:r>
              <a:rPr sz="1700" spc="55" dirty="0">
                <a:solidFill>
                  <a:srgbClr val="3F3F3F"/>
                </a:solidFill>
                <a:latin typeface="Tahoma"/>
                <a:cs typeface="Tahoma"/>
              </a:rPr>
              <a:t>este </a:t>
            </a:r>
            <a:r>
              <a:rPr sz="1700" spc="6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3F3F3F"/>
                </a:solidFill>
                <a:latin typeface="Tahoma"/>
                <a:cs typeface="Tahoma"/>
              </a:rPr>
              <a:t>Módulo</a:t>
            </a:r>
            <a:r>
              <a:rPr sz="1700" spc="-95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F3F3F"/>
                </a:solidFill>
                <a:latin typeface="Tahoma"/>
                <a:cs typeface="Tahoma"/>
              </a:rPr>
              <a:t>sigue</a:t>
            </a:r>
            <a:r>
              <a:rPr sz="1700" spc="-9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F3F3F"/>
                </a:solidFill>
                <a:latin typeface="Tahoma"/>
                <a:cs typeface="Tahoma"/>
              </a:rPr>
              <a:t>este</a:t>
            </a:r>
            <a:r>
              <a:rPr sz="1700" spc="-90" dirty="0">
                <a:solidFill>
                  <a:srgbClr val="3F3F3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3F3F3F"/>
                </a:solidFill>
                <a:latin typeface="Tahoma"/>
                <a:cs typeface="Tahoma"/>
              </a:rPr>
              <a:t>flujo.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8751" y="2686229"/>
            <a:ext cx="1221105" cy="51180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59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1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5" dirty="0">
                <a:solidFill>
                  <a:srgbClr val="FFFFFF"/>
                </a:solidFill>
                <a:latin typeface="Arial"/>
                <a:cs typeface="Arial"/>
              </a:rPr>
              <a:t>sociales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Sustentabilidad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002" y="4703275"/>
            <a:ext cx="1391920" cy="5918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700" b="1" spc="1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7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7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405"/>
              </a:spcBef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Sustentabilidad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9975" y="4760171"/>
            <a:ext cx="1221105" cy="5346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625"/>
              </a:spcBef>
            </a:pP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3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Económico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Sustentabilidad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43000" y="1575816"/>
            <a:ext cx="1511935" cy="1511935"/>
            <a:chOff x="1143000" y="1575816"/>
            <a:chExt cx="1511935" cy="1511935"/>
          </a:xfrm>
        </p:grpSpPr>
        <p:sp>
          <p:nvSpPr>
            <p:cNvPr id="5" name="object 5"/>
            <p:cNvSpPr/>
            <p:nvPr/>
          </p:nvSpPr>
          <p:spPr>
            <a:xfrm>
              <a:off x="1143000" y="1575816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5" h="1511935">
                  <a:moveTo>
                    <a:pt x="755904" y="0"/>
                  </a:moveTo>
                  <a:lnTo>
                    <a:pt x="708102" y="1487"/>
                  </a:lnTo>
                  <a:lnTo>
                    <a:pt x="661089" y="5889"/>
                  </a:lnTo>
                  <a:lnTo>
                    <a:pt x="614956" y="13119"/>
                  </a:lnTo>
                  <a:lnTo>
                    <a:pt x="569789" y="23087"/>
                  </a:lnTo>
                  <a:lnTo>
                    <a:pt x="525677" y="35705"/>
                  </a:lnTo>
                  <a:lnTo>
                    <a:pt x="482709" y="50884"/>
                  </a:lnTo>
                  <a:lnTo>
                    <a:pt x="440974" y="68535"/>
                  </a:lnTo>
                  <a:lnTo>
                    <a:pt x="400560" y="88570"/>
                  </a:lnTo>
                  <a:lnTo>
                    <a:pt x="361556" y="110901"/>
                  </a:lnTo>
                  <a:lnTo>
                    <a:pt x="324050" y="135439"/>
                  </a:lnTo>
                  <a:lnTo>
                    <a:pt x="288131" y="162095"/>
                  </a:lnTo>
                  <a:lnTo>
                    <a:pt x="253888" y="190781"/>
                  </a:lnTo>
                  <a:lnTo>
                    <a:pt x="221408" y="221408"/>
                  </a:lnTo>
                  <a:lnTo>
                    <a:pt x="190781" y="253888"/>
                  </a:lnTo>
                  <a:lnTo>
                    <a:pt x="162095" y="288131"/>
                  </a:lnTo>
                  <a:lnTo>
                    <a:pt x="135439" y="324050"/>
                  </a:lnTo>
                  <a:lnTo>
                    <a:pt x="110901" y="361556"/>
                  </a:lnTo>
                  <a:lnTo>
                    <a:pt x="88570" y="400560"/>
                  </a:lnTo>
                  <a:lnTo>
                    <a:pt x="68535" y="440974"/>
                  </a:lnTo>
                  <a:lnTo>
                    <a:pt x="50884" y="482709"/>
                  </a:lnTo>
                  <a:lnTo>
                    <a:pt x="35705" y="525677"/>
                  </a:lnTo>
                  <a:lnTo>
                    <a:pt x="23087" y="569789"/>
                  </a:lnTo>
                  <a:lnTo>
                    <a:pt x="13119" y="614956"/>
                  </a:lnTo>
                  <a:lnTo>
                    <a:pt x="5889" y="661089"/>
                  </a:lnTo>
                  <a:lnTo>
                    <a:pt x="1487" y="708102"/>
                  </a:lnTo>
                  <a:lnTo>
                    <a:pt x="0" y="755904"/>
                  </a:lnTo>
                  <a:lnTo>
                    <a:pt x="1487" y="803705"/>
                  </a:lnTo>
                  <a:lnTo>
                    <a:pt x="5889" y="850718"/>
                  </a:lnTo>
                  <a:lnTo>
                    <a:pt x="13119" y="896851"/>
                  </a:lnTo>
                  <a:lnTo>
                    <a:pt x="23087" y="942018"/>
                  </a:lnTo>
                  <a:lnTo>
                    <a:pt x="35705" y="986130"/>
                  </a:lnTo>
                  <a:lnTo>
                    <a:pt x="50884" y="1029098"/>
                  </a:lnTo>
                  <a:lnTo>
                    <a:pt x="68535" y="1070833"/>
                  </a:lnTo>
                  <a:lnTo>
                    <a:pt x="88570" y="1111247"/>
                  </a:lnTo>
                  <a:lnTo>
                    <a:pt x="110901" y="1150251"/>
                  </a:lnTo>
                  <a:lnTo>
                    <a:pt x="135439" y="1187757"/>
                  </a:lnTo>
                  <a:lnTo>
                    <a:pt x="162095" y="1223676"/>
                  </a:lnTo>
                  <a:lnTo>
                    <a:pt x="190781" y="1257919"/>
                  </a:lnTo>
                  <a:lnTo>
                    <a:pt x="221408" y="1290399"/>
                  </a:lnTo>
                  <a:lnTo>
                    <a:pt x="253888" y="1321026"/>
                  </a:lnTo>
                  <a:lnTo>
                    <a:pt x="288131" y="1349712"/>
                  </a:lnTo>
                  <a:lnTo>
                    <a:pt x="324050" y="1376368"/>
                  </a:lnTo>
                  <a:lnTo>
                    <a:pt x="361556" y="1400906"/>
                  </a:lnTo>
                  <a:lnTo>
                    <a:pt x="400560" y="1423237"/>
                  </a:lnTo>
                  <a:lnTo>
                    <a:pt x="440974" y="1443272"/>
                  </a:lnTo>
                  <a:lnTo>
                    <a:pt x="482709" y="1460923"/>
                  </a:lnTo>
                  <a:lnTo>
                    <a:pt x="525677" y="1476102"/>
                  </a:lnTo>
                  <a:lnTo>
                    <a:pt x="569789" y="1488720"/>
                  </a:lnTo>
                  <a:lnTo>
                    <a:pt x="614956" y="1498688"/>
                  </a:lnTo>
                  <a:lnTo>
                    <a:pt x="661089" y="1505918"/>
                  </a:lnTo>
                  <a:lnTo>
                    <a:pt x="708102" y="1510320"/>
                  </a:lnTo>
                  <a:lnTo>
                    <a:pt x="755904" y="1511808"/>
                  </a:lnTo>
                  <a:lnTo>
                    <a:pt x="803705" y="1510320"/>
                  </a:lnTo>
                  <a:lnTo>
                    <a:pt x="850718" y="1505918"/>
                  </a:lnTo>
                  <a:lnTo>
                    <a:pt x="896851" y="1498688"/>
                  </a:lnTo>
                  <a:lnTo>
                    <a:pt x="942018" y="1488720"/>
                  </a:lnTo>
                  <a:lnTo>
                    <a:pt x="986130" y="1476102"/>
                  </a:lnTo>
                  <a:lnTo>
                    <a:pt x="1029098" y="1460923"/>
                  </a:lnTo>
                  <a:lnTo>
                    <a:pt x="1070833" y="1443272"/>
                  </a:lnTo>
                  <a:lnTo>
                    <a:pt x="1111247" y="1423237"/>
                  </a:lnTo>
                  <a:lnTo>
                    <a:pt x="1150251" y="1400906"/>
                  </a:lnTo>
                  <a:lnTo>
                    <a:pt x="1187757" y="1376368"/>
                  </a:lnTo>
                  <a:lnTo>
                    <a:pt x="1223676" y="1349712"/>
                  </a:lnTo>
                  <a:lnTo>
                    <a:pt x="1257919" y="1321026"/>
                  </a:lnTo>
                  <a:lnTo>
                    <a:pt x="1290399" y="1290399"/>
                  </a:lnTo>
                  <a:lnTo>
                    <a:pt x="1321026" y="1257919"/>
                  </a:lnTo>
                  <a:lnTo>
                    <a:pt x="1349712" y="1223676"/>
                  </a:lnTo>
                  <a:lnTo>
                    <a:pt x="1376368" y="1187757"/>
                  </a:lnTo>
                  <a:lnTo>
                    <a:pt x="1400906" y="1150251"/>
                  </a:lnTo>
                  <a:lnTo>
                    <a:pt x="1423237" y="1111247"/>
                  </a:lnTo>
                  <a:lnTo>
                    <a:pt x="1443272" y="1070833"/>
                  </a:lnTo>
                  <a:lnTo>
                    <a:pt x="1460923" y="1029098"/>
                  </a:lnTo>
                  <a:lnTo>
                    <a:pt x="1476102" y="986130"/>
                  </a:lnTo>
                  <a:lnTo>
                    <a:pt x="1488720" y="942018"/>
                  </a:lnTo>
                  <a:lnTo>
                    <a:pt x="1498688" y="896851"/>
                  </a:lnTo>
                  <a:lnTo>
                    <a:pt x="1505918" y="850718"/>
                  </a:lnTo>
                  <a:lnTo>
                    <a:pt x="1510320" y="803705"/>
                  </a:lnTo>
                  <a:lnTo>
                    <a:pt x="1511808" y="755904"/>
                  </a:lnTo>
                  <a:lnTo>
                    <a:pt x="1510320" y="708102"/>
                  </a:lnTo>
                  <a:lnTo>
                    <a:pt x="1505918" y="661089"/>
                  </a:lnTo>
                  <a:lnTo>
                    <a:pt x="1498688" y="614956"/>
                  </a:lnTo>
                  <a:lnTo>
                    <a:pt x="1488720" y="569789"/>
                  </a:lnTo>
                  <a:lnTo>
                    <a:pt x="1476102" y="525677"/>
                  </a:lnTo>
                  <a:lnTo>
                    <a:pt x="1460923" y="482709"/>
                  </a:lnTo>
                  <a:lnTo>
                    <a:pt x="1443272" y="440974"/>
                  </a:lnTo>
                  <a:lnTo>
                    <a:pt x="1423237" y="400560"/>
                  </a:lnTo>
                  <a:lnTo>
                    <a:pt x="1400906" y="361556"/>
                  </a:lnTo>
                  <a:lnTo>
                    <a:pt x="1376368" y="324050"/>
                  </a:lnTo>
                  <a:lnTo>
                    <a:pt x="1349712" y="288131"/>
                  </a:lnTo>
                  <a:lnTo>
                    <a:pt x="1321026" y="253888"/>
                  </a:lnTo>
                  <a:lnTo>
                    <a:pt x="1290399" y="221408"/>
                  </a:lnTo>
                  <a:lnTo>
                    <a:pt x="1257919" y="190781"/>
                  </a:lnTo>
                  <a:lnTo>
                    <a:pt x="1223676" y="162095"/>
                  </a:lnTo>
                  <a:lnTo>
                    <a:pt x="1187757" y="135439"/>
                  </a:lnTo>
                  <a:lnTo>
                    <a:pt x="1150251" y="110901"/>
                  </a:lnTo>
                  <a:lnTo>
                    <a:pt x="1111247" y="88570"/>
                  </a:lnTo>
                  <a:lnTo>
                    <a:pt x="1070833" y="68535"/>
                  </a:lnTo>
                  <a:lnTo>
                    <a:pt x="1029098" y="50884"/>
                  </a:lnTo>
                  <a:lnTo>
                    <a:pt x="986130" y="35705"/>
                  </a:lnTo>
                  <a:lnTo>
                    <a:pt x="942018" y="23087"/>
                  </a:lnTo>
                  <a:lnTo>
                    <a:pt x="896851" y="13119"/>
                  </a:lnTo>
                  <a:lnTo>
                    <a:pt x="850718" y="5889"/>
                  </a:lnTo>
                  <a:lnTo>
                    <a:pt x="803705" y="14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55" y="2142871"/>
              <a:ext cx="127984" cy="1369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006" y="1975104"/>
              <a:ext cx="155225" cy="1402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05711" y="2322576"/>
              <a:ext cx="783590" cy="375285"/>
            </a:xfrm>
            <a:custGeom>
              <a:avLst/>
              <a:gdLst/>
              <a:ahLst/>
              <a:cxnLst/>
              <a:rect l="l" t="t" r="r" b="b"/>
              <a:pathLst>
                <a:path w="783589" h="375285">
                  <a:moveTo>
                    <a:pt x="125386" y="54201"/>
                  </a:moveTo>
                  <a:lnTo>
                    <a:pt x="75312" y="70092"/>
                  </a:lnTo>
                  <a:lnTo>
                    <a:pt x="37118" y="94036"/>
                  </a:lnTo>
                  <a:lnTo>
                    <a:pt x="12220" y="116389"/>
                  </a:lnTo>
                  <a:lnTo>
                    <a:pt x="2031" y="127508"/>
                  </a:lnTo>
                  <a:lnTo>
                    <a:pt x="0" y="129539"/>
                  </a:lnTo>
                  <a:lnTo>
                    <a:pt x="0" y="262763"/>
                  </a:lnTo>
                  <a:lnTo>
                    <a:pt x="5968" y="268604"/>
                  </a:lnTo>
                  <a:lnTo>
                    <a:pt x="11810" y="268604"/>
                  </a:lnTo>
                  <a:lnTo>
                    <a:pt x="51434" y="272541"/>
                  </a:lnTo>
                  <a:lnTo>
                    <a:pt x="122281" y="284099"/>
                  </a:lnTo>
                  <a:lnTo>
                    <a:pt x="189864" y="307213"/>
                  </a:lnTo>
                  <a:lnTo>
                    <a:pt x="310514" y="359410"/>
                  </a:lnTo>
                  <a:lnTo>
                    <a:pt x="329003" y="365902"/>
                  </a:lnTo>
                  <a:lnTo>
                    <a:pt x="348599" y="370776"/>
                  </a:lnTo>
                  <a:lnTo>
                    <a:pt x="368933" y="373840"/>
                  </a:lnTo>
                  <a:lnTo>
                    <a:pt x="389636" y="374903"/>
                  </a:lnTo>
                  <a:lnTo>
                    <a:pt x="408622" y="374155"/>
                  </a:lnTo>
                  <a:lnTo>
                    <a:pt x="427037" y="371776"/>
                  </a:lnTo>
                  <a:lnTo>
                    <a:pt x="445071" y="367563"/>
                  </a:lnTo>
                  <a:lnTo>
                    <a:pt x="462914" y="361314"/>
                  </a:lnTo>
                  <a:lnTo>
                    <a:pt x="490566" y="350297"/>
                  </a:lnTo>
                  <a:lnTo>
                    <a:pt x="385714" y="350297"/>
                  </a:lnTo>
                  <a:lnTo>
                    <a:pt x="351728" y="346380"/>
                  </a:lnTo>
                  <a:lnTo>
                    <a:pt x="318515" y="336296"/>
                  </a:lnTo>
                  <a:lnTo>
                    <a:pt x="197781" y="284067"/>
                  </a:lnTo>
                  <a:lnTo>
                    <a:pt x="163016" y="271023"/>
                  </a:lnTo>
                  <a:lnTo>
                    <a:pt x="127095" y="260651"/>
                  </a:lnTo>
                  <a:lnTo>
                    <a:pt x="90459" y="252827"/>
                  </a:lnTo>
                  <a:lnTo>
                    <a:pt x="53466" y="247396"/>
                  </a:lnTo>
                  <a:lnTo>
                    <a:pt x="25653" y="245363"/>
                  </a:lnTo>
                  <a:lnTo>
                    <a:pt x="25653" y="137160"/>
                  </a:lnTo>
                  <a:lnTo>
                    <a:pt x="43120" y="119985"/>
                  </a:lnTo>
                  <a:lnTo>
                    <a:pt x="76136" y="96631"/>
                  </a:lnTo>
                  <a:lnTo>
                    <a:pt x="122487" y="79063"/>
                  </a:lnTo>
                  <a:lnTo>
                    <a:pt x="258574" y="79063"/>
                  </a:lnTo>
                  <a:lnTo>
                    <a:pt x="229574" y="68064"/>
                  </a:lnTo>
                  <a:lnTo>
                    <a:pt x="185927" y="56007"/>
                  </a:lnTo>
                  <a:lnTo>
                    <a:pt x="125386" y="54201"/>
                  </a:lnTo>
                  <a:close/>
                </a:path>
                <a:path w="783589" h="375285">
                  <a:moveTo>
                    <a:pt x="779809" y="25146"/>
                  </a:moveTo>
                  <a:lnTo>
                    <a:pt x="749681" y="25146"/>
                  </a:lnTo>
                  <a:lnTo>
                    <a:pt x="664590" y="216408"/>
                  </a:lnTo>
                  <a:lnTo>
                    <a:pt x="648106" y="244578"/>
                  </a:lnTo>
                  <a:lnTo>
                    <a:pt x="626062" y="267652"/>
                  </a:lnTo>
                  <a:lnTo>
                    <a:pt x="599565" y="284916"/>
                  </a:lnTo>
                  <a:lnTo>
                    <a:pt x="569721" y="295656"/>
                  </a:lnTo>
                  <a:lnTo>
                    <a:pt x="551942" y="299593"/>
                  </a:lnTo>
                  <a:lnTo>
                    <a:pt x="549910" y="299593"/>
                  </a:lnTo>
                  <a:lnTo>
                    <a:pt x="453008" y="338200"/>
                  </a:lnTo>
                  <a:lnTo>
                    <a:pt x="419725" y="347690"/>
                  </a:lnTo>
                  <a:lnTo>
                    <a:pt x="385714" y="350297"/>
                  </a:lnTo>
                  <a:lnTo>
                    <a:pt x="490566" y="350297"/>
                  </a:lnTo>
                  <a:lnTo>
                    <a:pt x="559815" y="322707"/>
                  </a:lnTo>
                  <a:lnTo>
                    <a:pt x="575690" y="318897"/>
                  </a:lnTo>
                  <a:lnTo>
                    <a:pt x="611366" y="305998"/>
                  </a:lnTo>
                  <a:lnTo>
                    <a:pt x="643159" y="285527"/>
                  </a:lnTo>
                  <a:lnTo>
                    <a:pt x="669381" y="258532"/>
                  </a:lnTo>
                  <a:lnTo>
                    <a:pt x="688339" y="226060"/>
                  </a:lnTo>
                  <a:lnTo>
                    <a:pt x="779809" y="25146"/>
                  </a:lnTo>
                  <a:close/>
                </a:path>
                <a:path w="783589" h="375285">
                  <a:moveTo>
                    <a:pt x="258574" y="79063"/>
                  </a:moveTo>
                  <a:lnTo>
                    <a:pt x="122487" y="79063"/>
                  </a:lnTo>
                  <a:lnTo>
                    <a:pt x="179958" y="79248"/>
                  </a:lnTo>
                  <a:lnTo>
                    <a:pt x="220714" y="90933"/>
                  </a:lnTo>
                  <a:lnTo>
                    <a:pt x="256635" y="104822"/>
                  </a:lnTo>
                  <a:lnTo>
                    <a:pt x="287365" y="119449"/>
                  </a:lnTo>
                  <a:lnTo>
                    <a:pt x="332833" y="144619"/>
                  </a:lnTo>
                  <a:lnTo>
                    <a:pt x="354822" y="152447"/>
                  </a:lnTo>
                  <a:lnTo>
                    <a:pt x="377930" y="157013"/>
                  </a:lnTo>
                  <a:lnTo>
                    <a:pt x="401574" y="158496"/>
                  </a:lnTo>
                  <a:lnTo>
                    <a:pt x="522224" y="158496"/>
                  </a:lnTo>
                  <a:lnTo>
                    <a:pt x="534666" y="160871"/>
                  </a:lnTo>
                  <a:lnTo>
                    <a:pt x="544703" y="167401"/>
                  </a:lnTo>
                  <a:lnTo>
                    <a:pt x="551406" y="177194"/>
                  </a:lnTo>
                  <a:lnTo>
                    <a:pt x="553846" y="189357"/>
                  </a:lnTo>
                  <a:lnTo>
                    <a:pt x="551406" y="201539"/>
                  </a:lnTo>
                  <a:lnTo>
                    <a:pt x="544703" y="211375"/>
                  </a:lnTo>
                  <a:lnTo>
                    <a:pt x="534666" y="217949"/>
                  </a:lnTo>
                  <a:lnTo>
                    <a:pt x="522224" y="220345"/>
                  </a:lnTo>
                  <a:lnTo>
                    <a:pt x="354075" y="220345"/>
                  </a:lnTo>
                  <a:lnTo>
                    <a:pt x="335162" y="221061"/>
                  </a:lnTo>
                  <a:lnTo>
                    <a:pt x="316785" y="223218"/>
                  </a:lnTo>
                  <a:lnTo>
                    <a:pt x="298765" y="226827"/>
                  </a:lnTo>
                  <a:lnTo>
                    <a:pt x="280924" y="231901"/>
                  </a:lnTo>
                  <a:lnTo>
                    <a:pt x="284861" y="243459"/>
                  </a:lnTo>
                  <a:lnTo>
                    <a:pt x="288798" y="255143"/>
                  </a:lnTo>
                  <a:lnTo>
                    <a:pt x="305105" y="251150"/>
                  </a:lnTo>
                  <a:lnTo>
                    <a:pt x="321437" y="248062"/>
                  </a:lnTo>
                  <a:lnTo>
                    <a:pt x="337768" y="246070"/>
                  </a:lnTo>
                  <a:lnTo>
                    <a:pt x="354075" y="245363"/>
                  </a:lnTo>
                  <a:lnTo>
                    <a:pt x="522224" y="245363"/>
                  </a:lnTo>
                  <a:lnTo>
                    <a:pt x="544534" y="240970"/>
                  </a:lnTo>
                  <a:lnTo>
                    <a:pt x="562784" y="228981"/>
                  </a:lnTo>
                  <a:lnTo>
                    <a:pt x="575105" y="211181"/>
                  </a:lnTo>
                  <a:lnTo>
                    <a:pt x="579627" y="189357"/>
                  </a:lnTo>
                  <a:lnTo>
                    <a:pt x="579627" y="187451"/>
                  </a:lnTo>
                  <a:lnTo>
                    <a:pt x="603576" y="160400"/>
                  </a:lnTo>
                  <a:lnTo>
                    <a:pt x="571626" y="160400"/>
                  </a:lnTo>
                  <a:lnTo>
                    <a:pt x="562836" y="149637"/>
                  </a:lnTo>
                  <a:lnTo>
                    <a:pt x="551402" y="141065"/>
                  </a:lnTo>
                  <a:lnTo>
                    <a:pt x="537729" y="135397"/>
                  </a:lnTo>
                  <a:lnTo>
                    <a:pt x="522224" y="133350"/>
                  </a:lnTo>
                  <a:lnTo>
                    <a:pt x="401574" y="133350"/>
                  </a:lnTo>
                  <a:lnTo>
                    <a:pt x="381200" y="131929"/>
                  </a:lnTo>
                  <a:lnTo>
                    <a:pt x="361743" y="127793"/>
                  </a:lnTo>
                  <a:lnTo>
                    <a:pt x="343406" y="121134"/>
                  </a:lnTo>
                  <a:lnTo>
                    <a:pt x="326389" y="112140"/>
                  </a:lnTo>
                  <a:lnTo>
                    <a:pt x="300531" y="97940"/>
                  </a:lnTo>
                  <a:lnTo>
                    <a:pt x="268017" y="82645"/>
                  </a:lnTo>
                  <a:lnTo>
                    <a:pt x="258574" y="79063"/>
                  </a:lnTo>
                  <a:close/>
                </a:path>
                <a:path w="783589" h="375285">
                  <a:moveTo>
                    <a:pt x="775462" y="0"/>
                  </a:moveTo>
                  <a:lnTo>
                    <a:pt x="763524" y="0"/>
                  </a:lnTo>
                  <a:lnTo>
                    <a:pt x="738518" y="2843"/>
                  </a:lnTo>
                  <a:lnTo>
                    <a:pt x="714835" y="11128"/>
                  </a:lnTo>
                  <a:lnTo>
                    <a:pt x="693747" y="24485"/>
                  </a:lnTo>
                  <a:lnTo>
                    <a:pt x="676529" y="42545"/>
                  </a:lnTo>
                  <a:lnTo>
                    <a:pt x="571626" y="160400"/>
                  </a:lnTo>
                  <a:lnTo>
                    <a:pt x="603576" y="160400"/>
                  </a:lnTo>
                  <a:lnTo>
                    <a:pt x="694308" y="57912"/>
                  </a:lnTo>
                  <a:lnTo>
                    <a:pt x="705746" y="46041"/>
                  </a:lnTo>
                  <a:lnTo>
                    <a:pt x="719042" y="36480"/>
                  </a:lnTo>
                  <a:lnTo>
                    <a:pt x="733813" y="29444"/>
                  </a:lnTo>
                  <a:lnTo>
                    <a:pt x="749681" y="25146"/>
                  </a:lnTo>
                  <a:lnTo>
                    <a:pt x="779809" y="25146"/>
                  </a:lnTo>
                  <a:lnTo>
                    <a:pt x="783336" y="17399"/>
                  </a:lnTo>
                  <a:lnTo>
                    <a:pt x="783336" y="9651"/>
                  </a:lnTo>
                  <a:lnTo>
                    <a:pt x="781304" y="5841"/>
                  </a:lnTo>
                  <a:lnTo>
                    <a:pt x="779399" y="1904"/>
                  </a:lnTo>
                  <a:lnTo>
                    <a:pt x="775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9701" y="2137283"/>
              <a:ext cx="179387" cy="1852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9100" y="1969093"/>
              <a:ext cx="206644" cy="1888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65426" y="2042922"/>
              <a:ext cx="281940" cy="435609"/>
            </a:xfrm>
            <a:custGeom>
              <a:avLst/>
              <a:gdLst/>
              <a:ahLst/>
              <a:cxnLst/>
              <a:rect l="l" t="t" r="r" b="b"/>
              <a:pathLst>
                <a:path w="281939" h="435610">
                  <a:moveTo>
                    <a:pt x="13843" y="0"/>
                  </a:moveTo>
                  <a:lnTo>
                    <a:pt x="5968" y="3810"/>
                  </a:lnTo>
                  <a:lnTo>
                    <a:pt x="3937" y="9651"/>
                  </a:lnTo>
                  <a:lnTo>
                    <a:pt x="0" y="17399"/>
                  </a:lnTo>
                  <a:lnTo>
                    <a:pt x="3937" y="25145"/>
                  </a:lnTo>
                  <a:lnTo>
                    <a:pt x="9906" y="27050"/>
                  </a:lnTo>
                  <a:lnTo>
                    <a:pt x="49311" y="51478"/>
                  </a:lnTo>
                  <a:lnTo>
                    <a:pt x="80205" y="84626"/>
                  </a:lnTo>
                  <a:lnTo>
                    <a:pt x="103561" y="124328"/>
                  </a:lnTo>
                  <a:lnTo>
                    <a:pt x="120351" y="168420"/>
                  </a:lnTo>
                  <a:lnTo>
                    <a:pt x="131546" y="214738"/>
                  </a:lnTo>
                  <a:lnTo>
                    <a:pt x="138119" y="261116"/>
                  </a:lnTo>
                  <a:lnTo>
                    <a:pt x="141042" y="305390"/>
                  </a:lnTo>
                  <a:lnTo>
                    <a:pt x="141287" y="345396"/>
                  </a:lnTo>
                  <a:lnTo>
                    <a:pt x="139827" y="378967"/>
                  </a:lnTo>
                  <a:lnTo>
                    <a:pt x="137144" y="399573"/>
                  </a:lnTo>
                  <a:lnTo>
                    <a:pt x="136237" y="410293"/>
                  </a:lnTo>
                  <a:lnTo>
                    <a:pt x="135890" y="421513"/>
                  </a:lnTo>
                  <a:lnTo>
                    <a:pt x="133985" y="429260"/>
                  </a:lnTo>
                  <a:lnTo>
                    <a:pt x="139827" y="435101"/>
                  </a:lnTo>
                  <a:lnTo>
                    <a:pt x="147700" y="435101"/>
                  </a:lnTo>
                  <a:lnTo>
                    <a:pt x="153670" y="435101"/>
                  </a:lnTo>
                  <a:lnTo>
                    <a:pt x="159512" y="429260"/>
                  </a:lnTo>
                  <a:lnTo>
                    <a:pt x="165481" y="419607"/>
                  </a:lnTo>
                  <a:lnTo>
                    <a:pt x="169418" y="377063"/>
                  </a:lnTo>
                  <a:lnTo>
                    <a:pt x="188419" y="299394"/>
                  </a:lnTo>
                  <a:lnTo>
                    <a:pt x="214961" y="243337"/>
                  </a:lnTo>
                  <a:lnTo>
                    <a:pt x="242441" y="206390"/>
                  </a:lnTo>
                  <a:lnTo>
                    <a:pt x="264259" y="186054"/>
                  </a:lnTo>
                  <a:lnTo>
                    <a:pt x="279654" y="176022"/>
                  </a:lnTo>
                  <a:lnTo>
                    <a:pt x="281686" y="168275"/>
                  </a:lnTo>
                  <a:lnTo>
                    <a:pt x="273812" y="156590"/>
                  </a:lnTo>
                  <a:lnTo>
                    <a:pt x="265938" y="154686"/>
                  </a:lnTo>
                  <a:lnTo>
                    <a:pt x="248844" y="165854"/>
                  </a:lnTo>
                  <a:lnTo>
                    <a:pt x="225551" y="186594"/>
                  </a:lnTo>
                  <a:lnTo>
                    <a:pt x="196353" y="223289"/>
                  </a:lnTo>
                  <a:lnTo>
                    <a:pt x="167512" y="278511"/>
                  </a:lnTo>
                  <a:lnTo>
                    <a:pt x="166306" y="270067"/>
                  </a:lnTo>
                  <a:lnTo>
                    <a:pt x="153655" y="186995"/>
                  </a:lnTo>
                  <a:lnTo>
                    <a:pt x="138105" y="135203"/>
                  </a:lnTo>
                  <a:lnTo>
                    <a:pt x="116966" y="90614"/>
                  </a:lnTo>
                  <a:lnTo>
                    <a:pt x="90409" y="53603"/>
                  </a:lnTo>
                  <a:lnTo>
                    <a:pt x="58603" y="24543"/>
                  </a:lnTo>
                  <a:lnTo>
                    <a:pt x="21717" y="3810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44846" y="893159"/>
            <a:ext cx="6249670" cy="475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700" spc="20" dirty="0">
                <a:latin typeface="Tahoma"/>
                <a:cs typeface="Tahoma"/>
              </a:rPr>
              <a:t>El </a:t>
            </a:r>
            <a:r>
              <a:rPr sz="1700" spc="70" dirty="0">
                <a:latin typeface="Tahoma"/>
                <a:cs typeface="Tahoma"/>
              </a:rPr>
              <a:t>pilar </a:t>
            </a:r>
            <a:r>
              <a:rPr sz="1700" spc="75" dirty="0">
                <a:latin typeface="Tahoma"/>
                <a:cs typeface="Tahoma"/>
              </a:rPr>
              <a:t>ambiental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105" dirty="0">
                <a:latin typeface="Tahoma"/>
                <a:cs typeface="Tahoma"/>
              </a:rPr>
              <a:t>menudo </a:t>
            </a:r>
            <a:r>
              <a:rPr sz="1700" spc="65" dirty="0">
                <a:latin typeface="Tahoma"/>
                <a:cs typeface="Tahoma"/>
              </a:rPr>
              <a:t>recibe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85" dirty="0">
                <a:latin typeface="Tahoma"/>
                <a:cs typeface="Tahoma"/>
              </a:rPr>
              <a:t>mayor </a:t>
            </a:r>
            <a:r>
              <a:rPr sz="1700" spc="55" dirty="0">
                <a:latin typeface="Tahoma"/>
                <a:cs typeface="Tahoma"/>
              </a:rPr>
              <a:t>atención.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Muchas </a:t>
            </a:r>
            <a:r>
              <a:rPr sz="1700" spc="80" dirty="0">
                <a:latin typeface="Tahoma"/>
                <a:cs typeface="Tahoma"/>
              </a:rPr>
              <a:t>empresas </a:t>
            </a:r>
            <a:r>
              <a:rPr sz="1700" spc="55" dirty="0">
                <a:latin typeface="Tahoma"/>
                <a:cs typeface="Tahoma"/>
              </a:rPr>
              <a:t>se </a:t>
            </a:r>
            <a:r>
              <a:rPr sz="1700" spc="70" dirty="0">
                <a:latin typeface="Tahoma"/>
                <a:cs typeface="Tahoma"/>
              </a:rPr>
              <a:t>centran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75" dirty="0">
                <a:latin typeface="Tahoma"/>
                <a:cs typeface="Tahoma"/>
              </a:rPr>
              <a:t>reducir su </a:t>
            </a:r>
            <a:r>
              <a:rPr sz="1700" spc="70" dirty="0">
                <a:latin typeface="Tahoma"/>
                <a:cs typeface="Tahoma"/>
              </a:rPr>
              <a:t>huella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carbono,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75" dirty="0">
                <a:latin typeface="Tahoma"/>
                <a:cs typeface="Tahoma"/>
              </a:rPr>
              <a:t>residuos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45" dirty="0">
                <a:latin typeface="Tahoma"/>
                <a:cs typeface="Tahoma"/>
              </a:rPr>
              <a:t>envases,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85" dirty="0">
                <a:latin typeface="Tahoma"/>
                <a:cs typeface="Tahoma"/>
              </a:rPr>
              <a:t>uso </a:t>
            </a:r>
            <a:r>
              <a:rPr sz="1700" spc="80" dirty="0">
                <a:latin typeface="Tahoma"/>
                <a:cs typeface="Tahoma"/>
              </a:rPr>
              <a:t>de agua </a:t>
            </a:r>
            <a:r>
              <a:rPr sz="1700" spc="100" dirty="0">
                <a:latin typeface="Tahoma"/>
                <a:cs typeface="Tahoma"/>
              </a:rPr>
              <a:t>u </a:t>
            </a:r>
            <a:r>
              <a:rPr sz="1700" spc="80" dirty="0">
                <a:latin typeface="Tahoma"/>
                <a:cs typeface="Tahoma"/>
              </a:rPr>
              <a:t>otros </a:t>
            </a:r>
            <a:r>
              <a:rPr sz="1700" spc="85" dirty="0">
                <a:latin typeface="Tahoma"/>
                <a:cs typeface="Tahoma"/>
              </a:rPr>
              <a:t> daños </a:t>
            </a:r>
            <a:r>
              <a:rPr sz="1700" spc="55" dirty="0">
                <a:latin typeface="Tahoma"/>
                <a:cs typeface="Tahoma"/>
              </a:rPr>
              <a:t>al </a:t>
            </a:r>
            <a:r>
              <a:rPr sz="1700" spc="95" dirty="0">
                <a:latin typeface="Tahoma"/>
                <a:cs typeface="Tahoma"/>
              </a:rPr>
              <a:t>medio </a:t>
            </a:r>
            <a:r>
              <a:rPr sz="1700" spc="65" dirty="0">
                <a:latin typeface="Tahoma"/>
                <a:cs typeface="Tahoma"/>
              </a:rPr>
              <a:t>ambiente. </a:t>
            </a:r>
            <a:r>
              <a:rPr sz="1700" spc="85" dirty="0">
                <a:latin typeface="Tahoma"/>
                <a:cs typeface="Tahoma"/>
              </a:rPr>
              <a:t>Además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ayudar </a:t>
            </a:r>
            <a:r>
              <a:rPr sz="1700" spc="55" dirty="0">
                <a:latin typeface="Tahoma"/>
                <a:cs typeface="Tahoma"/>
              </a:rPr>
              <a:t>al </a:t>
            </a:r>
            <a:r>
              <a:rPr sz="1700" spc="50" dirty="0">
                <a:latin typeface="Tahoma"/>
                <a:cs typeface="Tahoma"/>
              </a:rPr>
              <a:t>planeta, </a:t>
            </a:r>
            <a:r>
              <a:rPr sz="1700" spc="55" dirty="0">
                <a:latin typeface="Tahoma"/>
                <a:cs typeface="Tahoma"/>
              </a:rPr>
              <a:t> estas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prácticas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también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pueden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tener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impacto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financiero </a:t>
            </a:r>
            <a:r>
              <a:rPr sz="1700" spc="7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positivo. </a:t>
            </a:r>
            <a:r>
              <a:rPr sz="1700" spc="95" dirty="0">
                <a:latin typeface="Tahoma"/>
                <a:cs typeface="Tahoma"/>
              </a:rPr>
              <a:t>Por </a:t>
            </a:r>
            <a:r>
              <a:rPr sz="1700" spc="55" dirty="0">
                <a:latin typeface="Tahoma"/>
                <a:cs typeface="Tahoma"/>
              </a:rPr>
              <a:t>ejemplo, la </a:t>
            </a:r>
            <a:r>
              <a:rPr sz="1700" spc="75" dirty="0">
                <a:latin typeface="Tahoma"/>
                <a:cs typeface="Tahoma"/>
              </a:rPr>
              <a:t>reducción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85" dirty="0">
                <a:latin typeface="Tahoma"/>
                <a:cs typeface="Tahoma"/>
              </a:rPr>
              <a:t>uso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materiales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embalaje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significa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menor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gasto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mejora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eficiencia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75" dirty="0">
                <a:latin typeface="Tahoma"/>
                <a:cs typeface="Tahoma"/>
              </a:rPr>
              <a:t>combustible </a:t>
            </a:r>
            <a:r>
              <a:rPr sz="1700" spc="80" dirty="0">
                <a:latin typeface="Tahoma"/>
                <a:cs typeface="Tahoma"/>
              </a:rPr>
              <a:t>también </a:t>
            </a:r>
            <a:r>
              <a:rPr sz="1700" spc="70" dirty="0">
                <a:latin typeface="Tahoma"/>
                <a:cs typeface="Tahoma"/>
              </a:rPr>
              <a:t>ayuda </a:t>
            </a:r>
            <a:r>
              <a:rPr sz="1700" spc="75" dirty="0">
                <a:latin typeface="Tahoma"/>
                <a:cs typeface="Tahoma"/>
              </a:rPr>
              <a:t>con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80" dirty="0">
                <a:latin typeface="Tahoma"/>
                <a:cs typeface="Tahoma"/>
              </a:rPr>
              <a:t>presupuesto de </a:t>
            </a:r>
            <a:r>
              <a:rPr sz="1700" spc="55" dirty="0">
                <a:latin typeface="Tahoma"/>
                <a:cs typeface="Tahoma"/>
              </a:rPr>
              <a:t>las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pymes.</a:t>
            </a:r>
            <a:endParaRPr sz="1700">
              <a:latin typeface="Tahoma"/>
              <a:cs typeface="Tahoma"/>
            </a:endParaRPr>
          </a:p>
          <a:p>
            <a:pPr marL="12700" marR="64769">
              <a:lnSpc>
                <a:spcPct val="135100"/>
              </a:lnSpc>
              <a:spcBef>
                <a:spcPts val="965"/>
              </a:spcBef>
            </a:pPr>
            <a:r>
              <a:rPr sz="1600" spc="40" dirty="0">
                <a:latin typeface="Tahoma"/>
                <a:cs typeface="Tahoma"/>
              </a:rPr>
              <a:t>En </a:t>
            </a:r>
            <a:r>
              <a:rPr sz="1600" spc="95" dirty="0">
                <a:latin typeface="Tahoma"/>
                <a:cs typeface="Tahoma"/>
              </a:rPr>
              <a:t>un </a:t>
            </a:r>
            <a:r>
              <a:rPr sz="1600" spc="65" dirty="0">
                <a:latin typeface="Tahoma"/>
                <a:cs typeface="Tahoma"/>
              </a:rPr>
              <a:t>ejemplo </a:t>
            </a:r>
            <a:r>
              <a:rPr sz="1600" spc="45" dirty="0">
                <a:latin typeface="Tahoma"/>
                <a:cs typeface="Tahoma"/>
              </a:rPr>
              <a:t>reciente, </a:t>
            </a:r>
            <a:r>
              <a:rPr sz="1600" spc="65" dirty="0">
                <a:latin typeface="Tahoma"/>
                <a:cs typeface="Tahoma"/>
              </a:rPr>
              <a:t>Walmart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65" dirty="0">
                <a:latin typeface="Tahoma"/>
                <a:cs typeface="Tahoma"/>
              </a:rPr>
              <a:t>centró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85" dirty="0">
                <a:latin typeface="Tahoma"/>
                <a:cs typeface="Tahoma"/>
              </a:rPr>
              <a:t>empaque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través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70" dirty="0">
                <a:latin typeface="Tahoma"/>
                <a:cs typeface="Tahoma"/>
              </a:rPr>
              <a:t>su </a:t>
            </a:r>
            <a:r>
              <a:rPr sz="1600" spc="45" dirty="0">
                <a:latin typeface="Tahoma"/>
                <a:cs typeface="Tahoma"/>
              </a:rPr>
              <a:t>iniciativa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70" dirty="0">
                <a:latin typeface="Tahoma"/>
                <a:cs typeface="Tahoma"/>
              </a:rPr>
              <a:t>desperdicio </a:t>
            </a:r>
            <a:r>
              <a:rPr sz="1600" spc="40" dirty="0">
                <a:latin typeface="Tahoma"/>
                <a:cs typeface="Tahoma"/>
              </a:rPr>
              <a:t>cero, </a:t>
            </a:r>
            <a:r>
              <a:rPr sz="1600" spc="80" dirty="0">
                <a:latin typeface="Tahoma"/>
                <a:cs typeface="Tahoma"/>
              </a:rPr>
              <a:t>presionando </a:t>
            </a:r>
            <a:r>
              <a:rPr sz="1600" spc="70" dirty="0">
                <a:latin typeface="Tahoma"/>
                <a:cs typeface="Tahoma"/>
              </a:rPr>
              <a:t>para 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haya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menos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empaque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lo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largo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su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cadena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suministro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70" dirty="0">
                <a:latin typeface="Tahoma"/>
                <a:cs typeface="Tahoma"/>
              </a:rPr>
              <a:t>para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80" dirty="0">
                <a:latin typeface="Tahoma"/>
                <a:cs typeface="Tahoma"/>
              </a:rPr>
              <a:t>una mayor </a:t>
            </a:r>
            <a:r>
              <a:rPr sz="1600" spc="65" dirty="0">
                <a:latin typeface="Tahoma"/>
                <a:cs typeface="Tahoma"/>
              </a:rPr>
              <a:t>parte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5" dirty="0">
                <a:latin typeface="Tahoma"/>
                <a:cs typeface="Tahoma"/>
              </a:rPr>
              <a:t>ese </a:t>
            </a:r>
            <a:r>
              <a:rPr sz="1600" spc="85" dirty="0">
                <a:latin typeface="Tahoma"/>
                <a:cs typeface="Tahoma"/>
              </a:rPr>
              <a:t>empaque </a:t>
            </a:r>
            <a:r>
              <a:rPr sz="1600" spc="75" dirty="0">
                <a:latin typeface="Tahoma"/>
                <a:cs typeface="Tahoma"/>
              </a:rPr>
              <a:t>provenga 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materiales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reciclados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reutilizados.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911" y="2955226"/>
            <a:ext cx="2867660" cy="11582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3400" b="1" spc="35" dirty="0">
                <a:solidFill>
                  <a:srgbClr val="639F43"/>
                </a:solidFill>
                <a:latin typeface="Arial"/>
                <a:cs typeface="Arial"/>
              </a:rPr>
              <a:t>1.</a:t>
            </a:r>
            <a:r>
              <a:rPr sz="3400" b="1" spc="-9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3400" b="1" spc="135" dirty="0">
                <a:solidFill>
                  <a:srgbClr val="639F43"/>
                </a:solidFill>
                <a:latin typeface="Arial"/>
                <a:cs typeface="Arial"/>
              </a:rPr>
              <a:t>Ambiental</a:t>
            </a:r>
            <a:endParaRPr sz="34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810"/>
              </a:spcBef>
            </a:pPr>
            <a:r>
              <a:rPr sz="2400" b="1" spc="60" dirty="0">
                <a:solidFill>
                  <a:srgbClr val="639F43"/>
                </a:solidFill>
                <a:latin typeface="Arial"/>
                <a:cs typeface="Arial"/>
              </a:rPr>
              <a:t>Sustentabilidad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528616"/>
            <a:ext cx="11193780" cy="541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>
              <a:lnSpc>
                <a:spcPct val="141300"/>
              </a:lnSpc>
              <a:spcBef>
                <a:spcPts val="100"/>
              </a:spcBef>
            </a:pPr>
            <a:r>
              <a:rPr sz="1700" spc="85" dirty="0">
                <a:latin typeface="Tahoma"/>
                <a:cs typeface="Tahoma"/>
              </a:rPr>
              <a:t>Debido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55" dirty="0">
                <a:latin typeface="Tahoma"/>
                <a:cs typeface="Tahoma"/>
              </a:rPr>
              <a:t>la crisis </a:t>
            </a:r>
            <a:r>
              <a:rPr sz="1700" spc="60" dirty="0">
                <a:latin typeface="Tahoma"/>
                <a:cs typeface="Tahoma"/>
              </a:rPr>
              <a:t>climática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80" dirty="0">
                <a:latin typeface="Tahoma"/>
                <a:cs typeface="Tahoma"/>
              </a:rPr>
              <a:t>enfrentamos </a:t>
            </a:r>
            <a:r>
              <a:rPr sz="1700" spc="60" dirty="0">
                <a:latin typeface="Tahoma"/>
                <a:cs typeface="Tahoma"/>
              </a:rPr>
              <a:t>ahora, </a:t>
            </a:r>
            <a:r>
              <a:rPr sz="1700" spc="55" dirty="0">
                <a:latin typeface="Tahoma"/>
                <a:cs typeface="Tahoma"/>
              </a:rPr>
              <a:t>es </a:t>
            </a:r>
            <a:r>
              <a:rPr sz="1700" spc="80" dirty="0">
                <a:latin typeface="Tahoma"/>
                <a:cs typeface="Tahoma"/>
              </a:rPr>
              <a:t>importante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70" dirty="0">
                <a:latin typeface="Tahoma"/>
                <a:cs typeface="Tahoma"/>
              </a:rPr>
              <a:t>todas </a:t>
            </a:r>
            <a:r>
              <a:rPr sz="1700" spc="55" dirty="0">
                <a:latin typeface="Tahoma"/>
                <a:cs typeface="Tahoma"/>
              </a:rPr>
              <a:t>las </a:t>
            </a:r>
            <a:r>
              <a:rPr sz="1700" spc="65" dirty="0">
                <a:latin typeface="Tahoma"/>
                <a:cs typeface="Tahoma"/>
              </a:rPr>
              <a:t>empresas, </a:t>
            </a:r>
            <a:r>
              <a:rPr sz="1700" spc="80" dirty="0">
                <a:latin typeface="Tahoma"/>
                <a:cs typeface="Tahoma"/>
              </a:rPr>
              <a:t>grandes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pequeñas, </a:t>
            </a:r>
            <a:r>
              <a:rPr sz="1700" spc="70" dirty="0">
                <a:latin typeface="Tahoma"/>
                <a:cs typeface="Tahoma"/>
              </a:rPr>
              <a:t>sean </a:t>
            </a:r>
            <a:r>
              <a:rPr sz="1700" spc="60" dirty="0">
                <a:latin typeface="Tahoma"/>
                <a:cs typeface="Tahoma"/>
              </a:rPr>
              <a:t>conscientes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sus </a:t>
            </a:r>
            <a:r>
              <a:rPr sz="1700" spc="75" dirty="0">
                <a:latin typeface="Tahoma"/>
                <a:cs typeface="Tahoma"/>
              </a:rPr>
              <a:t>impactos </a:t>
            </a:r>
            <a:r>
              <a:rPr sz="1700" spc="70" dirty="0">
                <a:latin typeface="Tahoma"/>
                <a:cs typeface="Tahoma"/>
              </a:rPr>
              <a:t>ambientales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60" dirty="0">
                <a:latin typeface="Tahoma"/>
                <a:cs typeface="Tahoma"/>
              </a:rPr>
              <a:t>trabajen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60" dirty="0">
                <a:latin typeface="Tahoma"/>
                <a:cs typeface="Tahoma"/>
              </a:rPr>
              <a:t>reducirlos. </a:t>
            </a:r>
            <a:r>
              <a:rPr sz="1700" spc="50" dirty="0">
                <a:latin typeface="Tahoma"/>
                <a:cs typeface="Tahoma"/>
              </a:rPr>
              <a:t>La </a:t>
            </a:r>
            <a:r>
              <a:rPr sz="1700" spc="70" dirty="0">
                <a:latin typeface="Tahoma"/>
                <a:cs typeface="Tahoma"/>
              </a:rPr>
              <a:t>sostenibilidad </a:t>
            </a:r>
            <a:r>
              <a:rPr sz="1700" spc="75" dirty="0">
                <a:latin typeface="Tahoma"/>
                <a:cs typeface="Tahoma"/>
              </a:rPr>
              <a:t> ambiental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cambio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climático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suelen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ser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primeras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cosas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pensamos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cuando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consideramos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sostenibilidad.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50100"/>
              </a:lnSpc>
              <a:spcBef>
                <a:spcPts val="960"/>
              </a:spcBef>
            </a:pPr>
            <a:r>
              <a:rPr sz="1600" spc="105" dirty="0">
                <a:latin typeface="Tahoma"/>
                <a:cs typeface="Tahoma"/>
              </a:rPr>
              <a:t>Uno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desafíos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con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pilar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ambiental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impacto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un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negocio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00" dirty="0">
                <a:latin typeface="Tahoma"/>
                <a:cs typeface="Tahoma"/>
              </a:rPr>
              <a:t>menudo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calcula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su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totalidad,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lo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5" dirty="0">
                <a:latin typeface="Tahoma"/>
                <a:cs typeface="Tahoma"/>
              </a:rPr>
              <a:t>significa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5" dirty="0">
                <a:latin typeface="Tahoma"/>
                <a:cs typeface="Tahoma"/>
              </a:rPr>
              <a:t>existen </a:t>
            </a:r>
            <a:r>
              <a:rPr sz="1600" spc="65" dirty="0">
                <a:latin typeface="Tahoma"/>
                <a:cs typeface="Tahoma"/>
              </a:rPr>
              <a:t>externalidades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95" dirty="0">
                <a:latin typeface="Tahoma"/>
                <a:cs typeface="Tahoma"/>
              </a:rPr>
              <a:t>no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50" dirty="0">
                <a:latin typeface="Tahoma"/>
                <a:cs typeface="Tahoma"/>
              </a:rPr>
              <a:t>reflejan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65" dirty="0">
                <a:latin typeface="Tahoma"/>
                <a:cs typeface="Tahoma"/>
              </a:rPr>
              <a:t>los precios </a:t>
            </a:r>
            <a:r>
              <a:rPr sz="1600" spc="50" dirty="0">
                <a:latin typeface="Tahoma"/>
                <a:cs typeface="Tahoma"/>
              </a:rPr>
              <a:t>al </a:t>
            </a:r>
            <a:r>
              <a:rPr sz="1600" spc="70" dirty="0">
                <a:latin typeface="Tahoma"/>
                <a:cs typeface="Tahoma"/>
              </a:rPr>
              <a:t>consumidor. </a:t>
            </a:r>
            <a:r>
              <a:rPr sz="1600" spc="60" dirty="0">
                <a:latin typeface="Tahoma"/>
                <a:cs typeface="Tahoma"/>
              </a:rPr>
              <a:t>Los costos </a:t>
            </a:r>
            <a:r>
              <a:rPr sz="1600" spc="55" dirty="0">
                <a:latin typeface="Tahoma"/>
                <a:cs typeface="Tahoma"/>
              </a:rPr>
              <a:t>totales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aguas </a:t>
            </a:r>
            <a:r>
              <a:rPr sz="1600" spc="50" dirty="0">
                <a:latin typeface="Tahoma"/>
                <a:cs typeface="Tahoma"/>
              </a:rPr>
              <a:t>residuales, el </a:t>
            </a:r>
            <a:r>
              <a:rPr sz="1600" spc="75" dirty="0">
                <a:latin typeface="Tahoma"/>
                <a:cs typeface="Tahoma"/>
              </a:rPr>
              <a:t>dióxido de </a:t>
            </a:r>
            <a:r>
              <a:rPr sz="1600" spc="60" dirty="0">
                <a:latin typeface="Tahoma"/>
                <a:cs typeface="Tahoma"/>
              </a:rPr>
              <a:t>carbono,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recuperación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0" dirty="0">
                <a:latin typeface="Tahoma"/>
                <a:cs typeface="Tahoma"/>
              </a:rPr>
              <a:t>tierras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65" dirty="0">
                <a:latin typeface="Tahoma"/>
                <a:cs typeface="Tahoma"/>
              </a:rPr>
              <a:t>los desechos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70" dirty="0">
                <a:latin typeface="Tahoma"/>
                <a:cs typeface="Tahoma"/>
              </a:rPr>
              <a:t>general </a:t>
            </a:r>
            <a:r>
              <a:rPr sz="1600" spc="95" dirty="0">
                <a:latin typeface="Tahoma"/>
                <a:cs typeface="Tahoma"/>
              </a:rPr>
              <a:t>no </a:t>
            </a:r>
            <a:r>
              <a:rPr sz="1600" spc="80" dirty="0">
                <a:latin typeface="Tahoma"/>
                <a:cs typeface="Tahoma"/>
              </a:rPr>
              <a:t>son </a:t>
            </a:r>
            <a:r>
              <a:rPr sz="1600" spc="45" dirty="0">
                <a:latin typeface="Tahoma"/>
                <a:cs typeface="Tahoma"/>
              </a:rPr>
              <a:t>fáciles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calcular.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Aquí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donde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entra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juego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evaluación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comparativa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tratar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cuantificar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esos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costos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externos,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modo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pueda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rastrear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progreso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reducción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ellos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manera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significativa.</a:t>
            </a:r>
            <a:endParaRPr sz="1600">
              <a:latin typeface="Tahoma"/>
              <a:cs typeface="Tahoma"/>
            </a:endParaRPr>
          </a:p>
          <a:p>
            <a:pPr marL="12700" marR="383540">
              <a:lnSpc>
                <a:spcPct val="114300"/>
              </a:lnSpc>
              <a:spcBef>
                <a:spcPts val="1110"/>
              </a:spcBef>
            </a:pPr>
            <a:r>
              <a:rPr sz="2100" spc="80" dirty="0">
                <a:latin typeface="Tahoma"/>
                <a:cs typeface="Tahoma"/>
              </a:rPr>
              <a:t>A </a:t>
            </a:r>
            <a:r>
              <a:rPr sz="2100" spc="70" dirty="0">
                <a:latin typeface="Tahoma"/>
                <a:cs typeface="Tahoma"/>
              </a:rPr>
              <a:t>nivel </a:t>
            </a:r>
            <a:r>
              <a:rPr sz="2100" spc="75" dirty="0">
                <a:latin typeface="Tahoma"/>
                <a:cs typeface="Tahoma"/>
              </a:rPr>
              <a:t>ambiental, </a:t>
            </a:r>
            <a:r>
              <a:rPr sz="2100" spc="65" dirty="0">
                <a:latin typeface="Tahoma"/>
                <a:cs typeface="Tahoma"/>
              </a:rPr>
              <a:t>la </a:t>
            </a:r>
            <a:r>
              <a:rPr sz="2100" spc="85" dirty="0">
                <a:latin typeface="Tahoma"/>
                <a:cs typeface="Tahoma"/>
              </a:rPr>
              <a:t>sostenibilidad </a:t>
            </a:r>
            <a:r>
              <a:rPr sz="2100" spc="55" dirty="0">
                <a:latin typeface="Tahoma"/>
                <a:cs typeface="Tahoma"/>
              </a:rPr>
              <a:t>evita </a:t>
            </a:r>
            <a:r>
              <a:rPr sz="2100" spc="110" dirty="0">
                <a:latin typeface="Tahoma"/>
                <a:cs typeface="Tahoma"/>
              </a:rPr>
              <a:t>que </a:t>
            </a:r>
            <a:r>
              <a:rPr sz="2100" spc="65" dirty="0">
                <a:latin typeface="Tahoma"/>
                <a:cs typeface="Tahoma"/>
              </a:rPr>
              <a:t>la </a:t>
            </a:r>
            <a:r>
              <a:rPr sz="2100" spc="80" dirty="0">
                <a:latin typeface="Tahoma"/>
                <a:cs typeface="Tahoma"/>
              </a:rPr>
              <a:t>naturaleza </a:t>
            </a:r>
            <a:r>
              <a:rPr sz="2100" spc="70" dirty="0">
                <a:latin typeface="Tahoma"/>
                <a:cs typeface="Tahoma"/>
              </a:rPr>
              <a:t>sea </a:t>
            </a:r>
            <a:r>
              <a:rPr sz="2100" spc="75" dirty="0">
                <a:latin typeface="Tahoma"/>
                <a:cs typeface="Tahoma"/>
              </a:rPr>
              <a:t>utilizada </a:t>
            </a:r>
            <a:r>
              <a:rPr sz="2100" spc="120" dirty="0">
                <a:latin typeface="Tahoma"/>
                <a:cs typeface="Tahoma"/>
              </a:rPr>
              <a:t>como </a:t>
            </a:r>
            <a:r>
              <a:rPr sz="2100" spc="85" dirty="0">
                <a:latin typeface="Tahoma"/>
                <a:cs typeface="Tahoma"/>
              </a:rPr>
              <a:t>fuente </a:t>
            </a:r>
            <a:r>
              <a:rPr sz="2100" spc="-64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inagotable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de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recursos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25" dirty="0">
                <a:latin typeface="Tahoma"/>
                <a:cs typeface="Tahoma"/>
              </a:rPr>
              <a:t>y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asegura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su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protección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25" dirty="0">
                <a:latin typeface="Tahoma"/>
                <a:cs typeface="Tahoma"/>
              </a:rPr>
              <a:t>y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uso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racional</a:t>
            </a:r>
            <a:r>
              <a:rPr sz="2100" b="1" spc="65" dirty="0">
                <a:latin typeface="Arial"/>
                <a:cs typeface="Arial"/>
              </a:rPr>
              <a:t>.</a:t>
            </a:r>
            <a:r>
              <a:rPr sz="2100" spc="65" dirty="0">
                <a:latin typeface="Tahoma"/>
                <a:cs typeface="Tahoma"/>
              </a:rPr>
              <a:t>Si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bien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es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solo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25" dirty="0">
                <a:latin typeface="Tahoma"/>
                <a:cs typeface="Tahoma"/>
              </a:rPr>
              <a:t>uno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de </a:t>
            </a:r>
            <a:r>
              <a:rPr sz="2100" spc="105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los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tres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pilares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de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la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sostenibilidad,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es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vital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que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las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empresas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centren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sus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recursos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en </a:t>
            </a:r>
            <a:r>
              <a:rPr sz="2100" spc="105" dirty="0">
                <a:latin typeface="Tahoma"/>
                <a:cs typeface="Tahoma"/>
              </a:rPr>
              <a:t> minimizar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su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impacto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-25" dirty="0">
                <a:latin typeface="Tahoma"/>
                <a:cs typeface="Tahoma"/>
              </a:rPr>
              <a:t>y,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20" dirty="0">
                <a:latin typeface="Tahoma"/>
                <a:cs typeface="Tahoma"/>
              </a:rPr>
              <a:t>por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lo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60" dirty="0">
                <a:latin typeface="Tahoma"/>
                <a:cs typeface="Tahoma"/>
              </a:rPr>
              <a:t>tanto,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una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gran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parte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de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estos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recursos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se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destinarán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a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consideraciones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ambientales.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231391"/>
            <a:ext cx="5367528" cy="3837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6736" y="1455115"/>
            <a:ext cx="5421630" cy="345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600" spc="60" dirty="0">
                <a:latin typeface="Tahoma"/>
                <a:cs typeface="Tahoma"/>
              </a:rPr>
              <a:t>A </a:t>
            </a:r>
            <a:r>
              <a:rPr sz="1600" spc="70" dirty="0">
                <a:latin typeface="Tahoma"/>
                <a:cs typeface="Tahoma"/>
              </a:rPr>
              <a:t>lo </a:t>
            </a:r>
            <a:r>
              <a:rPr sz="1600" spc="75" dirty="0">
                <a:latin typeface="Tahoma"/>
                <a:cs typeface="Tahoma"/>
              </a:rPr>
              <a:t>largo de </a:t>
            </a:r>
            <a:r>
              <a:rPr sz="1600" spc="50" dirty="0">
                <a:latin typeface="Tahoma"/>
                <a:cs typeface="Tahoma"/>
              </a:rPr>
              <a:t>este curso, </a:t>
            </a:r>
            <a:r>
              <a:rPr sz="1600" spc="80" dirty="0">
                <a:latin typeface="Tahoma"/>
                <a:cs typeface="Tahoma"/>
              </a:rPr>
              <a:t>aprenderemos </a:t>
            </a:r>
            <a:r>
              <a:rPr sz="1600" spc="95" dirty="0">
                <a:latin typeface="Tahoma"/>
                <a:cs typeface="Tahoma"/>
              </a:rPr>
              <a:t>cómo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empresas </a:t>
            </a:r>
            <a:r>
              <a:rPr sz="1600" spc="85" dirty="0">
                <a:latin typeface="Tahoma"/>
                <a:cs typeface="Tahoma"/>
              </a:rPr>
              <a:t>pueden </a:t>
            </a:r>
            <a:r>
              <a:rPr sz="1600" spc="70" dirty="0">
                <a:latin typeface="Tahoma"/>
                <a:cs typeface="Tahoma"/>
              </a:rPr>
              <a:t>reducir su </a:t>
            </a:r>
            <a:r>
              <a:rPr sz="1600" spc="75" dirty="0">
                <a:latin typeface="Tahoma"/>
                <a:cs typeface="Tahoma"/>
              </a:rPr>
              <a:t>impacto en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65" dirty="0">
                <a:latin typeface="Tahoma"/>
                <a:cs typeface="Tahoma"/>
              </a:rPr>
              <a:t>planeta </a:t>
            </a:r>
            <a:r>
              <a:rPr sz="1600" spc="70" dirty="0">
                <a:latin typeface="Tahoma"/>
                <a:cs typeface="Tahoma"/>
              </a:rPr>
              <a:t> centrándose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80" dirty="0">
                <a:latin typeface="Tahoma"/>
                <a:cs typeface="Tahoma"/>
              </a:rPr>
              <a:t>una </a:t>
            </a:r>
            <a:r>
              <a:rPr sz="1600" spc="65" dirty="0">
                <a:latin typeface="Tahoma"/>
                <a:cs typeface="Tahoma"/>
              </a:rPr>
              <a:t>variedad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0" dirty="0">
                <a:latin typeface="Tahoma"/>
                <a:cs typeface="Tahoma"/>
              </a:rPr>
              <a:t>temas, </a:t>
            </a:r>
            <a:r>
              <a:rPr sz="1600" spc="70" dirty="0">
                <a:latin typeface="Tahoma"/>
                <a:cs typeface="Tahoma"/>
              </a:rPr>
              <a:t>desde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reducción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hasta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planes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sostenibilidad,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90" dirty="0">
                <a:latin typeface="Tahoma"/>
                <a:cs typeface="Tahoma"/>
              </a:rPr>
              <a:t>compromiso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65" dirty="0">
                <a:latin typeface="Tahoma"/>
                <a:cs typeface="Tahoma"/>
              </a:rPr>
              <a:t>cadena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suministro,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ecologización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productos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servicios,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entre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otros.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300" b="1" spc="15" dirty="0">
                <a:solidFill>
                  <a:srgbClr val="639F43"/>
                </a:solidFill>
                <a:latin typeface="Arial"/>
                <a:cs typeface="Arial"/>
              </a:rPr>
              <a:t>Lee</a:t>
            </a:r>
            <a:r>
              <a:rPr sz="2300" b="1" spc="-8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2300" b="1" spc="15" dirty="0">
                <a:solidFill>
                  <a:srgbClr val="639F43"/>
                </a:solidFill>
                <a:latin typeface="Arial"/>
                <a:cs typeface="Arial"/>
              </a:rPr>
              <a:t>mas:</a:t>
            </a:r>
            <a:endParaRPr sz="2300">
              <a:latin typeface="Arial"/>
              <a:cs typeface="Arial"/>
            </a:endParaRPr>
          </a:p>
          <a:p>
            <a:pPr marL="12700" marR="638175">
              <a:lnSpc>
                <a:spcPts val="2880"/>
              </a:lnSpc>
              <a:spcBef>
                <a:spcPts val="20"/>
              </a:spcBef>
            </a:pPr>
            <a:r>
              <a:rPr sz="1900" spc="45" dirty="0">
                <a:latin typeface="Tahoma"/>
                <a:cs typeface="Tahoma"/>
              </a:rPr>
              <a:t>https://</a:t>
            </a:r>
            <a:r>
              <a:rPr sz="1900" spc="45" dirty="0">
                <a:latin typeface="Tahoma"/>
                <a:cs typeface="Tahoma"/>
                <a:hlinkClick r:id="rId3"/>
              </a:rPr>
              <a:t>www.acciona.com/ 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desarrollosostenible/?</a:t>
            </a:r>
            <a:r>
              <a:rPr sz="1900" spc="20" dirty="0">
                <a:latin typeface="Tahoma"/>
                <a:cs typeface="Tahoma"/>
              </a:rPr>
              <a:t>_adin=02021864894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6" y="1563624"/>
            <a:ext cx="1511808" cy="1514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146" y="173940"/>
            <a:ext cx="5972175" cy="597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500"/>
              </a:lnSpc>
              <a:spcBef>
                <a:spcPts val="100"/>
              </a:spcBef>
            </a:pPr>
            <a:r>
              <a:rPr sz="1800" b="1" spc="30" dirty="0">
                <a:latin typeface="Arial"/>
                <a:cs typeface="Arial"/>
              </a:rPr>
              <a:t>Sostenibilidad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social</a:t>
            </a:r>
            <a:r>
              <a:rPr sz="1800" spc="15" dirty="0">
                <a:latin typeface="Tahoma"/>
                <a:cs typeface="Tahoma"/>
              </a:rPr>
              <a:t>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trata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identificar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gestionar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80" dirty="0">
                <a:latin typeface="Tahoma"/>
                <a:cs typeface="Tahoma"/>
              </a:rPr>
              <a:t>impactos </a:t>
            </a:r>
            <a:r>
              <a:rPr sz="1800" spc="65" dirty="0">
                <a:latin typeface="Tahoma"/>
                <a:cs typeface="Tahoma"/>
              </a:rPr>
              <a:t>empresariales, </a:t>
            </a:r>
            <a:r>
              <a:rPr sz="1800" spc="75" dirty="0">
                <a:latin typeface="Tahoma"/>
                <a:cs typeface="Tahoma"/>
              </a:rPr>
              <a:t>tanto </a:t>
            </a:r>
            <a:r>
              <a:rPr sz="1800" spc="65" dirty="0">
                <a:latin typeface="Tahoma"/>
                <a:cs typeface="Tahoma"/>
              </a:rPr>
              <a:t>positivos </a:t>
            </a:r>
            <a:r>
              <a:rPr sz="1800" spc="105" dirty="0">
                <a:latin typeface="Tahoma"/>
                <a:cs typeface="Tahoma"/>
              </a:rPr>
              <a:t>como 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negativos,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personas.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calidad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relaciones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una empresa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60" dirty="0">
                <a:latin typeface="Tahoma"/>
                <a:cs typeface="Tahoma"/>
              </a:rPr>
              <a:t>el </a:t>
            </a:r>
            <a:r>
              <a:rPr sz="1800" spc="100" dirty="0">
                <a:latin typeface="Tahoma"/>
                <a:cs typeface="Tahoma"/>
              </a:rPr>
              <a:t>compromiso </a:t>
            </a:r>
            <a:r>
              <a:rPr sz="1800" spc="80" dirty="0">
                <a:latin typeface="Tahoma"/>
                <a:cs typeface="Tahoma"/>
              </a:rPr>
              <a:t>con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70" dirty="0">
                <a:latin typeface="Tahoma"/>
                <a:cs typeface="Tahoma"/>
              </a:rPr>
              <a:t>partes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interesadas </a:t>
            </a:r>
            <a:r>
              <a:rPr sz="1800" spc="60" dirty="0">
                <a:latin typeface="Tahoma"/>
                <a:cs typeface="Tahoma"/>
              </a:rPr>
              <a:t>es </a:t>
            </a:r>
            <a:r>
              <a:rPr sz="1800" spc="70" dirty="0">
                <a:latin typeface="Tahoma"/>
                <a:cs typeface="Tahoma"/>
              </a:rPr>
              <a:t>fundamental. </a:t>
            </a:r>
            <a:r>
              <a:rPr sz="1800" spc="65" dirty="0">
                <a:latin typeface="Tahoma"/>
                <a:cs typeface="Tahoma"/>
              </a:rPr>
              <a:t>Directa </a:t>
            </a:r>
            <a:r>
              <a:rPr sz="1800" spc="110" dirty="0">
                <a:latin typeface="Tahoma"/>
                <a:cs typeface="Tahoma"/>
              </a:rPr>
              <a:t>o </a:t>
            </a:r>
            <a:r>
              <a:rPr sz="1800" spc="65" dirty="0">
                <a:latin typeface="Tahoma"/>
                <a:cs typeface="Tahoma"/>
              </a:rPr>
              <a:t>indirectamente,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60" dirty="0">
                <a:latin typeface="Tahoma"/>
                <a:cs typeface="Tahoma"/>
              </a:rPr>
              <a:t>PYMES afectan </a:t>
            </a:r>
            <a:r>
              <a:rPr sz="1800" spc="80" dirty="0">
                <a:latin typeface="Tahoma"/>
                <a:cs typeface="Tahoma"/>
              </a:rPr>
              <a:t>lo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55" dirty="0">
                <a:latin typeface="Tahoma"/>
                <a:cs typeface="Tahoma"/>
              </a:rPr>
              <a:t>les </a:t>
            </a:r>
            <a:r>
              <a:rPr sz="1800" spc="70" dirty="0">
                <a:latin typeface="Tahoma"/>
                <a:cs typeface="Tahoma"/>
              </a:rPr>
              <a:t>sucede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75" dirty="0">
                <a:latin typeface="Tahoma"/>
                <a:cs typeface="Tahoma"/>
              </a:rPr>
              <a:t>empleados,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trabajadores </a:t>
            </a:r>
            <a:r>
              <a:rPr sz="1800" spc="85" dirty="0">
                <a:latin typeface="Tahoma"/>
                <a:cs typeface="Tahoma"/>
              </a:rPr>
              <a:t>en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75" dirty="0">
                <a:latin typeface="Tahoma"/>
                <a:cs typeface="Tahoma"/>
              </a:rPr>
              <a:t>cadena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45" dirty="0">
                <a:latin typeface="Tahoma"/>
                <a:cs typeface="Tahoma"/>
              </a:rPr>
              <a:t>valor, </a:t>
            </a:r>
            <a:r>
              <a:rPr sz="1800" spc="60" dirty="0">
                <a:latin typeface="Tahoma"/>
                <a:cs typeface="Tahoma"/>
              </a:rPr>
              <a:t>clientes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comunidades </a:t>
            </a:r>
            <a:r>
              <a:rPr sz="1800" spc="45" dirty="0">
                <a:latin typeface="Tahoma"/>
                <a:cs typeface="Tahoma"/>
              </a:rPr>
              <a:t>locales,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60" dirty="0">
                <a:latin typeface="Tahoma"/>
                <a:cs typeface="Tahoma"/>
              </a:rPr>
              <a:t>es </a:t>
            </a:r>
            <a:r>
              <a:rPr sz="1800" spc="85" dirty="0">
                <a:latin typeface="Tahoma"/>
                <a:cs typeface="Tahoma"/>
              </a:rPr>
              <a:t>importante </a:t>
            </a:r>
            <a:r>
              <a:rPr sz="1800" spc="80" dirty="0">
                <a:latin typeface="Tahoma"/>
                <a:cs typeface="Tahoma"/>
              </a:rPr>
              <a:t>gestionar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impactos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5" dirty="0">
                <a:latin typeface="Tahoma"/>
                <a:cs typeface="Tahoma"/>
              </a:rPr>
              <a:t>manera </a:t>
            </a:r>
            <a:r>
              <a:rPr sz="1800" spc="50" dirty="0">
                <a:latin typeface="Tahoma"/>
                <a:cs typeface="Tahoma"/>
              </a:rPr>
              <a:t>proactiva. </a:t>
            </a:r>
            <a:r>
              <a:rPr sz="1800" spc="80" dirty="0">
                <a:latin typeface="Tahoma"/>
                <a:cs typeface="Tahoma"/>
              </a:rPr>
              <a:t>Para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70" dirty="0">
                <a:latin typeface="Tahoma"/>
                <a:cs typeface="Tahoma"/>
              </a:rPr>
              <a:t>empresas,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sostenibilidad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social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relaciona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estrechamente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concepto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una </a:t>
            </a:r>
            <a:r>
              <a:rPr sz="1800" spc="55" dirty="0">
                <a:latin typeface="Tahoma"/>
                <a:cs typeface="Tahoma"/>
              </a:rPr>
              <a:t>licencia </a:t>
            </a:r>
            <a:r>
              <a:rPr sz="1800" spc="60" dirty="0">
                <a:latin typeface="Tahoma"/>
                <a:cs typeface="Tahoma"/>
              </a:rPr>
              <a:t>social </a:t>
            </a:r>
            <a:r>
              <a:rPr sz="1800" spc="80" dirty="0">
                <a:latin typeface="Tahoma"/>
                <a:cs typeface="Tahoma"/>
              </a:rPr>
              <a:t>para </a:t>
            </a:r>
            <a:r>
              <a:rPr sz="1800" spc="65" dirty="0">
                <a:latin typeface="Tahoma"/>
                <a:cs typeface="Tahoma"/>
              </a:rPr>
              <a:t>operar,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60" dirty="0">
                <a:latin typeface="Tahoma"/>
                <a:cs typeface="Tahoma"/>
              </a:rPr>
              <a:t>se 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refiere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75" dirty="0">
                <a:latin typeface="Tahoma"/>
                <a:cs typeface="Tahoma"/>
              </a:rPr>
              <a:t>percepción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80" dirty="0">
                <a:latin typeface="Tahoma"/>
                <a:cs typeface="Tahoma"/>
              </a:rPr>
              <a:t>operaciones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una 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empresa </a:t>
            </a:r>
            <a:r>
              <a:rPr sz="1800" spc="105" dirty="0">
                <a:latin typeface="Tahoma"/>
                <a:cs typeface="Tahoma"/>
              </a:rPr>
              <a:t>u </a:t>
            </a:r>
            <a:r>
              <a:rPr sz="1800" spc="80" dirty="0">
                <a:latin typeface="Tahoma"/>
                <a:cs typeface="Tahoma"/>
              </a:rPr>
              <a:t>organización </a:t>
            </a:r>
            <a:r>
              <a:rPr sz="1800" spc="105" dirty="0">
                <a:latin typeface="Tahoma"/>
                <a:cs typeface="Tahoma"/>
              </a:rPr>
              <a:t>por </a:t>
            </a:r>
            <a:r>
              <a:rPr sz="1800" spc="75" dirty="0">
                <a:latin typeface="Tahoma"/>
                <a:cs typeface="Tahoma"/>
              </a:rPr>
              <a:t>parte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75" dirty="0">
                <a:latin typeface="Tahoma"/>
                <a:cs typeface="Tahoma"/>
              </a:rPr>
              <a:t>sus empleados,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partes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interesadas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comunidad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general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opera.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573" y="3423792"/>
            <a:ext cx="15005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25" dirty="0">
                <a:solidFill>
                  <a:srgbClr val="46883F"/>
                </a:solidFill>
                <a:latin typeface="Arial"/>
                <a:cs typeface="Arial"/>
              </a:rPr>
              <a:t>2.</a:t>
            </a:r>
            <a:r>
              <a:rPr sz="2300" b="1" spc="-12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46883F"/>
                </a:solidFill>
                <a:latin typeface="Arial"/>
                <a:cs typeface="Arial"/>
              </a:rPr>
              <a:t>sociales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477" y="3905250"/>
            <a:ext cx="241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46883F"/>
                </a:solidFill>
                <a:latin typeface="Arial"/>
                <a:cs typeface="Arial"/>
              </a:rPr>
              <a:t>Sustentabilidad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1444752"/>
            <a:ext cx="1511808" cy="15118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39639" y="774826"/>
            <a:ext cx="576770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pymes,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sostenibilidad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económica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un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área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mayoría </a:t>
            </a:r>
            <a:r>
              <a:rPr sz="1600" spc="55" dirty="0">
                <a:latin typeface="Tahoma"/>
                <a:cs typeface="Tahoma"/>
              </a:rPr>
              <a:t>siente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35" dirty="0">
                <a:latin typeface="Tahoma"/>
                <a:cs typeface="Tahoma"/>
              </a:rPr>
              <a:t>ya trabaja, ya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70" dirty="0">
                <a:latin typeface="Tahoma"/>
                <a:cs typeface="Tahoma"/>
              </a:rPr>
              <a:t>todas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empresas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deben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seguir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siendo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rentables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operar.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9639" y="2217166"/>
            <a:ext cx="5986145" cy="233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65" dirty="0">
                <a:latin typeface="Tahoma"/>
                <a:cs typeface="Tahoma"/>
              </a:rPr>
              <a:t>sostenibilidad </a:t>
            </a:r>
            <a:r>
              <a:rPr sz="1600" spc="70" dirty="0">
                <a:latin typeface="Tahoma"/>
                <a:cs typeface="Tahoma"/>
              </a:rPr>
              <a:t>económica </a:t>
            </a:r>
            <a:r>
              <a:rPr sz="1600" spc="80" dirty="0">
                <a:latin typeface="Tahoma"/>
                <a:cs typeface="Tahoma"/>
              </a:rPr>
              <a:t>aborda </a:t>
            </a:r>
            <a:r>
              <a:rPr sz="1600" spc="85" dirty="0">
                <a:latin typeface="Tahoma"/>
                <a:cs typeface="Tahoma"/>
              </a:rPr>
              <a:t>más que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75" dirty="0">
                <a:latin typeface="Tahoma"/>
                <a:cs typeface="Tahoma"/>
              </a:rPr>
              <a:t>pérdidas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ganancias,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pero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también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tiene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cuenta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buenas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prácticas 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comerciales, </a:t>
            </a:r>
            <a:r>
              <a:rPr sz="1600" spc="95" dirty="0">
                <a:latin typeface="Tahoma"/>
                <a:cs typeface="Tahoma"/>
              </a:rPr>
              <a:t>como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70" dirty="0">
                <a:latin typeface="Tahoma"/>
                <a:cs typeface="Tahoma"/>
              </a:rPr>
              <a:t>cumplimiento,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80" dirty="0">
                <a:latin typeface="Tahoma"/>
                <a:cs typeface="Tahoma"/>
              </a:rPr>
              <a:t>mantenimiento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prácticas </a:t>
            </a:r>
            <a:r>
              <a:rPr sz="1600" spc="65" dirty="0">
                <a:latin typeface="Tahoma"/>
                <a:cs typeface="Tahoma"/>
              </a:rPr>
              <a:t>contables honestas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55" dirty="0">
                <a:latin typeface="Tahoma"/>
                <a:cs typeface="Tahoma"/>
              </a:rPr>
              <a:t>transparentes, </a:t>
            </a:r>
            <a:r>
              <a:rPr sz="1600" spc="50" dirty="0">
                <a:latin typeface="Tahoma"/>
                <a:cs typeface="Tahoma"/>
              </a:rPr>
              <a:t>así </a:t>
            </a:r>
            <a:r>
              <a:rPr sz="1600" spc="95" dirty="0">
                <a:latin typeface="Tahoma"/>
                <a:cs typeface="Tahoma"/>
              </a:rPr>
              <a:t>como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garantía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prácticas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comerciales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reflejen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intereses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accionistas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partes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interesadas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amplias,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lo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relaciona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con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otros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dos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pilares.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también.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477" y="3252099"/>
            <a:ext cx="2416175" cy="104457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50"/>
              </a:spcBef>
            </a:pPr>
            <a:r>
              <a:rPr sz="2600" b="1" spc="25" dirty="0">
                <a:solidFill>
                  <a:srgbClr val="84B940"/>
                </a:solidFill>
                <a:latin typeface="Arial"/>
                <a:cs typeface="Arial"/>
              </a:rPr>
              <a:t>3.</a:t>
            </a:r>
            <a:r>
              <a:rPr sz="2600" b="1" spc="-75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4B940"/>
                </a:solidFill>
                <a:latin typeface="Arial"/>
                <a:cs typeface="Arial"/>
              </a:rPr>
              <a:t>Económico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400" b="1" spc="60" dirty="0">
                <a:solidFill>
                  <a:srgbClr val="84B940"/>
                </a:solidFill>
                <a:latin typeface="Arial"/>
                <a:cs typeface="Arial"/>
              </a:rPr>
              <a:t>Sustentabilidad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9639" y="4977371"/>
            <a:ext cx="565975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4100"/>
              </a:lnSpc>
              <a:spcBef>
                <a:spcPts val="100"/>
              </a:spcBef>
            </a:pPr>
            <a:r>
              <a:rPr sz="1500" spc="100" dirty="0">
                <a:latin typeface="Tahoma"/>
                <a:cs typeface="Tahoma"/>
              </a:rPr>
              <a:t>Más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adelante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este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módulo,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profundizaremos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algunos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problemas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relacionados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con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económica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las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PYME.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6044" y="970195"/>
            <a:ext cx="10682605" cy="429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600" spc="15" dirty="0">
                <a:solidFill>
                  <a:srgbClr val="111111"/>
                </a:solidFill>
                <a:latin typeface="Tahoma"/>
                <a:cs typeface="Tahoma"/>
              </a:rPr>
              <a:t>El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pilar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económico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de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sostenibilidad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es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111111"/>
                </a:solidFill>
                <a:latin typeface="Tahoma"/>
                <a:cs typeface="Tahoma"/>
              </a:rPr>
              <a:t>donde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mayoría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de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las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empresas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sienten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111111"/>
                </a:solidFill>
                <a:latin typeface="Tahoma"/>
                <a:cs typeface="Tahoma"/>
              </a:rPr>
              <a:t>que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11111"/>
                </a:solidFill>
                <a:latin typeface="Tahoma"/>
                <a:cs typeface="Tahoma"/>
              </a:rPr>
              <a:t>están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en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terreno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firme. </a:t>
            </a:r>
            <a:r>
              <a:rPr sz="1600" spc="-484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Para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ser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sostenible,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111111"/>
                </a:solidFill>
                <a:latin typeface="Tahoma"/>
                <a:cs typeface="Tahoma"/>
              </a:rPr>
              <a:t>un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negocio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debe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ser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rentable.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Dicho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111111"/>
                </a:solidFill>
                <a:latin typeface="Tahoma"/>
                <a:cs typeface="Tahoma"/>
              </a:rPr>
              <a:t>esto,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las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ganancias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111111"/>
                </a:solidFill>
                <a:latin typeface="Tahoma"/>
                <a:cs typeface="Tahoma"/>
              </a:rPr>
              <a:t>no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111111"/>
                </a:solidFill>
                <a:latin typeface="Tahoma"/>
                <a:cs typeface="Tahoma"/>
              </a:rPr>
              <a:t>pueden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triunfar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sobre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los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otros </a:t>
            </a:r>
            <a:r>
              <a:rPr sz="1600" spc="80" dirty="0">
                <a:solidFill>
                  <a:srgbClr val="111111"/>
                </a:solidFill>
                <a:latin typeface="Tahoma"/>
                <a:cs typeface="Tahoma"/>
              </a:rPr>
              <a:t> dos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11111"/>
                </a:solidFill>
                <a:latin typeface="Tahoma"/>
                <a:cs typeface="Tahoma"/>
              </a:rPr>
              <a:t>pilares.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De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hecho,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ganancia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cualquier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11111"/>
                </a:solidFill>
                <a:latin typeface="Tahoma"/>
                <a:cs typeface="Tahoma"/>
              </a:rPr>
              <a:t>costo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111111"/>
                </a:solidFill>
                <a:latin typeface="Tahoma"/>
                <a:cs typeface="Tahoma"/>
              </a:rPr>
              <a:t>no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es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en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absoluto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de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lo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111111"/>
                </a:solidFill>
                <a:latin typeface="Tahoma"/>
                <a:cs typeface="Tahoma"/>
              </a:rPr>
              <a:t>que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se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trata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el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pilar</a:t>
            </a:r>
            <a:r>
              <a:rPr sz="1600" spc="-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económico.</a:t>
            </a:r>
            <a:r>
              <a:rPr sz="1600" spc="-7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Las </a:t>
            </a:r>
            <a:r>
              <a:rPr sz="1600" spc="-484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11111"/>
                </a:solidFill>
                <a:latin typeface="Tahoma"/>
                <a:cs typeface="Tahoma"/>
              </a:rPr>
              <a:t>actividades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111111"/>
                </a:solidFill>
                <a:latin typeface="Tahoma"/>
                <a:cs typeface="Tahoma"/>
              </a:rPr>
              <a:t>que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encajan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bajo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11111"/>
                </a:solidFill>
                <a:latin typeface="Tahoma"/>
                <a:cs typeface="Tahoma"/>
              </a:rPr>
              <a:t>el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11111"/>
                </a:solidFill>
                <a:latin typeface="Tahoma"/>
                <a:cs typeface="Tahoma"/>
              </a:rPr>
              <a:t>pilar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11111"/>
                </a:solidFill>
                <a:latin typeface="Tahoma"/>
                <a:cs typeface="Tahoma"/>
              </a:rPr>
              <a:t>económico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11111"/>
                </a:solidFill>
                <a:latin typeface="Tahoma"/>
                <a:cs typeface="Tahoma"/>
              </a:rPr>
              <a:t>incluyen</a:t>
            </a:r>
            <a:r>
              <a:rPr sz="1600" spc="-8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11111"/>
                </a:solidFill>
                <a:latin typeface="Tahoma"/>
                <a:cs typeface="Tahoma"/>
              </a:rPr>
              <a:t>cumplimiento,</a:t>
            </a:r>
            <a:endParaRPr sz="1600">
              <a:latin typeface="Tahoma"/>
              <a:cs typeface="Tahoma"/>
            </a:endParaRPr>
          </a:p>
          <a:p>
            <a:pPr marL="12700" marR="480059">
              <a:lnSpc>
                <a:spcPct val="127200"/>
              </a:lnSpc>
              <a:spcBef>
                <a:spcPts val="15"/>
              </a:spcBef>
            </a:pPr>
            <a:r>
              <a:rPr sz="1700" spc="75" dirty="0">
                <a:solidFill>
                  <a:srgbClr val="111111"/>
                </a:solidFill>
                <a:latin typeface="Tahoma"/>
                <a:cs typeface="Tahoma"/>
              </a:rPr>
              <a:t>bueno</a:t>
            </a:r>
            <a:r>
              <a:rPr sz="1700" spc="75" dirty="0">
                <a:latin typeface="Tahoma"/>
                <a:cs typeface="Tahoma"/>
              </a:rPr>
              <a:t>gobernanza,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alineación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con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intereses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accionistas,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así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con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comunidad,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cadenas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valor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clientes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usuarios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finales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empresa.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gestión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riesgos.</a:t>
            </a:r>
            <a:endParaRPr sz="1700">
              <a:latin typeface="Tahoma"/>
              <a:cs typeface="Tahoma"/>
            </a:endParaRPr>
          </a:p>
          <a:p>
            <a:pPr marL="12700" marR="1344930">
              <a:lnSpc>
                <a:spcPct val="113700"/>
              </a:lnSpc>
              <a:spcBef>
                <a:spcPts val="1025"/>
              </a:spcBef>
            </a:pPr>
            <a:r>
              <a:rPr sz="1900" spc="25" dirty="0">
                <a:solidFill>
                  <a:srgbClr val="111111"/>
                </a:solidFill>
                <a:latin typeface="Tahoma"/>
                <a:cs typeface="Tahoma"/>
              </a:rPr>
              <a:t>Es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11111"/>
                </a:solidFill>
                <a:latin typeface="Tahoma"/>
                <a:cs typeface="Tahoma"/>
              </a:rPr>
              <a:t>la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11111"/>
                </a:solidFill>
                <a:latin typeface="Tahoma"/>
                <a:cs typeface="Tahoma"/>
              </a:rPr>
              <a:t>inclusión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11111"/>
                </a:solidFill>
                <a:latin typeface="Tahoma"/>
                <a:cs typeface="Tahoma"/>
              </a:rPr>
              <a:t>del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11111"/>
                </a:solidFill>
                <a:latin typeface="Tahoma"/>
                <a:cs typeface="Tahoma"/>
              </a:rPr>
              <a:t>pilar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11111"/>
                </a:solidFill>
                <a:latin typeface="Tahoma"/>
                <a:cs typeface="Tahoma"/>
              </a:rPr>
              <a:t>económico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111111"/>
                </a:solidFill>
                <a:latin typeface="Tahoma"/>
                <a:cs typeface="Tahoma"/>
              </a:rPr>
              <a:t>y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11111"/>
                </a:solidFill>
                <a:latin typeface="Tahoma"/>
                <a:cs typeface="Tahoma"/>
              </a:rPr>
              <a:t>la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11111"/>
                </a:solidFill>
                <a:latin typeface="Tahoma"/>
                <a:cs typeface="Tahoma"/>
              </a:rPr>
              <a:t>rentabilidad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11111"/>
                </a:solidFill>
                <a:latin typeface="Tahoma"/>
                <a:cs typeface="Tahoma"/>
              </a:rPr>
              <a:t>lo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11111"/>
                </a:solidFill>
                <a:latin typeface="Tahoma"/>
                <a:cs typeface="Tahoma"/>
              </a:rPr>
              <a:t>que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11111"/>
                </a:solidFill>
                <a:latin typeface="Tahoma"/>
                <a:cs typeface="Tahoma"/>
              </a:rPr>
              <a:t>posibilita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11111"/>
                </a:solidFill>
                <a:latin typeface="Tahoma"/>
                <a:cs typeface="Tahoma"/>
              </a:rPr>
              <a:t>que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11111"/>
                </a:solidFill>
                <a:latin typeface="Tahoma"/>
                <a:cs typeface="Tahoma"/>
              </a:rPr>
              <a:t>las</a:t>
            </a:r>
            <a:r>
              <a:rPr sz="1900" spc="-9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11111"/>
                </a:solidFill>
                <a:latin typeface="Tahoma"/>
                <a:cs typeface="Tahoma"/>
              </a:rPr>
              <a:t>PYMES </a:t>
            </a:r>
            <a:r>
              <a:rPr sz="1900" spc="-58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111111"/>
                </a:solidFill>
                <a:latin typeface="Tahoma"/>
                <a:cs typeface="Tahoma"/>
              </a:rPr>
              <a:t>desarrollen</a:t>
            </a:r>
            <a:r>
              <a:rPr sz="1900" spc="-105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11111"/>
                </a:solidFill>
                <a:latin typeface="Tahoma"/>
                <a:cs typeface="Tahoma"/>
              </a:rPr>
              <a:t>sus</a:t>
            </a:r>
            <a:r>
              <a:rPr sz="1900" spc="-10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11111"/>
                </a:solidFill>
                <a:latin typeface="Tahoma"/>
                <a:cs typeface="Tahoma"/>
              </a:rPr>
              <a:t>estrategias</a:t>
            </a:r>
            <a:r>
              <a:rPr sz="1900" spc="-10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11111"/>
                </a:solidFill>
                <a:latin typeface="Tahoma"/>
                <a:cs typeface="Tahoma"/>
              </a:rPr>
              <a:t>de</a:t>
            </a:r>
            <a:r>
              <a:rPr sz="1900" spc="-100" dirty="0">
                <a:solidFill>
                  <a:srgbClr val="111111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11111"/>
                </a:solidFill>
                <a:latin typeface="Tahoma"/>
                <a:cs typeface="Tahoma"/>
              </a:rPr>
              <a:t>sostenibilidad.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300" b="1" spc="-200" dirty="0">
                <a:solidFill>
                  <a:srgbClr val="639F43"/>
                </a:solidFill>
                <a:latin typeface="Arial"/>
                <a:cs typeface="Arial"/>
              </a:rPr>
              <a:t>LEE</a:t>
            </a:r>
            <a:r>
              <a:rPr sz="2300" b="1" spc="-4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639F43"/>
                </a:solidFill>
                <a:latin typeface="Arial"/>
                <a:cs typeface="Arial"/>
              </a:rPr>
              <a:t>MAS:</a:t>
            </a:r>
            <a:endParaRPr sz="2300">
              <a:latin typeface="Arial"/>
              <a:cs typeface="Arial"/>
            </a:endParaRPr>
          </a:p>
          <a:p>
            <a:pPr marL="12700" marR="2807335">
              <a:lnSpc>
                <a:spcPct val="113700"/>
              </a:lnSpc>
              <a:spcBef>
                <a:spcPts val="905"/>
              </a:spcBef>
            </a:pPr>
            <a:r>
              <a:rPr sz="19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https://www.investopedia.com/articles/investing/100515/tres-pilares- </a:t>
            </a:r>
            <a:r>
              <a:rPr sz="1900" spc="-580" dirty="0">
                <a:solidFill>
                  <a:srgbClr val="86A56D"/>
                </a:solidFill>
                <a:latin typeface="Tahoma"/>
                <a:cs typeface="Tahoma"/>
                <a:hlinkClick r:id="rId2"/>
              </a:rPr>
              <a:t> </a:t>
            </a:r>
            <a:r>
              <a:rPr sz="19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sustentabilidadcorporativa.asp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3302" y="3275711"/>
            <a:ext cx="5116830" cy="188404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60" dirty="0">
                <a:solidFill>
                  <a:srgbClr val="84B940"/>
                </a:solidFill>
              </a:rPr>
              <a:t>SECCIÓN</a:t>
            </a:r>
            <a:r>
              <a:rPr sz="2400" spc="-170" dirty="0">
                <a:solidFill>
                  <a:srgbClr val="84B940"/>
                </a:solidFill>
              </a:rPr>
              <a:t> </a:t>
            </a:r>
            <a:r>
              <a:rPr sz="2400" spc="60" dirty="0">
                <a:solidFill>
                  <a:srgbClr val="84B940"/>
                </a:solidFill>
              </a:rPr>
              <a:t>2</a:t>
            </a:r>
            <a:endParaRPr sz="2400"/>
          </a:p>
          <a:p>
            <a:pPr marL="12700" marR="5080">
              <a:lnSpc>
                <a:spcPct val="120000"/>
              </a:lnSpc>
              <a:spcBef>
                <a:spcPts val="484"/>
              </a:spcBef>
            </a:pPr>
            <a:r>
              <a:rPr sz="3600" spc="140" dirty="0">
                <a:solidFill>
                  <a:srgbClr val="287239"/>
                </a:solidFill>
              </a:rPr>
              <a:t>Sostenibilidad </a:t>
            </a:r>
            <a:r>
              <a:rPr sz="3600" spc="175" dirty="0">
                <a:solidFill>
                  <a:srgbClr val="287239"/>
                </a:solidFill>
              </a:rPr>
              <a:t>en </a:t>
            </a:r>
            <a:r>
              <a:rPr sz="3600" spc="180" dirty="0">
                <a:solidFill>
                  <a:srgbClr val="287239"/>
                </a:solidFill>
              </a:rPr>
              <a:t> </a:t>
            </a:r>
            <a:r>
              <a:rPr sz="3600" spc="145" dirty="0">
                <a:solidFill>
                  <a:srgbClr val="287239"/>
                </a:solidFill>
              </a:rPr>
              <a:t>profundidad:</a:t>
            </a:r>
            <a:r>
              <a:rPr sz="3600" spc="-265" dirty="0">
                <a:solidFill>
                  <a:srgbClr val="287239"/>
                </a:solidFill>
              </a:rPr>
              <a:t> </a:t>
            </a:r>
            <a:r>
              <a:rPr sz="3600" spc="165" dirty="0">
                <a:solidFill>
                  <a:srgbClr val="287239"/>
                </a:solidFill>
              </a:rPr>
              <a:t>ambiental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43000" y="1575816"/>
            <a:ext cx="1511935" cy="1511935"/>
            <a:chOff x="1143000" y="1575816"/>
            <a:chExt cx="1511935" cy="1511935"/>
          </a:xfrm>
        </p:grpSpPr>
        <p:sp>
          <p:nvSpPr>
            <p:cNvPr id="5" name="object 5"/>
            <p:cNvSpPr/>
            <p:nvPr/>
          </p:nvSpPr>
          <p:spPr>
            <a:xfrm>
              <a:off x="1143000" y="1575816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5" h="1511935">
                  <a:moveTo>
                    <a:pt x="755904" y="0"/>
                  </a:moveTo>
                  <a:lnTo>
                    <a:pt x="708102" y="1487"/>
                  </a:lnTo>
                  <a:lnTo>
                    <a:pt x="661089" y="5889"/>
                  </a:lnTo>
                  <a:lnTo>
                    <a:pt x="614956" y="13119"/>
                  </a:lnTo>
                  <a:lnTo>
                    <a:pt x="569789" y="23087"/>
                  </a:lnTo>
                  <a:lnTo>
                    <a:pt x="525677" y="35705"/>
                  </a:lnTo>
                  <a:lnTo>
                    <a:pt x="482709" y="50884"/>
                  </a:lnTo>
                  <a:lnTo>
                    <a:pt x="440974" y="68535"/>
                  </a:lnTo>
                  <a:lnTo>
                    <a:pt x="400560" y="88570"/>
                  </a:lnTo>
                  <a:lnTo>
                    <a:pt x="361556" y="110901"/>
                  </a:lnTo>
                  <a:lnTo>
                    <a:pt x="324050" y="135439"/>
                  </a:lnTo>
                  <a:lnTo>
                    <a:pt x="288131" y="162095"/>
                  </a:lnTo>
                  <a:lnTo>
                    <a:pt x="253888" y="190781"/>
                  </a:lnTo>
                  <a:lnTo>
                    <a:pt x="221408" y="221408"/>
                  </a:lnTo>
                  <a:lnTo>
                    <a:pt x="190781" y="253888"/>
                  </a:lnTo>
                  <a:lnTo>
                    <a:pt x="162095" y="288131"/>
                  </a:lnTo>
                  <a:lnTo>
                    <a:pt x="135439" y="324050"/>
                  </a:lnTo>
                  <a:lnTo>
                    <a:pt x="110901" y="361556"/>
                  </a:lnTo>
                  <a:lnTo>
                    <a:pt x="88570" y="400560"/>
                  </a:lnTo>
                  <a:lnTo>
                    <a:pt x="68535" y="440974"/>
                  </a:lnTo>
                  <a:lnTo>
                    <a:pt x="50884" y="482709"/>
                  </a:lnTo>
                  <a:lnTo>
                    <a:pt x="35705" y="525677"/>
                  </a:lnTo>
                  <a:lnTo>
                    <a:pt x="23087" y="569789"/>
                  </a:lnTo>
                  <a:lnTo>
                    <a:pt x="13119" y="614956"/>
                  </a:lnTo>
                  <a:lnTo>
                    <a:pt x="5889" y="661089"/>
                  </a:lnTo>
                  <a:lnTo>
                    <a:pt x="1487" y="708102"/>
                  </a:lnTo>
                  <a:lnTo>
                    <a:pt x="0" y="755904"/>
                  </a:lnTo>
                  <a:lnTo>
                    <a:pt x="1487" y="803705"/>
                  </a:lnTo>
                  <a:lnTo>
                    <a:pt x="5889" y="850718"/>
                  </a:lnTo>
                  <a:lnTo>
                    <a:pt x="13119" y="896851"/>
                  </a:lnTo>
                  <a:lnTo>
                    <a:pt x="23087" y="942018"/>
                  </a:lnTo>
                  <a:lnTo>
                    <a:pt x="35705" y="986130"/>
                  </a:lnTo>
                  <a:lnTo>
                    <a:pt x="50884" y="1029098"/>
                  </a:lnTo>
                  <a:lnTo>
                    <a:pt x="68535" y="1070833"/>
                  </a:lnTo>
                  <a:lnTo>
                    <a:pt x="88570" y="1111247"/>
                  </a:lnTo>
                  <a:lnTo>
                    <a:pt x="110901" y="1150251"/>
                  </a:lnTo>
                  <a:lnTo>
                    <a:pt x="135439" y="1187757"/>
                  </a:lnTo>
                  <a:lnTo>
                    <a:pt x="162095" y="1223676"/>
                  </a:lnTo>
                  <a:lnTo>
                    <a:pt x="190781" y="1257919"/>
                  </a:lnTo>
                  <a:lnTo>
                    <a:pt x="221408" y="1290399"/>
                  </a:lnTo>
                  <a:lnTo>
                    <a:pt x="253888" y="1321026"/>
                  </a:lnTo>
                  <a:lnTo>
                    <a:pt x="288131" y="1349712"/>
                  </a:lnTo>
                  <a:lnTo>
                    <a:pt x="324050" y="1376368"/>
                  </a:lnTo>
                  <a:lnTo>
                    <a:pt x="361556" y="1400906"/>
                  </a:lnTo>
                  <a:lnTo>
                    <a:pt x="400560" y="1423237"/>
                  </a:lnTo>
                  <a:lnTo>
                    <a:pt x="440974" y="1443272"/>
                  </a:lnTo>
                  <a:lnTo>
                    <a:pt x="482709" y="1460923"/>
                  </a:lnTo>
                  <a:lnTo>
                    <a:pt x="525677" y="1476102"/>
                  </a:lnTo>
                  <a:lnTo>
                    <a:pt x="569789" y="1488720"/>
                  </a:lnTo>
                  <a:lnTo>
                    <a:pt x="614956" y="1498688"/>
                  </a:lnTo>
                  <a:lnTo>
                    <a:pt x="661089" y="1505918"/>
                  </a:lnTo>
                  <a:lnTo>
                    <a:pt x="708102" y="1510320"/>
                  </a:lnTo>
                  <a:lnTo>
                    <a:pt x="755904" y="1511808"/>
                  </a:lnTo>
                  <a:lnTo>
                    <a:pt x="803705" y="1510320"/>
                  </a:lnTo>
                  <a:lnTo>
                    <a:pt x="850718" y="1505918"/>
                  </a:lnTo>
                  <a:lnTo>
                    <a:pt x="896851" y="1498688"/>
                  </a:lnTo>
                  <a:lnTo>
                    <a:pt x="942018" y="1488720"/>
                  </a:lnTo>
                  <a:lnTo>
                    <a:pt x="986130" y="1476102"/>
                  </a:lnTo>
                  <a:lnTo>
                    <a:pt x="1029098" y="1460923"/>
                  </a:lnTo>
                  <a:lnTo>
                    <a:pt x="1070833" y="1443272"/>
                  </a:lnTo>
                  <a:lnTo>
                    <a:pt x="1111247" y="1423237"/>
                  </a:lnTo>
                  <a:lnTo>
                    <a:pt x="1150251" y="1400906"/>
                  </a:lnTo>
                  <a:lnTo>
                    <a:pt x="1187757" y="1376368"/>
                  </a:lnTo>
                  <a:lnTo>
                    <a:pt x="1223676" y="1349712"/>
                  </a:lnTo>
                  <a:lnTo>
                    <a:pt x="1257919" y="1321026"/>
                  </a:lnTo>
                  <a:lnTo>
                    <a:pt x="1290399" y="1290399"/>
                  </a:lnTo>
                  <a:lnTo>
                    <a:pt x="1321026" y="1257919"/>
                  </a:lnTo>
                  <a:lnTo>
                    <a:pt x="1349712" y="1223676"/>
                  </a:lnTo>
                  <a:lnTo>
                    <a:pt x="1376368" y="1187757"/>
                  </a:lnTo>
                  <a:lnTo>
                    <a:pt x="1400906" y="1150251"/>
                  </a:lnTo>
                  <a:lnTo>
                    <a:pt x="1423237" y="1111247"/>
                  </a:lnTo>
                  <a:lnTo>
                    <a:pt x="1443272" y="1070833"/>
                  </a:lnTo>
                  <a:lnTo>
                    <a:pt x="1460923" y="1029098"/>
                  </a:lnTo>
                  <a:lnTo>
                    <a:pt x="1476102" y="986130"/>
                  </a:lnTo>
                  <a:lnTo>
                    <a:pt x="1488720" y="942018"/>
                  </a:lnTo>
                  <a:lnTo>
                    <a:pt x="1498688" y="896851"/>
                  </a:lnTo>
                  <a:lnTo>
                    <a:pt x="1505918" y="850718"/>
                  </a:lnTo>
                  <a:lnTo>
                    <a:pt x="1510320" y="803705"/>
                  </a:lnTo>
                  <a:lnTo>
                    <a:pt x="1511808" y="755904"/>
                  </a:lnTo>
                  <a:lnTo>
                    <a:pt x="1510320" y="708102"/>
                  </a:lnTo>
                  <a:lnTo>
                    <a:pt x="1505918" y="661089"/>
                  </a:lnTo>
                  <a:lnTo>
                    <a:pt x="1498688" y="614956"/>
                  </a:lnTo>
                  <a:lnTo>
                    <a:pt x="1488720" y="569789"/>
                  </a:lnTo>
                  <a:lnTo>
                    <a:pt x="1476102" y="525677"/>
                  </a:lnTo>
                  <a:lnTo>
                    <a:pt x="1460923" y="482709"/>
                  </a:lnTo>
                  <a:lnTo>
                    <a:pt x="1443272" y="440974"/>
                  </a:lnTo>
                  <a:lnTo>
                    <a:pt x="1423237" y="400560"/>
                  </a:lnTo>
                  <a:lnTo>
                    <a:pt x="1400906" y="361556"/>
                  </a:lnTo>
                  <a:lnTo>
                    <a:pt x="1376368" y="324050"/>
                  </a:lnTo>
                  <a:lnTo>
                    <a:pt x="1349712" y="288131"/>
                  </a:lnTo>
                  <a:lnTo>
                    <a:pt x="1321026" y="253888"/>
                  </a:lnTo>
                  <a:lnTo>
                    <a:pt x="1290399" y="221408"/>
                  </a:lnTo>
                  <a:lnTo>
                    <a:pt x="1257919" y="190781"/>
                  </a:lnTo>
                  <a:lnTo>
                    <a:pt x="1223676" y="162095"/>
                  </a:lnTo>
                  <a:lnTo>
                    <a:pt x="1187757" y="135439"/>
                  </a:lnTo>
                  <a:lnTo>
                    <a:pt x="1150251" y="110901"/>
                  </a:lnTo>
                  <a:lnTo>
                    <a:pt x="1111247" y="88570"/>
                  </a:lnTo>
                  <a:lnTo>
                    <a:pt x="1070833" y="68535"/>
                  </a:lnTo>
                  <a:lnTo>
                    <a:pt x="1029098" y="50884"/>
                  </a:lnTo>
                  <a:lnTo>
                    <a:pt x="986130" y="35705"/>
                  </a:lnTo>
                  <a:lnTo>
                    <a:pt x="942018" y="23087"/>
                  </a:lnTo>
                  <a:lnTo>
                    <a:pt x="896851" y="13119"/>
                  </a:lnTo>
                  <a:lnTo>
                    <a:pt x="850718" y="5889"/>
                  </a:lnTo>
                  <a:lnTo>
                    <a:pt x="803705" y="14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55" y="2142871"/>
              <a:ext cx="127984" cy="1369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006" y="1975104"/>
              <a:ext cx="155225" cy="1402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05711" y="2322576"/>
              <a:ext cx="783590" cy="375285"/>
            </a:xfrm>
            <a:custGeom>
              <a:avLst/>
              <a:gdLst/>
              <a:ahLst/>
              <a:cxnLst/>
              <a:rect l="l" t="t" r="r" b="b"/>
              <a:pathLst>
                <a:path w="783589" h="375285">
                  <a:moveTo>
                    <a:pt x="125386" y="54201"/>
                  </a:moveTo>
                  <a:lnTo>
                    <a:pt x="75312" y="70092"/>
                  </a:lnTo>
                  <a:lnTo>
                    <a:pt x="37118" y="94036"/>
                  </a:lnTo>
                  <a:lnTo>
                    <a:pt x="12220" y="116389"/>
                  </a:lnTo>
                  <a:lnTo>
                    <a:pt x="2031" y="127508"/>
                  </a:lnTo>
                  <a:lnTo>
                    <a:pt x="0" y="129539"/>
                  </a:lnTo>
                  <a:lnTo>
                    <a:pt x="0" y="262763"/>
                  </a:lnTo>
                  <a:lnTo>
                    <a:pt x="5968" y="268604"/>
                  </a:lnTo>
                  <a:lnTo>
                    <a:pt x="11810" y="268604"/>
                  </a:lnTo>
                  <a:lnTo>
                    <a:pt x="51434" y="272541"/>
                  </a:lnTo>
                  <a:lnTo>
                    <a:pt x="122281" y="284099"/>
                  </a:lnTo>
                  <a:lnTo>
                    <a:pt x="189864" y="307213"/>
                  </a:lnTo>
                  <a:lnTo>
                    <a:pt x="310514" y="359410"/>
                  </a:lnTo>
                  <a:lnTo>
                    <a:pt x="329003" y="365902"/>
                  </a:lnTo>
                  <a:lnTo>
                    <a:pt x="348599" y="370776"/>
                  </a:lnTo>
                  <a:lnTo>
                    <a:pt x="368933" y="373840"/>
                  </a:lnTo>
                  <a:lnTo>
                    <a:pt x="389636" y="374903"/>
                  </a:lnTo>
                  <a:lnTo>
                    <a:pt x="408622" y="374155"/>
                  </a:lnTo>
                  <a:lnTo>
                    <a:pt x="427037" y="371776"/>
                  </a:lnTo>
                  <a:lnTo>
                    <a:pt x="445071" y="367563"/>
                  </a:lnTo>
                  <a:lnTo>
                    <a:pt x="462914" y="361314"/>
                  </a:lnTo>
                  <a:lnTo>
                    <a:pt x="490566" y="350297"/>
                  </a:lnTo>
                  <a:lnTo>
                    <a:pt x="385714" y="350297"/>
                  </a:lnTo>
                  <a:lnTo>
                    <a:pt x="351728" y="346380"/>
                  </a:lnTo>
                  <a:lnTo>
                    <a:pt x="318515" y="336296"/>
                  </a:lnTo>
                  <a:lnTo>
                    <a:pt x="197781" y="284067"/>
                  </a:lnTo>
                  <a:lnTo>
                    <a:pt x="163016" y="271023"/>
                  </a:lnTo>
                  <a:lnTo>
                    <a:pt x="127095" y="260651"/>
                  </a:lnTo>
                  <a:lnTo>
                    <a:pt x="90459" y="252827"/>
                  </a:lnTo>
                  <a:lnTo>
                    <a:pt x="53466" y="247396"/>
                  </a:lnTo>
                  <a:lnTo>
                    <a:pt x="25653" y="245363"/>
                  </a:lnTo>
                  <a:lnTo>
                    <a:pt x="25653" y="137160"/>
                  </a:lnTo>
                  <a:lnTo>
                    <a:pt x="43120" y="119985"/>
                  </a:lnTo>
                  <a:lnTo>
                    <a:pt x="76136" y="96631"/>
                  </a:lnTo>
                  <a:lnTo>
                    <a:pt x="122487" y="79063"/>
                  </a:lnTo>
                  <a:lnTo>
                    <a:pt x="258574" y="79063"/>
                  </a:lnTo>
                  <a:lnTo>
                    <a:pt x="229574" y="68064"/>
                  </a:lnTo>
                  <a:lnTo>
                    <a:pt x="185927" y="56007"/>
                  </a:lnTo>
                  <a:lnTo>
                    <a:pt x="125386" y="54201"/>
                  </a:lnTo>
                  <a:close/>
                </a:path>
                <a:path w="783589" h="375285">
                  <a:moveTo>
                    <a:pt x="779809" y="25146"/>
                  </a:moveTo>
                  <a:lnTo>
                    <a:pt x="749681" y="25146"/>
                  </a:lnTo>
                  <a:lnTo>
                    <a:pt x="664590" y="216408"/>
                  </a:lnTo>
                  <a:lnTo>
                    <a:pt x="648106" y="244578"/>
                  </a:lnTo>
                  <a:lnTo>
                    <a:pt x="626062" y="267652"/>
                  </a:lnTo>
                  <a:lnTo>
                    <a:pt x="599565" y="284916"/>
                  </a:lnTo>
                  <a:lnTo>
                    <a:pt x="569721" y="295656"/>
                  </a:lnTo>
                  <a:lnTo>
                    <a:pt x="551942" y="299593"/>
                  </a:lnTo>
                  <a:lnTo>
                    <a:pt x="549910" y="299593"/>
                  </a:lnTo>
                  <a:lnTo>
                    <a:pt x="453008" y="338200"/>
                  </a:lnTo>
                  <a:lnTo>
                    <a:pt x="419725" y="347690"/>
                  </a:lnTo>
                  <a:lnTo>
                    <a:pt x="385714" y="350297"/>
                  </a:lnTo>
                  <a:lnTo>
                    <a:pt x="490566" y="350297"/>
                  </a:lnTo>
                  <a:lnTo>
                    <a:pt x="559815" y="322707"/>
                  </a:lnTo>
                  <a:lnTo>
                    <a:pt x="575690" y="318897"/>
                  </a:lnTo>
                  <a:lnTo>
                    <a:pt x="611366" y="305998"/>
                  </a:lnTo>
                  <a:lnTo>
                    <a:pt x="643159" y="285527"/>
                  </a:lnTo>
                  <a:lnTo>
                    <a:pt x="669381" y="258532"/>
                  </a:lnTo>
                  <a:lnTo>
                    <a:pt x="688339" y="226060"/>
                  </a:lnTo>
                  <a:lnTo>
                    <a:pt x="779809" y="25146"/>
                  </a:lnTo>
                  <a:close/>
                </a:path>
                <a:path w="783589" h="375285">
                  <a:moveTo>
                    <a:pt x="258574" y="79063"/>
                  </a:moveTo>
                  <a:lnTo>
                    <a:pt x="122487" y="79063"/>
                  </a:lnTo>
                  <a:lnTo>
                    <a:pt x="179958" y="79248"/>
                  </a:lnTo>
                  <a:lnTo>
                    <a:pt x="220714" y="90933"/>
                  </a:lnTo>
                  <a:lnTo>
                    <a:pt x="256635" y="104822"/>
                  </a:lnTo>
                  <a:lnTo>
                    <a:pt x="287365" y="119449"/>
                  </a:lnTo>
                  <a:lnTo>
                    <a:pt x="332833" y="144619"/>
                  </a:lnTo>
                  <a:lnTo>
                    <a:pt x="354822" y="152447"/>
                  </a:lnTo>
                  <a:lnTo>
                    <a:pt x="377930" y="157013"/>
                  </a:lnTo>
                  <a:lnTo>
                    <a:pt x="401574" y="158496"/>
                  </a:lnTo>
                  <a:lnTo>
                    <a:pt x="522224" y="158496"/>
                  </a:lnTo>
                  <a:lnTo>
                    <a:pt x="534666" y="160871"/>
                  </a:lnTo>
                  <a:lnTo>
                    <a:pt x="544703" y="167401"/>
                  </a:lnTo>
                  <a:lnTo>
                    <a:pt x="551406" y="177194"/>
                  </a:lnTo>
                  <a:lnTo>
                    <a:pt x="553846" y="189357"/>
                  </a:lnTo>
                  <a:lnTo>
                    <a:pt x="551406" y="201539"/>
                  </a:lnTo>
                  <a:lnTo>
                    <a:pt x="544703" y="211375"/>
                  </a:lnTo>
                  <a:lnTo>
                    <a:pt x="534666" y="217949"/>
                  </a:lnTo>
                  <a:lnTo>
                    <a:pt x="522224" y="220345"/>
                  </a:lnTo>
                  <a:lnTo>
                    <a:pt x="354075" y="220345"/>
                  </a:lnTo>
                  <a:lnTo>
                    <a:pt x="335162" y="221061"/>
                  </a:lnTo>
                  <a:lnTo>
                    <a:pt x="316785" y="223218"/>
                  </a:lnTo>
                  <a:lnTo>
                    <a:pt x="298765" y="226827"/>
                  </a:lnTo>
                  <a:lnTo>
                    <a:pt x="280924" y="231901"/>
                  </a:lnTo>
                  <a:lnTo>
                    <a:pt x="284861" y="243459"/>
                  </a:lnTo>
                  <a:lnTo>
                    <a:pt x="288798" y="255143"/>
                  </a:lnTo>
                  <a:lnTo>
                    <a:pt x="305105" y="251150"/>
                  </a:lnTo>
                  <a:lnTo>
                    <a:pt x="321437" y="248062"/>
                  </a:lnTo>
                  <a:lnTo>
                    <a:pt x="337768" y="246070"/>
                  </a:lnTo>
                  <a:lnTo>
                    <a:pt x="354075" y="245363"/>
                  </a:lnTo>
                  <a:lnTo>
                    <a:pt x="522224" y="245363"/>
                  </a:lnTo>
                  <a:lnTo>
                    <a:pt x="544534" y="240970"/>
                  </a:lnTo>
                  <a:lnTo>
                    <a:pt x="562784" y="228981"/>
                  </a:lnTo>
                  <a:lnTo>
                    <a:pt x="575105" y="211181"/>
                  </a:lnTo>
                  <a:lnTo>
                    <a:pt x="579627" y="189357"/>
                  </a:lnTo>
                  <a:lnTo>
                    <a:pt x="579627" y="187451"/>
                  </a:lnTo>
                  <a:lnTo>
                    <a:pt x="603576" y="160400"/>
                  </a:lnTo>
                  <a:lnTo>
                    <a:pt x="571626" y="160400"/>
                  </a:lnTo>
                  <a:lnTo>
                    <a:pt x="562836" y="149637"/>
                  </a:lnTo>
                  <a:lnTo>
                    <a:pt x="551402" y="141065"/>
                  </a:lnTo>
                  <a:lnTo>
                    <a:pt x="537729" y="135397"/>
                  </a:lnTo>
                  <a:lnTo>
                    <a:pt x="522224" y="133350"/>
                  </a:lnTo>
                  <a:lnTo>
                    <a:pt x="401574" y="133350"/>
                  </a:lnTo>
                  <a:lnTo>
                    <a:pt x="381200" y="131929"/>
                  </a:lnTo>
                  <a:lnTo>
                    <a:pt x="361743" y="127793"/>
                  </a:lnTo>
                  <a:lnTo>
                    <a:pt x="343406" y="121134"/>
                  </a:lnTo>
                  <a:lnTo>
                    <a:pt x="326389" y="112140"/>
                  </a:lnTo>
                  <a:lnTo>
                    <a:pt x="300531" y="97940"/>
                  </a:lnTo>
                  <a:lnTo>
                    <a:pt x="268017" y="82645"/>
                  </a:lnTo>
                  <a:lnTo>
                    <a:pt x="258574" y="79063"/>
                  </a:lnTo>
                  <a:close/>
                </a:path>
                <a:path w="783589" h="375285">
                  <a:moveTo>
                    <a:pt x="775462" y="0"/>
                  </a:moveTo>
                  <a:lnTo>
                    <a:pt x="763524" y="0"/>
                  </a:lnTo>
                  <a:lnTo>
                    <a:pt x="738518" y="2843"/>
                  </a:lnTo>
                  <a:lnTo>
                    <a:pt x="714835" y="11128"/>
                  </a:lnTo>
                  <a:lnTo>
                    <a:pt x="693747" y="24485"/>
                  </a:lnTo>
                  <a:lnTo>
                    <a:pt x="676529" y="42545"/>
                  </a:lnTo>
                  <a:lnTo>
                    <a:pt x="571626" y="160400"/>
                  </a:lnTo>
                  <a:lnTo>
                    <a:pt x="603576" y="160400"/>
                  </a:lnTo>
                  <a:lnTo>
                    <a:pt x="694308" y="57912"/>
                  </a:lnTo>
                  <a:lnTo>
                    <a:pt x="705746" y="46041"/>
                  </a:lnTo>
                  <a:lnTo>
                    <a:pt x="719042" y="36480"/>
                  </a:lnTo>
                  <a:lnTo>
                    <a:pt x="733813" y="29444"/>
                  </a:lnTo>
                  <a:lnTo>
                    <a:pt x="749681" y="25146"/>
                  </a:lnTo>
                  <a:lnTo>
                    <a:pt x="779809" y="25146"/>
                  </a:lnTo>
                  <a:lnTo>
                    <a:pt x="783336" y="17399"/>
                  </a:lnTo>
                  <a:lnTo>
                    <a:pt x="783336" y="9651"/>
                  </a:lnTo>
                  <a:lnTo>
                    <a:pt x="781304" y="5841"/>
                  </a:lnTo>
                  <a:lnTo>
                    <a:pt x="779399" y="1904"/>
                  </a:lnTo>
                  <a:lnTo>
                    <a:pt x="775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9701" y="2137283"/>
              <a:ext cx="179387" cy="1852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9100" y="1969093"/>
              <a:ext cx="206644" cy="1888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65426" y="2042922"/>
              <a:ext cx="281940" cy="435609"/>
            </a:xfrm>
            <a:custGeom>
              <a:avLst/>
              <a:gdLst/>
              <a:ahLst/>
              <a:cxnLst/>
              <a:rect l="l" t="t" r="r" b="b"/>
              <a:pathLst>
                <a:path w="281939" h="435610">
                  <a:moveTo>
                    <a:pt x="13843" y="0"/>
                  </a:moveTo>
                  <a:lnTo>
                    <a:pt x="5968" y="3810"/>
                  </a:lnTo>
                  <a:lnTo>
                    <a:pt x="3937" y="9651"/>
                  </a:lnTo>
                  <a:lnTo>
                    <a:pt x="0" y="17399"/>
                  </a:lnTo>
                  <a:lnTo>
                    <a:pt x="3937" y="25145"/>
                  </a:lnTo>
                  <a:lnTo>
                    <a:pt x="9906" y="27050"/>
                  </a:lnTo>
                  <a:lnTo>
                    <a:pt x="49311" y="51478"/>
                  </a:lnTo>
                  <a:lnTo>
                    <a:pt x="80205" y="84626"/>
                  </a:lnTo>
                  <a:lnTo>
                    <a:pt x="103561" y="124328"/>
                  </a:lnTo>
                  <a:lnTo>
                    <a:pt x="120351" y="168420"/>
                  </a:lnTo>
                  <a:lnTo>
                    <a:pt x="131546" y="214738"/>
                  </a:lnTo>
                  <a:lnTo>
                    <a:pt x="138119" y="261116"/>
                  </a:lnTo>
                  <a:lnTo>
                    <a:pt x="141042" y="305390"/>
                  </a:lnTo>
                  <a:lnTo>
                    <a:pt x="141287" y="345396"/>
                  </a:lnTo>
                  <a:lnTo>
                    <a:pt x="139827" y="378967"/>
                  </a:lnTo>
                  <a:lnTo>
                    <a:pt x="137144" y="399573"/>
                  </a:lnTo>
                  <a:lnTo>
                    <a:pt x="136237" y="410293"/>
                  </a:lnTo>
                  <a:lnTo>
                    <a:pt x="135890" y="421513"/>
                  </a:lnTo>
                  <a:lnTo>
                    <a:pt x="133985" y="429260"/>
                  </a:lnTo>
                  <a:lnTo>
                    <a:pt x="139827" y="435101"/>
                  </a:lnTo>
                  <a:lnTo>
                    <a:pt x="147700" y="435101"/>
                  </a:lnTo>
                  <a:lnTo>
                    <a:pt x="153670" y="435101"/>
                  </a:lnTo>
                  <a:lnTo>
                    <a:pt x="159512" y="429260"/>
                  </a:lnTo>
                  <a:lnTo>
                    <a:pt x="165481" y="419607"/>
                  </a:lnTo>
                  <a:lnTo>
                    <a:pt x="169418" y="377063"/>
                  </a:lnTo>
                  <a:lnTo>
                    <a:pt x="188419" y="299394"/>
                  </a:lnTo>
                  <a:lnTo>
                    <a:pt x="214961" y="243337"/>
                  </a:lnTo>
                  <a:lnTo>
                    <a:pt x="242441" y="206390"/>
                  </a:lnTo>
                  <a:lnTo>
                    <a:pt x="264259" y="186054"/>
                  </a:lnTo>
                  <a:lnTo>
                    <a:pt x="279654" y="176022"/>
                  </a:lnTo>
                  <a:lnTo>
                    <a:pt x="281686" y="168275"/>
                  </a:lnTo>
                  <a:lnTo>
                    <a:pt x="273812" y="156590"/>
                  </a:lnTo>
                  <a:lnTo>
                    <a:pt x="265938" y="154686"/>
                  </a:lnTo>
                  <a:lnTo>
                    <a:pt x="248844" y="165854"/>
                  </a:lnTo>
                  <a:lnTo>
                    <a:pt x="225551" y="186594"/>
                  </a:lnTo>
                  <a:lnTo>
                    <a:pt x="196353" y="223289"/>
                  </a:lnTo>
                  <a:lnTo>
                    <a:pt x="167512" y="278511"/>
                  </a:lnTo>
                  <a:lnTo>
                    <a:pt x="166306" y="270067"/>
                  </a:lnTo>
                  <a:lnTo>
                    <a:pt x="153655" y="186995"/>
                  </a:lnTo>
                  <a:lnTo>
                    <a:pt x="138105" y="135203"/>
                  </a:lnTo>
                  <a:lnTo>
                    <a:pt x="116966" y="90614"/>
                  </a:lnTo>
                  <a:lnTo>
                    <a:pt x="90409" y="53603"/>
                  </a:lnTo>
                  <a:lnTo>
                    <a:pt x="58603" y="24543"/>
                  </a:lnTo>
                  <a:lnTo>
                    <a:pt x="21717" y="3810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55819" y="801305"/>
            <a:ext cx="5855335" cy="279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crisis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climática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ha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convertido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rápidamente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desafío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70" dirty="0">
                <a:latin typeface="Tahoma"/>
                <a:cs typeface="Tahoma"/>
              </a:rPr>
              <a:t>nuestra </a:t>
            </a:r>
            <a:r>
              <a:rPr sz="1600" spc="60" dirty="0">
                <a:latin typeface="Tahoma"/>
                <a:cs typeface="Tahoma"/>
              </a:rPr>
              <a:t>generación,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75" dirty="0">
                <a:latin typeface="Tahoma"/>
                <a:cs typeface="Tahoma"/>
              </a:rPr>
              <a:t>todos </a:t>
            </a:r>
            <a:r>
              <a:rPr sz="1600" spc="85" dirty="0">
                <a:latin typeface="Tahoma"/>
                <a:cs typeface="Tahoma"/>
              </a:rPr>
              <a:t>debemos </a:t>
            </a:r>
            <a:r>
              <a:rPr sz="1600" spc="80" dirty="0">
                <a:latin typeface="Tahoma"/>
                <a:cs typeface="Tahoma"/>
              </a:rPr>
              <a:t>asumir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responsabilidad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operar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manera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responsable.</a:t>
            </a:r>
            <a:endParaRPr sz="1600">
              <a:latin typeface="Tahoma"/>
              <a:cs typeface="Tahoma"/>
            </a:endParaRPr>
          </a:p>
          <a:p>
            <a:pPr marL="12700" marR="27305">
              <a:lnSpc>
                <a:spcPct val="113700"/>
              </a:lnSpc>
              <a:spcBef>
                <a:spcPts val="1040"/>
              </a:spcBef>
            </a:pPr>
            <a:r>
              <a:rPr sz="1900" spc="20" dirty="0">
                <a:latin typeface="Tahoma"/>
                <a:cs typeface="Tahoma"/>
              </a:rPr>
              <a:t>El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primer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paso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para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tomar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acción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es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comprender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el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55" dirty="0">
                <a:latin typeface="Tahoma"/>
                <a:cs typeface="Tahoma"/>
              </a:rPr>
              <a:t>desafío. </a:t>
            </a:r>
            <a:r>
              <a:rPr sz="1900" spc="50" dirty="0">
                <a:latin typeface="Tahoma"/>
                <a:cs typeface="Tahoma"/>
              </a:rPr>
              <a:t>En </a:t>
            </a:r>
            <a:r>
              <a:rPr sz="1900" spc="60" dirty="0">
                <a:latin typeface="Tahoma"/>
                <a:cs typeface="Tahoma"/>
              </a:rPr>
              <a:t>esta </a:t>
            </a:r>
            <a:r>
              <a:rPr sz="1900" spc="50" dirty="0">
                <a:latin typeface="Tahoma"/>
                <a:cs typeface="Tahoma"/>
              </a:rPr>
              <a:t>sección, </a:t>
            </a:r>
            <a:r>
              <a:rPr sz="1900" spc="95" dirty="0">
                <a:latin typeface="Tahoma"/>
                <a:cs typeface="Tahoma"/>
              </a:rPr>
              <a:t>profundizaremos </a:t>
            </a:r>
            <a:r>
              <a:rPr sz="1900" spc="90" dirty="0">
                <a:latin typeface="Tahoma"/>
                <a:cs typeface="Tahoma"/>
              </a:rPr>
              <a:t>en </a:t>
            </a:r>
            <a:r>
              <a:rPr sz="1900" spc="60" dirty="0">
                <a:latin typeface="Tahoma"/>
                <a:cs typeface="Tahoma"/>
              </a:rPr>
              <a:t>la 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sustentabilidad </a:t>
            </a:r>
            <a:r>
              <a:rPr sz="1900" spc="85" dirty="0">
                <a:latin typeface="Tahoma"/>
                <a:cs typeface="Tahoma"/>
              </a:rPr>
              <a:t>ambiental </a:t>
            </a:r>
            <a:r>
              <a:rPr sz="1900" spc="20" dirty="0">
                <a:latin typeface="Tahoma"/>
                <a:cs typeface="Tahoma"/>
              </a:rPr>
              <a:t>y </a:t>
            </a:r>
            <a:r>
              <a:rPr sz="1900" spc="95" dirty="0">
                <a:latin typeface="Tahoma"/>
                <a:cs typeface="Tahoma"/>
              </a:rPr>
              <a:t>cubriremos </a:t>
            </a:r>
            <a:r>
              <a:rPr sz="1900" spc="75" dirty="0">
                <a:latin typeface="Tahoma"/>
                <a:cs typeface="Tahoma"/>
              </a:rPr>
              <a:t>los 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siguientes </a:t>
            </a:r>
            <a:r>
              <a:rPr sz="1900" spc="85" dirty="0">
                <a:latin typeface="Tahoma"/>
                <a:cs typeface="Tahoma"/>
              </a:rPr>
              <a:t>temas </a:t>
            </a:r>
            <a:r>
              <a:rPr sz="1900" spc="50" dirty="0">
                <a:latin typeface="Tahoma"/>
                <a:cs typeface="Tahoma"/>
              </a:rPr>
              <a:t>clave </a:t>
            </a:r>
            <a:r>
              <a:rPr sz="1900" spc="90" dirty="0">
                <a:latin typeface="Tahoma"/>
                <a:cs typeface="Tahoma"/>
              </a:rPr>
              <a:t>de </a:t>
            </a:r>
            <a:r>
              <a:rPr sz="1900" spc="65" dirty="0">
                <a:latin typeface="Tahoma"/>
                <a:cs typeface="Tahoma"/>
              </a:rPr>
              <a:t>relevancia </a:t>
            </a:r>
            <a:r>
              <a:rPr sz="1900" spc="85" dirty="0">
                <a:latin typeface="Tahoma"/>
                <a:cs typeface="Tahoma"/>
              </a:rPr>
              <a:t>para </a:t>
            </a:r>
            <a:r>
              <a:rPr sz="1900" spc="60" dirty="0">
                <a:latin typeface="Tahoma"/>
                <a:cs typeface="Tahoma"/>
              </a:rPr>
              <a:t>las 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pymes: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24" y="3274948"/>
            <a:ext cx="3329940" cy="15373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2890" marR="5080" indent="-250825">
              <a:lnSpc>
                <a:spcPts val="3890"/>
              </a:lnSpc>
              <a:spcBef>
                <a:spcPts val="385"/>
              </a:spcBef>
            </a:pPr>
            <a:r>
              <a:rPr sz="3400" b="1" spc="135" dirty="0">
                <a:solidFill>
                  <a:srgbClr val="639F43"/>
                </a:solidFill>
                <a:latin typeface="Arial"/>
                <a:cs typeface="Arial"/>
              </a:rPr>
              <a:t>Ambiental </a:t>
            </a:r>
            <a:r>
              <a:rPr sz="3400" b="1" spc="140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3400" b="1" spc="55" dirty="0">
                <a:solidFill>
                  <a:srgbClr val="639F43"/>
                </a:solidFill>
                <a:latin typeface="Arial"/>
                <a:cs typeface="Arial"/>
              </a:rPr>
              <a:t>Sostenibilidad</a:t>
            </a:r>
            <a:endParaRPr sz="3400">
              <a:latin typeface="Arial"/>
              <a:cs typeface="Arial"/>
            </a:endParaRPr>
          </a:p>
          <a:p>
            <a:pPr marL="1634489">
              <a:lnSpc>
                <a:spcPts val="3835"/>
              </a:lnSpc>
            </a:pPr>
            <a:r>
              <a:rPr sz="3600" b="1" spc="200" dirty="0">
                <a:solidFill>
                  <a:srgbClr val="639F43"/>
                </a:solidFill>
                <a:latin typeface="Arial"/>
                <a:cs typeface="Arial"/>
              </a:rPr>
              <a:t>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5819" y="3653822"/>
            <a:ext cx="5075555" cy="20866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50"/>
              </a:spcBef>
              <a:buSzPct val="126315"/>
              <a:buChar char="•"/>
              <a:tabLst>
                <a:tab pos="356870" algn="l"/>
                <a:tab pos="357505" algn="l"/>
              </a:tabLst>
            </a:pPr>
            <a:r>
              <a:rPr sz="1900" spc="55" dirty="0">
                <a:latin typeface="Tahoma"/>
                <a:cs typeface="Tahoma"/>
              </a:rPr>
              <a:t>La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ciencia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detrás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del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cambio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climático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620"/>
              </a:spcBef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sz="1600" spc="60" dirty="0">
                <a:latin typeface="Tahoma"/>
                <a:cs typeface="Tahoma"/>
              </a:rPr>
              <a:t>Los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impulsores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del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cambio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climático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255"/>
              </a:spcBef>
              <a:buSzPct val="120000"/>
              <a:buChar char="•"/>
              <a:tabLst>
                <a:tab pos="356870" algn="l"/>
                <a:tab pos="357505" algn="l"/>
              </a:tabLst>
            </a:pPr>
            <a:r>
              <a:rPr sz="2000" spc="80" dirty="0">
                <a:latin typeface="Tahoma"/>
                <a:cs typeface="Tahoma"/>
              </a:rPr>
              <a:t>Los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impactos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de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esos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cambios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44100"/>
              </a:lnSpc>
              <a:spcBef>
                <a:spcPts val="910"/>
              </a:spcBef>
              <a:buSzPct val="160000"/>
              <a:buChar char="•"/>
              <a:tabLst>
                <a:tab pos="356870" algn="l"/>
                <a:tab pos="357505" algn="l"/>
              </a:tabLst>
            </a:pPr>
            <a:r>
              <a:rPr sz="1500" spc="90" dirty="0">
                <a:latin typeface="Tahoma"/>
                <a:cs typeface="Tahoma"/>
              </a:rPr>
              <a:t>Cómo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vinculan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cambio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climático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15" dirty="0">
                <a:latin typeface="Tahoma"/>
                <a:cs typeface="Tahoma"/>
              </a:rPr>
              <a:t>y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pérdida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biodiversidad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3302" y="3389757"/>
            <a:ext cx="157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sz="2400" spc="-130" dirty="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3302" y="3646367"/>
            <a:ext cx="6041390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4000" spc="125" dirty="0">
                <a:solidFill>
                  <a:srgbClr val="287239"/>
                </a:solidFill>
              </a:rPr>
              <a:t>La </a:t>
            </a:r>
            <a:r>
              <a:rPr sz="4000" spc="185" dirty="0">
                <a:solidFill>
                  <a:srgbClr val="287239"/>
                </a:solidFill>
              </a:rPr>
              <a:t>importancia </a:t>
            </a:r>
            <a:r>
              <a:rPr sz="4000" spc="195" dirty="0">
                <a:solidFill>
                  <a:srgbClr val="287239"/>
                </a:solidFill>
              </a:rPr>
              <a:t>de </a:t>
            </a:r>
            <a:r>
              <a:rPr sz="4000" spc="200" dirty="0">
                <a:solidFill>
                  <a:srgbClr val="287239"/>
                </a:solidFill>
              </a:rPr>
              <a:t> </a:t>
            </a:r>
            <a:r>
              <a:rPr sz="3600" spc="140" dirty="0">
                <a:solidFill>
                  <a:srgbClr val="287239"/>
                </a:solidFill>
              </a:rPr>
              <a:t>Sostenibilidad</a:t>
            </a:r>
            <a:r>
              <a:rPr sz="3600" spc="-204" dirty="0">
                <a:solidFill>
                  <a:srgbClr val="287239"/>
                </a:solidFill>
              </a:rPr>
              <a:t> </a:t>
            </a:r>
            <a:r>
              <a:rPr sz="3600" spc="40" dirty="0">
                <a:solidFill>
                  <a:srgbClr val="287239"/>
                </a:solidFill>
              </a:rPr>
              <a:t>y</a:t>
            </a:r>
            <a:r>
              <a:rPr sz="3600" spc="-204" dirty="0">
                <a:solidFill>
                  <a:srgbClr val="287239"/>
                </a:solidFill>
              </a:rPr>
              <a:t> </a:t>
            </a:r>
            <a:r>
              <a:rPr sz="3600" spc="170" dirty="0">
                <a:solidFill>
                  <a:srgbClr val="287239"/>
                </a:solidFill>
              </a:rPr>
              <a:t>pymes</a:t>
            </a:r>
            <a:r>
              <a:rPr sz="3600" spc="-204" dirty="0">
                <a:solidFill>
                  <a:srgbClr val="287239"/>
                </a:solidFill>
              </a:rPr>
              <a:t> </a:t>
            </a:r>
            <a:r>
              <a:rPr sz="3600" spc="165" dirty="0">
                <a:solidFill>
                  <a:srgbClr val="287239"/>
                </a:solidFill>
              </a:rPr>
              <a:t>para </a:t>
            </a:r>
            <a:r>
              <a:rPr sz="3600" spc="-1110" dirty="0">
                <a:solidFill>
                  <a:srgbClr val="287239"/>
                </a:solidFill>
              </a:rPr>
              <a:t> </a:t>
            </a:r>
            <a:r>
              <a:rPr sz="3600" spc="120" dirty="0">
                <a:solidFill>
                  <a:srgbClr val="287239"/>
                </a:solidFill>
              </a:rPr>
              <a:t>el</a:t>
            </a:r>
            <a:r>
              <a:rPr sz="3600" spc="-195" dirty="0">
                <a:solidFill>
                  <a:srgbClr val="287239"/>
                </a:solidFill>
              </a:rPr>
              <a:t> </a:t>
            </a:r>
            <a:r>
              <a:rPr sz="3600" spc="170" dirty="0">
                <a:solidFill>
                  <a:srgbClr val="287239"/>
                </a:solidFill>
              </a:rPr>
              <a:t>futuro</a:t>
            </a:r>
            <a:r>
              <a:rPr sz="3600" spc="-195" dirty="0">
                <a:solidFill>
                  <a:srgbClr val="287239"/>
                </a:solidFill>
              </a:rPr>
              <a:t> </a:t>
            </a:r>
            <a:r>
              <a:rPr sz="3600" spc="175" dirty="0">
                <a:solidFill>
                  <a:srgbClr val="287239"/>
                </a:solidFill>
              </a:rPr>
              <a:t>de</a:t>
            </a:r>
            <a:r>
              <a:rPr sz="3600" spc="-195" dirty="0">
                <a:solidFill>
                  <a:srgbClr val="287239"/>
                </a:solidFill>
              </a:rPr>
              <a:t> </a:t>
            </a:r>
            <a:r>
              <a:rPr sz="3600" spc="160" dirty="0">
                <a:solidFill>
                  <a:srgbClr val="287239"/>
                </a:solidFill>
              </a:rPr>
              <a:t>Europa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" y="0"/>
            <a:ext cx="11774805" cy="6858000"/>
            <a:chOff x="18288" y="0"/>
            <a:chExt cx="11774805" cy="6858000"/>
          </a:xfrm>
        </p:grpSpPr>
        <p:sp>
          <p:nvSpPr>
            <p:cNvPr id="3" name="object 3"/>
            <p:cNvSpPr/>
            <p:nvPr/>
          </p:nvSpPr>
          <p:spPr>
            <a:xfrm>
              <a:off x="752860" y="4572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752591" y="6197600"/>
                  </a:moveTo>
                  <a:lnTo>
                    <a:pt x="3114193" y="6197600"/>
                  </a:lnTo>
                  <a:lnTo>
                    <a:pt x="3166760" y="6210300"/>
                  </a:lnTo>
                  <a:lnTo>
                    <a:pt x="3689631" y="6210300"/>
                  </a:lnTo>
                  <a:lnTo>
                    <a:pt x="3752591" y="6197600"/>
                  </a:lnTo>
                  <a:close/>
                </a:path>
                <a:path w="6257925" h="6210300">
                  <a:moveTo>
                    <a:pt x="3906503" y="6184900"/>
                  </a:moveTo>
                  <a:lnTo>
                    <a:pt x="3013166" y="6184900"/>
                  </a:lnTo>
                  <a:lnTo>
                    <a:pt x="3062983" y="6197600"/>
                  </a:lnTo>
                  <a:lnTo>
                    <a:pt x="3854732" y="6197600"/>
                  </a:lnTo>
                  <a:lnTo>
                    <a:pt x="3906503" y="6184900"/>
                  </a:lnTo>
                  <a:close/>
                </a:path>
                <a:path w="6257925" h="6210300">
                  <a:moveTo>
                    <a:pt x="4117231" y="6146800"/>
                  </a:moveTo>
                  <a:lnTo>
                    <a:pt x="2755814" y="6146800"/>
                  </a:lnTo>
                  <a:lnTo>
                    <a:pt x="2777485" y="6159500"/>
                  </a:lnTo>
                  <a:lnTo>
                    <a:pt x="2828479" y="6159500"/>
                  </a:lnTo>
                  <a:lnTo>
                    <a:pt x="2872396" y="6172200"/>
                  </a:lnTo>
                  <a:lnTo>
                    <a:pt x="2917838" y="6172200"/>
                  </a:lnTo>
                  <a:lnTo>
                    <a:pt x="2964773" y="6184900"/>
                  </a:lnTo>
                  <a:lnTo>
                    <a:pt x="3958683" y="6184900"/>
                  </a:lnTo>
                  <a:lnTo>
                    <a:pt x="4117231" y="6146800"/>
                  </a:lnTo>
                  <a:close/>
                </a:path>
                <a:path w="6257925" h="6210300">
                  <a:moveTo>
                    <a:pt x="3313721" y="0"/>
                  </a:moveTo>
                  <a:lnTo>
                    <a:pt x="1632540" y="0"/>
                  </a:lnTo>
                  <a:lnTo>
                    <a:pt x="1613731" y="12700"/>
                  </a:lnTo>
                  <a:lnTo>
                    <a:pt x="1585003" y="25400"/>
                  </a:lnTo>
                  <a:lnTo>
                    <a:pt x="1556442" y="50800"/>
                  </a:lnTo>
                  <a:lnTo>
                    <a:pt x="1528059" y="63500"/>
                  </a:lnTo>
                  <a:lnTo>
                    <a:pt x="1485568" y="101600"/>
                  </a:lnTo>
                  <a:lnTo>
                    <a:pt x="1443545" y="127000"/>
                  </a:lnTo>
                  <a:lnTo>
                    <a:pt x="1360954" y="177800"/>
                  </a:lnTo>
                  <a:lnTo>
                    <a:pt x="1320410" y="215900"/>
                  </a:lnTo>
                  <a:lnTo>
                    <a:pt x="1280384" y="241300"/>
                  </a:lnTo>
                  <a:lnTo>
                    <a:pt x="1240886" y="279400"/>
                  </a:lnTo>
                  <a:lnTo>
                    <a:pt x="1201929" y="304800"/>
                  </a:lnTo>
                  <a:lnTo>
                    <a:pt x="1163526" y="342900"/>
                  </a:lnTo>
                  <a:lnTo>
                    <a:pt x="1125688" y="381000"/>
                  </a:lnTo>
                  <a:lnTo>
                    <a:pt x="1088428" y="406400"/>
                  </a:lnTo>
                  <a:lnTo>
                    <a:pt x="1051757" y="444500"/>
                  </a:lnTo>
                  <a:lnTo>
                    <a:pt x="1015688" y="482600"/>
                  </a:lnTo>
                  <a:lnTo>
                    <a:pt x="980233" y="508000"/>
                  </a:lnTo>
                  <a:lnTo>
                    <a:pt x="945403" y="546100"/>
                  </a:lnTo>
                  <a:lnTo>
                    <a:pt x="911212" y="584200"/>
                  </a:lnTo>
                  <a:lnTo>
                    <a:pt x="877670" y="622300"/>
                  </a:lnTo>
                  <a:lnTo>
                    <a:pt x="844791" y="660400"/>
                  </a:lnTo>
                  <a:lnTo>
                    <a:pt x="812585" y="685800"/>
                  </a:lnTo>
                  <a:lnTo>
                    <a:pt x="781067" y="723900"/>
                  </a:lnTo>
                  <a:lnTo>
                    <a:pt x="750246" y="762000"/>
                  </a:lnTo>
                  <a:lnTo>
                    <a:pt x="720136" y="800100"/>
                  </a:lnTo>
                  <a:lnTo>
                    <a:pt x="690748" y="838200"/>
                  </a:lnTo>
                  <a:lnTo>
                    <a:pt x="657996" y="889000"/>
                  </a:lnTo>
                  <a:lnTo>
                    <a:pt x="626178" y="927100"/>
                  </a:lnTo>
                  <a:lnTo>
                    <a:pt x="595289" y="965200"/>
                  </a:lnTo>
                  <a:lnTo>
                    <a:pt x="565319" y="1016000"/>
                  </a:lnTo>
                  <a:lnTo>
                    <a:pt x="536262" y="1054100"/>
                  </a:lnTo>
                  <a:lnTo>
                    <a:pt x="508110" y="1104900"/>
                  </a:lnTo>
                  <a:lnTo>
                    <a:pt x="480854" y="1143000"/>
                  </a:lnTo>
                  <a:lnTo>
                    <a:pt x="454487" y="1193800"/>
                  </a:lnTo>
                  <a:lnTo>
                    <a:pt x="429001" y="1231900"/>
                  </a:lnTo>
                  <a:lnTo>
                    <a:pt x="404389" y="1282700"/>
                  </a:lnTo>
                  <a:lnTo>
                    <a:pt x="389982" y="1308100"/>
                  </a:lnTo>
                  <a:lnTo>
                    <a:pt x="375953" y="1333500"/>
                  </a:lnTo>
                  <a:lnTo>
                    <a:pt x="362316" y="1358900"/>
                  </a:lnTo>
                  <a:lnTo>
                    <a:pt x="349080" y="1384300"/>
                  </a:lnTo>
                  <a:lnTo>
                    <a:pt x="346032" y="1384300"/>
                  </a:lnTo>
                  <a:lnTo>
                    <a:pt x="329769" y="1422400"/>
                  </a:lnTo>
                  <a:lnTo>
                    <a:pt x="325192" y="1435100"/>
                  </a:lnTo>
                  <a:lnTo>
                    <a:pt x="317716" y="1447800"/>
                  </a:lnTo>
                  <a:lnTo>
                    <a:pt x="310320" y="1460500"/>
                  </a:lnTo>
                  <a:lnTo>
                    <a:pt x="303028" y="1485900"/>
                  </a:lnTo>
                  <a:lnTo>
                    <a:pt x="295867" y="1498600"/>
                  </a:lnTo>
                  <a:lnTo>
                    <a:pt x="283398" y="1524000"/>
                  </a:lnTo>
                  <a:lnTo>
                    <a:pt x="270094" y="1549400"/>
                  </a:lnTo>
                  <a:lnTo>
                    <a:pt x="256164" y="1587500"/>
                  </a:lnTo>
                  <a:lnTo>
                    <a:pt x="241816" y="1625600"/>
                  </a:lnTo>
                  <a:lnTo>
                    <a:pt x="233350" y="1638300"/>
                  </a:lnTo>
                  <a:lnTo>
                    <a:pt x="225041" y="1663700"/>
                  </a:lnTo>
                  <a:lnTo>
                    <a:pt x="216886" y="1676400"/>
                  </a:lnTo>
                  <a:lnTo>
                    <a:pt x="208885" y="1701800"/>
                  </a:lnTo>
                  <a:lnTo>
                    <a:pt x="190070" y="1752600"/>
                  </a:lnTo>
                  <a:lnTo>
                    <a:pt x="172529" y="1803400"/>
                  </a:lnTo>
                  <a:lnTo>
                    <a:pt x="156212" y="1854200"/>
                  </a:lnTo>
                  <a:lnTo>
                    <a:pt x="141068" y="1905000"/>
                  </a:lnTo>
                  <a:lnTo>
                    <a:pt x="127046" y="1955800"/>
                  </a:lnTo>
                  <a:lnTo>
                    <a:pt x="114096" y="1993900"/>
                  </a:lnTo>
                  <a:lnTo>
                    <a:pt x="102167" y="2044700"/>
                  </a:lnTo>
                  <a:lnTo>
                    <a:pt x="100783" y="2044700"/>
                  </a:lnTo>
                  <a:lnTo>
                    <a:pt x="98327" y="2057400"/>
                  </a:lnTo>
                  <a:lnTo>
                    <a:pt x="95953" y="2070100"/>
                  </a:lnTo>
                  <a:lnTo>
                    <a:pt x="90216" y="2095500"/>
                  </a:lnTo>
                  <a:lnTo>
                    <a:pt x="89111" y="2095500"/>
                  </a:lnTo>
                  <a:lnTo>
                    <a:pt x="88133" y="2108200"/>
                  </a:lnTo>
                  <a:lnTo>
                    <a:pt x="82565" y="2120900"/>
                  </a:lnTo>
                  <a:lnTo>
                    <a:pt x="79662" y="2133600"/>
                  </a:lnTo>
                  <a:lnTo>
                    <a:pt x="78558" y="2146300"/>
                  </a:lnTo>
                  <a:lnTo>
                    <a:pt x="77440" y="2146300"/>
                  </a:lnTo>
                  <a:lnTo>
                    <a:pt x="75483" y="2159000"/>
                  </a:lnTo>
                  <a:lnTo>
                    <a:pt x="69795" y="2184400"/>
                  </a:lnTo>
                  <a:lnTo>
                    <a:pt x="69109" y="2184400"/>
                  </a:lnTo>
                  <a:lnTo>
                    <a:pt x="68410" y="2197100"/>
                  </a:lnTo>
                  <a:lnTo>
                    <a:pt x="56575" y="2247900"/>
                  </a:lnTo>
                  <a:lnTo>
                    <a:pt x="47011" y="2298700"/>
                  </a:lnTo>
                  <a:lnTo>
                    <a:pt x="38807" y="2349500"/>
                  </a:lnTo>
                  <a:lnTo>
                    <a:pt x="36251" y="2374900"/>
                  </a:lnTo>
                  <a:lnTo>
                    <a:pt x="35200" y="2374900"/>
                  </a:lnTo>
                  <a:lnTo>
                    <a:pt x="30750" y="2413000"/>
                  </a:lnTo>
                  <a:lnTo>
                    <a:pt x="26616" y="2438400"/>
                  </a:lnTo>
                  <a:lnTo>
                    <a:pt x="22846" y="2476500"/>
                  </a:lnTo>
                  <a:lnTo>
                    <a:pt x="18664" y="2501900"/>
                  </a:lnTo>
                  <a:lnTo>
                    <a:pt x="17826" y="2514600"/>
                  </a:lnTo>
                  <a:lnTo>
                    <a:pt x="16988" y="2514600"/>
                  </a:lnTo>
                  <a:lnTo>
                    <a:pt x="16442" y="2527300"/>
                  </a:lnTo>
                  <a:lnTo>
                    <a:pt x="16302" y="2527300"/>
                  </a:lnTo>
                  <a:lnTo>
                    <a:pt x="15208" y="2540000"/>
                  </a:lnTo>
                  <a:lnTo>
                    <a:pt x="14248" y="2552700"/>
                  </a:lnTo>
                  <a:lnTo>
                    <a:pt x="13445" y="2565400"/>
                  </a:lnTo>
                  <a:lnTo>
                    <a:pt x="12822" y="2578100"/>
                  </a:lnTo>
                  <a:lnTo>
                    <a:pt x="12306" y="2578100"/>
                  </a:lnTo>
                  <a:lnTo>
                    <a:pt x="11786" y="2590800"/>
                  </a:lnTo>
                  <a:lnTo>
                    <a:pt x="11263" y="2590800"/>
                  </a:lnTo>
                  <a:lnTo>
                    <a:pt x="10740" y="2603500"/>
                  </a:lnTo>
                  <a:lnTo>
                    <a:pt x="7595" y="2641600"/>
                  </a:lnTo>
                  <a:lnTo>
                    <a:pt x="4855" y="2679700"/>
                  </a:lnTo>
                  <a:lnTo>
                    <a:pt x="2869" y="2717800"/>
                  </a:lnTo>
                  <a:lnTo>
                    <a:pt x="1989" y="2755900"/>
                  </a:lnTo>
                  <a:lnTo>
                    <a:pt x="553" y="2806700"/>
                  </a:lnTo>
                  <a:lnTo>
                    <a:pt x="0" y="2857500"/>
                  </a:lnTo>
                  <a:lnTo>
                    <a:pt x="327" y="2908300"/>
                  </a:lnTo>
                  <a:lnTo>
                    <a:pt x="1534" y="2959100"/>
                  </a:lnTo>
                  <a:lnTo>
                    <a:pt x="3618" y="3009900"/>
                  </a:lnTo>
                  <a:lnTo>
                    <a:pt x="6578" y="3060700"/>
                  </a:lnTo>
                  <a:lnTo>
                    <a:pt x="10411" y="3124200"/>
                  </a:lnTo>
                  <a:lnTo>
                    <a:pt x="15116" y="3175000"/>
                  </a:lnTo>
                  <a:lnTo>
                    <a:pt x="20692" y="3225800"/>
                  </a:lnTo>
                  <a:lnTo>
                    <a:pt x="27135" y="3276600"/>
                  </a:lnTo>
                  <a:lnTo>
                    <a:pt x="33450" y="3327400"/>
                  </a:lnTo>
                  <a:lnTo>
                    <a:pt x="40640" y="3378200"/>
                  </a:lnTo>
                  <a:lnTo>
                    <a:pt x="48702" y="3429000"/>
                  </a:lnTo>
                  <a:lnTo>
                    <a:pt x="57630" y="3479800"/>
                  </a:lnTo>
                  <a:lnTo>
                    <a:pt x="67417" y="3517900"/>
                  </a:lnTo>
                  <a:lnTo>
                    <a:pt x="78060" y="3568700"/>
                  </a:lnTo>
                  <a:lnTo>
                    <a:pt x="89552" y="3619500"/>
                  </a:lnTo>
                  <a:lnTo>
                    <a:pt x="101888" y="3670300"/>
                  </a:lnTo>
                  <a:lnTo>
                    <a:pt x="115063" y="3721100"/>
                  </a:lnTo>
                  <a:lnTo>
                    <a:pt x="129071" y="3771900"/>
                  </a:lnTo>
                  <a:lnTo>
                    <a:pt x="143907" y="3822700"/>
                  </a:lnTo>
                  <a:lnTo>
                    <a:pt x="159566" y="3873500"/>
                  </a:lnTo>
                  <a:lnTo>
                    <a:pt x="176041" y="3924300"/>
                  </a:lnTo>
                  <a:lnTo>
                    <a:pt x="193329" y="3975100"/>
                  </a:lnTo>
                  <a:lnTo>
                    <a:pt x="211423" y="4013200"/>
                  </a:lnTo>
                  <a:lnTo>
                    <a:pt x="230318" y="4064000"/>
                  </a:lnTo>
                  <a:lnTo>
                    <a:pt x="250008" y="4114800"/>
                  </a:lnTo>
                  <a:lnTo>
                    <a:pt x="270489" y="4165600"/>
                  </a:lnTo>
                  <a:lnTo>
                    <a:pt x="291754" y="4216400"/>
                  </a:lnTo>
                  <a:lnTo>
                    <a:pt x="313799" y="4254500"/>
                  </a:lnTo>
                  <a:lnTo>
                    <a:pt x="336618" y="4305300"/>
                  </a:lnTo>
                  <a:lnTo>
                    <a:pt x="360205" y="4356100"/>
                  </a:lnTo>
                  <a:lnTo>
                    <a:pt x="383290" y="4394200"/>
                  </a:lnTo>
                  <a:lnTo>
                    <a:pt x="407118" y="4445000"/>
                  </a:lnTo>
                  <a:lnTo>
                    <a:pt x="431667" y="4483100"/>
                  </a:lnTo>
                  <a:lnTo>
                    <a:pt x="456915" y="4533900"/>
                  </a:lnTo>
                  <a:lnTo>
                    <a:pt x="482839" y="4572000"/>
                  </a:lnTo>
                  <a:lnTo>
                    <a:pt x="509418" y="4622800"/>
                  </a:lnTo>
                  <a:lnTo>
                    <a:pt x="536629" y="4660900"/>
                  </a:lnTo>
                  <a:lnTo>
                    <a:pt x="564450" y="4699000"/>
                  </a:lnTo>
                  <a:lnTo>
                    <a:pt x="592858" y="4737100"/>
                  </a:lnTo>
                  <a:lnTo>
                    <a:pt x="621832" y="4787900"/>
                  </a:lnTo>
                  <a:lnTo>
                    <a:pt x="651350" y="4826000"/>
                  </a:lnTo>
                  <a:lnTo>
                    <a:pt x="681389" y="4864100"/>
                  </a:lnTo>
                  <a:lnTo>
                    <a:pt x="711927" y="4902200"/>
                  </a:lnTo>
                  <a:lnTo>
                    <a:pt x="742941" y="4940300"/>
                  </a:lnTo>
                  <a:lnTo>
                    <a:pt x="774411" y="4978400"/>
                  </a:lnTo>
                  <a:lnTo>
                    <a:pt x="806313" y="5016500"/>
                  </a:lnTo>
                  <a:lnTo>
                    <a:pt x="838625" y="5054600"/>
                  </a:lnTo>
                  <a:lnTo>
                    <a:pt x="871325" y="5092700"/>
                  </a:lnTo>
                  <a:lnTo>
                    <a:pt x="904391" y="5130800"/>
                  </a:lnTo>
                  <a:lnTo>
                    <a:pt x="937801" y="5156200"/>
                  </a:lnTo>
                  <a:lnTo>
                    <a:pt x="1005563" y="5232400"/>
                  </a:lnTo>
                  <a:lnTo>
                    <a:pt x="1039871" y="5257800"/>
                  </a:lnTo>
                  <a:lnTo>
                    <a:pt x="1119646" y="5334000"/>
                  </a:lnTo>
                  <a:lnTo>
                    <a:pt x="1200810" y="5410200"/>
                  </a:lnTo>
                  <a:lnTo>
                    <a:pt x="1241785" y="5435600"/>
                  </a:lnTo>
                  <a:lnTo>
                    <a:pt x="1282955" y="5473700"/>
                  </a:lnTo>
                  <a:lnTo>
                    <a:pt x="1324269" y="5499100"/>
                  </a:lnTo>
                  <a:lnTo>
                    <a:pt x="1365674" y="5537200"/>
                  </a:lnTo>
                  <a:lnTo>
                    <a:pt x="1407121" y="5562600"/>
                  </a:lnTo>
                  <a:lnTo>
                    <a:pt x="1448557" y="5600700"/>
                  </a:lnTo>
                  <a:lnTo>
                    <a:pt x="1654297" y="5727700"/>
                  </a:lnTo>
                  <a:lnTo>
                    <a:pt x="1705621" y="5753100"/>
                  </a:lnTo>
                  <a:lnTo>
                    <a:pt x="1755897" y="5791200"/>
                  </a:lnTo>
                  <a:lnTo>
                    <a:pt x="1780885" y="5803900"/>
                  </a:lnTo>
                  <a:lnTo>
                    <a:pt x="1793295" y="5803900"/>
                  </a:lnTo>
                  <a:lnTo>
                    <a:pt x="1805681" y="5816600"/>
                  </a:lnTo>
                  <a:lnTo>
                    <a:pt x="1818284" y="5816600"/>
                  </a:lnTo>
                  <a:lnTo>
                    <a:pt x="1830780" y="5829300"/>
                  </a:lnTo>
                  <a:lnTo>
                    <a:pt x="1855592" y="5842000"/>
                  </a:lnTo>
                  <a:lnTo>
                    <a:pt x="1908847" y="5867400"/>
                  </a:lnTo>
                  <a:lnTo>
                    <a:pt x="2012742" y="5918200"/>
                  </a:lnTo>
                  <a:lnTo>
                    <a:pt x="2063228" y="5930900"/>
                  </a:lnTo>
                  <a:lnTo>
                    <a:pt x="2112637" y="5956300"/>
                  </a:lnTo>
                  <a:lnTo>
                    <a:pt x="2160891" y="5969000"/>
                  </a:lnTo>
                  <a:lnTo>
                    <a:pt x="2207913" y="5994400"/>
                  </a:lnTo>
                  <a:lnTo>
                    <a:pt x="2297951" y="6019800"/>
                  </a:lnTo>
                  <a:lnTo>
                    <a:pt x="2340813" y="6045200"/>
                  </a:lnTo>
                  <a:lnTo>
                    <a:pt x="2382134" y="6057900"/>
                  </a:lnTo>
                  <a:lnTo>
                    <a:pt x="2401925" y="6057900"/>
                  </a:lnTo>
                  <a:lnTo>
                    <a:pt x="2424251" y="6070600"/>
                  </a:lnTo>
                  <a:lnTo>
                    <a:pt x="2448982" y="6070600"/>
                  </a:lnTo>
                  <a:lnTo>
                    <a:pt x="2475987" y="6083300"/>
                  </a:lnTo>
                  <a:lnTo>
                    <a:pt x="2498228" y="6083300"/>
                  </a:lnTo>
                  <a:lnTo>
                    <a:pt x="2509116" y="6096000"/>
                  </a:lnTo>
                  <a:lnTo>
                    <a:pt x="2519802" y="6096000"/>
                  </a:lnTo>
                  <a:lnTo>
                    <a:pt x="2569332" y="6108700"/>
                  </a:lnTo>
                  <a:lnTo>
                    <a:pt x="2595018" y="6108700"/>
                  </a:lnTo>
                  <a:lnTo>
                    <a:pt x="2602948" y="6121400"/>
                  </a:lnTo>
                  <a:lnTo>
                    <a:pt x="2634303" y="6121400"/>
                  </a:lnTo>
                  <a:lnTo>
                    <a:pt x="2658693" y="6134100"/>
                  </a:lnTo>
                  <a:lnTo>
                    <a:pt x="2714112" y="6134100"/>
                  </a:lnTo>
                  <a:lnTo>
                    <a:pt x="2730045" y="6146800"/>
                  </a:lnTo>
                  <a:lnTo>
                    <a:pt x="4170602" y="6146800"/>
                  </a:lnTo>
                  <a:lnTo>
                    <a:pt x="4277863" y="6121400"/>
                  </a:lnTo>
                  <a:lnTo>
                    <a:pt x="4465692" y="6070600"/>
                  </a:lnTo>
                  <a:lnTo>
                    <a:pt x="4512765" y="6045200"/>
                  </a:lnTo>
                  <a:lnTo>
                    <a:pt x="4653853" y="6007100"/>
                  </a:lnTo>
                  <a:lnTo>
                    <a:pt x="4700754" y="5981700"/>
                  </a:lnTo>
                  <a:lnTo>
                    <a:pt x="4747549" y="5969000"/>
                  </a:lnTo>
                  <a:lnTo>
                    <a:pt x="4794212" y="5943600"/>
                  </a:lnTo>
                  <a:lnTo>
                    <a:pt x="4840718" y="5930900"/>
                  </a:lnTo>
                  <a:lnTo>
                    <a:pt x="4887041" y="5905500"/>
                  </a:lnTo>
                  <a:lnTo>
                    <a:pt x="4933156" y="5892800"/>
                  </a:lnTo>
                  <a:lnTo>
                    <a:pt x="5159719" y="5765800"/>
                  </a:lnTo>
                  <a:lnTo>
                    <a:pt x="5247998" y="5715000"/>
                  </a:lnTo>
                  <a:lnTo>
                    <a:pt x="3245064" y="5715000"/>
                  </a:lnTo>
                  <a:lnTo>
                    <a:pt x="3190735" y="5702300"/>
                  </a:lnTo>
                  <a:lnTo>
                    <a:pt x="3138040" y="5702300"/>
                  </a:lnTo>
                  <a:lnTo>
                    <a:pt x="3087026" y="5689600"/>
                  </a:lnTo>
                  <a:lnTo>
                    <a:pt x="3037740" y="5689600"/>
                  </a:lnTo>
                  <a:lnTo>
                    <a:pt x="2990230" y="5676900"/>
                  </a:lnTo>
                  <a:lnTo>
                    <a:pt x="2944542" y="5676900"/>
                  </a:lnTo>
                  <a:lnTo>
                    <a:pt x="2900724" y="5664200"/>
                  </a:lnTo>
                  <a:lnTo>
                    <a:pt x="2858824" y="5664200"/>
                  </a:lnTo>
                  <a:lnTo>
                    <a:pt x="2818887" y="5651500"/>
                  </a:lnTo>
                  <a:lnTo>
                    <a:pt x="2752339" y="5638800"/>
                  </a:lnTo>
                  <a:lnTo>
                    <a:pt x="2746370" y="5638800"/>
                  </a:lnTo>
                  <a:lnTo>
                    <a:pt x="2733670" y="5626100"/>
                  </a:lnTo>
                  <a:lnTo>
                    <a:pt x="2698999" y="5626100"/>
                  </a:lnTo>
                  <a:lnTo>
                    <a:pt x="2677124" y="5613400"/>
                  </a:lnTo>
                  <a:lnTo>
                    <a:pt x="2657216" y="5613400"/>
                  </a:lnTo>
                  <a:lnTo>
                    <a:pt x="2638262" y="5600700"/>
                  </a:lnTo>
                  <a:lnTo>
                    <a:pt x="2601039" y="5600700"/>
                  </a:lnTo>
                  <a:lnTo>
                    <a:pt x="2581270" y="5588000"/>
                  </a:lnTo>
                  <a:lnTo>
                    <a:pt x="2560930" y="5588000"/>
                  </a:lnTo>
                  <a:lnTo>
                    <a:pt x="2539995" y="5575300"/>
                  </a:lnTo>
                  <a:lnTo>
                    <a:pt x="2537201" y="5575300"/>
                  </a:lnTo>
                  <a:lnTo>
                    <a:pt x="2512520" y="5562600"/>
                  </a:lnTo>
                  <a:lnTo>
                    <a:pt x="2477765" y="5562600"/>
                  </a:lnTo>
                  <a:lnTo>
                    <a:pt x="2434545" y="5537200"/>
                  </a:lnTo>
                  <a:lnTo>
                    <a:pt x="2343407" y="5511800"/>
                  </a:lnTo>
                  <a:lnTo>
                    <a:pt x="2295695" y="5486400"/>
                  </a:lnTo>
                  <a:lnTo>
                    <a:pt x="2246691" y="5461000"/>
                  </a:lnTo>
                  <a:lnTo>
                    <a:pt x="2196498" y="5448300"/>
                  </a:lnTo>
                  <a:lnTo>
                    <a:pt x="2092955" y="5397500"/>
                  </a:lnTo>
                  <a:lnTo>
                    <a:pt x="2082379" y="5384800"/>
                  </a:lnTo>
                  <a:lnTo>
                    <a:pt x="2050410" y="5372100"/>
                  </a:lnTo>
                  <a:lnTo>
                    <a:pt x="2029455" y="5359400"/>
                  </a:lnTo>
                  <a:lnTo>
                    <a:pt x="2018835" y="5359400"/>
                  </a:lnTo>
                  <a:lnTo>
                    <a:pt x="2008119" y="5346700"/>
                  </a:lnTo>
                  <a:lnTo>
                    <a:pt x="1943486" y="5308600"/>
                  </a:lnTo>
                  <a:lnTo>
                    <a:pt x="1921505" y="5295900"/>
                  </a:lnTo>
                  <a:lnTo>
                    <a:pt x="1790275" y="5219700"/>
                  </a:lnTo>
                  <a:lnTo>
                    <a:pt x="1746499" y="5181600"/>
                  </a:lnTo>
                  <a:lnTo>
                    <a:pt x="1628987" y="5105400"/>
                  </a:lnTo>
                  <a:lnTo>
                    <a:pt x="1589921" y="5067300"/>
                  </a:lnTo>
                  <a:lnTo>
                    <a:pt x="1551020" y="5041900"/>
                  </a:lnTo>
                  <a:lnTo>
                    <a:pt x="1512349" y="5003800"/>
                  </a:lnTo>
                  <a:lnTo>
                    <a:pt x="1473976" y="4978400"/>
                  </a:lnTo>
                  <a:lnTo>
                    <a:pt x="1435968" y="4940300"/>
                  </a:lnTo>
                  <a:lnTo>
                    <a:pt x="1398392" y="4902200"/>
                  </a:lnTo>
                  <a:lnTo>
                    <a:pt x="1363062" y="4864100"/>
                  </a:lnTo>
                  <a:lnTo>
                    <a:pt x="1328081" y="4838700"/>
                  </a:lnTo>
                  <a:lnTo>
                    <a:pt x="1293482" y="4800600"/>
                  </a:lnTo>
                  <a:lnTo>
                    <a:pt x="1259301" y="4762500"/>
                  </a:lnTo>
                  <a:lnTo>
                    <a:pt x="1225571" y="4724400"/>
                  </a:lnTo>
                  <a:lnTo>
                    <a:pt x="1192326" y="4686300"/>
                  </a:lnTo>
                  <a:lnTo>
                    <a:pt x="1159602" y="4648200"/>
                  </a:lnTo>
                  <a:lnTo>
                    <a:pt x="1127431" y="4610100"/>
                  </a:lnTo>
                  <a:lnTo>
                    <a:pt x="1095849" y="4572000"/>
                  </a:lnTo>
                  <a:lnTo>
                    <a:pt x="1064889" y="4521200"/>
                  </a:lnTo>
                  <a:lnTo>
                    <a:pt x="1034586" y="4483100"/>
                  </a:lnTo>
                  <a:lnTo>
                    <a:pt x="1004974" y="4445000"/>
                  </a:lnTo>
                  <a:lnTo>
                    <a:pt x="976087" y="4394200"/>
                  </a:lnTo>
                  <a:lnTo>
                    <a:pt x="947959" y="4356100"/>
                  </a:lnTo>
                  <a:lnTo>
                    <a:pt x="920625" y="4318000"/>
                  </a:lnTo>
                  <a:lnTo>
                    <a:pt x="894118" y="4267200"/>
                  </a:lnTo>
                  <a:lnTo>
                    <a:pt x="868474" y="4229100"/>
                  </a:lnTo>
                  <a:lnTo>
                    <a:pt x="843725" y="4178300"/>
                  </a:lnTo>
                  <a:lnTo>
                    <a:pt x="819907" y="4127500"/>
                  </a:lnTo>
                  <a:lnTo>
                    <a:pt x="796777" y="4089400"/>
                  </a:lnTo>
                  <a:lnTo>
                    <a:pt x="774517" y="4038600"/>
                  </a:lnTo>
                  <a:lnTo>
                    <a:pt x="753133" y="3987800"/>
                  </a:lnTo>
                  <a:lnTo>
                    <a:pt x="732635" y="3937000"/>
                  </a:lnTo>
                  <a:lnTo>
                    <a:pt x="713030" y="3898900"/>
                  </a:lnTo>
                  <a:lnTo>
                    <a:pt x="694326" y="3848100"/>
                  </a:lnTo>
                  <a:lnTo>
                    <a:pt x="676531" y="3797300"/>
                  </a:lnTo>
                  <a:lnTo>
                    <a:pt x="659654" y="3746500"/>
                  </a:lnTo>
                  <a:lnTo>
                    <a:pt x="643702" y="3708400"/>
                  </a:lnTo>
                  <a:lnTo>
                    <a:pt x="628682" y="3657600"/>
                  </a:lnTo>
                  <a:lnTo>
                    <a:pt x="614605" y="3606800"/>
                  </a:lnTo>
                  <a:lnTo>
                    <a:pt x="601476" y="3556000"/>
                  </a:lnTo>
                  <a:lnTo>
                    <a:pt x="589304" y="3505200"/>
                  </a:lnTo>
                  <a:lnTo>
                    <a:pt x="578098" y="3454400"/>
                  </a:lnTo>
                  <a:lnTo>
                    <a:pt x="567865" y="3403600"/>
                  </a:lnTo>
                  <a:lnTo>
                    <a:pt x="558613" y="3365500"/>
                  </a:lnTo>
                  <a:lnTo>
                    <a:pt x="550350" y="3314700"/>
                  </a:lnTo>
                  <a:lnTo>
                    <a:pt x="543085" y="3263900"/>
                  </a:lnTo>
                  <a:lnTo>
                    <a:pt x="536824" y="3213100"/>
                  </a:lnTo>
                  <a:lnTo>
                    <a:pt x="530789" y="3162300"/>
                  </a:lnTo>
                  <a:lnTo>
                    <a:pt x="525645" y="3111500"/>
                  </a:lnTo>
                  <a:lnTo>
                    <a:pt x="521401" y="3060700"/>
                  </a:lnTo>
                  <a:lnTo>
                    <a:pt x="518068" y="3009900"/>
                  </a:lnTo>
                  <a:lnTo>
                    <a:pt x="515655" y="2971800"/>
                  </a:lnTo>
                  <a:lnTo>
                    <a:pt x="514173" y="2921000"/>
                  </a:lnTo>
                  <a:lnTo>
                    <a:pt x="513632" y="2870200"/>
                  </a:lnTo>
                  <a:lnTo>
                    <a:pt x="514042" y="2819400"/>
                  </a:lnTo>
                  <a:lnTo>
                    <a:pt x="515412" y="2768600"/>
                  </a:lnTo>
                  <a:lnTo>
                    <a:pt x="515759" y="2743200"/>
                  </a:lnTo>
                  <a:lnTo>
                    <a:pt x="516704" y="2717800"/>
                  </a:lnTo>
                  <a:lnTo>
                    <a:pt x="518102" y="2692400"/>
                  </a:lnTo>
                  <a:lnTo>
                    <a:pt x="519806" y="2679700"/>
                  </a:lnTo>
                  <a:lnTo>
                    <a:pt x="519933" y="2667000"/>
                  </a:lnTo>
                  <a:lnTo>
                    <a:pt x="521541" y="2654300"/>
                  </a:lnTo>
                  <a:lnTo>
                    <a:pt x="522727" y="2641600"/>
                  </a:lnTo>
                  <a:lnTo>
                    <a:pt x="524013" y="2616200"/>
                  </a:lnTo>
                  <a:lnTo>
                    <a:pt x="525204" y="2603500"/>
                  </a:lnTo>
                  <a:lnTo>
                    <a:pt x="526299" y="2590800"/>
                  </a:lnTo>
                  <a:lnTo>
                    <a:pt x="527299" y="2578100"/>
                  </a:lnTo>
                  <a:lnTo>
                    <a:pt x="528010" y="2565400"/>
                  </a:lnTo>
                  <a:lnTo>
                    <a:pt x="528792" y="2565400"/>
                  </a:lnTo>
                  <a:lnTo>
                    <a:pt x="530474" y="2552700"/>
                  </a:lnTo>
                  <a:lnTo>
                    <a:pt x="540380" y="2476500"/>
                  </a:lnTo>
                  <a:lnTo>
                    <a:pt x="541269" y="2463800"/>
                  </a:lnTo>
                  <a:lnTo>
                    <a:pt x="542031" y="2463800"/>
                  </a:lnTo>
                  <a:lnTo>
                    <a:pt x="542920" y="2451100"/>
                  </a:lnTo>
                  <a:lnTo>
                    <a:pt x="543428" y="2451100"/>
                  </a:lnTo>
                  <a:lnTo>
                    <a:pt x="545810" y="2438400"/>
                  </a:lnTo>
                  <a:lnTo>
                    <a:pt x="548381" y="2413000"/>
                  </a:lnTo>
                  <a:lnTo>
                    <a:pt x="551144" y="2400300"/>
                  </a:lnTo>
                  <a:lnTo>
                    <a:pt x="554858" y="2374900"/>
                  </a:lnTo>
                  <a:lnTo>
                    <a:pt x="558738" y="2362200"/>
                  </a:lnTo>
                  <a:lnTo>
                    <a:pt x="562748" y="2336800"/>
                  </a:lnTo>
                  <a:lnTo>
                    <a:pt x="566878" y="2311400"/>
                  </a:lnTo>
                  <a:lnTo>
                    <a:pt x="571114" y="2298700"/>
                  </a:lnTo>
                  <a:lnTo>
                    <a:pt x="572003" y="2286000"/>
                  </a:lnTo>
                  <a:lnTo>
                    <a:pt x="573654" y="2286000"/>
                  </a:lnTo>
                  <a:lnTo>
                    <a:pt x="575012" y="2273300"/>
                  </a:lnTo>
                  <a:lnTo>
                    <a:pt x="576417" y="2273300"/>
                  </a:lnTo>
                  <a:lnTo>
                    <a:pt x="577869" y="2260600"/>
                  </a:lnTo>
                  <a:lnTo>
                    <a:pt x="579369" y="2260600"/>
                  </a:lnTo>
                  <a:lnTo>
                    <a:pt x="580385" y="2247900"/>
                  </a:lnTo>
                  <a:lnTo>
                    <a:pt x="581655" y="2247900"/>
                  </a:lnTo>
                  <a:lnTo>
                    <a:pt x="582798" y="2235200"/>
                  </a:lnTo>
                  <a:lnTo>
                    <a:pt x="584576" y="2235200"/>
                  </a:lnTo>
                  <a:lnTo>
                    <a:pt x="586354" y="2222500"/>
                  </a:lnTo>
                  <a:lnTo>
                    <a:pt x="588259" y="2222500"/>
                  </a:lnTo>
                  <a:lnTo>
                    <a:pt x="589275" y="2209800"/>
                  </a:lnTo>
                  <a:lnTo>
                    <a:pt x="591815" y="2197100"/>
                  </a:lnTo>
                  <a:lnTo>
                    <a:pt x="596959" y="2184400"/>
                  </a:lnTo>
                  <a:lnTo>
                    <a:pt x="600197" y="2171700"/>
                  </a:lnTo>
                  <a:lnTo>
                    <a:pt x="600959" y="2159000"/>
                  </a:lnTo>
                  <a:lnTo>
                    <a:pt x="617075" y="2108200"/>
                  </a:lnTo>
                  <a:lnTo>
                    <a:pt x="633717" y="2044700"/>
                  </a:lnTo>
                  <a:lnTo>
                    <a:pt x="650682" y="1993900"/>
                  </a:lnTo>
                  <a:lnTo>
                    <a:pt x="667764" y="1943100"/>
                  </a:lnTo>
                  <a:lnTo>
                    <a:pt x="684759" y="1892300"/>
                  </a:lnTo>
                  <a:lnTo>
                    <a:pt x="701463" y="1854200"/>
                  </a:lnTo>
                  <a:lnTo>
                    <a:pt x="718434" y="1803400"/>
                  </a:lnTo>
                  <a:lnTo>
                    <a:pt x="719958" y="1803400"/>
                  </a:lnTo>
                  <a:lnTo>
                    <a:pt x="730825" y="1778000"/>
                  </a:lnTo>
                  <a:lnTo>
                    <a:pt x="741929" y="1752600"/>
                  </a:lnTo>
                  <a:lnTo>
                    <a:pt x="753320" y="1727200"/>
                  </a:lnTo>
                  <a:lnTo>
                    <a:pt x="765043" y="1701800"/>
                  </a:lnTo>
                  <a:lnTo>
                    <a:pt x="770439" y="1689100"/>
                  </a:lnTo>
                  <a:lnTo>
                    <a:pt x="775537" y="1676400"/>
                  </a:lnTo>
                  <a:lnTo>
                    <a:pt x="780277" y="1663700"/>
                  </a:lnTo>
                  <a:lnTo>
                    <a:pt x="784601" y="1651000"/>
                  </a:lnTo>
                  <a:lnTo>
                    <a:pt x="788411" y="1651000"/>
                  </a:lnTo>
                  <a:lnTo>
                    <a:pt x="806116" y="1612900"/>
                  </a:lnTo>
                  <a:lnTo>
                    <a:pt x="822511" y="1574800"/>
                  </a:lnTo>
                  <a:lnTo>
                    <a:pt x="839572" y="1549400"/>
                  </a:lnTo>
                  <a:lnTo>
                    <a:pt x="857372" y="1511300"/>
                  </a:lnTo>
                  <a:lnTo>
                    <a:pt x="880690" y="1473200"/>
                  </a:lnTo>
                  <a:lnTo>
                    <a:pt x="904929" y="1435100"/>
                  </a:lnTo>
                  <a:lnTo>
                    <a:pt x="930096" y="1384300"/>
                  </a:lnTo>
                  <a:lnTo>
                    <a:pt x="956202" y="1346200"/>
                  </a:lnTo>
                  <a:lnTo>
                    <a:pt x="983253" y="1308100"/>
                  </a:lnTo>
                  <a:lnTo>
                    <a:pt x="1011259" y="1270000"/>
                  </a:lnTo>
                  <a:lnTo>
                    <a:pt x="1040227" y="1219200"/>
                  </a:lnTo>
                  <a:lnTo>
                    <a:pt x="1070166" y="1181100"/>
                  </a:lnTo>
                  <a:lnTo>
                    <a:pt x="1101085" y="1143000"/>
                  </a:lnTo>
                  <a:lnTo>
                    <a:pt x="1131442" y="1104900"/>
                  </a:lnTo>
                  <a:lnTo>
                    <a:pt x="1162702" y="1066800"/>
                  </a:lnTo>
                  <a:lnTo>
                    <a:pt x="1194847" y="1028700"/>
                  </a:lnTo>
                  <a:lnTo>
                    <a:pt x="1227857" y="990600"/>
                  </a:lnTo>
                  <a:lnTo>
                    <a:pt x="1261715" y="952500"/>
                  </a:lnTo>
                  <a:lnTo>
                    <a:pt x="1296400" y="914400"/>
                  </a:lnTo>
                  <a:lnTo>
                    <a:pt x="1331894" y="876300"/>
                  </a:lnTo>
                  <a:lnTo>
                    <a:pt x="1368179" y="838200"/>
                  </a:lnTo>
                  <a:lnTo>
                    <a:pt x="1405235" y="812800"/>
                  </a:lnTo>
                  <a:lnTo>
                    <a:pt x="1443043" y="774700"/>
                  </a:lnTo>
                  <a:lnTo>
                    <a:pt x="1481585" y="736600"/>
                  </a:lnTo>
                  <a:lnTo>
                    <a:pt x="1520842" y="698500"/>
                  </a:lnTo>
                  <a:lnTo>
                    <a:pt x="1560795" y="673100"/>
                  </a:lnTo>
                  <a:lnTo>
                    <a:pt x="1601424" y="635000"/>
                  </a:lnTo>
                  <a:lnTo>
                    <a:pt x="1642711" y="609600"/>
                  </a:lnTo>
                  <a:lnTo>
                    <a:pt x="1684638" y="571500"/>
                  </a:lnTo>
                  <a:lnTo>
                    <a:pt x="1727185" y="546100"/>
                  </a:lnTo>
                  <a:lnTo>
                    <a:pt x="1770333" y="508000"/>
                  </a:lnTo>
                  <a:lnTo>
                    <a:pt x="1858367" y="457200"/>
                  </a:lnTo>
                  <a:lnTo>
                    <a:pt x="1948479" y="406400"/>
                  </a:lnTo>
                  <a:lnTo>
                    <a:pt x="1994215" y="368300"/>
                  </a:lnTo>
                  <a:lnTo>
                    <a:pt x="2040356" y="355600"/>
                  </a:lnTo>
                  <a:lnTo>
                    <a:pt x="2228264" y="254000"/>
                  </a:lnTo>
                  <a:lnTo>
                    <a:pt x="2275897" y="241300"/>
                  </a:lnTo>
                  <a:lnTo>
                    <a:pt x="2323722" y="215900"/>
                  </a:lnTo>
                  <a:lnTo>
                    <a:pt x="2371702" y="203200"/>
                  </a:lnTo>
                  <a:lnTo>
                    <a:pt x="2419801" y="177800"/>
                  </a:lnTo>
                  <a:lnTo>
                    <a:pt x="2516216" y="152400"/>
                  </a:lnTo>
                  <a:lnTo>
                    <a:pt x="2564459" y="127000"/>
                  </a:lnTo>
                  <a:lnTo>
                    <a:pt x="2708905" y="88900"/>
                  </a:lnTo>
                  <a:lnTo>
                    <a:pt x="2810203" y="63500"/>
                  </a:lnTo>
                  <a:lnTo>
                    <a:pt x="2860506" y="63500"/>
                  </a:lnTo>
                  <a:lnTo>
                    <a:pt x="2960238" y="38100"/>
                  </a:lnTo>
                  <a:lnTo>
                    <a:pt x="3009594" y="38100"/>
                  </a:lnTo>
                  <a:lnTo>
                    <a:pt x="3058562" y="25400"/>
                  </a:lnTo>
                  <a:lnTo>
                    <a:pt x="3107103" y="25400"/>
                  </a:lnTo>
                  <a:lnTo>
                    <a:pt x="3155183" y="12700"/>
                  </a:lnTo>
                  <a:lnTo>
                    <a:pt x="3261625" y="12700"/>
                  </a:lnTo>
                  <a:lnTo>
                    <a:pt x="3313721" y="0"/>
                  </a:lnTo>
                  <a:close/>
                </a:path>
                <a:path w="6257925" h="6210300">
                  <a:moveTo>
                    <a:pt x="6257539" y="3670300"/>
                  </a:moveTo>
                  <a:lnTo>
                    <a:pt x="6242547" y="3708400"/>
                  </a:lnTo>
                  <a:lnTo>
                    <a:pt x="6226091" y="3759200"/>
                  </a:lnTo>
                  <a:lnTo>
                    <a:pt x="6208087" y="3810000"/>
                  </a:lnTo>
                  <a:lnTo>
                    <a:pt x="6188451" y="3860800"/>
                  </a:lnTo>
                  <a:lnTo>
                    <a:pt x="6171510" y="3911600"/>
                  </a:lnTo>
                  <a:lnTo>
                    <a:pt x="6153294" y="3949700"/>
                  </a:lnTo>
                  <a:lnTo>
                    <a:pt x="6133849" y="4000500"/>
                  </a:lnTo>
                  <a:lnTo>
                    <a:pt x="6113220" y="4038600"/>
                  </a:lnTo>
                  <a:lnTo>
                    <a:pt x="6091454" y="4089400"/>
                  </a:lnTo>
                  <a:lnTo>
                    <a:pt x="6068597" y="4140200"/>
                  </a:lnTo>
                  <a:lnTo>
                    <a:pt x="6044696" y="4178300"/>
                  </a:lnTo>
                  <a:lnTo>
                    <a:pt x="6019795" y="4229100"/>
                  </a:lnTo>
                  <a:lnTo>
                    <a:pt x="5996108" y="4267200"/>
                  </a:lnTo>
                  <a:lnTo>
                    <a:pt x="5971447" y="4305300"/>
                  </a:lnTo>
                  <a:lnTo>
                    <a:pt x="5945815" y="4356100"/>
                  </a:lnTo>
                  <a:lnTo>
                    <a:pt x="5919218" y="4394200"/>
                  </a:lnTo>
                  <a:lnTo>
                    <a:pt x="5891659" y="4432300"/>
                  </a:lnTo>
                  <a:lnTo>
                    <a:pt x="5863143" y="4470400"/>
                  </a:lnTo>
                  <a:lnTo>
                    <a:pt x="5833674" y="4508500"/>
                  </a:lnTo>
                  <a:lnTo>
                    <a:pt x="5803255" y="4559300"/>
                  </a:lnTo>
                  <a:lnTo>
                    <a:pt x="5771891" y="4597400"/>
                  </a:lnTo>
                  <a:lnTo>
                    <a:pt x="5741389" y="4635500"/>
                  </a:lnTo>
                  <a:lnTo>
                    <a:pt x="5709935" y="4673600"/>
                  </a:lnTo>
                  <a:lnTo>
                    <a:pt x="5677554" y="4711700"/>
                  </a:lnTo>
                  <a:lnTo>
                    <a:pt x="5644269" y="4749800"/>
                  </a:lnTo>
                  <a:lnTo>
                    <a:pt x="5610105" y="4787900"/>
                  </a:lnTo>
                  <a:lnTo>
                    <a:pt x="5575085" y="4826000"/>
                  </a:lnTo>
                  <a:lnTo>
                    <a:pt x="5539233" y="4864100"/>
                  </a:lnTo>
                  <a:lnTo>
                    <a:pt x="5502573" y="4889500"/>
                  </a:lnTo>
                  <a:lnTo>
                    <a:pt x="5465129" y="4927600"/>
                  </a:lnTo>
                  <a:lnTo>
                    <a:pt x="5426925" y="4965700"/>
                  </a:lnTo>
                  <a:lnTo>
                    <a:pt x="5387984" y="5003800"/>
                  </a:lnTo>
                  <a:lnTo>
                    <a:pt x="5348331" y="5029200"/>
                  </a:lnTo>
                  <a:lnTo>
                    <a:pt x="5307989" y="5067300"/>
                  </a:lnTo>
                  <a:lnTo>
                    <a:pt x="5266983" y="5092700"/>
                  </a:lnTo>
                  <a:lnTo>
                    <a:pt x="5225336" y="5130800"/>
                  </a:lnTo>
                  <a:lnTo>
                    <a:pt x="5183072" y="5156200"/>
                  </a:lnTo>
                  <a:lnTo>
                    <a:pt x="5140215" y="5194300"/>
                  </a:lnTo>
                  <a:lnTo>
                    <a:pt x="5096789" y="5219700"/>
                  </a:lnTo>
                  <a:lnTo>
                    <a:pt x="5008400" y="5270500"/>
                  </a:lnTo>
                  <a:lnTo>
                    <a:pt x="4963445" y="5308600"/>
                  </a:lnTo>
                  <a:lnTo>
                    <a:pt x="4917991" y="5334000"/>
                  </a:lnTo>
                  <a:lnTo>
                    <a:pt x="4779026" y="5410200"/>
                  </a:lnTo>
                  <a:lnTo>
                    <a:pt x="4731965" y="5422900"/>
                  </a:lnTo>
                  <a:lnTo>
                    <a:pt x="4636967" y="5473700"/>
                  </a:lnTo>
                  <a:lnTo>
                    <a:pt x="4589108" y="5486400"/>
                  </a:lnTo>
                  <a:lnTo>
                    <a:pt x="4541061" y="5511800"/>
                  </a:lnTo>
                  <a:lnTo>
                    <a:pt x="4492864" y="5524500"/>
                  </a:lnTo>
                  <a:lnTo>
                    <a:pt x="4444555" y="5549900"/>
                  </a:lnTo>
                  <a:lnTo>
                    <a:pt x="4154546" y="5626100"/>
                  </a:lnTo>
                  <a:lnTo>
                    <a:pt x="3952656" y="5676900"/>
                  </a:lnTo>
                  <a:lnTo>
                    <a:pt x="3902811" y="5676900"/>
                  </a:lnTo>
                  <a:lnTo>
                    <a:pt x="3853321" y="5689600"/>
                  </a:lnTo>
                  <a:lnTo>
                    <a:pt x="3804239" y="5689600"/>
                  </a:lnTo>
                  <a:lnTo>
                    <a:pt x="3755617" y="5702300"/>
                  </a:lnTo>
                  <a:lnTo>
                    <a:pt x="3707506" y="5702300"/>
                  </a:lnTo>
                  <a:lnTo>
                    <a:pt x="3627443" y="5715000"/>
                  </a:lnTo>
                  <a:lnTo>
                    <a:pt x="5247998" y="5715000"/>
                  </a:lnTo>
                  <a:lnTo>
                    <a:pt x="5377368" y="5638800"/>
                  </a:lnTo>
                  <a:lnTo>
                    <a:pt x="5419665" y="5613400"/>
                  </a:lnTo>
                  <a:lnTo>
                    <a:pt x="5461504" y="5575300"/>
                  </a:lnTo>
                  <a:lnTo>
                    <a:pt x="5543753" y="5524500"/>
                  </a:lnTo>
                  <a:lnTo>
                    <a:pt x="5584132" y="5486400"/>
                  </a:lnTo>
                  <a:lnTo>
                    <a:pt x="5623993" y="5461000"/>
                  </a:lnTo>
                  <a:lnTo>
                    <a:pt x="5663322" y="5422900"/>
                  </a:lnTo>
                  <a:lnTo>
                    <a:pt x="5702103" y="5397500"/>
                  </a:lnTo>
                  <a:lnTo>
                    <a:pt x="5740322" y="5359400"/>
                  </a:lnTo>
                  <a:lnTo>
                    <a:pt x="5777962" y="5334000"/>
                  </a:lnTo>
                  <a:lnTo>
                    <a:pt x="5815010" y="5295900"/>
                  </a:lnTo>
                  <a:lnTo>
                    <a:pt x="5851449" y="5257800"/>
                  </a:lnTo>
                  <a:lnTo>
                    <a:pt x="5887265" y="5232400"/>
                  </a:lnTo>
                  <a:lnTo>
                    <a:pt x="5922442" y="5194300"/>
                  </a:lnTo>
                  <a:lnTo>
                    <a:pt x="5956966" y="5156200"/>
                  </a:lnTo>
                  <a:lnTo>
                    <a:pt x="5990820" y="5118100"/>
                  </a:lnTo>
                  <a:lnTo>
                    <a:pt x="6023991" y="5080000"/>
                  </a:lnTo>
                  <a:lnTo>
                    <a:pt x="6056462" y="5054600"/>
                  </a:lnTo>
                  <a:lnTo>
                    <a:pt x="6088220" y="5016500"/>
                  </a:lnTo>
                  <a:lnTo>
                    <a:pt x="6119247" y="4978400"/>
                  </a:lnTo>
                  <a:lnTo>
                    <a:pt x="6149530" y="4940300"/>
                  </a:lnTo>
                  <a:lnTo>
                    <a:pt x="6179053" y="4902200"/>
                  </a:lnTo>
                  <a:lnTo>
                    <a:pt x="6199121" y="4876800"/>
                  </a:lnTo>
                  <a:lnTo>
                    <a:pt x="6218915" y="4851400"/>
                  </a:lnTo>
                  <a:lnTo>
                    <a:pt x="6238400" y="4826000"/>
                  </a:lnTo>
                  <a:lnTo>
                    <a:pt x="6257539" y="4800600"/>
                  </a:lnTo>
                  <a:lnTo>
                    <a:pt x="6257539" y="3670300"/>
                  </a:lnTo>
                  <a:close/>
                </a:path>
              </a:pathLst>
            </a:custGeom>
            <a:solidFill>
              <a:srgbClr val="F0F1F1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7423" y="0"/>
              <a:ext cx="6257925" cy="6858000"/>
            </a:xfrm>
            <a:custGeom>
              <a:avLst/>
              <a:gdLst/>
              <a:ahLst/>
              <a:cxnLst/>
              <a:rect l="l" t="t" r="r" b="b"/>
              <a:pathLst>
                <a:path w="6257925" h="6858000">
                  <a:moveTo>
                    <a:pt x="62575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57544" y="6858000"/>
                  </a:lnTo>
                  <a:lnTo>
                    <a:pt x="625754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17223" y="2679192"/>
              <a:ext cx="475615" cy="3868420"/>
            </a:xfrm>
            <a:custGeom>
              <a:avLst/>
              <a:gdLst/>
              <a:ahLst/>
              <a:cxnLst/>
              <a:rect l="l" t="t" r="r" b="b"/>
              <a:pathLst>
                <a:path w="475615" h="3868420">
                  <a:moveTo>
                    <a:pt x="475487" y="0"/>
                  </a:moveTo>
                  <a:lnTo>
                    <a:pt x="0" y="0"/>
                  </a:lnTo>
                  <a:lnTo>
                    <a:pt x="0" y="3867912"/>
                  </a:lnTo>
                  <a:lnTo>
                    <a:pt x="475487" y="3867912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1816607"/>
              <a:ext cx="5257800" cy="3505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6986" y="478916"/>
            <a:ext cx="579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1CC39"/>
                </a:solidFill>
                <a:latin typeface="Arial"/>
                <a:cs typeface="Arial"/>
              </a:rPr>
              <a:t>La</a:t>
            </a:r>
            <a:r>
              <a:rPr sz="2400" b="1" spc="-50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A1CC39"/>
                </a:solidFill>
                <a:latin typeface="Arial"/>
                <a:cs typeface="Arial"/>
              </a:rPr>
              <a:t>ciencia</a:t>
            </a:r>
            <a:r>
              <a:rPr sz="2400" b="1" spc="-45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A1CC39"/>
                </a:solidFill>
                <a:latin typeface="Arial"/>
                <a:cs typeface="Arial"/>
              </a:rPr>
              <a:t>detrás</a:t>
            </a:r>
            <a:r>
              <a:rPr sz="2400" b="1" spc="-50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A1CC39"/>
                </a:solidFill>
                <a:latin typeface="Arial"/>
                <a:cs typeface="Arial"/>
              </a:rPr>
              <a:t>del</a:t>
            </a:r>
            <a:r>
              <a:rPr sz="2400" b="1" spc="-45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A1CC39"/>
                </a:solidFill>
                <a:latin typeface="Arial"/>
                <a:cs typeface="Arial"/>
              </a:rPr>
              <a:t>cambio</a:t>
            </a:r>
            <a:r>
              <a:rPr sz="2400" b="1" spc="-50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A1CC39"/>
                </a:solidFill>
                <a:latin typeface="Arial"/>
                <a:cs typeface="Arial"/>
              </a:rPr>
              <a:t>climático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5261" y="1199536"/>
            <a:ext cx="5525770" cy="538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>
              <a:lnSpc>
                <a:spcPct val="112999"/>
              </a:lnSpc>
              <a:spcBef>
                <a:spcPts val="100"/>
              </a:spcBef>
            </a:pP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ciencia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detrás del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cambio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climático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desalentadora,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700" u="sng" spc="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75%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jóvenes</a:t>
            </a:r>
            <a:r>
              <a:rPr sz="1700" spc="-95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afirmando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están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asustados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depara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futuro.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bien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ciencia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del clima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puede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conducir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enfoque de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"cabeza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arena",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recordemos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 que muchos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pequeños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pasos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pueden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tener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gran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impacto.</a:t>
            </a: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01099"/>
              </a:lnSpc>
              <a:spcBef>
                <a:spcPts val="1050"/>
              </a:spcBef>
            </a:pPr>
            <a:r>
              <a:rPr sz="1900" spc="114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PYMES,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primer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paso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recomendado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conscientes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clima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volverse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Alfabetización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climática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  <a:p>
            <a:pPr marL="12700" marR="207645">
              <a:lnSpc>
                <a:spcPct val="128099"/>
              </a:lnSpc>
              <a:spcBef>
                <a:spcPts val="900"/>
              </a:spcBef>
            </a:pP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Alfabetización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Climática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abreviatura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Alfabetización </a:t>
            </a:r>
            <a:r>
              <a:rPr sz="1500" b="1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ciencias 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climáticas</a:t>
            </a:r>
            <a:r>
              <a:rPr sz="1500" spc="2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una comprensión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 impactos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humanos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clima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impactos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clima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sistemas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humanos.</a:t>
            </a:r>
            <a:endParaRPr sz="1500">
              <a:latin typeface="Tahoma"/>
              <a:cs typeface="Tahoma"/>
            </a:endParaRPr>
          </a:p>
          <a:p>
            <a:pPr marL="12700" marR="353060">
              <a:lnSpc>
                <a:spcPct val="101099"/>
              </a:lnSpc>
              <a:spcBef>
                <a:spcPts val="1090"/>
              </a:spcBef>
            </a:pP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esta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sección,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repasaremos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todo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necesita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saber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aprender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clima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comenzar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camino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hacia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sostenibilidad.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3007" y="360321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4309" y="280289"/>
            <a:ext cx="6160135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27099"/>
              </a:lnSpc>
              <a:spcBef>
                <a:spcPts val="100"/>
              </a:spcBef>
              <a:buSzPct val="141176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sz="1700" b="1" spc="65" dirty="0">
                <a:solidFill>
                  <a:srgbClr val="46883F"/>
                </a:solidFill>
                <a:latin typeface="Arial"/>
                <a:cs typeface="Arial"/>
              </a:rPr>
              <a:t>Calentamiento</a:t>
            </a:r>
            <a:r>
              <a:rPr sz="17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global</a:t>
            </a:r>
            <a:r>
              <a:rPr sz="1700" spc="45" dirty="0">
                <a:latin typeface="Tahoma"/>
                <a:cs typeface="Tahoma"/>
              </a:rPr>
              <a:t>se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refiere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al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calentamiento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largo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plazo del </a:t>
            </a:r>
            <a:r>
              <a:rPr sz="1700" spc="50" dirty="0">
                <a:latin typeface="Tahoma"/>
                <a:cs typeface="Tahoma"/>
              </a:rPr>
              <a:t>planeta, </a:t>
            </a:r>
            <a:r>
              <a:rPr sz="1700" spc="105" dirty="0">
                <a:latin typeface="Tahoma"/>
                <a:cs typeface="Tahoma"/>
              </a:rPr>
              <a:t>o </a:t>
            </a:r>
            <a:r>
              <a:rPr sz="1700" spc="55" dirty="0">
                <a:latin typeface="Tahoma"/>
                <a:cs typeface="Tahoma"/>
              </a:rPr>
              <a:t>al </a:t>
            </a:r>
            <a:r>
              <a:rPr sz="1700" spc="90" dirty="0">
                <a:latin typeface="Tahoma"/>
                <a:cs typeface="Tahoma"/>
              </a:rPr>
              <a:t>aumento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55" dirty="0">
                <a:latin typeface="Tahoma"/>
                <a:cs typeface="Tahoma"/>
              </a:rPr>
              <a:t>las </a:t>
            </a:r>
            <a:r>
              <a:rPr sz="1700" spc="75" dirty="0">
                <a:latin typeface="Tahoma"/>
                <a:cs typeface="Tahoma"/>
              </a:rPr>
              <a:t>temperaturas </a:t>
            </a:r>
            <a:r>
              <a:rPr sz="1700" spc="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globales. </a:t>
            </a:r>
            <a:r>
              <a:rPr sz="1700" spc="85" dirty="0">
                <a:latin typeface="Tahoma"/>
                <a:cs typeface="Tahoma"/>
              </a:rPr>
              <a:t>Mientras </a:t>
            </a:r>
            <a:r>
              <a:rPr sz="1700" spc="65" dirty="0">
                <a:latin typeface="Tahoma"/>
                <a:cs typeface="Tahoma"/>
              </a:rPr>
              <a:t>esto </a:t>
            </a:r>
            <a:r>
              <a:rPr sz="1700" spc="60" dirty="0">
                <a:latin typeface="Tahoma"/>
                <a:cs typeface="Tahoma"/>
              </a:rPr>
              <a:t>ocurre,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90" dirty="0">
                <a:latin typeface="Tahoma"/>
                <a:cs typeface="Tahoma"/>
              </a:rPr>
              <a:t>forma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experimentamos </a:t>
            </a:r>
            <a:r>
              <a:rPr sz="1700" spc="55" dirty="0">
                <a:latin typeface="Tahoma"/>
                <a:cs typeface="Tahoma"/>
              </a:rPr>
              <a:t>este </a:t>
            </a:r>
            <a:r>
              <a:rPr sz="1700" spc="70" dirty="0">
                <a:latin typeface="Tahoma"/>
                <a:cs typeface="Tahoma"/>
              </a:rPr>
              <a:t>día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70" dirty="0">
                <a:latin typeface="Tahoma"/>
                <a:cs typeface="Tahoma"/>
              </a:rPr>
              <a:t>día </a:t>
            </a:r>
            <a:r>
              <a:rPr sz="1700" spc="100" dirty="0">
                <a:latin typeface="Tahoma"/>
                <a:cs typeface="Tahoma"/>
              </a:rPr>
              <a:t>no </a:t>
            </a:r>
            <a:r>
              <a:rPr sz="1700" spc="80" dirty="0">
                <a:latin typeface="Tahoma"/>
                <a:cs typeface="Tahoma"/>
              </a:rPr>
              <a:t>siempre </a:t>
            </a:r>
            <a:r>
              <a:rPr sz="1700" spc="55" dirty="0">
                <a:latin typeface="Tahoma"/>
                <a:cs typeface="Tahoma"/>
              </a:rPr>
              <a:t>es </a:t>
            </a:r>
            <a:r>
              <a:rPr sz="1700" spc="100" dirty="0">
                <a:latin typeface="Tahoma"/>
                <a:cs typeface="Tahoma"/>
              </a:rPr>
              <a:t>un </a:t>
            </a:r>
            <a:r>
              <a:rPr sz="1700" spc="70" dirty="0">
                <a:latin typeface="Tahoma"/>
                <a:cs typeface="Tahoma"/>
              </a:rPr>
              <a:t>clima </a:t>
            </a:r>
            <a:r>
              <a:rPr sz="1700" spc="7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45" dirty="0">
                <a:latin typeface="Tahoma"/>
                <a:cs typeface="Tahoma"/>
              </a:rPr>
              <a:t>cálido, </a:t>
            </a:r>
            <a:r>
              <a:rPr sz="1700" spc="75" dirty="0">
                <a:latin typeface="Tahoma"/>
                <a:cs typeface="Tahoma"/>
              </a:rPr>
              <a:t>sino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55" dirty="0">
                <a:latin typeface="Tahoma"/>
                <a:cs typeface="Tahoma"/>
              </a:rPr>
              <a:t>se </a:t>
            </a:r>
            <a:r>
              <a:rPr sz="1700" spc="70" dirty="0">
                <a:latin typeface="Tahoma"/>
                <a:cs typeface="Tahoma"/>
              </a:rPr>
              <a:t>presenta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90" dirty="0">
                <a:latin typeface="Tahoma"/>
                <a:cs typeface="Tahoma"/>
              </a:rPr>
              <a:t>forma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60" dirty="0">
                <a:latin typeface="Tahoma"/>
                <a:cs typeface="Tahoma"/>
              </a:rPr>
              <a:t>eventos </a:t>
            </a:r>
            <a:r>
              <a:rPr sz="1700" spc="6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climáticos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extremos.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188" y="2256985"/>
            <a:ext cx="3395345" cy="9709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300" b="1" spc="100" dirty="0">
                <a:solidFill>
                  <a:srgbClr val="84B940"/>
                </a:solidFill>
                <a:latin typeface="Arial"/>
                <a:cs typeface="Arial"/>
              </a:rPr>
              <a:t>calentamiento</a:t>
            </a:r>
            <a:r>
              <a:rPr sz="2300" b="1" spc="-7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300" b="1" spc="55" dirty="0">
                <a:solidFill>
                  <a:srgbClr val="84B940"/>
                </a:solidFill>
                <a:latin typeface="Arial"/>
                <a:cs typeface="Arial"/>
              </a:rPr>
              <a:t>global</a:t>
            </a:r>
            <a:r>
              <a:rPr sz="2300" b="1" spc="-7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300" b="1" spc="15" dirty="0">
                <a:solidFill>
                  <a:srgbClr val="84B940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600" b="1" spc="45" dirty="0">
                <a:solidFill>
                  <a:srgbClr val="84B940"/>
                </a:solidFill>
                <a:latin typeface="Arial"/>
                <a:cs typeface="Arial"/>
              </a:rPr>
              <a:t>Cambio</a:t>
            </a:r>
            <a:r>
              <a:rPr sz="2600" b="1" spc="-8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84B940"/>
                </a:solidFill>
                <a:latin typeface="Arial"/>
                <a:cs typeface="Arial"/>
              </a:rPr>
              <a:t>climático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309" y="2603702"/>
            <a:ext cx="6062980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27099"/>
              </a:lnSpc>
              <a:spcBef>
                <a:spcPts val="100"/>
              </a:spcBef>
              <a:buSzPct val="141176"/>
              <a:buFont typeface="Tahoma"/>
              <a:buChar char="•"/>
              <a:tabLst>
                <a:tab pos="356870" algn="l"/>
                <a:tab pos="357505" algn="l"/>
              </a:tabLst>
            </a:pPr>
            <a:r>
              <a:rPr sz="1700" b="1" spc="30" dirty="0">
                <a:solidFill>
                  <a:srgbClr val="46883F"/>
                </a:solidFill>
                <a:latin typeface="Arial"/>
                <a:cs typeface="Arial"/>
              </a:rPr>
              <a:t>Cambio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climático</a:t>
            </a:r>
            <a:r>
              <a:rPr sz="1700" spc="45" dirty="0">
                <a:latin typeface="Tahoma"/>
                <a:cs typeface="Tahoma"/>
              </a:rPr>
              <a:t>es </a:t>
            </a:r>
            <a:r>
              <a:rPr sz="1700" spc="100" dirty="0">
                <a:latin typeface="Tahoma"/>
                <a:cs typeface="Tahoma"/>
              </a:rPr>
              <a:t>un </a:t>
            </a:r>
            <a:r>
              <a:rPr sz="1700" spc="85" dirty="0">
                <a:latin typeface="Tahoma"/>
                <a:cs typeface="Tahoma"/>
              </a:rPr>
              <a:t>término amplio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75" dirty="0">
                <a:latin typeface="Tahoma"/>
                <a:cs typeface="Tahoma"/>
              </a:rPr>
              <a:t>general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para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cambios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estamos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presenciando.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gran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medida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65" dirty="0">
                <a:latin typeface="Tahoma"/>
                <a:cs typeface="Tahoma"/>
              </a:rPr>
              <a:t>consecuencia </a:t>
            </a:r>
            <a:r>
              <a:rPr sz="1700" spc="70" dirty="0">
                <a:latin typeface="Tahoma"/>
                <a:cs typeface="Tahoma"/>
              </a:rPr>
              <a:t>del calentamiento </a:t>
            </a:r>
            <a:r>
              <a:rPr sz="1700" spc="75" dirty="0">
                <a:latin typeface="Tahoma"/>
                <a:cs typeface="Tahoma"/>
              </a:rPr>
              <a:t>global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describe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una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amplia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gama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cambios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nuestro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clima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80" dirty="0">
                <a:latin typeface="Tahoma"/>
                <a:cs typeface="Tahoma"/>
              </a:rPr>
              <a:t>largo </a:t>
            </a:r>
            <a:r>
              <a:rPr sz="1700" spc="50" dirty="0">
                <a:latin typeface="Tahoma"/>
                <a:cs typeface="Tahoma"/>
              </a:rPr>
              <a:t>plazo, </a:t>
            </a:r>
            <a:r>
              <a:rPr sz="1700" spc="70" dirty="0">
                <a:latin typeface="Tahoma"/>
                <a:cs typeface="Tahoma"/>
              </a:rPr>
              <a:t>incluidos </a:t>
            </a:r>
            <a:r>
              <a:rPr sz="1700" spc="60" dirty="0">
                <a:latin typeface="Tahoma"/>
                <a:cs typeface="Tahoma"/>
              </a:rPr>
              <a:t>huracanes, </a:t>
            </a:r>
            <a:r>
              <a:rPr sz="1700" spc="50" dirty="0">
                <a:latin typeface="Tahoma"/>
                <a:cs typeface="Tahoma"/>
              </a:rPr>
              <a:t>sequías, </a:t>
            </a:r>
            <a:r>
              <a:rPr sz="1700" spc="5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inundaciones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olas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calor.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5270" y="4828611"/>
            <a:ext cx="5923280" cy="18199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600" spc="35" dirty="0">
                <a:latin typeface="Tahoma"/>
                <a:cs typeface="Tahoma"/>
              </a:rPr>
              <a:t>'</a:t>
            </a:r>
            <a:r>
              <a:rPr sz="1650" b="1" i="1" spc="35" dirty="0">
                <a:latin typeface="Trebuchet MS"/>
                <a:cs typeface="Trebuchet MS"/>
              </a:rPr>
              <a:t>Cambio</a:t>
            </a:r>
            <a:r>
              <a:rPr sz="1650" b="1" i="1" spc="-85" dirty="0">
                <a:latin typeface="Trebuchet MS"/>
                <a:cs typeface="Trebuchet MS"/>
              </a:rPr>
              <a:t> </a:t>
            </a:r>
            <a:r>
              <a:rPr sz="1650" b="1" i="1" dirty="0">
                <a:latin typeface="Trebuchet MS"/>
                <a:cs typeface="Trebuchet MS"/>
              </a:rPr>
              <a:t>Climático'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-25" dirty="0">
                <a:latin typeface="Trebuchet MS"/>
                <a:cs typeface="Trebuchet MS"/>
              </a:rPr>
              <a:t>y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20" dirty="0">
                <a:latin typeface="Trebuchet MS"/>
                <a:cs typeface="Trebuchet MS"/>
              </a:rPr>
              <a:t>'Calentamiento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-10" dirty="0">
                <a:latin typeface="Trebuchet MS"/>
                <a:cs typeface="Trebuchet MS"/>
              </a:rPr>
              <a:t>Global'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70" dirty="0">
                <a:latin typeface="Trebuchet MS"/>
                <a:cs typeface="Trebuchet MS"/>
              </a:rPr>
              <a:t>son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-15" dirty="0">
                <a:latin typeface="Trebuchet MS"/>
                <a:cs typeface="Trebuchet MS"/>
              </a:rPr>
              <a:t>a</a:t>
            </a:r>
            <a:r>
              <a:rPr sz="1650" b="1" i="1" spc="-80" dirty="0">
                <a:latin typeface="Trebuchet MS"/>
                <a:cs typeface="Trebuchet MS"/>
              </a:rPr>
              <a:t> </a:t>
            </a:r>
            <a:r>
              <a:rPr sz="1650" b="1" i="1" spc="95" dirty="0">
                <a:latin typeface="Trebuchet MS"/>
                <a:cs typeface="Trebuchet MS"/>
              </a:rPr>
              <a:t>menudo</a:t>
            </a:r>
            <a:endParaRPr sz="1650">
              <a:latin typeface="Trebuchet MS"/>
              <a:cs typeface="Trebuchet MS"/>
            </a:endParaRPr>
          </a:p>
          <a:p>
            <a:pPr marL="189230" marR="193040" indent="445134">
              <a:lnSpc>
                <a:spcPts val="2590"/>
              </a:lnSpc>
              <a:spcBef>
                <a:spcPts val="190"/>
              </a:spcBef>
            </a:pPr>
            <a:r>
              <a:rPr sz="1550" b="1" i="1" spc="30" dirty="0">
                <a:latin typeface="Trebuchet MS"/>
                <a:cs typeface="Trebuchet MS"/>
              </a:rPr>
              <a:t>se </a:t>
            </a:r>
            <a:r>
              <a:rPr sz="1550" b="1" i="1" spc="60" dirty="0">
                <a:latin typeface="Trebuchet MS"/>
                <a:cs typeface="Trebuchet MS"/>
              </a:rPr>
              <a:t>usan </a:t>
            </a:r>
            <a:r>
              <a:rPr sz="1550" b="1" i="1" spc="15" dirty="0">
                <a:latin typeface="Trebuchet MS"/>
                <a:cs typeface="Trebuchet MS"/>
              </a:rPr>
              <a:t>indistintamente, </a:t>
            </a:r>
            <a:r>
              <a:rPr sz="1550" b="1" i="1" spc="20" dirty="0">
                <a:latin typeface="Trebuchet MS"/>
                <a:cs typeface="Trebuchet MS"/>
              </a:rPr>
              <a:t>pero </a:t>
            </a:r>
            <a:r>
              <a:rPr sz="1550" b="1" i="1" spc="-15" dirty="0">
                <a:latin typeface="Trebuchet MS"/>
                <a:cs typeface="Trebuchet MS"/>
              </a:rPr>
              <a:t>a </a:t>
            </a:r>
            <a:r>
              <a:rPr sz="1550" b="1" i="1" spc="10" dirty="0">
                <a:latin typeface="Trebuchet MS"/>
                <a:cs typeface="Trebuchet MS"/>
              </a:rPr>
              <a:t>pesar </a:t>
            </a:r>
            <a:r>
              <a:rPr sz="1550" b="1" i="1" spc="30" dirty="0">
                <a:latin typeface="Trebuchet MS"/>
                <a:cs typeface="Trebuchet MS"/>
              </a:rPr>
              <a:t>de </a:t>
            </a:r>
            <a:r>
              <a:rPr sz="1550" b="1" i="1" dirty="0">
                <a:latin typeface="Trebuchet MS"/>
                <a:cs typeface="Trebuchet MS"/>
              </a:rPr>
              <a:t>estar </a:t>
            </a:r>
            <a:r>
              <a:rPr sz="1550" b="1" i="1" spc="5" dirty="0">
                <a:latin typeface="Trebuchet MS"/>
                <a:cs typeface="Trebuchet MS"/>
              </a:rPr>
              <a:t> </a:t>
            </a:r>
            <a:r>
              <a:rPr sz="1550" b="1" i="1" spc="45" dirty="0">
                <a:latin typeface="Trebuchet MS"/>
                <a:cs typeface="Trebuchet MS"/>
              </a:rPr>
              <a:t>profundamente</a:t>
            </a:r>
            <a:r>
              <a:rPr sz="1550" b="1" i="1" spc="-80" dirty="0">
                <a:latin typeface="Trebuchet MS"/>
                <a:cs typeface="Trebuchet MS"/>
              </a:rPr>
              <a:t> </a:t>
            </a:r>
            <a:r>
              <a:rPr sz="1550" b="1" i="1" spc="5" dirty="0">
                <a:latin typeface="Trebuchet MS"/>
                <a:cs typeface="Trebuchet MS"/>
              </a:rPr>
              <a:t>vinculados,</a:t>
            </a:r>
            <a:r>
              <a:rPr sz="1550" b="1" i="1" spc="-80" dirty="0">
                <a:latin typeface="Trebuchet MS"/>
                <a:cs typeface="Trebuchet MS"/>
              </a:rPr>
              <a:t> </a:t>
            </a:r>
            <a:r>
              <a:rPr sz="1550" b="1" i="1" spc="75" dirty="0">
                <a:latin typeface="Trebuchet MS"/>
                <a:cs typeface="Trebuchet MS"/>
              </a:rPr>
              <a:t>no</a:t>
            </a:r>
            <a:r>
              <a:rPr sz="1550" b="1" i="1" spc="-75" dirty="0">
                <a:latin typeface="Trebuchet MS"/>
                <a:cs typeface="Trebuchet MS"/>
              </a:rPr>
              <a:t> </a:t>
            </a:r>
            <a:r>
              <a:rPr sz="1550" b="1" i="1" spc="60" dirty="0">
                <a:latin typeface="Trebuchet MS"/>
                <a:cs typeface="Trebuchet MS"/>
              </a:rPr>
              <a:t>son</a:t>
            </a:r>
            <a:r>
              <a:rPr sz="1550" b="1" i="1" spc="-80" dirty="0">
                <a:latin typeface="Trebuchet MS"/>
                <a:cs typeface="Trebuchet MS"/>
              </a:rPr>
              <a:t> </a:t>
            </a:r>
            <a:r>
              <a:rPr sz="1550" b="1" i="1" spc="25" dirty="0">
                <a:latin typeface="Trebuchet MS"/>
                <a:cs typeface="Trebuchet MS"/>
              </a:rPr>
              <a:t>exactamente</a:t>
            </a:r>
            <a:r>
              <a:rPr sz="1550" b="1" i="1" spc="-80" dirty="0">
                <a:latin typeface="Trebuchet MS"/>
                <a:cs typeface="Trebuchet MS"/>
              </a:rPr>
              <a:t> </a:t>
            </a:r>
            <a:r>
              <a:rPr sz="1550" b="1" i="1" dirty="0">
                <a:latin typeface="Trebuchet MS"/>
                <a:cs typeface="Trebuchet MS"/>
              </a:rPr>
              <a:t>lo</a:t>
            </a:r>
            <a:r>
              <a:rPr sz="1550" b="1" i="1" spc="-75" dirty="0">
                <a:latin typeface="Trebuchet MS"/>
                <a:cs typeface="Trebuchet MS"/>
              </a:rPr>
              <a:t> </a:t>
            </a:r>
            <a:r>
              <a:rPr sz="1550" b="1" i="1" spc="80" dirty="0">
                <a:latin typeface="Trebuchet MS"/>
                <a:cs typeface="Trebuchet MS"/>
              </a:rPr>
              <a:t>mismo</a:t>
            </a:r>
            <a:endParaRPr sz="1550">
              <a:latin typeface="Trebuchet MS"/>
              <a:cs typeface="Trebuchet MS"/>
            </a:endParaRPr>
          </a:p>
          <a:p>
            <a:pPr marL="325755" algn="ctr">
              <a:lnSpc>
                <a:spcPts val="2580"/>
              </a:lnSpc>
            </a:pPr>
            <a:r>
              <a:rPr sz="2500" b="1" i="1" spc="15" dirty="0">
                <a:latin typeface="Trebuchet MS"/>
                <a:cs typeface="Trebuchet MS"/>
              </a:rPr>
              <a:t>cosa</a:t>
            </a:r>
            <a:endParaRPr sz="2500">
              <a:latin typeface="Trebuchet MS"/>
              <a:cs typeface="Trebuchet MS"/>
            </a:endParaRPr>
          </a:p>
          <a:p>
            <a:pPr marL="506095">
              <a:lnSpc>
                <a:spcPct val="100000"/>
              </a:lnSpc>
              <a:spcBef>
                <a:spcPts val="1405"/>
              </a:spcBef>
              <a:tabLst>
                <a:tab pos="2810510" algn="l"/>
              </a:tabLst>
            </a:pPr>
            <a:r>
              <a:rPr sz="1700" spc="95" dirty="0">
                <a:latin typeface="Tahoma"/>
                <a:cs typeface="Tahoma"/>
              </a:rPr>
              <a:t>Ambos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son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causados	</a:t>
            </a:r>
            <a:r>
              <a:rPr sz="1700" spc="100" dirty="0">
                <a:latin typeface="Tahoma"/>
                <a:cs typeface="Tahoma"/>
              </a:rPr>
              <a:t>por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efecto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invernadero.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52" y="0"/>
            <a:ext cx="11356975" cy="6858000"/>
          </a:xfrm>
          <a:custGeom>
            <a:avLst/>
            <a:gdLst/>
            <a:ahLst/>
            <a:cxnLst/>
            <a:rect l="l" t="t" r="r" b="b"/>
            <a:pathLst>
              <a:path w="11356975" h="6858000">
                <a:moveTo>
                  <a:pt x="0" y="6858000"/>
                </a:moveTo>
                <a:lnTo>
                  <a:pt x="11356848" y="6858000"/>
                </a:lnTo>
                <a:lnTo>
                  <a:pt x="113568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288" y="3544822"/>
            <a:ext cx="8363711" cy="3313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0023" y="1566672"/>
            <a:ext cx="1883664" cy="18867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35375" y="2241016"/>
            <a:ext cx="4868545" cy="3050540"/>
            <a:chOff x="3635375" y="2241016"/>
            <a:chExt cx="4868545" cy="30505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3488" y="3069336"/>
              <a:ext cx="978407" cy="1237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6871" y="3172968"/>
              <a:ext cx="981455" cy="1237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9879" y="3249168"/>
              <a:ext cx="981455" cy="1237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1584" y="3797808"/>
              <a:ext cx="402335" cy="381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606" y="2611500"/>
              <a:ext cx="2901137" cy="22282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266" y="2597531"/>
              <a:ext cx="3049752" cy="24705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5375" y="2876930"/>
              <a:ext cx="2866466" cy="2414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4626" y="2241016"/>
              <a:ext cx="3232962" cy="2458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3248" y="2570020"/>
              <a:ext cx="2753005" cy="20075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6415" y="2650490"/>
              <a:ext cx="2753006" cy="200756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23376" y="2307335"/>
            <a:ext cx="3244342" cy="14888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20239" y="4315904"/>
            <a:ext cx="2854198" cy="120529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08903" y="1792223"/>
            <a:ext cx="3250565" cy="148882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6903" y="1146047"/>
            <a:ext cx="2890774" cy="148259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0" y="0"/>
            <a:ext cx="923925" cy="6858000"/>
          </a:xfrm>
          <a:custGeom>
            <a:avLst/>
            <a:gdLst/>
            <a:ahLst/>
            <a:cxnLst/>
            <a:rect l="l" t="t" r="r" b="b"/>
            <a:pathLst>
              <a:path w="923925" h="6858000">
                <a:moveTo>
                  <a:pt x="923544" y="0"/>
                </a:moveTo>
                <a:lnTo>
                  <a:pt x="0" y="0"/>
                </a:lnTo>
                <a:lnTo>
                  <a:pt x="0" y="6858000"/>
                </a:lnTo>
                <a:lnTo>
                  <a:pt x="923544" y="6858000"/>
                </a:lnTo>
                <a:lnTo>
                  <a:pt x="923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79982" y="268859"/>
            <a:ext cx="59734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Arial"/>
                <a:cs typeface="Arial"/>
              </a:rPr>
              <a:t>La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spc="15" dirty="0">
                <a:latin typeface="Arial"/>
                <a:cs typeface="Arial"/>
              </a:rPr>
              <a:t>ciencia:</a:t>
            </a:r>
            <a:r>
              <a:rPr sz="2900" b="1" spc="-55" dirty="0">
                <a:latin typeface="Arial"/>
                <a:cs typeface="Arial"/>
              </a:rPr>
              <a:t> </a:t>
            </a:r>
            <a:r>
              <a:rPr sz="2900" b="1" spc="85" dirty="0">
                <a:latin typeface="Arial"/>
                <a:cs typeface="Arial"/>
              </a:rPr>
              <a:t>el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spc="90" dirty="0">
                <a:latin typeface="Arial"/>
                <a:cs typeface="Arial"/>
              </a:rPr>
              <a:t>efecto</a:t>
            </a:r>
            <a:r>
              <a:rPr sz="2900" b="1" spc="-55" dirty="0">
                <a:latin typeface="Arial"/>
                <a:cs typeface="Arial"/>
              </a:rPr>
              <a:t> </a:t>
            </a:r>
            <a:r>
              <a:rPr sz="2900" b="1" spc="105" dirty="0">
                <a:latin typeface="Arial"/>
                <a:cs typeface="Arial"/>
              </a:rPr>
              <a:t>invernadero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7338" y="1236125"/>
            <a:ext cx="2407285" cy="11544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Radiación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solar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8300"/>
              </a:lnSpc>
              <a:spcBef>
                <a:spcPts val="305"/>
              </a:spcBef>
            </a:pP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ondas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30" dirty="0">
                <a:solidFill>
                  <a:srgbClr val="FFFFFF"/>
                </a:solidFill>
                <a:latin typeface="Arial"/>
                <a:cs typeface="Arial"/>
              </a:rPr>
              <a:t>luz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pasar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por el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Arial"/>
                <a:cs typeface="Arial"/>
              </a:rPr>
              <a:t>atmósfera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0861" y="1860740"/>
            <a:ext cx="281305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500"/>
              </a:lnSpc>
              <a:spcBef>
                <a:spcPts val="100"/>
              </a:spcBef>
            </a:pP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Parte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energía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radiada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50" b="1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5" dirty="0">
                <a:solidFill>
                  <a:srgbClr val="FFFFFF"/>
                </a:solidFill>
                <a:latin typeface="Arial"/>
                <a:cs typeface="Arial"/>
              </a:rPr>
              <a:t>vuelta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espacio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250" b="1" spc="70" dirty="0">
                <a:solidFill>
                  <a:srgbClr val="FFFFFF"/>
                </a:solidFill>
                <a:latin typeface="Arial"/>
                <a:cs typeface="Arial"/>
              </a:rPr>
              <a:t>tierra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2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infrarrojos.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ondas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5333" y="2380530"/>
            <a:ext cx="2740025" cy="116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8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4) </a:t>
            </a:r>
            <a:r>
              <a:rPr sz="1400" b="1" spc="55" dirty="0">
                <a:solidFill>
                  <a:srgbClr val="FFFFFF"/>
                </a:solidFill>
                <a:latin typeface="Arial"/>
                <a:cs typeface="Arial"/>
              </a:rPr>
              <a:t>Parte 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esta 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radiación 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Arial"/>
                <a:cs typeface="Arial"/>
              </a:rPr>
              <a:t>infrarroja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saliente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atrapada </a:t>
            </a:r>
            <a:r>
              <a:rPr sz="1400" b="1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Arial"/>
                <a:cs typeface="Arial"/>
              </a:rPr>
              <a:t>atmósfera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Arial"/>
                <a:cs typeface="Arial"/>
              </a:rPr>
              <a:t>terrestre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calienta.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91054" y="4494910"/>
            <a:ext cx="2129790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10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FFFFFF"/>
                </a:solidFill>
                <a:latin typeface="Arial"/>
                <a:cs typeface="Arial"/>
              </a:rPr>
              <a:t>mayor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60" dirty="0">
                <a:solidFill>
                  <a:srgbClr val="FFFFFF"/>
                </a:solidFill>
                <a:latin typeface="Arial"/>
                <a:cs typeface="Arial"/>
              </a:rPr>
              <a:t>parte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150" b="1" spc="30" dirty="0">
                <a:solidFill>
                  <a:srgbClr val="FFFFFF"/>
                </a:solidFill>
                <a:latin typeface="Arial"/>
                <a:cs typeface="Arial"/>
              </a:rPr>
              <a:t>radiación</a:t>
            </a:r>
            <a:r>
              <a:rPr sz="11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25" dirty="0">
                <a:solidFill>
                  <a:srgbClr val="FFFFFF"/>
                </a:solidFill>
                <a:latin typeface="Arial"/>
                <a:cs typeface="Arial"/>
              </a:rPr>
              <a:t>absorbida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75" dirty="0">
                <a:solidFill>
                  <a:srgbClr val="FFFFFF"/>
                </a:solidFill>
                <a:latin typeface="Arial"/>
                <a:cs typeface="Arial"/>
              </a:rPr>
              <a:t>tierra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45" dirty="0">
                <a:solidFill>
                  <a:srgbClr val="FFFFFF"/>
                </a:solidFill>
                <a:latin typeface="Arial"/>
                <a:cs typeface="Arial"/>
              </a:rPr>
              <a:t>calienta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909" y="1372971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52" y="0"/>
            <a:ext cx="11356975" cy="6858000"/>
          </a:xfrm>
          <a:custGeom>
            <a:avLst/>
            <a:gdLst/>
            <a:ahLst/>
            <a:cxnLst/>
            <a:rect l="l" t="t" r="r" b="b"/>
            <a:pathLst>
              <a:path w="11356975" h="6858000">
                <a:moveTo>
                  <a:pt x="0" y="6858000"/>
                </a:moveTo>
                <a:lnTo>
                  <a:pt x="11356848" y="6858000"/>
                </a:lnTo>
                <a:lnTo>
                  <a:pt x="113568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288" y="3544822"/>
            <a:ext cx="8363711" cy="3313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0023" y="1566672"/>
            <a:ext cx="1883664" cy="18867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69719" y="1819655"/>
            <a:ext cx="10440670" cy="3568065"/>
            <a:chOff x="1569719" y="1819655"/>
            <a:chExt cx="10440670" cy="35680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3487" y="3069336"/>
              <a:ext cx="978407" cy="1237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6872" y="3172967"/>
              <a:ext cx="981455" cy="12374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9879" y="3249167"/>
              <a:ext cx="981455" cy="1237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1584" y="3797807"/>
              <a:ext cx="402335" cy="381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606" y="2611500"/>
              <a:ext cx="2901137" cy="22282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265" y="2597530"/>
              <a:ext cx="3049752" cy="24705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5374" y="2876930"/>
              <a:ext cx="2866466" cy="2414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4626" y="2241016"/>
              <a:ext cx="3232962" cy="2458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3248" y="2570020"/>
              <a:ext cx="2753005" cy="20075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6415" y="2650489"/>
              <a:ext cx="2753006" cy="20075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9703" y="1819655"/>
              <a:ext cx="3710686" cy="148882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9719" y="3614927"/>
              <a:ext cx="3244342" cy="1772285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0" y="0"/>
            <a:ext cx="923925" cy="6858000"/>
          </a:xfrm>
          <a:custGeom>
            <a:avLst/>
            <a:gdLst/>
            <a:ahLst/>
            <a:cxnLst/>
            <a:rect l="l" t="t" r="r" b="b"/>
            <a:pathLst>
              <a:path w="923925" h="6858000">
                <a:moveTo>
                  <a:pt x="923544" y="0"/>
                </a:moveTo>
                <a:lnTo>
                  <a:pt x="0" y="0"/>
                </a:lnTo>
                <a:lnTo>
                  <a:pt x="0" y="6858000"/>
                </a:lnTo>
                <a:lnTo>
                  <a:pt x="923544" y="6858000"/>
                </a:lnTo>
                <a:lnTo>
                  <a:pt x="923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79982" y="268859"/>
            <a:ext cx="59734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Arial"/>
                <a:cs typeface="Arial"/>
              </a:rPr>
              <a:t>La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spc="15" dirty="0">
                <a:latin typeface="Arial"/>
                <a:cs typeface="Arial"/>
              </a:rPr>
              <a:t>ciencia:</a:t>
            </a:r>
            <a:r>
              <a:rPr sz="2900" b="1" spc="-55" dirty="0">
                <a:latin typeface="Arial"/>
                <a:cs typeface="Arial"/>
              </a:rPr>
              <a:t> </a:t>
            </a:r>
            <a:r>
              <a:rPr sz="2900" b="1" spc="85" dirty="0">
                <a:latin typeface="Arial"/>
                <a:cs typeface="Arial"/>
              </a:rPr>
              <a:t>el</a:t>
            </a:r>
            <a:r>
              <a:rPr sz="2900" b="1" spc="-60" dirty="0">
                <a:latin typeface="Arial"/>
                <a:cs typeface="Arial"/>
              </a:rPr>
              <a:t> </a:t>
            </a:r>
            <a:r>
              <a:rPr sz="2900" b="1" spc="90" dirty="0">
                <a:latin typeface="Arial"/>
                <a:cs typeface="Arial"/>
              </a:rPr>
              <a:t>efecto</a:t>
            </a:r>
            <a:r>
              <a:rPr sz="2900" b="1" spc="-55" dirty="0">
                <a:latin typeface="Arial"/>
                <a:cs typeface="Arial"/>
              </a:rPr>
              <a:t> </a:t>
            </a:r>
            <a:r>
              <a:rPr sz="2900" b="1" spc="105" dirty="0">
                <a:latin typeface="Arial"/>
                <a:cs typeface="Arial"/>
              </a:rPr>
              <a:t>invernadero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2678" y="1889675"/>
            <a:ext cx="2993390" cy="116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100"/>
              </a:spcBef>
            </a:pP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6) </a:t>
            </a:r>
            <a:r>
              <a:rPr sz="1250" b="1" spc="-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medida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capa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gases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efecto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invernadero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espesa,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 atmósfera </a:t>
            </a:r>
            <a:r>
              <a:rPr sz="1250" b="1" spc="60" dirty="0">
                <a:solidFill>
                  <a:srgbClr val="FFFFFF"/>
                </a:solidFill>
                <a:latin typeface="Arial"/>
                <a:cs typeface="Arial"/>
              </a:rPr>
              <a:t>retiene 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más radiación </a:t>
            </a: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menos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0" dirty="0">
                <a:solidFill>
                  <a:srgbClr val="FFFFFF"/>
                </a:solidFill>
                <a:latin typeface="Arial"/>
                <a:cs typeface="Arial"/>
              </a:rPr>
              <a:t>irradia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5" dirty="0">
                <a:solidFill>
                  <a:srgbClr val="FFFFFF"/>
                </a:solidFill>
                <a:latin typeface="Arial"/>
                <a:cs typeface="Arial"/>
              </a:rPr>
              <a:t>vuelta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espacio.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1423" y="3797554"/>
            <a:ext cx="2821305" cy="133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5)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quema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combustibles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fósiles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70500"/>
              </a:lnSpc>
            </a:pP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como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carbón,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gas,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gasolina 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diesel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libera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CO2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otros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gases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efecto </a:t>
            </a:r>
            <a:r>
              <a:rPr sz="11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invernadero 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creando 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capa 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alrededor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tierra.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909" y="1372971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7" y="333708"/>
            <a:ext cx="4089609" cy="63495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353" y="578230"/>
            <a:ext cx="701040" cy="8515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5240" algn="just">
              <a:lnSpc>
                <a:spcPct val="125699"/>
              </a:lnSpc>
              <a:spcBef>
                <a:spcPts val="145"/>
              </a:spcBef>
            </a:pPr>
            <a:r>
              <a:rPr sz="1400" b="1" spc="20" dirty="0">
                <a:latin typeface="Arial"/>
                <a:cs typeface="Arial"/>
              </a:rPr>
              <a:t>Carbón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Dióxido  </a:t>
            </a:r>
            <a:r>
              <a:rPr sz="1500" b="1" spc="-15" dirty="0">
                <a:latin typeface="Arial"/>
                <a:cs typeface="Arial"/>
              </a:rPr>
              <a:t>(CO2)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5861" y="656505"/>
            <a:ext cx="856615" cy="600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700" b="1" spc="95" dirty="0">
                <a:latin typeface="Arial"/>
                <a:cs typeface="Arial"/>
              </a:rPr>
              <a:t>Metano</a:t>
            </a:r>
            <a:endParaRPr sz="170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320"/>
              </a:spcBef>
            </a:pPr>
            <a:r>
              <a:rPr sz="1500" b="1" spc="-5" dirty="0">
                <a:latin typeface="Arial"/>
                <a:cs typeface="Arial"/>
              </a:rPr>
              <a:t>(CH4)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18430" y="601726"/>
            <a:ext cx="3314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84B940"/>
                </a:solidFill>
                <a:latin typeface="Arial"/>
                <a:cs typeface="Arial"/>
              </a:rPr>
              <a:t>Gases</a:t>
            </a:r>
            <a:r>
              <a:rPr sz="2400" b="1" spc="-65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84B940"/>
                </a:solidFill>
                <a:latin typeface="Arial"/>
                <a:cs typeface="Arial"/>
              </a:rPr>
              <a:t>invernadero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8430" y="1288446"/>
            <a:ext cx="6791959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Si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bien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invernadero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descrito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anteriormente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fenómeno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esencial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ayuda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mantener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temperatura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Tierra,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equilibrio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 'fuentes'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'sumideros'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gases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invernadero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afectado 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humanos, lo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lleva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aumento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concentraciones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nuestro</a:t>
            </a:r>
            <a:endParaRPr sz="1600">
              <a:latin typeface="Tahoma"/>
              <a:cs typeface="Tahoma"/>
            </a:endParaRPr>
          </a:p>
          <a:p>
            <a:pPr marL="12700" marR="821055">
              <a:lnSpc>
                <a:spcPts val="2300"/>
              </a:lnSpc>
              <a:spcBef>
                <a:spcPts val="145"/>
              </a:spcBef>
            </a:pP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atmósfera,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vez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hace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aumenten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temperaturas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globales.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FFFFFF"/>
                </a:solidFill>
                <a:latin typeface="Tahoma"/>
                <a:cs typeface="Tahoma"/>
              </a:rPr>
              <a:t>(Ver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Ciclo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Carbono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siguiente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diapositiva)</a:t>
            </a:r>
            <a:endParaRPr sz="1500">
              <a:latin typeface="Tahoma"/>
              <a:cs typeface="Tahoma"/>
            </a:endParaRPr>
          </a:p>
          <a:p>
            <a:pPr marL="12700" marR="681355">
              <a:lnSpc>
                <a:spcPct val="112999"/>
              </a:lnSpc>
              <a:spcBef>
                <a:spcPts val="894"/>
              </a:spcBef>
            </a:pP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Los gases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invernadero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más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abundantes en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atmósfera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terrestre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carbono,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metano,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óxido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nitroso,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ozono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clorofluorocarbonos.</a:t>
            </a:r>
            <a:endParaRPr sz="1700">
              <a:latin typeface="Tahoma"/>
              <a:cs typeface="Tahoma"/>
            </a:endParaRPr>
          </a:p>
          <a:p>
            <a:pPr marL="12700" marR="200660">
              <a:lnSpc>
                <a:spcPct val="106700"/>
              </a:lnSpc>
              <a:spcBef>
                <a:spcPts val="1000"/>
              </a:spcBef>
            </a:pP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¿Por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qué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enfoque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Carbono?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CO2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constituye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82%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nocivos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liberan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nuestra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atmósfera.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Cuando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discutimos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GEI,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relacionamos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todo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carbono,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tratándolo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moneda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huella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ambiental.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9055" y="1915032"/>
            <a:ext cx="690880" cy="8515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88900" marR="5080" indent="-76835">
              <a:lnSpc>
                <a:spcPct val="125699"/>
              </a:lnSpc>
              <a:spcBef>
                <a:spcPts val="145"/>
              </a:spcBef>
            </a:pPr>
            <a:r>
              <a:rPr sz="1400" b="1" spc="40" dirty="0">
                <a:latin typeface="Arial"/>
                <a:cs typeface="Arial"/>
              </a:rPr>
              <a:t>Nitroso  </a:t>
            </a:r>
            <a:r>
              <a:rPr sz="1400" b="1" spc="25" dirty="0">
                <a:latin typeface="Arial"/>
                <a:cs typeface="Arial"/>
              </a:rPr>
              <a:t>Óxido 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(N20)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3445" y="2850134"/>
            <a:ext cx="591185" cy="52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Ozono</a:t>
            </a:r>
            <a:endParaRPr sz="140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  <a:spcBef>
                <a:spcPts val="80"/>
              </a:spcBef>
            </a:pPr>
            <a:r>
              <a:rPr sz="1800" b="1" spc="20" dirty="0">
                <a:latin typeface="Arial"/>
                <a:cs typeface="Arial"/>
              </a:rPr>
              <a:t>(O3)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484" y="3568192"/>
            <a:ext cx="1286510" cy="9150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13335" algn="ctr">
              <a:lnSpc>
                <a:spcPct val="100000"/>
              </a:lnSpc>
              <a:spcBef>
                <a:spcPts val="780"/>
              </a:spcBef>
            </a:pPr>
            <a:r>
              <a:rPr sz="1700" b="1" spc="15" dirty="0">
                <a:latin typeface="Arial"/>
                <a:cs typeface="Arial"/>
              </a:rPr>
              <a:t>cloro-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b="1" spc="25" dirty="0">
                <a:latin typeface="Arial"/>
                <a:cs typeface="Arial"/>
              </a:rPr>
              <a:t>fluorocarbonos</a:t>
            </a:r>
            <a:endParaRPr sz="1300">
              <a:latin typeface="Arial"/>
              <a:cs typeface="Arial"/>
            </a:endParaRPr>
          </a:p>
          <a:p>
            <a:pPr marL="50165" algn="ctr">
              <a:lnSpc>
                <a:spcPct val="100000"/>
              </a:lnSpc>
              <a:spcBef>
                <a:spcPts val="400"/>
              </a:spcBef>
            </a:pPr>
            <a:r>
              <a:rPr sz="1500" b="1" spc="-70" dirty="0">
                <a:latin typeface="Arial"/>
                <a:cs typeface="Arial"/>
              </a:rPr>
              <a:t>(CFC)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4157" y="4325366"/>
            <a:ext cx="909955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286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Carbón 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Monóxido</a:t>
            </a:r>
            <a:endParaRPr sz="14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  <a:spcBef>
                <a:spcPts val="80"/>
              </a:spcBef>
            </a:pPr>
            <a:r>
              <a:rPr sz="1800" b="1" spc="-25" dirty="0">
                <a:latin typeface="Arial"/>
                <a:cs typeface="Arial"/>
              </a:rPr>
              <a:t>(CO)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0267" y="5419191"/>
            <a:ext cx="730885" cy="89344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1590" marR="5080" indent="-9525" algn="just">
              <a:lnSpc>
                <a:spcPct val="121700"/>
              </a:lnSpc>
              <a:spcBef>
                <a:spcPts val="165"/>
              </a:spcBef>
            </a:pPr>
            <a:r>
              <a:rPr sz="1700" b="1" spc="35" dirty="0">
                <a:latin typeface="Arial"/>
                <a:cs typeface="Arial"/>
              </a:rPr>
              <a:t>Azufre  </a:t>
            </a:r>
            <a:r>
              <a:rPr sz="1400" b="1" spc="25" dirty="0">
                <a:latin typeface="Arial"/>
                <a:cs typeface="Arial"/>
              </a:rPr>
              <a:t>Dióxido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(SO2)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329184"/>
            <a:ext cx="11454765" cy="2072639"/>
            <a:chOff x="353568" y="329184"/>
            <a:chExt cx="11454765" cy="2072639"/>
          </a:xfrm>
        </p:grpSpPr>
        <p:sp>
          <p:nvSpPr>
            <p:cNvPr id="3" name="object 3"/>
            <p:cNvSpPr/>
            <p:nvPr/>
          </p:nvSpPr>
          <p:spPr>
            <a:xfrm>
              <a:off x="353568" y="329184"/>
              <a:ext cx="11454765" cy="2072639"/>
            </a:xfrm>
            <a:custGeom>
              <a:avLst/>
              <a:gdLst/>
              <a:ahLst/>
              <a:cxnLst/>
              <a:rect l="l" t="t" r="r" b="b"/>
              <a:pathLst>
                <a:path w="11454765" h="2072639">
                  <a:moveTo>
                    <a:pt x="11454384" y="0"/>
                  </a:moveTo>
                  <a:lnTo>
                    <a:pt x="0" y="0"/>
                  </a:lnTo>
                  <a:lnTo>
                    <a:pt x="0" y="2072639"/>
                  </a:lnTo>
                  <a:lnTo>
                    <a:pt x="11454384" y="2072639"/>
                  </a:lnTo>
                  <a:lnTo>
                    <a:pt x="1145438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22693" y="660618"/>
              <a:ext cx="1772920" cy="1494155"/>
            </a:xfrm>
            <a:custGeom>
              <a:avLst/>
              <a:gdLst/>
              <a:ahLst/>
              <a:cxnLst/>
              <a:rect l="l" t="t" r="r" b="b"/>
              <a:pathLst>
                <a:path w="1772920" h="1494155">
                  <a:moveTo>
                    <a:pt x="1381299" y="0"/>
                  </a:moveTo>
                  <a:lnTo>
                    <a:pt x="1337826" y="4089"/>
                  </a:lnTo>
                  <a:lnTo>
                    <a:pt x="1295976" y="18961"/>
                  </a:lnTo>
                  <a:lnTo>
                    <a:pt x="1257435" y="44460"/>
                  </a:lnTo>
                  <a:lnTo>
                    <a:pt x="1223893" y="80426"/>
                  </a:lnTo>
                  <a:lnTo>
                    <a:pt x="1210631" y="62642"/>
                  </a:lnTo>
                  <a:lnTo>
                    <a:pt x="1179298" y="32885"/>
                  </a:lnTo>
                  <a:lnTo>
                    <a:pt x="1116133" y="3414"/>
                  </a:lnTo>
                  <a:lnTo>
                    <a:pt x="1069842" y="17"/>
                  </a:lnTo>
                  <a:lnTo>
                    <a:pt x="1024947" y="10180"/>
                  </a:lnTo>
                  <a:lnTo>
                    <a:pt x="983736" y="33032"/>
                  </a:lnTo>
                  <a:lnTo>
                    <a:pt x="948493" y="67702"/>
                  </a:lnTo>
                  <a:lnTo>
                    <a:pt x="921506" y="113319"/>
                  </a:lnTo>
                  <a:lnTo>
                    <a:pt x="909872" y="101060"/>
                  </a:lnTo>
                  <a:lnTo>
                    <a:pt x="870706" y="70520"/>
                  </a:lnTo>
                  <a:lnTo>
                    <a:pt x="829738" y="51294"/>
                  </a:lnTo>
                  <a:lnTo>
                    <a:pt x="787543" y="42106"/>
                  </a:lnTo>
                  <a:lnTo>
                    <a:pt x="745309" y="42541"/>
                  </a:lnTo>
                  <a:lnTo>
                    <a:pt x="704225" y="52185"/>
                  </a:lnTo>
                  <a:lnTo>
                    <a:pt x="665481" y="70621"/>
                  </a:lnTo>
                  <a:lnTo>
                    <a:pt x="630265" y="97434"/>
                  </a:lnTo>
                  <a:lnTo>
                    <a:pt x="599768" y="132210"/>
                  </a:lnTo>
                  <a:lnTo>
                    <a:pt x="575177" y="174533"/>
                  </a:lnTo>
                  <a:lnTo>
                    <a:pt x="533545" y="151663"/>
                  </a:lnTo>
                  <a:lnTo>
                    <a:pt x="489484" y="137116"/>
                  </a:lnTo>
                  <a:lnTo>
                    <a:pt x="443946" y="131117"/>
                  </a:lnTo>
                  <a:lnTo>
                    <a:pt x="397885" y="133893"/>
                  </a:lnTo>
                  <a:lnTo>
                    <a:pt x="353877" y="144953"/>
                  </a:lnTo>
                  <a:lnTo>
                    <a:pt x="313083" y="163467"/>
                  </a:lnTo>
                  <a:lnTo>
                    <a:pt x="275992" y="188699"/>
                  </a:lnTo>
                  <a:lnTo>
                    <a:pt x="243089" y="219912"/>
                  </a:lnTo>
                  <a:lnTo>
                    <a:pt x="214862" y="256369"/>
                  </a:lnTo>
                  <a:lnTo>
                    <a:pt x="191797" y="297333"/>
                  </a:lnTo>
                  <a:lnTo>
                    <a:pt x="174382" y="342068"/>
                  </a:lnTo>
                  <a:lnTo>
                    <a:pt x="163104" y="389836"/>
                  </a:lnTo>
                  <a:lnTo>
                    <a:pt x="158448" y="439901"/>
                  </a:lnTo>
                  <a:lnTo>
                    <a:pt x="160903" y="491525"/>
                  </a:lnTo>
                  <a:lnTo>
                    <a:pt x="159379" y="496097"/>
                  </a:lnTo>
                  <a:lnTo>
                    <a:pt x="118473" y="506706"/>
                  </a:lnTo>
                  <a:lnTo>
                    <a:pt x="81306" y="527720"/>
                  </a:lnTo>
                  <a:lnTo>
                    <a:pt x="49329" y="558069"/>
                  </a:lnTo>
                  <a:lnTo>
                    <a:pt x="23997" y="596681"/>
                  </a:lnTo>
                  <a:lnTo>
                    <a:pt x="7394" y="640122"/>
                  </a:lnTo>
                  <a:lnTo>
                    <a:pt x="0" y="685285"/>
                  </a:lnTo>
                  <a:lnTo>
                    <a:pt x="1427" y="730486"/>
                  </a:lnTo>
                  <a:lnTo>
                    <a:pt x="11290" y="774040"/>
                  </a:lnTo>
                  <a:lnTo>
                    <a:pt x="29201" y="814264"/>
                  </a:lnTo>
                  <a:lnTo>
                    <a:pt x="54775" y="849474"/>
                  </a:lnTo>
                  <a:lnTo>
                    <a:pt x="87624" y="877986"/>
                  </a:lnTo>
                  <a:lnTo>
                    <a:pt x="64262" y="913671"/>
                  </a:lnTo>
                  <a:lnTo>
                    <a:pt x="48365" y="953821"/>
                  </a:lnTo>
                  <a:lnTo>
                    <a:pt x="40350" y="996948"/>
                  </a:lnTo>
                  <a:lnTo>
                    <a:pt x="40634" y="1041562"/>
                  </a:lnTo>
                  <a:lnTo>
                    <a:pt x="50116" y="1087539"/>
                  </a:lnTo>
                  <a:lnTo>
                    <a:pt x="67865" y="1128524"/>
                  </a:lnTo>
                  <a:lnTo>
                    <a:pt x="92692" y="1163444"/>
                  </a:lnTo>
                  <a:lnTo>
                    <a:pt x="123408" y="1191225"/>
                  </a:lnTo>
                  <a:lnTo>
                    <a:pt x="158825" y="1210796"/>
                  </a:lnTo>
                  <a:lnTo>
                    <a:pt x="197755" y="1221083"/>
                  </a:lnTo>
                  <a:lnTo>
                    <a:pt x="239008" y="1221013"/>
                  </a:lnTo>
                  <a:lnTo>
                    <a:pt x="242310" y="1227490"/>
                  </a:lnTo>
                  <a:lnTo>
                    <a:pt x="269343" y="1271632"/>
                  </a:lnTo>
                  <a:lnTo>
                    <a:pt x="300882" y="1309789"/>
                  </a:lnTo>
                  <a:lnTo>
                    <a:pt x="336254" y="1341768"/>
                  </a:lnTo>
                  <a:lnTo>
                    <a:pt x="374788" y="1367378"/>
                  </a:lnTo>
                  <a:lnTo>
                    <a:pt x="415812" y="1386427"/>
                  </a:lnTo>
                  <a:lnTo>
                    <a:pt x="458656" y="1398724"/>
                  </a:lnTo>
                  <a:lnTo>
                    <a:pt x="502646" y="1404076"/>
                  </a:lnTo>
                  <a:lnTo>
                    <a:pt x="547112" y="1402292"/>
                  </a:lnTo>
                  <a:lnTo>
                    <a:pt x="591383" y="1393180"/>
                  </a:lnTo>
                  <a:lnTo>
                    <a:pt x="634786" y="1376548"/>
                  </a:lnTo>
                  <a:lnTo>
                    <a:pt x="676650" y="1352204"/>
                  </a:lnTo>
                  <a:lnTo>
                    <a:pt x="706441" y="1394992"/>
                  </a:lnTo>
                  <a:lnTo>
                    <a:pt x="741912" y="1431040"/>
                  </a:lnTo>
                  <a:lnTo>
                    <a:pt x="782217" y="1459611"/>
                  </a:lnTo>
                  <a:lnTo>
                    <a:pt x="826510" y="1479966"/>
                  </a:lnTo>
                  <a:lnTo>
                    <a:pt x="870527" y="1490967"/>
                  </a:lnTo>
                  <a:lnTo>
                    <a:pt x="914322" y="1493628"/>
                  </a:lnTo>
                  <a:lnTo>
                    <a:pt x="957186" y="1488388"/>
                  </a:lnTo>
                  <a:lnTo>
                    <a:pt x="998409" y="1475687"/>
                  </a:lnTo>
                  <a:lnTo>
                    <a:pt x="1037282" y="1455963"/>
                  </a:lnTo>
                  <a:lnTo>
                    <a:pt x="1073096" y="1429656"/>
                  </a:lnTo>
                  <a:lnTo>
                    <a:pt x="1105141" y="1397204"/>
                  </a:lnTo>
                  <a:lnTo>
                    <a:pt x="1132708" y="1359046"/>
                  </a:lnTo>
                  <a:lnTo>
                    <a:pt x="1155087" y="1315621"/>
                  </a:lnTo>
                  <a:lnTo>
                    <a:pt x="1171569" y="1267368"/>
                  </a:lnTo>
                  <a:lnTo>
                    <a:pt x="1200452" y="1285015"/>
                  </a:lnTo>
                  <a:lnTo>
                    <a:pt x="1230989" y="1297864"/>
                  </a:lnTo>
                  <a:lnTo>
                    <a:pt x="1262741" y="1305784"/>
                  </a:lnTo>
                  <a:lnTo>
                    <a:pt x="1295267" y="1308643"/>
                  </a:lnTo>
                  <a:lnTo>
                    <a:pt x="1337916" y="1304673"/>
                  </a:lnTo>
                  <a:lnTo>
                    <a:pt x="1378119" y="1292425"/>
                  </a:lnTo>
                  <a:lnTo>
                    <a:pt x="1415202" y="1272660"/>
                  </a:lnTo>
                  <a:lnTo>
                    <a:pt x="1448487" y="1246141"/>
                  </a:lnTo>
                  <a:lnTo>
                    <a:pt x="1477299" y="1213629"/>
                  </a:lnTo>
                  <a:lnTo>
                    <a:pt x="1500960" y="1175886"/>
                  </a:lnTo>
                  <a:lnTo>
                    <a:pt x="1518795" y="1133675"/>
                  </a:lnTo>
                  <a:lnTo>
                    <a:pt x="1530127" y="1087757"/>
                  </a:lnTo>
                  <a:lnTo>
                    <a:pt x="1534281" y="1038895"/>
                  </a:lnTo>
                  <a:lnTo>
                    <a:pt x="1569190" y="1030521"/>
                  </a:lnTo>
                  <a:lnTo>
                    <a:pt x="1634579" y="998962"/>
                  </a:lnTo>
                  <a:lnTo>
                    <a:pt x="1697720" y="941335"/>
                  </a:lnTo>
                  <a:lnTo>
                    <a:pt x="1725205" y="901867"/>
                  </a:lnTo>
                  <a:lnTo>
                    <a:pt x="1746551" y="858674"/>
                  </a:lnTo>
                  <a:lnTo>
                    <a:pt x="1761653" y="812673"/>
                  </a:lnTo>
                  <a:lnTo>
                    <a:pt x="1770406" y="764782"/>
                  </a:lnTo>
                  <a:lnTo>
                    <a:pt x="1772705" y="715919"/>
                  </a:lnTo>
                  <a:lnTo>
                    <a:pt x="1768444" y="667003"/>
                  </a:lnTo>
                  <a:lnTo>
                    <a:pt x="1757520" y="618952"/>
                  </a:lnTo>
                  <a:lnTo>
                    <a:pt x="1739825" y="572684"/>
                  </a:lnTo>
                  <a:lnTo>
                    <a:pt x="1715256" y="529117"/>
                  </a:lnTo>
                  <a:lnTo>
                    <a:pt x="1718163" y="521047"/>
                  </a:lnTo>
                  <a:lnTo>
                    <a:pt x="1720796" y="512846"/>
                  </a:lnTo>
                  <a:lnTo>
                    <a:pt x="1723168" y="504525"/>
                  </a:lnTo>
                  <a:lnTo>
                    <a:pt x="1725289" y="496097"/>
                  </a:lnTo>
                  <a:lnTo>
                    <a:pt x="1732589" y="445863"/>
                  </a:lnTo>
                  <a:lnTo>
                    <a:pt x="1731087" y="396478"/>
                  </a:lnTo>
                  <a:lnTo>
                    <a:pt x="1721400" y="349182"/>
                  </a:lnTo>
                  <a:lnTo>
                    <a:pt x="1704143" y="305216"/>
                  </a:lnTo>
                  <a:lnTo>
                    <a:pt x="1679934" y="265823"/>
                  </a:lnTo>
                  <a:lnTo>
                    <a:pt x="1649387" y="232243"/>
                  </a:lnTo>
                  <a:lnTo>
                    <a:pt x="1613119" y="205717"/>
                  </a:lnTo>
                  <a:lnTo>
                    <a:pt x="1571746" y="187487"/>
                  </a:lnTo>
                  <a:lnTo>
                    <a:pt x="1562785" y="149469"/>
                  </a:lnTo>
                  <a:lnTo>
                    <a:pt x="1548346" y="114034"/>
                  </a:lnTo>
                  <a:lnTo>
                    <a:pt x="1504563" y="54010"/>
                  </a:lnTo>
                  <a:lnTo>
                    <a:pt x="1466356" y="24803"/>
                  </a:lnTo>
                  <a:lnTo>
                    <a:pt x="1424705" y="6852"/>
                  </a:lnTo>
                  <a:lnTo>
                    <a:pt x="1381299" y="0"/>
                  </a:lnTo>
                  <a:close/>
                </a:path>
              </a:pathLst>
            </a:custGeom>
            <a:solidFill>
              <a:srgbClr val="C9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22693" y="660618"/>
              <a:ext cx="1772920" cy="1494155"/>
            </a:xfrm>
            <a:custGeom>
              <a:avLst/>
              <a:gdLst/>
              <a:ahLst/>
              <a:cxnLst/>
              <a:rect l="l" t="t" r="r" b="b"/>
              <a:pathLst>
                <a:path w="1772920" h="1494155">
                  <a:moveTo>
                    <a:pt x="160903" y="491525"/>
                  </a:moveTo>
                  <a:lnTo>
                    <a:pt x="158448" y="439901"/>
                  </a:lnTo>
                  <a:lnTo>
                    <a:pt x="163104" y="389836"/>
                  </a:lnTo>
                  <a:lnTo>
                    <a:pt x="174382" y="342068"/>
                  </a:lnTo>
                  <a:lnTo>
                    <a:pt x="191797" y="297333"/>
                  </a:lnTo>
                  <a:lnTo>
                    <a:pt x="214862" y="256369"/>
                  </a:lnTo>
                  <a:lnTo>
                    <a:pt x="243089" y="219912"/>
                  </a:lnTo>
                  <a:lnTo>
                    <a:pt x="275992" y="188699"/>
                  </a:lnTo>
                  <a:lnTo>
                    <a:pt x="313083" y="163467"/>
                  </a:lnTo>
                  <a:lnTo>
                    <a:pt x="353877" y="144953"/>
                  </a:lnTo>
                  <a:lnTo>
                    <a:pt x="397885" y="133893"/>
                  </a:lnTo>
                  <a:lnTo>
                    <a:pt x="443946" y="131117"/>
                  </a:lnTo>
                  <a:lnTo>
                    <a:pt x="489484" y="137116"/>
                  </a:lnTo>
                  <a:lnTo>
                    <a:pt x="533545" y="151663"/>
                  </a:lnTo>
                  <a:lnTo>
                    <a:pt x="575177" y="174533"/>
                  </a:lnTo>
                  <a:lnTo>
                    <a:pt x="599768" y="132210"/>
                  </a:lnTo>
                  <a:lnTo>
                    <a:pt x="630265" y="97434"/>
                  </a:lnTo>
                  <a:lnTo>
                    <a:pt x="665481" y="70621"/>
                  </a:lnTo>
                  <a:lnTo>
                    <a:pt x="704225" y="52185"/>
                  </a:lnTo>
                  <a:lnTo>
                    <a:pt x="745309" y="42541"/>
                  </a:lnTo>
                  <a:lnTo>
                    <a:pt x="787543" y="42106"/>
                  </a:lnTo>
                  <a:lnTo>
                    <a:pt x="829738" y="51294"/>
                  </a:lnTo>
                  <a:lnTo>
                    <a:pt x="870706" y="70520"/>
                  </a:lnTo>
                  <a:lnTo>
                    <a:pt x="909872" y="101060"/>
                  </a:lnTo>
                  <a:lnTo>
                    <a:pt x="921506" y="113319"/>
                  </a:lnTo>
                  <a:lnTo>
                    <a:pt x="948493" y="67702"/>
                  </a:lnTo>
                  <a:lnTo>
                    <a:pt x="983736" y="33032"/>
                  </a:lnTo>
                  <a:lnTo>
                    <a:pt x="1024947" y="10180"/>
                  </a:lnTo>
                  <a:lnTo>
                    <a:pt x="1069842" y="17"/>
                  </a:lnTo>
                  <a:lnTo>
                    <a:pt x="1116133" y="3414"/>
                  </a:lnTo>
                  <a:lnTo>
                    <a:pt x="1161536" y="21244"/>
                  </a:lnTo>
                  <a:lnTo>
                    <a:pt x="1195715" y="46740"/>
                  </a:lnTo>
                  <a:lnTo>
                    <a:pt x="1223893" y="80426"/>
                  </a:lnTo>
                  <a:lnTo>
                    <a:pt x="1257435" y="44460"/>
                  </a:lnTo>
                  <a:lnTo>
                    <a:pt x="1295976" y="18961"/>
                  </a:lnTo>
                  <a:lnTo>
                    <a:pt x="1337826" y="4089"/>
                  </a:lnTo>
                  <a:lnTo>
                    <a:pt x="1381299" y="0"/>
                  </a:lnTo>
                  <a:lnTo>
                    <a:pt x="1424705" y="6852"/>
                  </a:lnTo>
                  <a:lnTo>
                    <a:pt x="1466356" y="24803"/>
                  </a:lnTo>
                  <a:lnTo>
                    <a:pt x="1504563" y="54010"/>
                  </a:lnTo>
                  <a:lnTo>
                    <a:pt x="1548346" y="114034"/>
                  </a:lnTo>
                  <a:lnTo>
                    <a:pt x="1562785" y="149469"/>
                  </a:lnTo>
                  <a:lnTo>
                    <a:pt x="1571746" y="187487"/>
                  </a:lnTo>
                  <a:lnTo>
                    <a:pt x="1613119" y="205717"/>
                  </a:lnTo>
                  <a:lnTo>
                    <a:pt x="1649387" y="232243"/>
                  </a:lnTo>
                  <a:lnTo>
                    <a:pt x="1679934" y="265823"/>
                  </a:lnTo>
                  <a:lnTo>
                    <a:pt x="1704143" y="305216"/>
                  </a:lnTo>
                  <a:lnTo>
                    <a:pt x="1721400" y="349182"/>
                  </a:lnTo>
                  <a:lnTo>
                    <a:pt x="1731087" y="396478"/>
                  </a:lnTo>
                  <a:lnTo>
                    <a:pt x="1732589" y="445863"/>
                  </a:lnTo>
                  <a:lnTo>
                    <a:pt x="1725289" y="496097"/>
                  </a:lnTo>
                  <a:lnTo>
                    <a:pt x="1723168" y="504525"/>
                  </a:lnTo>
                  <a:lnTo>
                    <a:pt x="1720796" y="512846"/>
                  </a:lnTo>
                  <a:lnTo>
                    <a:pt x="1718163" y="521047"/>
                  </a:lnTo>
                  <a:lnTo>
                    <a:pt x="1715256" y="529117"/>
                  </a:lnTo>
                  <a:lnTo>
                    <a:pt x="1739825" y="572684"/>
                  </a:lnTo>
                  <a:lnTo>
                    <a:pt x="1757520" y="618952"/>
                  </a:lnTo>
                  <a:lnTo>
                    <a:pt x="1768444" y="667003"/>
                  </a:lnTo>
                  <a:lnTo>
                    <a:pt x="1772705" y="715919"/>
                  </a:lnTo>
                  <a:lnTo>
                    <a:pt x="1770406" y="764782"/>
                  </a:lnTo>
                  <a:lnTo>
                    <a:pt x="1761653" y="812673"/>
                  </a:lnTo>
                  <a:lnTo>
                    <a:pt x="1746551" y="858674"/>
                  </a:lnTo>
                  <a:lnTo>
                    <a:pt x="1725205" y="901867"/>
                  </a:lnTo>
                  <a:lnTo>
                    <a:pt x="1697720" y="941335"/>
                  </a:lnTo>
                  <a:lnTo>
                    <a:pt x="1664202" y="976157"/>
                  </a:lnTo>
                  <a:lnTo>
                    <a:pt x="1602766" y="1017147"/>
                  </a:lnTo>
                  <a:lnTo>
                    <a:pt x="1534281" y="1038895"/>
                  </a:lnTo>
                  <a:lnTo>
                    <a:pt x="1530127" y="1087757"/>
                  </a:lnTo>
                  <a:lnTo>
                    <a:pt x="1518795" y="1133675"/>
                  </a:lnTo>
                  <a:lnTo>
                    <a:pt x="1500960" y="1175886"/>
                  </a:lnTo>
                  <a:lnTo>
                    <a:pt x="1477299" y="1213629"/>
                  </a:lnTo>
                  <a:lnTo>
                    <a:pt x="1448487" y="1246141"/>
                  </a:lnTo>
                  <a:lnTo>
                    <a:pt x="1415202" y="1272660"/>
                  </a:lnTo>
                  <a:lnTo>
                    <a:pt x="1378119" y="1292425"/>
                  </a:lnTo>
                  <a:lnTo>
                    <a:pt x="1337916" y="1304673"/>
                  </a:lnTo>
                  <a:lnTo>
                    <a:pt x="1295267" y="1308643"/>
                  </a:lnTo>
                  <a:lnTo>
                    <a:pt x="1262741" y="1305784"/>
                  </a:lnTo>
                  <a:lnTo>
                    <a:pt x="1230989" y="1297864"/>
                  </a:lnTo>
                  <a:lnTo>
                    <a:pt x="1200452" y="1285015"/>
                  </a:lnTo>
                  <a:lnTo>
                    <a:pt x="1171569" y="1267368"/>
                  </a:lnTo>
                  <a:lnTo>
                    <a:pt x="1155087" y="1315621"/>
                  </a:lnTo>
                  <a:lnTo>
                    <a:pt x="1132708" y="1359046"/>
                  </a:lnTo>
                  <a:lnTo>
                    <a:pt x="1105141" y="1397204"/>
                  </a:lnTo>
                  <a:lnTo>
                    <a:pt x="1073096" y="1429656"/>
                  </a:lnTo>
                  <a:lnTo>
                    <a:pt x="1037282" y="1455963"/>
                  </a:lnTo>
                  <a:lnTo>
                    <a:pt x="998409" y="1475687"/>
                  </a:lnTo>
                  <a:lnTo>
                    <a:pt x="957186" y="1488388"/>
                  </a:lnTo>
                  <a:lnTo>
                    <a:pt x="914322" y="1493628"/>
                  </a:lnTo>
                  <a:lnTo>
                    <a:pt x="870527" y="1490967"/>
                  </a:lnTo>
                  <a:lnTo>
                    <a:pt x="826510" y="1479966"/>
                  </a:lnTo>
                  <a:lnTo>
                    <a:pt x="782217" y="1459611"/>
                  </a:lnTo>
                  <a:lnTo>
                    <a:pt x="741912" y="1431040"/>
                  </a:lnTo>
                  <a:lnTo>
                    <a:pt x="706441" y="1394992"/>
                  </a:lnTo>
                  <a:lnTo>
                    <a:pt x="676650" y="1352204"/>
                  </a:lnTo>
                  <a:lnTo>
                    <a:pt x="634786" y="1376548"/>
                  </a:lnTo>
                  <a:lnTo>
                    <a:pt x="591383" y="1393180"/>
                  </a:lnTo>
                  <a:lnTo>
                    <a:pt x="547112" y="1402292"/>
                  </a:lnTo>
                  <a:lnTo>
                    <a:pt x="502646" y="1404076"/>
                  </a:lnTo>
                  <a:lnTo>
                    <a:pt x="458656" y="1398724"/>
                  </a:lnTo>
                  <a:lnTo>
                    <a:pt x="415812" y="1386427"/>
                  </a:lnTo>
                  <a:lnTo>
                    <a:pt x="374788" y="1367378"/>
                  </a:lnTo>
                  <a:lnTo>
                    <a:pt x="336254" y="1341768"/>
                  </a:lnTo>
                  <a:lnTo>
                    <a:pt x="300882" y="1309789"/>
                  </a:lnTo>
                  <a:lnTo>
                    <a:pt x="269343" y="1271632"/>
                  </a:lnTo>
                  <a:lnTo>
                    <a:pt x="242310" y="1227490"/>
                  </a:lnTo>
                  <a:lnTo>
                    <a:pt x="239008" y="1221013"/>
                  </a:lnTo>
                  <a:lnTo>
                    <a:pt x="197755" y="1221083"/>
                  </a:lnTo>
                  <a:lnTo>
                    <a:pt x="158825" y="1210796"/>
                  </a:lnTo>
                  <a:lnTo>
                    <a:pt x="123408" y="1191225"/>
                  </a:lnTo>
                  <a:lnTo>
                    <a:pt x="92692" y="1163444"/>
                  </a:lnTo>
                  <a:lnTo>
                    <a:pt x="67865" y="1128524"/>
                  </a:lnTo>
                  <a:lnTo>
                    <a:pt x="50116" y="1087539"/>
                  </a:lnTo>
                  <a:lnTo>
                    <a:pt x="40634" y="1041562"/>
                  </a:lnTo>
                  <a:lnTo>
                    <a:pt x="40350" y="996948"/>
                  </a:lnTo>
                  <a:lnTo>
                    <a:pt x="48365" y="953821"/>
                  </a:lnTo>
                  <a:lnTo>
                    <a:pt x="64262" y="913671"/>
                  </a:lnTo>
                  <a:lnTo>
                    <a:pt x="87624" y="877986"/>
                  </a:lnTo>
                  <a:lnTo>
                    <a:pt x="54775" y="849474"/>
                  </a:lnTo>
                  <a:lnTo>
                    <a:pt x="29201" y="814264"/>
                  </a:lnTo>
                  <a:lnTo>
                    <a:pt x="11290" y="774040"/>
                  </a:lnTo>
                  <a:lnTo>
                    <a:pt x="1427" y="730486"/>
                  </a:lnTo>
                  <a:lnTo>
                    <a:pt x="0" y="685285"/>
                  </a:lnTo>
                  <a:lnTo>
                    <a:pt x="7394" y="640122"/>
                  </a:lnTo>
                  <a:lnTo>
                    <a:pt x="23997" y="596681"/>
                  </a:lnTo>
                  <a:lnTo>
                    <a:pt x="49329" y="558069"/>
                  </a:lnTo>
                  <a:lnTo>
                    <a:pt x="81306" y="527720"/>
                  </a:lnTo>
                  <a:lnTo>
                    <a:pt x="118473" y="506706"/>
                  </a:lnTo>
                  <a:lnTo>
                    <a:pt x="159379" y="496097"/>
                  </a:lnTo>
                  <a:lnTo>
                    <a:pt x="160903" y="491525"/>
                  </a:lnTo>
                  <a:close/>
                </a:path>
                <a:path w="1772920" h="1494155">
                  <a:moveTo>
                    <a:pt x="193415" y="899703"/>
                  </a:moveTo>
                  <a:lnTo>
                    <a:pt x="166271" y="899773"/>
                  </a:lnTo>
                  <a:lnTo>
                    <a:pt x="139615" y="895116"/>
                  </a:lnTo>
                  <a:lnTo>
                    <a:pt x="113887" y="885862"/>
                  </a:lnTo>
                  <a:lnTo>
                    <a:pt x="89529" y="872144"/>
                  </a:lnTo>
                </a:path>
                <a:path w="1772920" h="1494155">
                  <a:moveTo>
                    <a:pt x="284982" y="1201201"/>
                  </a:moveTo>
                  <a:lnTo>
                    <a:pt x="273913" y="1205819"/>
                  </a:lnTo>
                  <a:lnTo>
                    <a:pt x="262630" y="1209568"/>
                  </a:lnTo>
                  <a:lnTo>
                    <a:pt x="251156" y="1212435"/>
                  </a:lnTo>
                  <a:lnTo>
                    <a:pt x="239516" y="1214409"/>
                  </a:lnTo>
                </a:path>
                <a:path w="1772920" h="1494155">
                  <a:moveTo>
                    <a:pt x="676523" y="1346108"/>
                  </a:moveTo>
                  <a:lnTo>
                    <a:pt x="668593" y="1331755"/>
                  </a:lnTo>
                  <a:lnTo>
                    <a:pt x="661378" y="1316914"/>
                  </a:lnTo>
                  <a:lnTo>
                    <a:pt x="654877" y="1301621"/>
                  </a:lnTo>
                  <a:lnTo>
                    <a:pt x="649091" y="1285910"/>
                  </a:lnTo>
                </a:path>
                <a:path w="1772920" h="1494155">
                  <a:moveTo>
                    <a:pt x="1182745" y="1196121"/>
                  </a:moveTo>
                  <a:lnTo>
                    <a:pt x="1181128" y="1212834"/>
                  </a:lnTo>
                  <a:lnTo>
                    <a:pt x="1178760" y="1229427"/>
                  </a:lnTo>
                  <a:lnTo>
                    <a:pt x="1175655" y="1245878"/>
                  </a:lnTo>
                  <a:lnTo>
                    <a:pt x="1171823" y="1262161"/>
                  </a:lnTo>
                </a:path>
                <a:path w="1772920" h="1494155">
                  <a:moveTo>
                    <a:pt x="1400042" y="788324"/>
                  </a:moveTo>
                  <a:lnTo>
                    <a:pt x="1438495" y="815237"/>
                  </a:lnTo>
                  <a:lnTo>
                    <a:pt x="1471275" y="849360"/>
                  </a:lnTo>
                  <a:lnTo>
                    <a:pt x="1497768" y="889543"/>
                  </a:lnTo>
                  <a:lnTo>
                    <a:pt x="1517362" y="934638"/>
                  </a:lnTo>
                  <a:lnTo>
                    <a:pt x="1529441" y="983493"/>
                  </a:lnTo>
                  <a:lnTo>
                    <a:pt x="1533392" y="1034958"/>
                  </a:lnTo>
                </a:path>
                <a:path w="1772920" h="1494155">
                  <a:moveTo>
                    <a:pt x="1714367" y="525561"/>
                  </a:moveTo>
                  <a:lnTo>
                    <a:pt x="1703153" y="551527"/>
                  </a:lnTo>
                  <a:lnTo>
                    <a:pt x="1689427" y="575742"/>
                  </a:lnTo>
                  <a:lnTo>
                    <a:pt x="1673344" y="597981"/>
                  </a:lnTo>
                  <a:lnTo>
                    <a:pt x="1655058" y="618017"/>
                  </a:lnTo>
                </a:path>
                <a:path w="1772920" h="1494155">
                  <a:moveTo>
                    <a:pt x="1572000" y="182280"/>
                  </a:moveTo>
                  <a:lnTo>
                    <a:pt x="1573478" y="193161"/>
                  </a:lnTo>
                  <a:lnTo>
                    <a:pt x="1574492" y="204077"/>
                  </a:lnTo>
                  <a:lnTo>
                    <a:pt x="1575054" y="215017"/>
                  </a:lnTo>
                  <a:lnTo>
                    <a:pt x="1575175" y="225968"/>
                  </a:lnTo>
                </a:path>
                <a:path w="1772920" h="1494155">
                  <a:moveTo>
                    <a:pt x="1193032" y="131353"/>
                  </a:moveTo>
                  <a:lnTo>
                    <a:pt x="1199293" y="116481"/>
                  </a:lnTo>
                  <a:lnTo>
                    <a:pt x="1206446" y="102191"/>
                  </a:lnTo>
                  <a:lnTo>
                    <a:pt x="1214481" y="88544"/>
                  </a:lnTo>
                  <a:lnTo>
                    <a:pt x="1223385" y="75600"/>
                  </a:lnTo>
                </a:path>
                <a:path w="1772920" h="1494155">
                  <a:moveTo>
                    <a:pt x="908679" y="157896"/>
                  </a:moveTo>
                  <a:lnTo>
                    <a:pt x="911320" y="145520"/>
                  </a:lnTo>
                  <a:lnTo>
                    <a:pt x="914664" y="133370"/>
                  </a:lnTo>
                  <a:lnTo>
                    <a:pt x="918698" y="121481"/>
                  </a:lnTo>
                  <a:lnTo>
                    <a:pt x="923411" y="109890"/>
                  </a:lnTo>
                </a:path>
                <a:path w="1772920" h="1494155">
                  <a:moveTo>
                    <a:pt x="574923" y="174152"/>
                  </a:moveTo>
                  <a:lnTo>
                    <a:pt x="589131" y="184435"/>
                  </a:lnTo>
                  <a:lnTo>
                    <a:pt x="602768" y="195647"/>
                  </a:lnTo>
                  <a:lnTo>
                    <a:pt x="615785" y="207764"/>
                  </a:lnTo>
                  <a:lnTo>
                    <a:pt x="628136" y="220761"/>
                  </a:lnTo>
                </a:path>
                <a:path w="1772920" h="1494155">
                  <a:moveTo>
                    <a:pt x="170174" y="540547"/>
                  </a:moveTo>
                  <a:lnTo>
                    <a:pt x="167225" y="528476"/>
                  </a:lnTo>
                  <a:lnTo>
                    <a:pt x="164681" y="516275"/>
                  </a:lnTo>
                  <a:lnTo>
                    <a:pt x="162566" y="503954"/>
                  </a:lnTo>
                  <a:lnTo>
                    <a:pt x="160903" y="491525"/>
                  </a:lnTo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196" y="736727"/>
            <a:ext cx="3160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b="1" spc="-105" dirty="0">
                <a:latin typeface="Arial"/>
                <a:cs typeface="Arial"/>
              </a:rPr>
              <a:t>El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ciclo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70" dirty="0">
                <a:latin typeface="Arial"/>
                <a:cs typeface="Arial"/>
              </a:rPr>
              <a:t>del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55" dirty="0">
                <a:latin typeface="Arial"/>
                <a:cs typeface="Arial"/>
              </a:rPr>
              <a:t>carbono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5833" y="916812"/>
            <a:ext cx="688340" cy="8515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5080" indent="15240" algn="just">
              <a:lnSpc>
                <a:spcPct val="125699"/>
              </a:lnSpc>
              <a:spcBef>
                <a:spcPts val="145"/>
              </a:spcBef>
            </a:pPr>
            <a:r>
              <a:rPr sz="1400" b="1" spc="20" dirty="0">
                <a:latin typeface="Arial"/>
                <a:cs typeface="Arial"/>
              </a:rPr>
              <a:t>Carbón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Dióxido  </a:t>
            </a:r>
            <a:r>
              <a:rPr sz="1500" b="1" spc="-15" dirty="0">
                <a:latin typeface="Arial"/>
                <a:cs typeface="Arial"/>
              </a:rPr>
              <a:t>(CO2)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582" y="2682017"/>
            <a:ext cx="10847070" cy="388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b="1" spc="-65" dirty="0">
                <a:latin typeface="Arial"/>
                <a:cs typeface="Arial"/>
              </a:rPr>
              <a:t>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carbono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esencial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para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toda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vida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en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Tierra</a:t>
            </a:r>
            <a:r>
              <a:rPr sz="1600" spc="40" dirty="0">
                <a:latin typeface="Tahoma"/>
                <a:cs typeface="Tahoma"/>
              </a:rPr>
              <a:t>–está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nuestro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ADN,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alimentos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comemos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aire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respiramos.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cantidad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Tierra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nunca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ha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cambiado,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pero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lugar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donde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encuentra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cambia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constantemente: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fluye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entre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atmósfera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organismos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Tierra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medida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libera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o </a:t>
            </a:r>
            <a:r>
              <a:rPr sz="1600" spc="10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60" dirty="0">
                <a:latin typeface="Tahoma"/>
                <a:cs typeface="Tahoma"/>
              </a:rPr>
              <a:t>absorbe. </a:t>
            </a:r>
            <a:r>
              <a:rPr sz="1600" spc="45" dirty="0">
                <a:latin typeface="Tahoma"/>
                <a:cs typeface="Tahoma"/>
              </a:rPr>
              <a:t>Esto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65" dirty="0">
                <a:latin typeface="Tahoma"/>
                <a:cs typeface="Tahoma"/>
              </a:rPr>
              <a:t>conoce </a:t>
            </a:r>
            <a:r>
              <a:rPr sz="1600" spc="95" dirty="0">
                <a:latin typeface="Tahoma"/>
                <a:cs typeface="Tahoma"/>
              </a:rPr>
              <a:t>como </a:t>
            </a:r>
            <a:r>
              <a:rPr sz="1600" spc="50" dirty="0">
                <a:latin typeface="Tahoma"/>
                <a:cs typeface="Tahoma"/>
              </a:rPr>
              <a:t>el ciclo </a:t>
            </a:r>
            <a:r>
              <a:rPr sz="1600" spc="65" dirty="0">
                <a:latin typeface="Tahoma"/>
                <a:cs typeface="Tahoma"/>
              </a:rPr>
              <a:t>del </a:t>
            </a:r>
            <a:r>
              <a:rPr sz="1600" spc="60" dirty="0">
                <a:latin typeface="Tahoma"/>
                <a:cs typeface="Tahoma"/>
              </a:rPr>
              <a:t>carbono, </a:t>
            </a:r>
            <a:r>
              <a:rPr sz="1600" spc="95" dirty="0">
                <a:latin typeface="Tahoma"/>
                <a:cs typeface="Tahoma"/>
              </a:rPr>
              <a:t>un </a:t>
            </a:r>
            <a:r>
              <a:rPr sz="1600" spc="70" dirty="0">
                <a:latin typeface="Tahoma"/>
                <a:cs typeface="Tahoma"/>
              </a:rPr>
              <a:t>proceso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75" dirty="0">
                <a:latin typeface="Tahoma"/>
                <a:cs typeface="Tahoma"/>
              </a:rPr>
              <a:t>ha </a:t>
            </a:r>
            <a:r>
              <a:rPr sz="1600" spc="65" dirty="0">
                <a:latin typeface="Tahoma"/>
                <a:cs typeface="Tahoma"/>
              </a:rPr>
              <a:t>estado perfectamente </a:t>
            </a:r>
            <a:r>
              <a:rPr sz="1600" spc="75" dirty="0">
                <a:latin typeface="Tahoma"/>
                <a:cs typeface="Tahoma"/>
              </a:rPr>
              <a:t>equilibrado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durante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miles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años.</a:t>
            </a:r>
            <a:endParaRPr sz="1600">
              <a:latin typeface="Tahoma"/>
              <a:cs typeface="Tahoma"/>
            </a:endParaRPr>
          </a:p>
          <a:p>
            <a:pPr marL="12700" marR="138430">
              <a:lnSpc>
                <a:spcPct val="120000"/>
              </a:lnSpc>
              <a:spcBef>
                <a:spcPts val="1010"/>
              </a:spcBef>
            </a:pPr>
            <a:r>
              <a:rPr sz="1600" spc="35" dirty="0">
                <a:latin typeface="Tahoma"/>
                <a:cs typeface="Tahoma"/>
              </a:rPr>
              <a:t>Este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sistema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esencial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está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siendo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desequilibrado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medida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fuentes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sumideros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naturales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Tierra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están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siendo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desequilibrados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por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actividad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humana.</a:t>
            </a:r>
            <a:endParaRPr sz="1600">
              <a:latin typeface="Tahoma"/>
              <a:cs typeface="Tahoma"/>
            </a:endParaRPr>
          </a:p>
          <a:p>
            <a:pPr marL="12700" marR="95885">
              <a:lnSpc>
                <a:spcPct val="120000"/>
              </a:lnSpc>
              <a:spcBef>
                <a:spcPts val="985"/>
              </a:spcBef>
            </a:pPr>
            <a:r>
              <a:rPr sz="1600" spc="60" dirty="0">
                <a:latin typeface="Tahoma"/>
                <a:cs typeface="Tahoma"/>
              </a:rPr>
              <a:t>Estamos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liberando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atmósfera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del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pueden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absorber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sumideros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carbono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naturales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30" dirty="0">
                <a:latin typeface="Tahoma"/>
                <a:cs typeface="Tahoma"/>
              </a:rPr>
              <a:t>Tierra. </a:t>
            </a:r>
            <a:r>
              <a:rPr sz="1600" spc="75" dirty="0">
                <a:latin typeface="Tahoma"/>
                <a:cs typeface="Tahoma"/>
              </a:rPr>
              <a:t>Nuestra </a:t>
            </a:r>
            <a:r>
              <a:rPr sz="1600" spc="70" dirty="0">
                <a:latin typeface="Tahoma"/>
                <a:cs typeface="Tahoma"/>
              </a:rPr>
              <a:t>continua dependencia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los </a:t>
            </a:r>
            <a:r>
              <a:rPr sz="1600" spc="70" dirty="0">
                <a:latin typeface="Tahoma"/>
                <a:cs typeface="Tahoma"/>
              </a:rPr>
              <a:t>combustibles </a:t>
            </a:r>
            <a:r>
              <a:rPr sz="1600" spc="55" dirty="0">
                <a:latin typeface="Tahoma"/>
                <a:cs typeface="Tahoma"/>
              </a:rPr>
              <a:t>fósiles </a:t>
            </a:r>
            <a:r>
              <a:rPr sz="1600" spc="70" dirty="0">
                <a:latin typeface="Tahoma"/>
                <a:cs typeface="Tahoma"/>
              </a:rPr>
              <a:t>para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energía </a:t>
            </a:r>
            <a:r>
              <a:rPr sz="1600" spc="55" dirty="0">
                <a:latin typeface="Tahoma"/>
                <a:cs typeface="Tahoma"/>
              </a:rPr>
              <a:t>significa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70" dirty="0">
                <a:latin typeface="Tahoma"/>
                <a:cs typeface="Tahoma"/>
              </a:rPr>
              <a:t>miles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millones de </a:t>
            </a:r>
            <a:r>
              <a:rPr sz="1600" spc="65" dirty="0">
                <a:latin typeface="Tahoma"/>
                <a:cs typeface="Tahoma"/>
              </a:rPr>
              <a:t>toneladas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carbono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70" dirty="0">
                <a:latin typeface="Tahoma"/>
                <a:cs typeface="Tahoma"/>
              </a:rPr>
              <a:t>liberan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atmósfera </a:t>
            </a:r>
            <a:r>
              <a:rPr sz="1600" spc="60" dirty="0">
                <a:latin typeface="Tahoma"/>
                <a:cs typeface="Tahoma"/>
              </a:rPr>
              <a:t>cada </a:t>
            </a:r>
            <a:r>
              <a:rPr sz="1600" spc="45" dirty="0">
                <a:latin typeface="Tahoma"/>
                <a:cs typeface="Tahoma"/>
              </a:rPr>
              <a:t>año.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importancia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los </a:t>
            </a:r>
            <a:r>
              <a:rPr sz="1600" spc="80" dirty="0">
                <a:latin typeface="Tahoma"/>
                <a:cs typeface="Tahoma"/>
              </a:rPr>
              <a:t>sumideros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carbono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nunca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ha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sido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mayor.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ahoma"/>
              <a:cs typeface="Tahoma"/>
            </a:endParaRPr>
          </a:p>
          <a:p>
            <a:pPr marR="374650" algn="r">
              <a:lnSpc>
                <a:spcPct val="100000"/>
              </a:lnSpc>
              <a:spcBef>
                <a:spcPts val="5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3334511"/>
            <a:ext cx="1328928" cy="13319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8430" y="474471"/>
            <a:ext cx="18167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30" dirty="0">
                <a:solidFill>
                  <a:srgbClr val="84B940"/>
                </a:solidFill>
                <a:latin typeface="Arial"/>
                <a:cs typeface="Arial"/>
              </a:rPr>
              <a:t>¿Sabías?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5740" marR="187960">
              <a:lnSpc>
                <a:spcPct val="106700"/>
              </a:lnSpc>
              <a:spcBef>
                <a:spcPts val="100"/>
              </a:spcBef>
            </a:pPr>
            <a:r>
              <a:rPr spc="90" dirty="0"/>
              <a:t>Cuando</a:t>
            </a:r>
            <a:r>
              <a:rPr spc="-95" dirty="0"/>
              <a:t> </a:t>
            </a:r>
            <a:r>
              <a:rPr spc="90" dirty="0"/>
              <a:t>hablamos</a:t>
            </a:r>
            <a:r>
              <a:rPr spc="-95" dirty="0"/>
              <a:t> </a:t>
            </a:r>
            <a:r>
              <a:rPr spc="85" dirty="0"/>
              <a:t>de</a:t>
            </a:r>
            <a:r>
              <a:rPr spc="-90" dirty="0"/>
              <a:t> </a:t>
            </a:r>
            <a:r>
              <a:rPr spc="75" dirty="0"/>
              <a:t>nuestra</a:t>
            </a:r>
            <a:r>
              <a:rPr spc="-95" dirty="0"/>
              <a:t> </a:t>
            </a:r>
            <a:r>
              <a:rPr spc="75" dirty="0"/>
              <a:t>huella</a:t>
            </a:r>
            <a:r>
              <a:rPr spc="-90" dirty="0"/>
              <a:t> </a:t>
            </a:r>
            <a:r>
              <a:rPr spc="85" dirty="0"/>
              <a:t>de</a:t>
            </a:r>
            <a:r>
              <a:rPr spc="-95" dirty="0"/>
              <a:t> </a:t>
            </a:r>
            <a:r>
              <a:rPr spc="90" dirty="0"/>
              <a:t>carbono</a:t>
            </a:r>
            <a:r>
              <a:rPr spc="-90" dirty="0"/>
              <a:t> </a:t>
            </a:r>
            <a:r>
              <a:rPr spc="20" dirty="0"/>
              <a:t>y</a:t>
            </a:r>
            <a:r>
              <a:rPr spc="-95" dirty="0"/>
              <a:t> </a:t>
            </a:r>
            <a:r>
              <a:rPr spc="105" dirty="0"/>
              <a:t>cómo </a:t>
            </a:r>
            <a:r>
              <a:rPr spc="-550" dirty="0"/>
              <a:t> </a:t>
            </a:r>
            <a:r>
              <a:rPr spc="105" dirty="0"/>
              <a:t>podemos</a:t>
            </a:r>
            <a:r>
              <a:rPr spc="-100" dirty="0"/>
              <a:t> </a:t>
            </a:r>
            <a:r>
              <a:rPr spc="60" dirty="0"/>
              <a:t>reducirla,</a:t>
            </a:r>
            <a:r>
              <a:rPr spc="-95" dirty="0"/>
              <a:t> </a:t>
            </a:r>
            <a:r>
              <a:rPr spc="110" dirty="0"/>
              <a:t>no</a:t>
            </a:r>
            <a:r>
              <a:rPr spc="-95" dirty="0"/>
              <a:t> </a:t>
            </a:r>
            <a:r>
              <a:rPr spc="90" dirty="0"/>
              <a:t>nos</a:t>
            </a:r>
            <a:r>
              <a:rPr spc="-95" dirty="0"/>
              <a:t> </a:t>
            </a:r>
            <a:r>
              <a:rPr spc="85" dirty="0"/>
              <a:t>referimos</a:t>
            </a:r>
            <a:r>
              <a:rPr spc="-95" dirty="0"/>
              <a:t> </a:t>
            </a:r>
            <a:r>
              <a:rPr spc="80" dirty="0"/>
              <a:t>solo</a:t>
            </a:r>
            <a:r>
              <a:rPr spc="-95" dirty="0"/>
              <a:t> </a:t>
            </a:r>
            <a:r>
              <a:rPr spc="55" dirty="0"/>
              <a:t>al</a:t>
            </a:r>
            <a:r>
              <a:rPr spc="-95" dirty="0"/>
              <a:t> </a:t>
            </a:r>
            <a:r>
              <a:rPr spc="85" dirty="0"/>
              <a:t>dióxido</a:t>
            </a:r>
            <a:r>
              <a:rPr spc="-100" dirty="0"/>
              <a:t> </a:t>
            </a:r>
            <a:r>
              <a:rPr spc="85" dirty="0"/>
              <a:t>de </a:t>
            </a:r>
            <a:r>
              <a:rPr spc="90" dirty="0"/>
              <a:t> </a:t>
            </a:r>
            <a:r>
              <a:rPr spc="70" dirty="0"/>
              <a:t>carbono.</a:t>
            </a:r>
          </a:p>
          <a:p>
            <a:pPr marL="4015740" marR="5080">
              <a:lnSpc>
                <a:spcPct val="120100"/>
              </a:lnSpc>
              <a:spcBef>
                <a:spcPts val="970"/>
              </a:spcBef>
            </a:pPr>
            <a:r>
              <a:rPr sz="1600" spc="45" dirty="0"/>
              <a:t>Esto </a:t>
            </a:r>
            <a:r>
              <a:rPr sz="1600" spc="55" dirty="0"/>
              <a:t>se </a:t>
            </a:r>
            <a:r>
              <a:rPr sz="1600" spc="75" dirty="0"/>
              <a:t>debe </a:t>
            </a:r>
            <a:r>
              <a:rPr sz="1600" spc="55" dirty="0"/>
              <a:t>a </a:t>
            </a:r>
            <a:r>
              <a:rPr sz="1600" spc="85" dirty="0"/>
              <a:t>que </a:t>
            </a:r>
            <a:r>
              <a:rPr sz="1600" spc="50" dirty="0"/>
              <a:t>el </a:t>
            </a:r>
            <a:r>
              <a:rPr sz="1600" spc="80" dirty="0"/>
              <a:t>carbono </a:t>
            </a:r>
            <a:r>
              <a:rPr sz="1600" spc="55" dirty="0"/>
              <a:t>actúa </a:t>
            </a:r>
            <a:r>
              <a:rPr sz="1600" spc="95" dirty="0"/>
              <a:t>como </a:t>
            </a:r>
            <a:r>
              <a:rPr sz="1600" spc="90" dirty="0"/>
              <a:t>moneda </a:t>
            </a:r>
            <a:r>
              <a:rPr sz="1600" spc="70" dirty="0"/>
              <a:t>para </a:t>
            </a:r>
            <a:r>
              <a:rPr sz="1600" spc="50" dirty="0"/>
              <a:t>las </a:t>
            </a:r>
            <a:r>
              <a:rPr sz="1600" spc="55" dirty="0"/>
              <a:t> </a:t>
            </a:r>
            <a:r>
              <a:rPr sz="1600" spc="70" dirty="0"/>
              <a:t>emisiones </a:t>
            </a:r>
            <a:r>
              <a:rPr sz="1600" spc="75" dirty="0"/>
              <a:t>de </a:t>
            </a:r>
            <a:r>
              <a:rPr sz="1600" spc="60" dirty="0"/>
              <a:t>gases </a:t>
            </a:r>
            <a:r>
              <a:rPr sz="1600" spc="75" dirty="0"/>
              <a:t>de </a:t>
            </a:r>
            <a:r>
              <a:rPr sz="1600" spc="55" dirty="0"/>
              <a:t>efecto </a:t>
            </a:r>
            <a:r>
              <a:rPr sz="1600" spc="60" dirty="0"/>
              <a:t>invernadero. Los </a:t>
            </a:r>
            <a:r>
              <a:rPr sz="1600" spc="75" dirty="0"/>
              <a:t>otros </a:t>
            </a:r>
            <a:r>
              <a:rPr sz="1600" spc="60" dirty="0"/>
              <a:t>gases </a:t>
            </a:r>
            <a:r>
              <a:rPr sz="1600" spc="55" dirty="0"/>
              <a:t>se </a:t>
            </a:r>
            <a:r>
              <a:rPr sz="1600" spc="60" dirty="0"/>
              <a:t> convierten </a:t>
            </a:r>
            <a:r>
              <a:rPr sz="1600" spc="75" dirty="0"/>
              <a:t>en </a:t>
            </a:r>
            <a:r>
              <a:rPr sz="1600" spc="60" dirty="0"/>
              <a:t>carbono, </a:t>
            </a:r>
            <a:r>
              <a:rPr sz="1600" spc="15" dirty="0"/>
              <a:t>y </a:t>
            </a:r>
            <a:r>
              <a:rPr sz="1600" spc="60" dirty="0"/>
              <a:t>cada </a:t>
            </a:r>
            <a:r>
              <a:rPr sz="1600" spc="95" dirty="0"/>
              <a:t>uno </a:t>
            </a:r>
            <a:r>
              <a:rPr sz="1600" spc="70" dirty="0"/>
              <a:t>obtiene </a:t>
            </a:r>
            <a:r>
              <a:rPr sz="1600" spc="80" dirty="0"/>
              <a:t>una </a:t>
            </a:r>
            <a:r>
              <a:rPr sz="1600" spc="50" dirty="0"/>
              <a:t>tasa </a:t>
            </a:r>
            <a:r>
              <a:rPr sz="1600" spc="75" dirty="0"/>
              <a:t>de </a:t>
            </a:r>
            <a:r>
              <a:rPr sz="1600" spc="80" dirty="0"/>
              <a:t> </a:t>
            </a:r>
            <a:r>
              <a:rPr sz="1600" spc="70" dirty="0"/>
              <a:t>intercambio</a:t>
            </a:r>
            <a:r>
              <a:rPr sz="1600" spc="-85" dirty="0"/>
              <a:t> </a:t>
            </a:r>
            <a:r>
              <a:rPr sz="1600" spc="65" dirty="0"/>
              <a:t>diferente</a:t>
            </a:r>
            <a:r>
              <a:rPr sz="1600" spc="-80" dirty="0"/>
              <a:t> </a:t>
            </a:r>
            <a:r>
              <a:rPr sz="1600" spc="80" dirty="0"/>
              <a:t>según</a:t>
            </a:r>
            <a:r>
              <a:rPr sz="1600" spc="-80" dirty="0"/>
              <a:t> </a:t>
            </a:r>
            <a:r>
              <a:rPr sz="1600" spc="70" dirty="0"/>
              <a:t>lo</a:t>
            </a:r>
            <a:r>
              <a:rPr sz="1600" spc="-85" dirty="0"/>
              <a:t> </a:t>
            </a:r>
            <a:r>
              <a:rPr sz="1600" spc="80" dirty="0"/>
              <a:t>dañino</a:t>
            </a:r>
            <a:r>
              <a:rPr sz="1600" spc="-80" dirty="0"/>
              <a:t> </a:t>
            </a:r>
            <a:r>
              <a:rPr sz="1600" spc="85" dirty="0"/>
              <a:t>que</a:t>
            </a:r>
            <a:r>
              <a:rPr sz="1600" spc="-80" dirty="0"/>
              <a:t> </a:t>
            </a:r>
            <a:r>
              <a:rPr sz="1600" spc="25" dirty="0"/>
              <a:t>sea.</a:t>
            </a:r>
            <a:r>
              <a:rPr sz="1600" spc="-80" dirty="0"/>
              <a:t> </a:t>
            </a:r>
            <a:r>
              <a:rPr sz="1600" spc="45" dirty="0"/>
              <a:t>Esto</a:t>
            </a:r>
            <a:r>
              <a:rPr sz="1600" spc="-85" dirty="0"/>
              <a:t> </a:t>
            </a:r>
            <a:r>
              <a:rPr sz="1600" spc="80" dirty="0"/>
              <a:t>nos</a:t>
            </a:r>
            <a:r>
              <a:rPr sz="1600" spc="-80" dirty="0"/>
              <a:t> </a:t>
            </a:r>
            <a:r>
              <a:rPr sz="1600" spc="75" dirty="0"/>
              <a:t>permite </a:t>
            </a:r>
            <a:r>
              <a:rPr sz="1600" spc="-484" dirty="0"/>
              <a:t> </a:t>
            </a:r>
            <a:r>
              <a:rPr sz="1600" spc="80" dirty="0"/>
              <a:t>comparar </a:t>
            </a:r>
            <a:r>
              <a:rPr sz="1600" spc="75" dirty="0"/>
              <a:t>de </a:t>
            </a:r>
            <a:r>
              <a:rPr sz="1600" spc="80" dirty="0"/>
              <a:t>manera </a:t>
            </a:r>
            <a:r>
              <a:rPr sz="1600" spc="40" dirty="0"/>
              <a:t>efectiva </a:t>
            </a:r>
            <a:r>
              <a:rPr sz="1600" spc="65" dirty="0"/>
              <a:t>los </a:t>
            </a:r>
            <a:r>
              <a:rPr sz="1600" spc="70" dirty="0"/>
              <a:t>impactos </a:t>
            </a:r>
            <a:r>
              <a:rPr sz="1600" spc="75" dirty="0"/>
              <a:t>de </a:t>
            </a:r>
            <a:r>
              <a:rPr sz="1600" spc="50" dirty="0"/>
              <a:t>las </a:t>
            </a:r>
            <a:r>
              <a:rPr sz="1600" spc="70" dirty="0"/>
              <a:t>emisiones </a:t>
            </a:r>
            <a:r>
              <a:rPr sz="1600" spc="75" dirty="0"/>
              <a:t>en </a:t>
            </a:r>
            <a:r>
              <a:rPr sz="1600" spc="-484" dirty="0"/>
              <a:t> </a:t>
            </a:r>
            <a:r>
              <a:rPr sz="1600" spc="70" dirty="0"/>
              <a:t>todas</a:t>
            </a:r>
            <a:r>
              <a:rPr sz="1600" spc="-85" dirty="0"/>
              <a:t> </a:t>
            </a:r>
            <a:r>
              <a:rPr sz="1600" spc="50" dirty="0"/>
              <a:t>las</a:t>
            </a:r>
            <a:r>
              <a:rPr sz="1600" spc="-80" dirty="0"/>
              <a:t> </a:t>
            </a:r>
            <a:r>
              <a:rPr sz="1600" spc="65" dirty="0"/>
              <a:t>industrias</a:t>
            </a:r>
            <a:r>
              <a:rPr sz="1600" spc="-85" dirty="0"/>
              <a:t> </a:t>
            </a:r>
            <a:r>
              <a:rPr sz="1600" spc="15" dirty="0"/>
              <a:t>y</a:t>
            </a:r>
            <a:r>
              <a:rPr sz="1600" spc="-80" dirty="0"/>
              <a:t> </a:t>
            </a:r>
            <a:r>
              <a:rPr sz="1600" spc="70" dirty="0"/>
              <a:t>encontrar</a:t>
            </a:r>
            <a:r>
              <a:rPr sz="1600" spc="-80" dirty="0"/>
              <a:t> </a:t>
            </a:r>
            <a:r>
              <a:rPr sz="1600" spc="65" dirty="0"/>
              <a:t>soluciones</a:t>
            </a:r>
            <a:r>
              <a:rPr sz="1600" spc="-85" dirty="0"/>
              <a:t> </a:t>
            </a:r>
            <a:r>
              <a:rPr sz="1600" spc="50" dirty="0"/>
              <a:t>intersectoriales.</a:t>
            </a:r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704799" y="1918715"/>
            <a:ext cx="2113280" cy="85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84B940"/>
                </a:solidFill>
                <a:latin typeface="Arial"/>
                <a:cs typeface="Arial"/>
              </a:rPr>
              <a:t>El</a:t>
            </a:r>
            <a:r>
              <a:rPr sz="2000" b="1" spc="-4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84B940"/>
                </a:solidFill>
                <a:latin typeface="Arial"/>
                <a:cs typeface="Arial"/>
              </a:rPr>
              <a:t>carbono</a:t>
            </a:r>
            <a:r>
              <a:rPr sz="2000" b="1" spc="-4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84B940"/>
                </a:solidFill>
                <a:latin typeface="Arial"/>
                <a:cs typeface="Arial"/>
              </a:rPr>
              <a:t>como</a:t>
            </a:r>
            <a:endParaRPr sz="200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90"/>
              </a:spcBef>
            </a:pPr>
            <a:r>
              <a:rPr sz="3400" b="1" spc="40" dirty="0">
                <a:solidFill>
                  <a:srgbClr val="84B940"/>
                </a:solidFill>
                <a:latin typeface="Arial"/>
                <a:cs typeface="Arial"/>
              </a:rPr>
              <a:t>Divisa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8430" y="4563872"/>
            <a:ext cx="6744334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100"/>
              </a:spcBef>
            </a:pP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Entonces,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igual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usamos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euro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asignar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valor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administrar </a:t>
            </a:r>
            <a:r>
              <a:rPr sz="1600" spc="-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nuestros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activos,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usamos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carbono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medir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nuestro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clima.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111" y="3188207"/>
            <a:ext cx="1225296" cy="12252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4618" y="2005329"/>
            <a:ext cx="2498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solidFill>
                  <a:srgbClr val="84B940"/>
                </a:solidFill>
                <a:latin typeface="Arial"/>
                <a:cs typeface="Arial"/>
              </a:rPr>
              <a:t>Los</a:t>
            </a:r>
            <a:r>
              <a:rPr sz="2000" b="1" spc="-4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84B940"/>
                </a:solidFill>
                <a:latin typeface="Arial"/>
                <a:cs typeface="Arial"/>
              </a:rPr>
              <a:t>Conductores</a:t>
            </a:r>
            <a:r>
              <a:rPr sz="2000" b="1" spc="-4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84B940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218" y="2423159"/>
            <a:ext cx="28727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45" dirty="0">
                <a:solidFill>
                  <a:srgbClr val="84B940"/>
                </a:solidFill>
                <a:latin typeface="Arial"/>
                <a:cs typeface="Arial"/>
              </a:rPr>
              <a:t>Cambio</a:t>
            </a:r>
            <a:r>
              <a:rPr sz="2600" b="1" spc="-11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84B940"/>
                </a:solidFill>
                <a:latin typeface="Arial"/>
                <a:cs typeface="Arial"/>
              </a:rPr>
              <a:t>climático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0446" y="2393315"/>
            <a:ext cx="5537200" cy="213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0">
              <a:lnSpc>
                <a:spcPct val="154300"/>
              </a:lnSpc>
              <a:spcBef>
                <a:spcPts val="100"/>
              </a:spcBef>
            </a:pPr>
            <a:r>
              <a:rPr sz="1400" b="1" spc="-45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pocas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palabras,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estamos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utilizando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más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recursos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los </a:t>
            </a:r>
            <a:r>
              <a:rPr sz="1400" b="1" spc="-37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que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los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sistemas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la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Tierra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pueden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manejar.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27099"/>
              </a:lnSpc>
              <a:spcBef>
                <a:spcPts val="1045"/>
              </a:spcBef>
            </a:pPr>
            <a:r>
              <a:rPr sz="1700" spc="15" dirty="0">
                <a:latin typeface="Tahoma"/>
                <a:cs typeface="Tahoma"/>
              </a:rPr>
              <a:t>Si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bien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importante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comprender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ciencia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básica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cambio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climático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gravedad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problemas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nos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enfrentamos,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PYME,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importante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sepamos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qué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lo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está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impulsando.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95215" y="71627"/>
            <a:ext cx="7797165" cy="6210300"/>
            <a:chOff x="4395215" y="71627"/>
            <a:chExt cx="7797165" cy="6210300"/>
          </a:xfrm>
        </p:grpSpPr>
        <p:sp>
          <p:nvSpPr>
            <p:cNvPr id="3" name="object 3"/>
            <p:cNvSpPr/>
            <p:nvPr/>
          </p:nvSpPr>
          <p:spPr>
            <a:xfrm>
              <a:off x="7260337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5215" y="1109472"/>
              <a:ext cx="7549896" cy="46390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  <a:solidFill>
            <a:srgbClr val="297139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445134">
              <a:lnSpc>
                <a:spcPct val="100000"/>
              </a:lnSpc>
              <a:spcBef>
                <a:spcPts val="5"/>
              </a:spcBef>
            </a:pPr>
            <a:r>
              <a:rPr sz="2300" b="1" spc="75" dirty="0">
                <a:solidFill>
                  <a:srgbClr val="A1CC39"/>
                </a:solidFill>
                <a:latin typeface="Arial"/>
                <a:cs typeface="Arial"/>
              </a:rPr>
              <a:t>que</a:t>
            </a:r>
            <a:r>
              <a:rPr sz="2300" b="1" spc="-65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A1CC39"/>
                </a:solidFill>
                <a:latin typeface="Arial"/>
                <a:cs typeface="Arial"/>
              </a:rPr>
              <a:t>esta</a:t>
            </a:r>
            <a:r>
              <a:rPr sz="2300" b="1" spc="-60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2300" b="1" spc="30" dirty="0">
                <a:solidFill>
                  <a:srgbClr val="A1CC39"/>
                </a:solidFill>
                <a:latin typeface="Arial"/>
                <a:cs typeface="Arial"/>
              </a:rPr>
              <a:t>causando</a:t>
            </a:r>
            <a:endParaRPr sz="23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630"/>
              </a:spcBef>
            </a:pPr>
            <a:r>
              <a:rPr sz="1800" b="1" spc="45" dirty="0">
                <a:solidFill>
                  <a:srgbClr val="A1CC39"/>
                </a:solidFill>
                <a:latin typeface="Arial"/>
                <a:cs typeface="Arial"/>
              </a:rPr>
              <a:t>Climatizado</a:t>
            </a:r>
            <a:endParaRPr sz="18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030"/>
              </a:spcBef>
            </a:pPr>
            <a:r>
              <a:rPr sz="2500" b="1" spc="-50" dirty="0">
                <a:solidFill>
                  <a:srgbClr val="A1CC39"/>
                </a:solidFill>
                <a:latin typeface="Arial"/>
                <a:cs typeface="Arial"/>
              </a:rPr>
              <a:t>¿Cambio?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</a:pP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97%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clima</a:t>
            </a:r>
            <a:endParaRPr sz="20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1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Arial"/>
                <a:cs typeface="Arial"/>
              </a:rPr>
              <a:t>científicos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Arial"/>
                <a:cs typeface="Arial"/>
              </a:rPr>
              <a:t>acuerdo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endParaRPr sz="1000">
              <a:latin typeface="Arial"/>
              <a:cs typeface="Arial"/>
            </a:endParaRPr>
          </a:p>
          <a:p>
            <a:pPr marL="445134" marR="458470">
              <a:lnSpc>
                <a:spcPct val="187800"/>
              </a:lnSpc>
              <a:spcBef>
                <a:spcPts val="30"/>
              </a:spcBef>
            </a:pPr>
            <a:r>
              <a:rPr sz="1150" b="1" spc="4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contaminación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0" dirty="0">
                <a:solidFill>
                  <a:srgbClr val="FFFFFF"/>
                </a:solidFill>
                <a:latin typeface="Arial"/>
                <a:cs typeface="Arial"/>
              </a:rPr>
              <a:t>hecha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FFFFFF"/>
                </a:solidFill>
                <a:latin typeface="Arial"/>
                <a:cs typeface="Arial"/>
              </a:rPr>
              <a:t>hombre </a:t>
            </a:r>
            <a:r>
              <a:rPr sz="1150" b="1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15" dirty="0">
                <a:solidFill>
                  <a:srgbClr val="FFFFFF"/>
                </a:solidFill>
                <a:latin typeface="Arial"/>
                <a:cs typeface="Arial"/>
              </a:rPr>
              <a:t>causando</a:t>
            </a:r>
            <a:r>
              <a:rPr sz="11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Arial"/>
                <a:cs typeface="Arial"/>
              </a:rPr>
              <a:t>clima</a:t>
            </a:r>
            <a:endParaRPr sz="115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65"/>
              </a:spcBef>
            </a:pPr>
            <a:r>
              <a:rPr sz="2300" b="1" spc="55" dirty="0">
                <a:solidFill>
                  <a:srgbClr val="FFFFFF"/>
                </a:solidFill>
                <a:latin typeface="Arial"/>
                <a:cs typeface="Arial"/>
              </a:rPr>
              <a:t>cambio</a:t>
            </a:r>
            <a:r>
              <a:rPr sz="23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endParaRPr sz="2300">
              <a:latin typeface="Arial"/>
              <a:cs typeface="Arial"/>
            </a:endParaRPr>
          </a:p>
          <a:p>
            <a:pPr marL="445134" marR="792480" algn="just">
              <a:lnSpc>
                <a:spcPts val="2590"/>
              </a:lnSpc>
              <a:spcBef>
                <a:spcPts val="60"/>
              </a:spcBef>
            </a:pPr>
            <a:r>
              <a:rPr sz="1900" b="1" spc="7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FFFFFF"/>
                </a:solidFill>
                <a:latin typeface="Arial"/>
                <a:cs typeface="Arial"/>
              </a:rPr>
              <a:t>ciencia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5" dirty="0">
                <a:solidFill>
                  <a:srgbClr val="FFFFFF"/>
                </a:solidFill>
                <a:latin typeface="Arial"/>
                <a:cs typeface="Arial"/>
              </a:rPr>
              <a:t>clara</a:t>
            </a:r>
            <a:r>
              <a:rPr sz="19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900" b="1" spc="-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Arial"/>
                <a:cs typeface="Arial"/>
              </a:rPr>
              <a:t>ver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40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1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70" dirty="0">
                <a:solidFill>
                  <a:srgbClr val="FFFFFF"/>
                </a:solidFill>
                <a:latin typeface="Arial"/>
                <a:cs typeface="Arial"/>
              </a:rPr>
              <a:t>miramos </a:t>
            </a:r>
            <a:r>
              <a:rPr sz="1900" b="1" spc="-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FF"/>
                </a:solidFill>
                <a:latin typeface="Arial"/>
                <a:cs typeface="Arial"/>
              </a:rPr>
              <a:t>Emisiones</a:t>
            </a:r>
            <a:r>
              <a:rPr sz="1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 marL="445134" algn="just">
              <a:lnSpc>
                <a:spcPct val="100000"/>
              </a:lnSpc>
              <a:spcBef>
                <a:spcPts val="85"/>
              </a:spcBef>
            </a:pP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CO2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atmosférico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4080" y="6560311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140" y="888238"/>
            <a:ext cx="7035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b="1" spc="-660" dirty="0">
                <a:solidFill>
                  <a:srgbClr val="84B940"/>
                </a:solidFill>
                <a:latin typeface="Arial"/>
                <a:cs typeface="Arial"/>
              </a:rPr>
              <a:t>“</a:t>
            </a:r>
            <a:endParaRPr sz="1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848" y="1845173"/>
            <a:ext cx="848614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i="1" spc="95" dirty="0">
                <a:solidFill>
                  <a:srgbClr val="000000"/>
                </a:solidFill>
                <a:latin typeface="Trebuchet MS"/>
                <a:cs typeface="Trebuchet MS"/>
              </a:rPr>
              <a:t>'Es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45" dirty="0">
                <a:solidFill>
                  <a:srgbClr val="000000"/>
                </a:solidFill>
                <a:latin typeface="Trebuchet MS"/>
                <a:cs typeface="Trebuchet MS"/>
              </a:rPr>
              <a:t>'inequívoco'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65" dirty="0">
                <a:solidFill>
                  <a:srgbClr val="000000"/>
                </a:solidFill>
                <a:latin typeface="Trebuchet MS"/>
                <a:cs typeface="Trebuchet MS"/>
              </a:rPr>
              <a:t>que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-80" dirty="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-30" dirty="0">
                <a:solidFill>
                  <a:srgbClr val="000000"/>
                </a:solidFill>
                <a:latin typeface="Trebuchet MS"/>
                <a:cs typeface="Trebuchet MS"/>
              </a:rPr>
              <a:t>influencia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95" dirty="0">
                <a:solidFill>
                  <a:srgbClr val="000000"/>
                </a:solidFill>
                <a:latin typeface="Trebuchet MS"/>
                <a:cs typeface="Trebuchet MS"/>
              </a:rPr>
              <a:t>humana</a:t>
            </a:r>
            <a:r>
              <a:rPr sz="2600" i="1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65" dirty="0">
                <a:solidFill>
                  <a:srgbClr val="000000"/>
                </a:solidFill>
                <a:latin typeface="Trebuchet MS"/>
                <a:cs typeface="Trebuchet MS"/>
              </a:rPr>
              <a:t>ha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000000"/>
                </a:solidFill>
                <a:latin typeface="Trebuchet MS"/>
                <a:cs typeface="Trebuchet MS"/>
              </a:rPr>
              <a:t>calentado</a:t>
            </a:r>
            <a:r>
              <a:rPr sz="2600" i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i="1" spc="-90" dirty="0">
                <a:solidFill>
                  <a:srgbClr val="000000"/>
                </a:solidFill>
                <a:latin typeface="Trebuchet MS"/>
                <a:cs typeface="Trebuchet MS"/>
              </a:rPr>
              <a:t>el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9191" y="2230070"/>
            <a:ext cx="8865235" cy="1671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06755">
              <a:lnSpc>
                <a:spcPct val="131700"/>
              </a:lnSpc>
              <a:spcBef>
                <a:spcPts val="90"/>
              </a:spcBef>
            </a:pPr>
            <a:r>
              <a:rPr sz="2050" i="1" spc="-50" dirty="0">
                <a:latin typeface="Trebuchet MS"/>
                <a:cs typeface="Trebuchet MS"/>
              </a:rPr>
              <a:t>la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dirty="0">
                <a:latin typeface="Trebuchet MS"/>
                <a:cs typeface="Trebuchet MS"/>
              </a:rPr>
              <a:t>atmósfera,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30" dirty="0">
                <a:latin typeface="Trebuchet MS"/>
                <a:cs typeface="Trebuchet MS"/>
              </a:rPr>
              <a:t>los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75" dirty="0">
                <a:latin typeface="Trebuchet MS"/>
                <a:cs typeface="Trebuchet MS"/>
              </a:rPr>
              <a:t>océanos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5" dirty="0">
                <a:latin typeface="Trebuchet MS"/>
                <a:cs typeface="Trebuchet MS"/>
              </a:rPr>
              <a:t>y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-50" dirty="0">
                <a:latin typeface="Trebuchet MS"/>
                <a:cs typeface="Trebuchet MS"/>
              </a:rPr>
              <a:t>la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-65" dirty="0">
                <a:latin typeface="Trebuchet MS"/>
                <a:cs typeface="Trebuchet MS"/>
              </a:rPr>
              <a:t>tierra,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55" dirty="0">
                <a:latin typeface="Trebuchet MS"/>
                <a:cs typeface="Trebuchet MS"/>
              </a:rPr>
              <a:t>siendo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10" dirty="0">
                <a:latin typeface="Trebuchet MS"/>
                <a:cs typeface="Trebuchet MS"/>
              </a:rPr>
              <a:t>las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5" dirty="0">
                <a:latin typeface="Trebuchet MS"/>
                <a:cs typeface="Trebuchet MS"/>
              </a:rPr>
              <a:t>actividades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95" dirty="0">
                <a:latin typeface="Trebuchet MS"/>
                <a:cs typeface="Trebuchet MS"/>
              </a:rPr>
              <a:t>humanas </a:t>
            </a:r>
            <a:r>
              <a:rPr sz="2050" i="1" spc="-605" dirty="0">
                <a:latin typeface="Trebuchet MS"/>
                <a:cs typeface="Trebuchet MS"/>
              </a:rPr>
              <a:t> </a:t>
            </a:r>
            <a:r>
              <a:rPr sz="2050" i="1" spc="55" dirty="0">
                <a:latin typeface="Trebuchet MS"/>
                <a:cs typeface="Trebuchet MS"/>
              </a:rPr>
              <a:t>responsables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55" dirty="0">
                <a:latin typeface="Trebuchet MS"/>
                <a:cs typeface="Trebuchet MS"/>
              </a:rPr>
              <a:t>de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45" dirty="0">
                <a:latin typeface="Trebuchet MS"/>
                <a:cs typeface="Trebuchet MS"/>
              </a:rPr>
              <a:t>aproximadamente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-30" dirty="0">
                <a:latin typeface="Trebuchet MS"/>
                <a:cs typeface="Trebuchet MS"/>
              </a:rPr>
              <a:t>1,1</a:t>
            </a:r>
            <a:r>
              <a:rPr sz="2050" i="1" spc="-95" dirty="0">
                <a:latin typeface="Trebuchet MS"/>
                <a:cs typeface="Trebuchet MS"/>
              </a:rPr>
              <a:t> °C </a:t>
            </a:r>
            <a:r>
              <a:rPr sz="2050" i="1" spc="55" dirty="0">
                <a:latin typeface="Trebuchet MS"/>
                <a:cs typeface="Trebuchet MS"/>
              </a:rPr>
              <a:t>de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10" dirty="0">
                <a:latin typeface="Trebuchet MS"/>
                <a:cs typeface="Trebuchet MS"/>
              </a:rPr>
              <a:t>calentamiento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70" dirty="0">
                <a:latin typeface="Trebuchet MS"/>
                <a:cs typeface="Trebuchet MS"/>
              </a:rPr>
              <a:t>desde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-15" dirty="0">
                <a:latin typeface="Trebuchet MS"/>
                <a:cs typeface="Trebuchet MS"/>
              </a:rPr>
              <a:t>finales</a:t>
            </a:r>
            <a:endParaRPr sz="2050">
              <a:latin typeface="Trebuchet MS"/>
              <a:cs typeface="Trebuchet MS"/>
            </a:endParaRPr>
          </a:p>
          <a:p>
            <a:pPr marL="188595" algn="ctr">
              <a:lnSpc>
                <a:spcPct val="100000"/>
              </a:lnSpc>
              <a:spcBef>
                <a:spcPts val="334"/>
              </a:spcBef>
            </a:pPr>
            <a:r>
              <a:rPr sz="2500" i="1" spc="20" dirty="0">
                <a:latin typeface="Trebuchet MS"/>
                <a:cs typeface="Trebuchet MS"/>
              </a:rPr>
              <a:t>Siglo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-55" dirty="0">
                <a:latin typeface="Trebuchet MS"/>
                <a:cs typeface="Trebuchet MS"/>
              </a:rPr>
              <a:t>19.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10" dirty="0">
                <a:latin typeface="Trebuchet MS"/>
                <a:cs typeface="Trebuchet MS"/>
              </a:rPr>
              <a:t>La</a:t>
            </a:r>
            <a:r>
              <a:rPr sz="2500" i="1" spc="-125" dirty="0">
                <a:latin typeface="Trebuchet MS"/>
                <a:cs typeface="Trebuchet MS"/>
              </a:rPr>
              <a:t> </a:t>
            </a:r>
            <a:r>
              <a:rPr sz="2500" i="1" spc="5" dirty="0">
                <a:latin typeface="Trebuchet MS"/>
                <a:cs typeface="Trebuchet MS"/>
              </a:rPr>
              <a:t>contribución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45" dirty="0">
                <a:latin typeface="Trebuchet MS"/>
                <a:cs typeface="Trebuchet MS"/>
              </a:rPr>
              <a:t>de</a:t>
            </a:r>
            <a:r>
              <a:rPr sz="2500" i="1" spc="-125" dirty="0">
                <a:latin typeface="Trebuchet MS"/>
                <a:cs typeface="Trebuchet MS"/>
              </a:rPr>
              <a:t> </a:t>
            </a:r>
            <a:r>
              <a:rPr sz="2500" i="1" spc="20" dirty="0">
                <a:latin typeface="Trebuchet MS"/>
                <a:cs typeface="Trebuchet MS"/>
              </a:rPr>
              <a:t>los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-15" dirty="0">
                <a:latin typeface="Trebuchet MS"/>
                <a:cs typeface="Trebuchet MS"/>
              </a:rPr>
              <a:t>factores</a:t>
            </a:r>
            <a:r>
              <a:rPr sz="2500" i="1" spc="-125" dirty="0">
                <a:latin typeface="Trebuchet MS"/>
                <a:cs typeface="Trebuchet MS"/>
              </a:rPr>
              <a:t> </a:t>
            </a:r>
            <a:r>
              <a:rPr sz="2500" i="1" dirty="0">
                <a:latin typeface="Trebuchet MS"/>
                <a:cs typeface="Trebuchet MS"/>
              </a:rPr>
              <a:t>naturales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30" dirty="0">
                <a:latin typeface="Trebuchet MS"/>
                <a:cs typeface="Trebuchet MS"/>
              </a:rPr>
              <a:t>a</a:t>
            </a:r>
            <a:r>
              <a:rPr sz="2500" i="1" spc="-130" dirty="0">
                <a:latin typeface="Trebuchet MS"/>
                <a:cs typeface="Trebuchet MS"/>
              </a:rPr>
              <a:t> </a:t>
            </a:r>
            <a:r>
              <a:rPr sz="2500" i="1" spc="-10" dirty="0">
                <a:latin typeface="Trebuchet MS"/>
                <a:cs typeface="Trebuchet MS"/>
              </a:rPr>
              <a:t>este</a:t>
            </a:r>
            <a:endParaRPr sz="2500">
              <a:latin typeface="Trebuchet MS"/>
              <a:cs typeface="Trebuchet MS"/>
            </a:endParaRPr>
          </a:p>
          <a:p>
            <a:pPr marL="242570" algn="ctr">
              <a:lnSpc>
                <a:spcPct val="100000"/>
              </a:lnSpc>
              <a:spcBef>
                <a:spcPts val="690"/>
              </a:spcBef>
            </a:pPr>
            <a:r>
              <a:rPr sz="2050" i="1" spc="75" dirty="0">
                <a:latin typeface="Trebuchet MS"/>
                <a:cs typeface="Trebuchet MS"/>
              </a:rPr>
              <a:t>se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15" dirty="0">
                <a:latin typeface="Trebuchet MS"/>
                <a:cs typeface="Trebuchet MS"/>
              </a:rPr>
              <a:t>estima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65" dirty="0">
                <a:latin typeface="Trebuchet MS"/>
                <a:cs typeface="Trebuchet MS"/>
              </a:rPr>
              <a:t>que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-60" dirty="0">
                <a:latin typeface="Trebuchet MS"/>
                <a:cs typeface="Trebuchet MS"/>
              </a:rPr>
              <a:t>el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10" dirty="0">
                <a:latin typeface="Trebuchet MS"/>
                <a:cs typeface="Trebuchet MS"/>
              </a:rPr>
              <a:t>calentamiento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75" dirty="0">
                <a:latin typeface="Trebuchet MS"/>
                <a:cs typeface="Trebuchet MS"/>
              </a:rPr>
              <a:t>es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40" dirty="0">
                <a:latin typeface="Trebuchet MS"/>
                <a:cs typeface="Trebuchet MS"/>
              </a:rPr>
              <a:t>cercano</a:t>
            </a:r>
            <a:r>
              <a:rPr sz="2050" i="1" spc="-100" dirty="0">
                <a:latin typeface="Trebuchet MS"/>
                <a:cs typeface="Trebuchet MS"/>
              </a:rPr>
              <a:t> </a:t>
            </a:r>
            <a:r>
              <a:rPr sz="2050" i="1" spc="40" dirty="0">
                <a:latin typeface="Trebuchet MS"/>
                <a:cs typeface="Trebuchet MS"/>
              </a:rPr>
              <a:t>a</a:t>
            </a:r>
            <a:r>
              <a:rPr sz="2050" i="1" spc="-95" dirty="0">
                <a:latin typeface="Trebuchet MS"/>
                <a:cs typeface="Trebuchet MS"/>
              </a:rPr>
              <a:t> </a:t>
            </a:r>
            <a:r>
              <a:rPr sz="2050" i="1" spc="-20" dirty="0">
                <a:latin typeface="Trebuchet MS"/>
                <a:cs typeface="Trebuchet MS"/>
              </a:rPr>
              <a:t>cero.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1765" y="4929885"/>
            <a:ext cx="2620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25" dirty="0">
                <a:solidFill>
                  <a:srgbClr val="287239"/>
                </a:solidFill>
                <a:latin typeface="Arial"/>
                <a:cs typeface="Arial"/>
              </a:rPr>
              <a:t>Grupo</a:t>
            </a:r>
            <a:r>
              <a:rPr sz="1500" b="1" spc="-40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500" b="1" spc="35" dirty="0">
                <a:solidFill>
                  <a:srgbClr val="287239"/>
                </a:solidFill>
                <a:latin typeface="Arial"/>
                <a:cs typeface="Arial"/>
              </a:rPr>
              <a:t>Trabajo</a:t>
            </a:r>
            <a:r>
              <a:rPr sz="1500" b="1" spc="-3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500" b="1" spc="165" dirty="0">
                <a:solidFill>
                  <a:srgbClr val="287239"/>
                </a:solidFill>
                <a:latin typeface="Arial"/>
                <a:cs typeface="Arial"/>
              </a:rPr>
              <a:t>I</a:t>
            </a:r>
            <a:r>
              <a:rPr sz="1500" b="1" spc="-35" dirty="0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287239"/>
                </a:solidFill>
                <a:latin typeface="Arial"/>
                <a:cs typeface="Arial"/>
              </a:rPr>
              <a:t>del</a:t>
            </a:r>
            <a:r>
              <a:rPr sz="1500" b="1" spc="-40" dirty="0">
                <a:solidFill>
                  <a:srgbClr val="287239"/>
                </a:solidFill>
                <a:latin typeface="Arial"/>
                <a:cs typeface="Arial"/>
              </a:rPr>
              <a:t> IPCC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10800000">
            <a:off x="9156539" y="3331209"/>
            <a:ext cx="1668083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0"/>
              </a:lnSpc>
            </a:pPr>
            <a:r>
              <a:rPr sz="12000" b="1" spc="-660" dirty="0">
                <a:solidFill>
                  <a:srgbClr val="84B940"/>
                </a:solidFill>
                <a:latin typeface="Arial"/>
                <a:cs typeface="Arial"/>
              </a:rPr>
              <a:t>“</a:t>
            </a:r>
            <a:endParaRPr sz="1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5117" y="469773"/>
            <a:ext cx="6442075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3875">
              <a:lnSpc>
                <a:spcPct val="1463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sostenibilidad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su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forma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simple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significa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b="1" spc="30" dirty="0">
                <a:latin typeface="Arial"/>
                <a:cs typeface="Arial"/>
              </a:rPr>
              <a:t>satisfacer 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nuestras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propias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necesidades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sin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comprometer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capacidad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de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las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generaciones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5" dirty="0">
                <a:latin typeface="Arial"/>
                <a:cs typeface="Arial"/>
              </a:rPr>
              <a:t>futuras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para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satisfacer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sus</a:t>
            </a:r>
            <a:endParaRPr sz="1600">
              <a:latin typeface="Arial"/>
              <a:cs typeface="Arial"/>
            </a:endParaRPr>
          </a:p>
          <a:p>
            <a:pPr marR="83820" algn="ctr">
              <a:lnSpc>
                <a:spcPct val="100000"/>
              </a:lnSpc>
              <a:spcBef>
                <a:spcPts val="1340"/>
              </a:spcBef>
            </a:pPr>
            <a:r>
              <a:rPr sz="1150" b="1" spc="20" dirty="0">
                <a:latin typeface="Arial"/>
                <a:cs typeface="Arial"/>
              </a:rPr>
              <a:t>propias</a:t>
            </a:r>
            <a:r>
              <a:rPr sz="1150" b="1" spc="-60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necesidades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2446" y="2014509"/>
            <a:ext cx="6379845" cy="422148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969"/>
              </a:spcBef>
            </a:pPr>
            <a:r>
              <a:rPr sz="1700" spc="95" dirty="0">
                <a:latin typeface="Tahoma"/>
                <a:cs typeface="Tahoma"/>
              </a:rPr>
              <a:t>Una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definición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ampliamente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aceptada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sostenibilidad:</a:t>
            </a:r>
            <a:endParaRPr sz="1700">
              <a:latin typeface="Tahoma"/>
              <a:cs typeface="Tahoma"/>
            </a:endParaRPr>
          </a:p>
          <a:p>
            <a:pPr marL="94615" marR="172720" algn="ctr">
              <a:lnSpc>
                <a:spcPct val="116799"/>
              </a:lnSpc>
              <a:spcBef>
                <a:spcPts val="715"/>
              </a:spcBef>
            </a:pPr>
            <a:r>
              <a:rPr sz="2300" b="1" i="1" spc="-105" dirty="0">
                <a:latin typeface="Trebuchet MS"/>
                <a:cs typeface="Trebuchet MS"/>
              </a:rPr>
              <a:t>'El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-5" dirty="0">
                <a:latin typeface="Trebuchet MS"/>
                <a:cs typeface="Trebuchet MS"/>
              </a:rPr>
              <a:t>desarrollo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15" dirty="0">
                <a:latin typeface="Trebuchet MS"/>
                <a:cs typeface="Trebuchet MS"/>
              </a:rPr>
              <a:t>sostenible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30" dirty="0">
                <a:latin typeface="Trebuchet MS"/>
                <a:cs typeface="Trebuchet MS"/>
              </a:rPr>
              <a:t>es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-20" dirty="0">
                <a:latin typeface="Trebuchet MS"/>
                <a:cs typeface="Trebuchet MS"/>
              </a:rPr>
              <a:t>el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-5" dirty="0">
                <a:latin typeface="Trebuchet MS"/>
                <a:cs typeface="Trebuchet MS"/>
              </a:rPr>
              <a:t>desarrollo</a:t>
            </a:r>
            <a:r>
              <a:rPr sz="2300" b="1" i="1" spc="-125" dirty="0">
                <a:latin typeface="Trebuchet MS"/>
                <a:cs typeface="Trebuchet MS"/>
              </a:rPr>
              <a:t> </a:t>
            </a:r>
            <a:r>
              <a:rPr sz="2300" b="1" i="1" spc="70" dirty="0">
                <a:latin typeface="Trebuchet MS"/>
                <a:cs typeface="Trebuchet MS"/>
              </a:rPr>
              <a:t>que </a:t>
            </a:r>
            <a:r>
              <a:rPr sz="2300" b="1" i="1" spc="-675" dirty="0">
                <a:latin typeface="Trebuchet MS"/>
                <a:cs typeface="Trebuchet MS"/>
              </a:rPr>
              <a:t> </a:t>
            </a:r>
            <a:r>
              <a:rPr sz="1950" b="1" i="1" spc="-5" dirty="0">
                <a:latin typeface="Trebuchet MS"/>
                <a:cs typeface="Trebuchet MS"/>
              </a:rPr>
              <a:t>satisface las </a:t>
            </a:r>
            <a:r>
              <a:rPr sz="1950" b="1" i="1" spc="35" dirty="0">
                <a:latin typeface="Trebuchet MS"/>
                <a:cs typeface="Trebuchet MS"/>
              </a:rPr>
              <a:t>necesidades </a:t>
            </a:r>
            <a:r>
              <a:rPr sz="1950" b="1" i="1" spc="15" dirty="0">
                <a:latin typeface="Trebuchet MS"/>
                <a:cs typeface="Trebuchet MS"/>
              </a:rPr>
              <a:t>del </a:t>
            </a:r>
            <a:r>
              <a:rPr sz="1950" b="1" i="1" spc="40" dirty="0">
                <a:latin typeface="Trebuchet MS"/>
                <a:cs typeface="Trebuchet MS"/>
              </a:rPr>
              <a:t>presente </a:t>
            </a:r>
            <a:r>
              <a:rPr sz="1950" b="1" i="1" spc="45" dirty="0">
                <a:latin typeface="Trebuchet MS"/>
                <a:cs typeface="Trebuchet MS"/>
              </a:rPr>
              <a:t>sin </a:t>
            </a:r>
            <a:r>
              <a:rPr sz="1950" b="1" i="1" spc="50" dirty="0">
                <a:latin typeface="Trebuchet MS"/>
                <a:cs typeface="Trebuchet MS"/>
              </a:rPr>
              <a:t> </a:t>
            </a:r>
            <a:r>
              <a:rPr sz="1950" b="1" i="1" spc="65" dirty="0">
                <a:latin typeface="Trebuchet MS"/>
                <a:cs typeface="Trebuchet MS"/>
              </a:rPr>
              <a:t>comprometer </a:t>
            </a:r>
            <a:r>
              <a:rPr sz="1950" b="1" i="1" spc="-30" dirty="0">
                <a:latin typeface="Trebuchet MS"/>
                <a:cs typeface="Trebuchet MS"/>
              </a:rPr>
              <a:t>la </a:t>
            </a:r>
            <a:r>
              <a:rPr sz="1950" b="1" i="1" spc="5" dirty="0">
                <a:latin typeface="Trebuchet MS"/>
                <a:cs typeface="Trebuchet MS"/>
              </a:rPr>
              <a:t>capacidad </a:t>
            </a:r>
            <a:r>
              <a:rPr sz="1950" b="1" i="1" spc="15" dirty="0">
                <a:latin typeface="Trebuchet MS"/>
                <a:cs typeface="Trebuchet MS"/>
              </a:rPr>
              <a:t>del </a:t>
            </a:r>
            <a:r>
              <a:rPr sz="1950" b="1" i="1" spc="45" dirty="0">
                <a:latin typeface="Trebuchet MS"/>
                <a:cs typeface="Trebuchet MS"/>
              </a:rPr>
              <a:t>futuro </a:t>
            </a:r>
            <a:r>
              <a:rPr sz="1950" b="1" i="1" spc="50" dirty="0">
                <a:latin typeface="Trebuchet MS"/>
                <a:cs typeface="Trebuchet MS"/>
              </a:rPr>
              <a:t> </a:t>
            </a:r>
            <a:r>
              <a:rPr sz="2050" b="1" i="1" spc="30" dirty="0">
                <a:latin typeface="Trebuchet MS"/>
                <a:cs typeface="Trebuchet MS"/>
              </a:rPr>
              <a:t>generaciones.'</a:t>
            </a:r>
            <a:r>
              <a:rPr sz="2050" b="1" i="1" spc="-105" dirty="0">
                <a:latin typeface="Trebuchet MS"/>
                <a:cs typeface="Trebuchet MS"/>
              </a:rPr>
              <a:t> </a:t>
            </a:r>
            <a:r>
              <a:rPr sz="2050" b="1" i="1" spc="-20" dirty="0">
                <a:latin typeface="Trebuchet MS"/>
                <a:cs typeface="Trebuchet MS"/>
              </a:rPr>
              <a:t>(WCED,</a:t>
            </a:r>
            <a:r>
              <a:rPr sz="2050" b="1" i="1" spc="-100" dirty="0">
                <a:latin typeface="Trebuchet MS"/>
                <a:cs typeface="Trebuchet MS"/>
              </a:rPr>
              <a:t> </a:t>
            </a:r>
            <a:r>
              <a:rPr sz="2050" b="1" i="1" spc="-85" dirty="0">
                <a:latin typeface="Trebuchet MS"/>
                <a:cs typeface="Trebuchet MS"/>
              </a:rPr>
              <a:t>1987).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23200"/>
              </a:lnSpc>
              <a:spcBef>
                <a:spcPts val="955"/>
              </a:spcBef>
            </a:pPr>
            <a:r>
              <a:rPr sz="1900" spc="25" dirty="0">
                <a:latin typeface="Tahoma"/>
                <a:cs typeface="Tahoma"/>
              </a:rPr>
              <a:t>Es </a:t>
            </a:r>
            <a:r>
              <a:rPr sz="1900" spc="85" dirty="0">
                <a:latin typeface="Tahoma"/>
                <a:cs typeface="Tahoma"/>
              </a:rPr>
              <a:t>posible </a:t>
            </a:r>
            <a:r>
              <a:rPr sz="1900" spc="100" dirty="0">
                <a:latin typeface="Tahoma"/>
                <a:cs typeface="Tahoma"/>
              </a:rPr>
              <a:t>que </a:t>
            </a:r>
            <a:r>
              <a:rPr sz="1900" spc="65" dirty="0">
                <a:latin typeface="Tahoma"/>
                <a:cs typeface="Tahoma"/>
              </a:rPr>
              <a:t>haya </a:t>
            </a:r>
            <a:r>
              <a:rPr sz="1900" spc="95" dirty="0">
                <a:latin typeface="Tahoma"/>
                <a:cs typeface="Tahoma"/>
              </a:rPr>
              <a:t>notado </a:t>
            </a:r>
            <a:r>
              <a:rPr sz="1900" spc="100" dirty="0">
                <a:latin typeface="Tahoma"/>
                <a:cs typeface="Tahoma"/>
              </a:rPr>
              <a:t>que </a:t>
            </a:r>
            <a:r>
              <a:rPr sz="1900" spc="60" dirty="0">
                <a:latin typeface="Tahoma"/>
                <a:cs typeface="Tahoma"/>
              </a:rPr>
              <a:t>el </a:t>
            </a:r>
            <a:r>
              <a:rPr sz="1900" spc="95" dirty="0">
                <a:latin typeface="Tahoma"/>
                <a:cs typeface="Tahoma"/>
              </a:rPr>
              <a:t>término 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sostenibilidad </a:t>
            </a:r>
            <a:r>
              <a:rPr sz="1900" spc="65" dirty="0">
                <a:latin typeface="Tahoma"/>
                <a:cs typeface="Tahoma"/>
              </a:rPr>
              <a:t>se </a:t>
            </a:r>
            <a:r>
              <a:rPr sz="1900" spc="90" dirty="0">
                <a:latin typeface="Tahoma"/>
                <a:cs typeface="Tahoma"/>
              </a:rPr>
              <a:t>ha </a:t>
            </a:r>
            <a:r>
              <a:rPr sz="1900" spc="70" dirty="0">
                <a:latin typeface="Tahoma"/>
                <a:cs typeface="Tahoma"/>
              </a:rPr>
              <a:t>vuelto </a:t>
            </a:r>
            <a:r>
              <a:rPr sz="1900" spc="110" dirty="0">
                <a:latin typeface="Tahoma"/>
                <a:cs typeface="Tahoma"/>
              </a:rPr>
              <a:t>ambiguo </a:t>
            </a:r>
            <a:r>
              <a:rPr sz="1900" spc="85" dirty="0">
                <a:latin typeface="Tahoma"/>
                <a:cs typeface="Tahoma"/>
              </a:rPr>
              <a:t>con </a:t>
            </a:r>
            <a:r>
              <a:rPr sz="1900" spc="60" dirty="0">
                <a:latin typeface="Tahoma"/>
                <a:cs typeface="Tahoma"/>
              </a:rPr>
              <a:t>el </a:t>
            </a:r>
            <a:r>
              <a:rPr sz="1900" spc="95" dirty="0">
                <a:latin typeface="Tahoma"/>
                <a:cs typeface="Tahoma"/>
              </a:rPr>
              <a:t>tiempo </a:t>
            </a:r>
            <a:r>
              <a:rPr sz="1900" spc="100" dirty="0">
                <a:latin typeface="Tahoma"/>
                <a:cs typeface="Tahoma"/>
              </a:rPr>
              <a:t> debido </a:t>
            </a:r>
            <a:r>
              <a:rPr sz="1900" spc="65" dirty="0">
                <a:latin typeface="Tahoma"/>
                <a:cs typeface="Tahoma"/>
              </a:rPr>
              <a:t>a </a:t>
            </a:r>
            <a:r>
              <a:rPr sz="1900" spc="85" dirty="0">
                <a:latin typeface="Tahoma"/>
                <a:cs typeface="Tahoma"/>
              </a:rPr>
              <a:t>su </a:t>
            </a:r>
            <a:r>
              <a:rPr sz="1900" spc="95" dirty="0">
                <a:latin typeface="Tahoma"/>
                <a:cs typeface="Tahoma"/>
              </a:rPr>
              <a:t>uso </a:t>
            </a:r>
            <a:r>
              <a:rPr sz="1900" spc="45" dirty="0">
                <a:latin typeface="Tahoma"/>
                <a:cs typeface="Tahoma"/>
              </a:rPr>
              <a:t>excesivo. </a:t>
            </a:r>
            <a:r>
              <a:rPr sz="1900" spc="20" dirty="0">
                <a:latin typeface="Tahoma"/>
                <a:cs typeface="Tahoma"/>
              </a:rPr>
              <a:t>Si </a:t>
            </a:r>
            <a:r>
              <a:rPr sz="1900" spc="90" dirty="0">
                <a:latin typeface="Tahoma"/>
                <a:cs typeface="Tahoma"/>
              </a:rPr>
              <a:t>bien </a:t>
            </a:r>
            <a:r>
              <a:rPr sz="1900" spc="60" dirty="0">
                <a:latin typeface="Tahoma"/>
                <a:cs typeface="Tahoma"/>
              </a:rPr>
              <a:t>la crisis </a:t>
            </a:r>
            <a:r>
              <a:rPr sz="1900" spc="65" dirty="0">
                <a:latin typeface="Tahoma"/>
                <a:cs typeface="Tahoma"/>
              </a:rPr>
              <a:t>climática </a:t>
            </a:r>
            <a:r>
              <a:rPr sz="1900" spc="20" dirty="0">
                <a:latin typeface="Tahoma"/>
                <a:cs typeface="Tahoma"/>
              </a:rPr>
              <a:t>es, 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sin </a:t>
            </a:r>
            <a:r>
              <a:rPr sz="1900" spc="70" dirty="0">
                <a:latin typeface="Tahoma"/>
                <a:cs typeface="Tahoma"/>
              </a:rPr>
              <a:t>duda, </a:t>
            </a:r>
            <a:r>
              <a:rPr sz="1900" spc="60" dirty="0">
                <a:latin typeface="Tahoma"/>
                <a:cs typeface="Tahoma"/>
              </a:rPr>
              <a:t>el </a:t>
            </a:r>
            <a:r>
              <a:rPr sz="1900" spc="75" dirty="0">
                <a:latin typeface="Tahoma"/>
                <a:cs typeface="Tahoma"/>
              </a:rPr>
              <a:t>desafío </a:t>
            </a:r>
            <a:r>
              <a:rPr sz="1900" spc="100" dirty="0">
                <a:latin typeface="Tahoma"/>
                <a:cs typeface="Tahoma"/>
              </a:rPr>
              <a:t>más </a:t>
            </a:r>
            <a:r>
              <a:rPr sz="1900" spc="70" dirty="0">
                <a:latin typeface="Tahoma"/>
                <a:cs typeface="Tahoma"/>
              </a:rPr>
              <a:t>desafiante </a:t>
            </a:r>
            <a:r>
              <a:rPr sz="1900" spc="100" dirty="0">
                <a:latin typeface="Tahoma"/>
                <a:cs typeface="Tahoma"/>
              </a:rPr>
              <a:t>que </a:t>
            </a:r>
            <a:r>
              <a:rPr sz="1900" spc="90" dirty="0">
                <a:latin typeface="Tahoma"/>
                <a:cs typeface="Tahoma"/>
              </a:rPr>
              <a:t>enfrentamos 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actualmente,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la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sostenibilidad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14" dirty="0">
                <a:latin typeface="Tahoma"/>
                <a:cs typeface="Tahoma"/>
              </a:rPr>
              <a:t>no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solo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tiene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en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cuenta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el </a:t>
            </a:r>
            <a:r>
              <a:rPr sz="1900" spc="-585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medio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ambiente.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869" y="2197565"/>
            <a:ext cx="2707005" cy="11309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200" b="1" spc="105" dirty="0">
                <a:solidFill>
                  <a:srgbClr val="84B940"/>
                </a:solidFill>
                <a:latin typeface="Arial"/>
                <a:cs typeface="Arial"/>
              </a:rPr>
              <a:t>Que</a:t>
            </a:r>
            <a:r>
              <a:rPr sz="3200" b="1" spc="-105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3200" b="1" spc="-40" dirty="0">
                <a:solidFill>
                  <a:srgbClr val="84B940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b="1" spc="15" dirty="0">
                <a:solidFill>
                  <a:srgbClr val="84B940"/>
                </a:solidFill>
                <a:latin typeface="Arial"/>
                <a:cs typeface="Arial"/>
              </a:rPr>
              <a:t>¿Sustentabilidad?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8615" y="71627"/>
            <a:ext cx="7263765" cy="6423660"/>
            <a:chOff x="4928615" y="71627"/>
            <a:chExt cx="7263765" cy="6423660"/>
          </a:xfrm>
        </p:grpSpPr>
        <p:sp>
          <p:nvSpPr>
            <p:cNvPr id="3" name="object 3"/>
            <p:cNvSpPr/>
            <p:nvPr/>
          </p:nvSpPr>
          <p:spPr>
            <a:xfrm>
              <a:off x="7260337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8615" y="362711"/>
              <a:ext cx="6489192" cy="61325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  <a:solidFill>
            <a:srgbClr val="297139"/>
          </a:solidFill>
        </p:spPr>
        <p:txBody>
          <a:bodyPr vert="horz" wrap="square" lIns="0" tIns="13462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060"/>
              </a:spcBef>
            </a:pPr>
            <a:r>
              <a:rPr sz="2500" b="1" spc="45" dirty="0">
                <a:solidFill>
                  <a:srgbClr val="A1CC39"/>
                </a:solidFill>
                <a:latin typeface="Arial"/>
                <a:cs typeface="Arial"/>
              </a:rPr>
              <a:t>Energía</a:t>
            </a:r>
            <a:endParaRPr sz="2500">
              <a:latin typeface="Arial"/>
              <a:cs typeface="Arial"/>
            </a:endParaRPr>
          </a:p>
          <a:p>
            <a:pPr marL="285750" marR="292735">
              <a:lnSpc>
                <a:spcPct val="134500"/>
              </a:lnSpc>
              <a:spcBef>
                <a:spcPts val="1695"/>
              </a:spcBef>
            </a:pP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fósiles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(carbón,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petróleo </a:t>
            </a:r>
            <a:r>
              <a:rPr sz="125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gas)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son,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2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mucho,</a:t>
            </a:r>
            <a:r>
              <a:rPr sz="12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endParaRPr sz="1250">
              <a:latin typeface="Tahoma"/>
              <a:cs typeface="Tahoma"/>
            </a:endParaRPr>
          </a:p>
          <a:p>
            <a:pPr marL="285750" marR="607060">
              <a:lnSpc>
                <a:spcPct val="87400"/>
              </a:lnSpc>
              <a:spcBef>
                <a:spcPts val="235"/>
              </a:spcBef>
            </a:pP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mayor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contribuyente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cambio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climático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global,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representan</a:t>
            </a:r>
            <a:r>
              <a:rPr sz="20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más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75 </a:t>
            </a:r>
            <a:r>
              <a:rPr sz="2000" spc="-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ciento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endParaRPr sz="2000">
              <a:latin typeface="Tahoma"/>
              <a:cs typeface="Tahoma"/>
            </a:endParaRPr>
          </a:p>
          <a:p>
            <a:pPr marL="285750">
              <a:lnSpc>
                <a:spcPts val="1320"/>
              </a:lnSpc>
              <a:spcBef>
                <a:spcPts val="520"/>
              </a:spcBef>
            </a:pPr>
            <a:r>
              <a:rPr sz="1100" spc="4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efecto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ahoma"/>
                <a:cs typeface="Tahoma"/>
              </a:rPr>
              <a:t>invernadero</a:t>
            </a:r>
            <a:endParaRPr sz="1100">
              <a:latin typeface="Tahoma"/>
              <a:cs typeface="Tahoma"/>
            </a:endParaRPr>
          </a:p>
          <a:p>
            <a:pPr marL="285750" marR="796290">
              <a:lnSpc>
                <a:spcPts val="2020"/>
              </a:lnSpc>
              <a:spcBef>
                <a:spcPts val="180"/>
              </a:spcBef>
            </a:pP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casi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90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ciento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todas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emisiones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carbono.</a:t>
            </a:r>
            <a:endParaRPr sz="1800">
              <a:latin typeface="Tahoma"/>
              <a:cs typeface="Tahoma"/>
            </a:endParaRPr>
          </a:p>
          <a:p>
            <a:pPr marL="285750" marR="421640">
              <a:lnSpc>
                <a:spcPct val="124500"/>
              </a:lnSpc>
              <a:spcBef>
                <a:spcPts val="869"/>
              </a:spcBef>
            </a:pP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Simplemente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culpar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 combustibles</a:t>
            </a:r>
            <a:r>
              <a:rPr sz="13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fósiles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3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3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empresas </a:t>
            </a:r>
            <a:r>
              <a:rPr sz="1350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recursos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naturales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extraen</a:t>
            </a:r>
            <a:endParaRPr sz="1350">
              <a:latin typeface="Tahoma"/>
              <a:cs typeface="Tahoma"/>
            </a:endParaRPr>
          </a:p>
          <a:p>
            <a:pPr marL="285750" marR="370205">
              <a:lnSpc>
                <a:spcPts val="2020"/>
              </a:lnSpc>
              <a:spcBef>
                <a:spcPts val="130"/>
              </a:spcBef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ellos sería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demasiado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simplista.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analicemos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qué</a:t>
            </a:r>
            <a:endParaRPr sz="1800">
              <a:latin typeface="Tahoma"/>
              <a:cs typeface="Tahoma"/>
            </a:endParaRPr>
          </a:p>
          <a:p>
            <a:pPr marL="285750">
              <a:lnSpc>
                <a:spcPct val="100000"/>
              </a:lnSpc>
              <a:spcBef>
                <a:spcPts val="305"/>
              </a:spcBef>
            </a:pP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3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3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están</a:t>
            </a:r>
            <a:r>
              <a:rPr sz="13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causando</a:t>
            </a:r>
            <a:endParaRPr sz="1300">
              <a:latin typeface="Tahoma"/>
              <a:cs typeface="Tahoma"/>
            </a:endParaRPr>
          </a:p>
          <a:p>
            <a:pPr marL="285750" marR="930275">
              <a:lnSpc>
                <a:spcPts val="2020"/>
              </a:lnSpc>
              <a:spcBef>
                <a:spcPts val="145"/>
              </a:spcBef>
            </a:pP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fósiles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ser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quemados.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1680" y="6392062"/>
            <a:ext cx="2914015" cy="3308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  <a:p>
            <a:pPr marL="165100">
              <a:lnSpc>
                <a:spcPct val="100000"/>
              </a:lnSpc>
              <a:spcBef>
                <a:spcPts val="125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1720"/>
            <a:ext cx="4910328" cy="32735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76784"/>
            <a:ext cx="5623560" cy="1384300"/>
          </a:xfrm>
          <a:custGeom>
            <a:avLst/>
            <a:gdLst/>
            <a:ahLst/>
            <a:cxnLst/>
            <a:rect l="l" t="t" r="r" b="b"/>
            <a:pathLst>
              <a:path w="5623560" h="1384300">
                <a:moveTo>
                  <a:pt x="5623560" y="0"/>
                </a:moveTo>
                <a:lnTo>
                  <a:pt x="0" y="0"/>
                </a:lnTo>
                <a:lnTo>
                  <a:pt x="0" y="1383792"/>
                </a:lnTo>
                <a:lnTo>
                  <a:pt x="5623560" y="1383792"/>
                </a:lnTo>
                <a:lnTo>
                  <a:pt x="5623560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2142" y="925576"/>
            <a:ext cx="2272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6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quemar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6204" y="374141"/>
            <a:ext cx="52590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70120" algn="l"/>
              </a:tabLst>
            </a:pPr>
            <a:r>
              <a:rPr sz="1900" spc="65" dirty="0"/>
              <a:t>Actividades</a:t>
            </a:r>
            <a:r>
              <a:rPr sz="1900" spc="-100" dirty="0"/>
              <a:t> </a:t>
            </a:r>
            <a:r>
              <a:rPr sz="1900" spc="100" dirty="0"/>
              <a:t>que</a:t>
            </a:r>
            <a:r>
              <a:rPr sz="1900" spc="-100" dirty="0"/>
              <a:t> </a:t>
            </a:r>
            <a:r>
              <a:rPr sz="1900" spc="70" dirty="0"/>
              <a:t>están</a:t>
            </a:r>
            <a:r>
              <a:rPr sz="1900" spc="-100" dirty="0"/>
              <a:t> </a:t>
            </a:r>
            <a:r>
              <a:rPr sz="1900" spc="85" dirty="0"/>
              <a:t>causando</a:t>
            </a:r>
            <a:r>
              <a:rPr sz="1900" spc="-100" dirty="0"/>
              <a:t> </a:t>
            </a:r>
            <a:r>
              <a:rPr sz="1900" spc="70" dirty="0"/>
              <a:t>estos</a:t>
            </a:r>
            <a:r>
              <a:rPr sz="1900" spc="-100" dirty="0"/>
              <a:t> </a:t>
            </a:r>
            <a:r>
              <a:rPr sz="1900" spc="80" dirty="0"/>
              <a:t>fo</a:t>
            </a:r>
            <a:r>
              <a:rPr sz="1900" dirty="0"/>
              <a:t>	</a:t>
            </a:r>
            <a:r>
              <a:rPr spc="-150" dirty="0"/>
              <a:t>s</a:t>
            </a:r>
            <a:r>
              <a:rPr spc="80" dirty="0"/>
              <a:t>sil</a:t>
            </a:r>
            <a:endParaRPr sz="1900"/>
          </a:p>
        </p:txBody>
      </p:sp>
      <p:sp>
        <p:nvSpPr>
          <p:cNvPr id="9" name="object 9"/>
          <p:cNvSpPr txBox="1"/>
          <p:nvPr/>
        </p:nvSpPr>
        <p:spPr>
          <a:xfrm>
            <a:off x="6061075" y="940434"/>
            <a:ext cx="362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ahoma"/>
                <a:cs typeface="Tahoma"/>
              </a:rPr>
              <a:t>Generación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ahoma"/>
                <a:cs typeface="Tahoma"/>
              </a:rPr>
              <a:t>energía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3902" y="1557750"/>
            <a:ext cx="4663440" cy="410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generación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electricidad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calor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mediante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quema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combustibles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fósiles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provoca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una gran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emisiones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globales.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mayor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electricidad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todavía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genera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quemando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carbón, </a:t>
            </a:r>
            <a:r>
              <a:rPr sz="1500" spc="-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petróleo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gas,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produce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dióxido 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carbono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óxido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nitroso,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poderosos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gases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invernadero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cubren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Tierra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atrapan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calor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 del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Tahoma"/>
                <a:cs typeface="Tahoma"/>
              </a:rPr>
              <a:t>sol.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ahoma"/>
              <a:cs typeface="Tahoma"/>
            </a:endParaRPr>
          </a:p>
          <a:p>
            <a:pPr marL="12700" marR="292100" algn="just">
              <a:lnSpc>
                <a:spcPct val="144100"/>
              </a:lnSpc>
            </a:pP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nivel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mundial,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tercio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toda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electricidad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genera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fuentes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renovables,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pero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proporción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sigue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creciendo.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1075" y="6219342"/>
            <a:ext cx="3719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00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1720"/>
            <a:ext cx="4910328" cy="32735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8871" y="441959"/>
            <a:ext cx="5504815" cy="1140460"/>
          </a:xfrm>
          <a:custGeom>
            <a:avLst/>
            <a:gdLst/>
            <a:ahLst/>
            <a:cxnLst/>
            <a:rect l="l" t="t" r="r" b="b"/>
            <a:pathLst>
              <a:path w="5504815" h="1140460">
                <a:moveTo>
                  <a:pt x="5504688" y="0"/>
                </a:moveTo>
                <a:lnTo>
                  <a:pt x="0" y="0"/>
                </a:lnTo>
                <a:lnTo>
                  <a:pt x="0" y="1139952"/>
                </a:lnTo>
                <a:lnTo>
                  <a:pt x="5504688" y="1139952"/>
                </a:lnTo>
                <a:lnTo>
                  <a:pt x="550468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605535"/>
            <a:ext cx="440055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provocan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79018" y="503935"/>
            <a:ext cx="501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</a:t>
            </a:r>
            <a:r>
              <a:rPr spc="80" dirty="0"/>
              <a:t>sil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61075" y="915034"/>
            <a:ext cx="42430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fabricación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3902" y="1557750"/>
            <a:ext cx="476059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manufactura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industria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producen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emisiones,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principalmente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fósiles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producir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energía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fabricar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cosas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902" y="2545778"/>
            <a:ext cx="4859655" cy="3110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cemento, hierro,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acero,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productos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electrónicos,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plásticos,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ropa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otros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bienes. La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minería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otros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procesos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industriales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también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liberan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gases,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mientras </a:t>
            </a:r>
            <a:r>
              <a:rPr sz="1500" spc="-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máquinas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utilizadas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proceso 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fabricación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menudo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funcionan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combustibles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fósiles.</a:t>
            </a:r>
            <a:endParaRPr sz="1500">
              <a:latin typeface="Tahoma"/>
              <a:cs typeface="Tahoma"/>
            </a:endParaRPr>
          </a:p>
          <a:p>
            <a:pPr marL="12700" marR="251460">
              <a:lnSpc>
                <a:spcPct val="160100"/>
              </a:lnSpc>
              <a:spcBef>
                <a:spcPts val="950"/>
              </a:spcBef>
            </a:pPr>
            <a:r>
              <a:rPr sz="1350" spc="8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empresas,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analicemos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nuestras </a:t>
            </a:r>
            <a:r>
              <a:rPr sz="1350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cadenas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suministro, </a:t>
            </a:r>
            <a:r>
              <a:rPr sz="1350" spc="75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lo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350" spc="75" dirty="0">
                <a:solidFill>
                  <a:srgbClr val="FFFFFF"/>
                </a:solidFill>
                <a:latin typeface="Tahoma"/>
                <a:cs typeface="Tahoma"/>
              </a:rPr>
              <a:t>somos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plenamente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conscientes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nuestro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todos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ámbitos.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1075" y="6295847"/>
            <a:ext cx="37191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1075" y="6570471"/>
            <a:ext cx="13315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</a:t>
            </a:r>
            <a:r>
              <a:rPr sz="13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1719"/>
            <a:ext cx="4910328" cy="32735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8871" y="441959"/>
            <a:ext cx="5504815" cy="1140460"/>
          </a:xfrm>
          <a:custGeom>
            <a:avLst/>
            <a:gdLst/>
            <a:ahLst/>
            <a:cxnLst/>
            <a:rect l="l" t="t" r="r" b="b"/>
            <a:pathLst>
              <a:path w="5504815" h="1140460">
                <a:moveTo>
                  <a:pt x="5504688" y="0"/>
                </a:moveTo>
                <a:lnTo>
                  <a:pt x="0" y="0"/>
                </a:lnTo>
                <a:lnTo>
                  <a:pt x="0" y="1139952"/>
                </a:lnTo>
                <a:lnTo>
                  <a:pt x="5504688" y="1139952"/>
                </a:lnTo>
                <a:lnTo>
                  <a:pt x="550468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605535"/>
            <a:ext cx="440055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provocan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018" y="503935"/>
            <a:ext cx="501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700" spc="80" dirty="0">
                <a:solidFill>
                  <a:srgbClr val="FFFFFF"/>
                </a:solidFill>
                <a:latin typeface="Tahoma"/>
                <a:cs typeface="Tahoma"/>
              </a:rPr>
              <a:t>sil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4767" y="682497"/>
            <a:ext cx="681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075" y="876934"/>
            <a:ext cx="28549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" dirty="0">
                <a:solidFill>
                  <a:srgbClr val="FFFFFF"/>
                </a:solidFill>
                <a:latin typeface="Tahoma"/>
                <a:cs typeface="Tahoma"/>
              </a:rPr>
              <a:t>3.</a:t>
            </a:r>
            <a:r>
              <a:rPr sz="29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Tahoma"/>
                <a:cs typeface="Tahoma"/>
              </a:rPr>
              <a:t>Deforestación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902" y="1557731"/>
            <a:ext cx="5067300" cy="397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todo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mundo,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bosques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están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talando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obtener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madera,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combustible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dar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paso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pastos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otras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actividades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agrícolas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intensivas.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Cada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año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destruyen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aproximadamente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millones de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hectáreas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bosque.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Dado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bosques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absorben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carbono,</a:t>
            </a:r>
            <a:endParaRPr sz="1500">
              <a:latin typeface="Tahoma"/>
              <a:cs typeface="Tahoma"/>
            </a:endParaRPr>
          </a:p>
          <a:p>
            <a:pPr marL="12700" marR="506730">
              <a:lnSpc>
                <a:spcPts val="2590"/>
              </a:lnSpc>
              <a:spcBef>
                <a:spcPts val="95"/>
              </a:spcBef>
            </a:pP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destruirlos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también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limita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capacidad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naturaleza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mantener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emisiones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fuera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atmósfera.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deforestación,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junto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agricultura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otros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cambios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uso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tierra,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responsable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aproximadamente una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cuarta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parte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emisiones </a:t>
            </a:r>
            <a:r>
              <a:rPr sz="1400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mundiales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efecto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invernadero.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1075" y="6219342"/>
            <a:ext cx="3719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00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1719"/>
            <a:ext cx="4910328" cy="32735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8871" y="441959"/>
            <a:ext cx="5504815" cy="1140460"/>
          </a:xfrm>
          <a:custGeom>
            <a:avLst/>
            <a:gdLst/>
            <a:ahLst/>
            <a:cxnLst/>
            <a:rect l="l" t="t" r="r" b="b"/>
            <a:pathLst>
              <a:path w="5504815" h="1140460">
                <a:moveTo>
                  <a:pt x="5504688" y="0"/>
                </a:moveTo>
                <a:lnTo>
                  <a:pt x="0" y="0"/>
                </a:lnTo>
                <a:lnTo>
                  <a:pt x="0" y="1139952"/>
                </a:lnTo>
                <a:lnTo>
                  <a:pt x="5504688" y="1139952"/>
                </a:lnTo>
                <a:lnTo>
                  <a:pt x="550468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1099565"/>
            <a:ext cx="22009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500" y="237235"/>
            <a:ext cx="5315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96460" algn="l"/>
              </a:tabLst>
            </a:pPr>
            <a:r>
              <a:rPr sz="1900" spc="65" dirty="0"/>
              <a:t>Actividades</a:t>
            </a:r>
            <a:r>
              <a:rPr sz="1900" spc="-95" dirty="0"/>
              <a:t> </a:t>
            </a:r>
            <a:r>
              <a:rPr sz="1900" spc="100" dirty="0"/>
              <a:t>que</a:t>
            </a:r>
            <a:r>
              <a:rPr sz="1900" spc="-95" dirty="0"/>
              <a:t> </a:t>
            </a:r>
            <a:r>
              <a:rPr sz="1900" spc="85" dirty="0"/>
              <a:t>provocan</a:t>
            </a:r>
            <a:r>
              <a:rPr sz="1900" spc="-95" dirty="0"/>
              <a:t> </a:t>
            </a:r>
            <a:r>
              <a:rPr sz="1900" spc="60" dirty="0"/>
              <a:t>la</a:t>
            </a:r>
            <a:r>
              <a:rPr sz="1900" spc="-95" dirty="0"/>
              <a:t> </a:t>
            </a:r>
            <a:r>
              <a:rPr sz="1900" spc="110" dirty="0"/>
              <a:t>quema</a:t>
            </a:r>
            <a:r>
              <a:rPr sz="1900" spc="-95" dirty="0"/>
              <a:t> </a:t>
            </a:r>
            <a:r>
              <a:rPr sz="1900" spc="90" dirty="0"/>
              <a:t>de	</a:t>
            </a:r>
            <a:r>
              <a:rPr sz="7200" spc="-1087" baseline="-40509" dirty="0"/>
              <a:t>0</a:t>
            </a:r>
            <a:r>
              <a:rPr sz="2700" spc="-725" dirty="0"/>
              <a:t>ss</a:t>
            </a:r>
            <a:r>
              <a:rPr sz="7200" spc="-1087" baseline="-40509" dirty="0"/>
              <a:t>4</a:t>
            </a:r>
            <a:r>
              <a:rPr sz="2700" spc="-725" dirty="0"/>
              <a:t>il</a:t>
            </a:r>
            <a:endParaRPr sz="2700"/>
          </a:p>
        </p:txBody>
      </p:sp>
      <p:sp>
        <p:nvSpPr>
          <p:cNvPr id="9" name="object 9"/>
          <p:cNvSpPr txBox="1"/>
          <p:nvPr/>
        </p:nvSpPr>
        <p:spPr>
          <a:xfrm>
            <a:off x="5888863" y="490473"/>
            <a:ext cx="479615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3300" spc="-15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33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85" dirty="0">
                <a:solidFill>
                  <a:srgbClr val="FFFFFF"/>
                </a:solidFill>
                <a:latin typeface="Tahoma"/>
                <a:cs typeface="Tahoma"/>
              </a:rPr>
              <a:t>Uso</a:t>
            </a:r>
            <a:r>
              <a:rPr sz="33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3300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Tahoma"/>
                <a:cs typeface="Tahoma"/>
              </a:rPr>
              <a:t>transporte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200" spc="3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mayoría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automóviles,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camiones,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barcos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aviones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todavía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8863" y="1597278"/>
            <a:ext cx="5077460" cy="519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funcionan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fósiles.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hace</a:t>
            </a:r>
            <a:endParaRPr sz="1200">
              <a:latin typeface="Tahoma"/>
              <a:cs typeface="Tahoma"/>
            </a:endParaRPr>
          </a:p>
          <a:p>
            <a:pPr marL="12700" marR="83820">
              <a:lnSpc>
                <a:spcPct val="160100"/>
              </a:lnSpc>
              <a:spcBef>
                <a:spcPts val="25"/>
              </a:spcBef>
            </a:pP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transporte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Tahoma"/>
                <a:cs typeface="Tahoma"/>
              </a:rPr>
              <a:t>uno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principales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contribuyentes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efecto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invernadero,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especialmente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emisiones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carbono.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vehículos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carretera</a:t>
            </a:r>
            <a:r>
              <a:rPr sz="1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representan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350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mayor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parte,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debido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35100"/>
              </a:lnSpc>
              <a:spcBef>
                <a:spcPts val="50"/>
              </a:spcBef>
            </a:pP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combustión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productos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derivados del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petróleo,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gasolina,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motores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combustión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interna.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Pero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emisiones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barcos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aviones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continúan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creciendo.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transporte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representa 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casi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una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cuarta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parte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emisiones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mundiales de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carbono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relacionadas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energía.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tendencias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apuntan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aumento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significativo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uso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energía para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transporte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los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próximos 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años.</a:t>
            </a:r>
            <a:endParaRPr sz="1600">
              <a:latin typeface="Tahoma"/>
              <a:cs typeface="Tahoma"/>
            </a:endParaRPr>
          </a:p>
          <a:p>
            <a:pPr marL="184785" marR="1190625">
              <a:lnSpc>
                <a:spcPct val="138600"/>
              </a:lnSpc>
              <a:spcBef>
                <a:spcPts val="1165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4767"/>
            <a:ext cx="4910328" cy="32705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8871" y="441959"/>
            <a:ext cx="5504815" cy="1140460"/>
          </a:xfrm>
          <a:custGeom>
            <a:avLst/>
            <a:gdLst/>
            <a:ahLst/>
            <a:cxnLst/>
            <a:rect l="l" t="t" r="r" b="b"/>
            <a:pathLst>
              <a:path w="5504815" h="1140460">
                <a:moveTo>
                  <a:pt x="5504688" y="0"/>
                </a:moveTo>
                <a:lnTo>
                  <a:pt x="0" y="0"/>
                </a:lnTo>
                <a:lnTo>
                  <a:pt x="0" y="1139952"/>
                </a:lnTo>
                <a:lnTo>
                  <a:pt x="5504688" y="1139952"/>
                </a:lnTo>
                <a:lnTo>
                  <a:pt x="550468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605535"/>
            <a:ext cx="440055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provocan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</a:t>
            </a:r>
            <a:r>
              <a:rPr spc="80" dirty="0"/>
              <a:t>sil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4767" y="682497"/>
            <a:ext cx="681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075" y="991234"/>
            <a:ext cx="5019675" cy="580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sz="20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Producción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endParaRPr sz="2000">
              <a:latin typeface="Tahoma"/>
              <a:cs typeface="Tahoma"/>
            </a:endParaRPr>
          </a:p>
          <a:p>
            <a:pPr marL="25400" marR="5080">
              <a:lnSpc>
                <a:spcPct val="144100"/>
              </a:lnSpc>
              <a:spcBef>
                <a:spcPts val="2060"/>
              </a:spcBef>
            </a:pP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producción de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alimentos provoca emisiones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dióxido de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carbono,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metano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otros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gases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invernadero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diversas formas,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incluso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través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deforestación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limpieza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tierras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agricultura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pastoreo,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digestión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vacas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25" dirty="0">
                <a:solidFill>
                  <a:srgbClr val="FFFFFF"/>
                </a:solidFill>
                <a:latin typeface="Tahoma"/>
                <a:cs typeface="Tahoma"/>
              </a:rPr>
              <a:t>ovejas,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producción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uso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fertilizantes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estiércol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cultivos,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uso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energía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hacer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funcionar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 equipos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agrícolas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barcos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pesca,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generalmente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fósiles.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Todo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esto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hace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producción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alimentos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sea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uno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principales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contribuyentes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cambio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climático.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emisiones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invernadero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también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provienen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del envasado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distribución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alimentos.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ahoma"/>
              <a:cs typeface="Tahoma"/>
            </a:endParaRPr>
          </a:p>
          <a:p>
            <a:pPr marL="12700" marR="1304925">
              <a:lnSpc>
                <a:spcPct val="138600"/>
              </a:lnSpc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99303" y="0"/>
            <a:ext cx="6742430" cy="6858000"/>
            <a:chOff x="5099303" y="0"/>
            <a:chExt cx="6742430" cy="6858000"/>
          </a:xfrm>
        </p:grpSpPr>
        <p:sp>
          <p:nvSpPr>
            <p:cNvPr id="3" name="object 3"/>
            <p:cNvSpPr/>
            <p:nvPr/>
          </p:nvSpPr>
          <p:spPr>
            <a:xfrm>
              <a:off x="5099303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2334767"/>
            <a:ext cx="4907280" cy="32705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8871" y="441959"/>
            <a:ext cx="5504815" cy="1140460"/>
          </a:xfrm>
          <a:custGeom>
            <a:avLst/>
            <a:gdLst/>
            <a:ahLst/>
            <a:cxnLst/>
            <a:rect l="l" t="t" r="r" b="b"/>
            <a:pathLst>
              <a:path w="5504815" h="1140460">
                <a:moveTo>
                  <a:pt x="5504688" y="0"/>
                </a:moveTo>
                <a:lnTo>
                  <a:pt x="0" y="0"/>
                </a:lnTo>
                <a:lnTo>
                  <a:pt x="0" y="1139952"/>
                </a:lnTo>
                <a:lnTo>
                  <a:pt x="5504688" y="1139952"/>
                </a:lnTo>
                <a:lnTo>
                  <a:pt x="550468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605535"/>
            <a:ext cx="440055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provocan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</a:t>
            </a:r>
            <a:r>
              <a:rPr spc="80" dirty="0"/>
              <a:t>sil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4767" y="682497"/>
            <a:ext cx="681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075" y="915034"/>
            <a:ext cx="372935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Energía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Tahoma"/>
                <a:cs typeface="Tahoma"/>
              </a:rPr>
              <a:t>edificios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902" y="1557754"/>
            <a:ext cx="5138420" cy="397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nivel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mundial, los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edificios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residenciales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comerciales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consumen más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mitad de toda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electricidad.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medida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continúan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utilizando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carbón,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petróleo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gas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natural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calefacción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refrigeración,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emiten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cantidades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significativas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efecto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invernadero.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creciente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demanda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energía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calefacción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refrigeración,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aumento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propiedad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acondicionadores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aire,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así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mayor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consumo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electricidad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iluminación,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electrodomésticos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5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dispositivos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conectados,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ha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contribuido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aumento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emisiones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dióxido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carbono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relacionadas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5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energía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edificios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últimos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años.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1075" y="6219342"/>
            <a:ext cx="3719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00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0"/>
            <a:ext cx="11722735" cy="6858000"/>
            <a:chOff x="118871" y="0"/>
            <a:chExt cx="11722735" cy="6858000"/>
          </a:xfrm>
        </p:grpSpPr>
        <p:sp>
          <p:nvSpPr>
            <p:cNvPr id="3" name="object 3"/>
            <p:cNvSpPr/>
            <p:nvPr/>
          </p:nvSpPr>
          <p:spPr>
            <a:xfrm>
              <a:off x="5099304" y="0"/>
              <a:ext cx="6428740" cy="6858000"/>
            </a:xfrm>
            <a:custGeom>
              <a:avLst/>
              <a:gdLst/>
              <a:ahLst/>
              <a:cxnLst/>
              <a:rect l="l" t="t" r="r" b="b"/>
              <a:pathLst>
                <a:path w="6428740" h="6858000">
                  <a:moveTo>
                    <a:pt x="642823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28232" y="6858000"/>
                  </a:lnTo>
                  <a:lnTo>
                    <a:pt x="642823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65991" y="2508504"/>
              <a:ext cx="475615" cy="3865245"/>
            </a:xfrm>
            <a:custGeom>
              <a:avLst/>
              <a:gdLst/>
              <a:ahLst/>
              <a:cxnLst/>
              <a:rect l="l" t="t" r="r" b="b"/>
              <a:pathLst>
                <a:path w="47561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871" y="441959"/>
              <a:ext cx="5504815" cy="1140460"/>
            </a:xfrm>
            <a:custGeom>
              <a:avLst/>
              <a:gdLst/>
              <a:ahLst/>
              <a:cxnLst/>
              <a:rect l="l" t="t" r="r" b="b"/>
              <a:pathLst>
                <a:path w="5504815" h="1140460">
                  <a:moveTo>
                    <a:pt x="5504688" y="0"/>
                  </a:moveTo>
                  <a:lnTo>
                    <a:pt x="0" y="0"/>
                  </a:lnTo>
                  <a:lnTo>
                    <a:pt x="0" y="1139952"/>
                  </a:lnTo>
                  <a:lnTo>
                    <a:pt x="5504688" y="1139952"/>
                  </a:lnTo>
                  <a:lnTo>
                    <a:pt x="5504688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5" y="2490216"/>
              <a:ext cx="4504944" cy="23652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5900" y="605535"/>
            <a:ext cx="440055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Actividades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provocan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quema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estos</a:t>
            </a:r>
            <a:r>
              <a:rPr sz="19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combustibles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018" y="503935"/>
            <a:ext cx="501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700" spc="80" dirty="0">
                <a:solidFill>
                  <a:srgbClr val="FFFFFF"/>
                </a:solidFill>
                <a:latin typeface="Tahoma"/>
                <a:cs typeface="Tahoma"/>
              </a:rPr>
              <a:t>sil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4767" y="682497"/>
            <a:ext cx="681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075" y="864234"/>
            <a:ext cx="4258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FFFFFF"/>
                </a:solidFill>
                <a:latin typeface="Tahoma"/>
                <a:cs typeface="Tahoma"/>
              </a:rPr>
              <a:t>7.</a:t>
            </a:r>
            <a:r>
              <a:rPr sz="3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55" dirty="0">
                <a:solidFill>
                  <a:srgbClr val="FFFFFF"/>
                </a:solidFill>
                <a:latin typeface="Tahoma"/>
                <a:cs typeface="Tahoma"/>
              </a:rPr>
              <a:t>Consumir</a:t>
            </a:r>
            <a:r>
              <a:rPr sz="3000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Tahoma"/>
                <a:cs typeface="Tahoma"/>
              </a:rPr>
              <a:t>demasiado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902" y="1562607"/>
            <a:ext cx="4824730" cy="41033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259"/>
              </a:spcBef>
            </a:pP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consumo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excesivo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general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está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provocando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aumento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emisión de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gases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invernadero. </a:t>
            </a:r>
            <a:r>
              <a:rPr sz="1900" spc="20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modelo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despilfarro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bienes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consumo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13700"/>
              </a:lnSpc>
            </a:pP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ropa,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electrónicos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plásticos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es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insostenible </a:t>
            </a:r>
            <a:r>
              <a:rPr sz="1900" spc="-25" dirty="0">
                <a:solidFill>
                  <a:srgbClr val="FFFFFF"/>
                </a:solidFill>
                <a:latin typeface="Tahoma"/>
                <a:cs typeface="Tahoma"/>
              </a:rPr>
              <a:t>y,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además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producir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emisiones,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contribuye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contaminación.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ahoma"/>
              <a:cs typeface="Tahoma"/>
            </a:endParaRPr>
          </a:p>
          <a:p>
            <a:pPr marL="12700" marR="596900">
              <a:lnSpc>
                <a:spcPct val="127099"/>
              </a:lnSpc>
            </a:pP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Como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empresas,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podemos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buscar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incorporación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modelos</a:t>
            </a:r>
            <a:r>
              <a:rPr sz="17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circulares</a:t>
            </a:r>
            <a:r>
              <a:rPr sz="17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reducir</a:t>
            </a:r>
            <a:r>
              <a:rPr sz="17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este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consumo,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así</a:t>
            </a:r>
            <a:r>
              <a:rPr sz="17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producir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productos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construidos</a:t>
            </a:r>
            <a:r>
              <a:rPr sz="17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7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durar.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1075" y="6219342"/>
            <a:ext cx="3719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00"/>
              </a:spcBef>
            </a:pP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Acción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ONU: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causas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efectos</a:t>
            </a:r>
            <a:r>
              <a:rPr sz="13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del </a:t>
            </a:r>
            <a:r>
              <a:rPr sz="1300" spc="-390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cambio</a:t>
            </a:r>
            <a:r>
              <a:rPr sz="13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3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climático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11775" y="3366084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3023616"/>
            <a:ext cx="1920239" cy="2081530"/>
          </a:xfrm>
          <a:custGeom>
            <a:avLst/>
            <a:gdLst/>
            <a:ahLst/>
            <a:cxnLst/>
            <a:rect l="l" t="t" r="r" b="b"/>
            <a:pathLst>
              <a:path w="1920239" h="2081529">
                <a:moveTo>
                  <a:pt x="960120" y="0"/>
                </a:moveTo>
                <a:lnTo>
                  <a:pt x="754126" y="359410"/>
                </a:lnTo>
                <a:lnTo>
                  <a:pt x="171869" y="359410"/>
                </a:lnTo>
                <a:lnTo>
                  <a:pt x="126285" y="365564"/>
                </a:lnTo>
                <a:lnTo>
                  <a:pt x="85259" y="382909"/>
                </a:lnTo>
                <a:lnTo>
                  <a:pt x="50453" y="409765"/>
                </a:lnTo>
                <a:lnTo>
                  <a:pt x="23533" y="444452"/>
                </a:lnTo>
                <a:lnTo>
                  <a:pt x="6160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0" y="1959435"/>
                </a:lnTo>
                <a:lnTo>
                  <a:pt x="23533" y="1999488"/>
                </a:lnTo>
                <a:lnTo>
                  <a:pt x="50453" y="2033127"/>
                </a:lnTo>
                <a:lnTo>
                  <a:pt x="85259" y="2058924"/>
                </a:lnTo>
                <a:lnTo>
                  <a:pt x="126285" y="2075449"/>
                </a:lnTo>
                <a:lnTo>
                  <a:pt x="171869" y="2081276"/>
                </a:lnTo>
                <a:lnTo>
                  <a:pt x="1748409" y="2081276"/>
                </a:lnTo>
                <a:lnTo>
                  <a:pt x="1793731" y="2075449"/>
                </a:lnTo>
                <a:lnTo>
                  <a:pt x="1834594" y="2058924"/>
                </a:lnTo>
                <a:lnTo>
                  <a:pt x="1869313" y="2033127"/>
                </a:lnTo>
                <a:lnTo>
                  <a:pt x="1896199" y="1999488"/>
                </a:lnTo>
                <a:lnTo>
                  <a:pt x="1913567" y="1959435"/>
                </a:lnTo>
                <a:lnTo>
                  <a:pt x="1919732" y="1914398"/>
                </a:lnTo>
                <a:lnTo>
                  <a:pt x="1919732" y="530606"/>
                </a:lnTo>
                <a:lnTo>
                  <a:pt x="1913567" y="485292"/>
                </a:lnTo>
                <a:lnTo>
                  <a:pt x="1896199" y="444452"/>
                </a:lnTo>
                <a:lnTo>
                  <a:pt x="1869313" y="409765"/>
                </a:lnTo>
                <a:lnTo>
                  <a:pt x="1834594" y="382909"/>
                </a:lnTo>
                <a:lnTo>
                  <a:pt x="1793731" y="365564"/>
                </a:lnTo>
                <a:lnTo>
                  <a:pt x="1748409" y="359410"/>
                </a:lnTo>
                <a:lnTo>
                  <a:pt x="1170051" y="359410"/>
                </a:lnTo>
                <a:lnTo>
                  <a:pt x="960120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800" y="3023616"/>
            <a:ext cx="1913889" cy="2081530"/>
          </a:xfrm>
          <a:custGeom>
            <a:avLst/>
            <a:gdLst/>
            <a:ahLst/>
            <a:cxnLst/>
            <a:rect l="l" t="t" r="r" b="b"/>
            <a:pathLst>
              <a:path w="1913889" h="2081529">
                <a:moveTo>
                  <a:pt x="963549" y="0"/>
                </a:moveTo>
                <a:lnTo>
                  <a:pt x="753745" y="359410"/>
                </a:lnTo>
                <a:lnTo>
                  <a:pt x="171195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5" y="2081276"/>
                </a:lnTo>
                <a:lnTo>
                  <a:pt x="1746885" y="2081276"/>
                </a:lnTo>
                <a:lnTo>
                  <a:pt x="1791868" y="2075449"/>
                </a:lnTo>
                <a:lnTo>
                  <a:pt x="1831885" y="2058924"/>
                </a:lnTo>
                <a:lnTo>
                  <a:pt x="1865502" y="2033127"/>
                </a:lnTo>
                <a:lnTo>
                  <a:pt x="1891288" y="1999488"/>
                </a:lnTo>
                <a:lnTo>
                  <a:pt x="1907810" y="1959435"/>
                </a:lnTo>
                <a:lnTo>
                  <a:pt x="1913636" y="1914398"/>
                </a:lnTo>
                <a:lnTo>
                  <a:pt x="1913636" y="530606"/>
                </a:lnTo>
                <a:lnTo>
                  <a:pt x="1907810" y="485292"/>
                </a:lnTo>
                <a:lnTo>
                  <a:pt x="1891288" y="444452"/>
                </a:lnTo>
                <a:lnTo>
                  <a:pt x="1865503" y="409765"/>
                </a:lnTo>
                <a:lnTo>
                  <a:pt x="1831885" y="382909"/>
                </a:lnTo>
                <a:lnTo>
                  <a:pt x="1791868" y="365564"/>
                </a:lnTo>
                <a:lnTo>
                  <a:pt x="1746885" y="359410"/>
                </a:lnTo>
                <a:lnTo>
                  <a:pt x="1168908" y="359410"/>
                </a:lnTo>
                <a:lnTo>
                  <a:pt x="963549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66977" y="0"/>
                </a:moveTo>
                <a:lnTo>
                  <a:pt x="761746" y="359410"/>
                </a:lnTo>
                <a:lnTo>
                  <a:pt x="171196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6" y="2081276"/>
                </a:lnTo>
                <a:lnTo>
                  <a:pt x="1745488" y="2081276"/>
                </a:lnTo>
                <a:lnTo>
                  <a:pt x="1790801" y="2075449"/>
                </a:lnTo>
                <a:lnTo>
                  <a:pt x="1831641" y="2058924"/>
                </a:lnTo>
                <a:lnTo>
                  <a:pt x="1866328" y="2033127"/>
                </a:lnTo>
                <a:lnTo>
                  <a:pt x="1893184" y="1999488"/>
                </a:lnTo>
                <a:lnTo>
                  <a:pt x="191052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29" y="485292"/>
                </a:lnTo>
                <a:lnTo>
                  <a:pt x="1893184" y="444452"/>
                </a:lnTo>
                <a:lnTo>
                  <a:pt x="1866328" y="409765"/>
                </a:lnTo>
                <a:lnTo>
                  <a:pt x="1831641" y="382909"/>
                </a:lnTo>
                <a:lnTo>
                  <a:pt x="1790801" y="365564"/>
                </a:lnTo>
                <a:lnTo>
                  <a:pt x="1745488" y="359410"/>
                </a:lnTo>
                <a:lnTo>
                  <a:pt x="1176147" y="359410"/>
                </a:lnTo>
                <a:lnTo>
                  <a:pt x="966977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047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73201" y="0"/>
                </a:moveTo>
                <a:lnTo>
                  <a:pt x="763016" y="359410"/>
                </a:lnTo>
                <a:lnTo>
                  <a:pt x="167512" y="359410"/>
                </a:lnTo>
                <a:lnTo>
                  <a:pt x="122208" y="365564"/>
                </a:lnTo>
                <a:lnTo>
                  <a:pt x="81976" y="382909"/>
                </a:lnTo>
                <a:lnTo>
                  <a:pt x="48228" y="409765"/>
                </a:lnTo>
                <a:lnTo>
                  <a:pt x="22375" y="444452"/>
                </a:lnTo>
                <a:lnTo>
                  <a:pt x="5829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5829" y="1959435"/>
                </a:lnTo>
                <a:lnTo>
                  <a:pt x="22375" y="1999488"/>
                </a:lnTo>
                <a:lnTo>
                  <a:pt x="48228" y="2033127"/>
                </a:lnTo>
                <a:lnTo>
                  <a:pt x="81976" y="2058924"/>
                </a:lnTo>
                <a:lnTo>
                  <a:pt x="122208" y="2075449"/>
                </a:lnTo>
                <a:lnTo>
                  <a:pt x="167512" y="2081276"/>
                </a:lnTo>
                <a:lnTo>
                  <a:pt x="1745233" y="2081276"/>
                </a:lnTo>
                <a:lnTo>
                  <a:pt x="1790610" y="2075449"/>
                </a:lnTo>
                <a:lnTo>
                  <a:pt x="1831509" y="2058924"/>
                </a:lnTo>
                <a:lnTo>
                  <a:pt x="1866249" y="2033127"/>
                </a:lnTo>
                <a:lnTo>
                  <a:pt x="1893146" y="1999488"/>
                </a:lnTo>
                <a:lnTo>
                  <a:pt x="191051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19" y="485292"/>
                </a:lnTo>
                <a:lnTo>
                  <a:pt x="1893146" y="444452"/>
                </a:lnTo>
                <a:lnTo>
                  <a:pt x="1866249" y="409765"/>
                </a:lnTo>
                <a:lnTo>
                  <a:pt x="1831509" y="382909"/>
                </a:lnTo>
                <a:lnTo>
                  <a:pt x="1790610" y="365564"/>
                </a:lnTo>
                <a:lnTo>
                  <a:pt x="1745233" y="359410"/>
                </a:lnTo>
                <a:lnTo>
                  <a:pt x="1179322" y="359410"/>
                </a:lnTo>
                <a:lnTo>
                  <a:pt x="973201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5647" y="3023616"/>
            <a:ext cx="1922780" cy="2081530"/>
          </a:xfrm>
          <a:custGeom>
            <a:avLst/>
            <a:gdLst/>
            <a:ahLst/>
            <a:cxnLst/>
            <a:rect l="l" t="t" r="r" b="b"/>
            <a:pathLst>
              <a:path w="1922779" h="2081529">
                <a:moveTo>
                  <a:pt x="978788" y="0"/>
                </a:moveTo>
                <a:lnTo>
                  <a:pt x="772286" y="359410"/>
                </a:lnTo>
                <a:lnTo>
                  <a:pt x="171576" y="359410"/>
                </a:lnTo>
                <a:lnTo>
                  <a:pt x="126147" y="365564"/>
                </a:lnTo>
                <a:lnTo>
                  <a:pt x="85212" y="382909"/>
                </a:lnTo>
                <a:lnTo>
                  <a:pt x="50450" y="409765"/>
                </a:lnTo>
                <a:lnTo>
                  <a:pt x="23542" y="444452"/>
                </a:lnTo>
                <a:lnTo>
                  <a:pt x="6165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5" y="1959435"/>
                </a:lnTo>
                <a:lnTo>
                  <a:pt x="23542" y="1999488"/>
                </a:lnTo>
                <a:lnTo>
                  <a:pt x="50450" y="2033127"/>
                </a:lnTo>
                <a:lnTo>
                  <a:pt x="85212" y="2058924"/>
                </a:lnTo>
                <a:lnTo>
                  <a:pt x="126147" y="2075449"/>
                </a:lnTo>
                <a:lnTo>
                  <a:pt x="171576" y="2081276"/>
                </a:lnTo>
                <a:lnTo>
                  <a:pt x="1751076" y="2081276"/>
                </a:lnTo>
                <a:lnTo>
                  <a:pt x="1796735" y="2075449"/>
                </a:lnTo>
                <a:lnTo>
                  <a:pt x="1837755" y="2058924"/>
                </a:lnTo>
                <a:lnTo>
                  <a:pt x="1872503" y="2033127"/>
                </a:lnTo>
                <a:lnTo>
                  <a:pt x="1899346" y="1999488"/>
                </a:lnTo>
                <a:lnTo>
                  <a:pt x="1916649" y="1959435"/>
                </a:lnTo>
                <a:lnTo>
                  <a:pt x="1922779" y="1914398"/>
                </a:lnTo>
                <a:lnTo>
                  <a:pt x="1922779" y="530606"/>
                </a:lnTo>
                <a:lnTo>
                  <a:pt x="1916649" y="485292"/>
                </a:lnTo>
                <a:lnTo>
                  <a:pt x="1899346" y="444452"/>
                </a:lnTo>
                <a:lnTo>
                  <a:pt x="1872503" y="409765"/>
                </a:lnTo>
                <a:lnTo>
                  <a:pt x="1837755" y="382909"/>
                </a:lnTo>
                <a:lnTo>
                  <a:pt x="1796735" y="365564"/>
                </a:lnTo>
                <a:lnTo>
                  <a:pt x="1751076" y="359410"/>
                </a:lnTo>
                <a:lnTo>
                  <a:pt x="1189101" y="359410"/>
                </a:lnTo>
                <a:lnTo>
                  <a:pt x="978788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8295" y="2267711"/>
            <a:ext cx="542925" cy="350520"/>
          </a:xfrm>
          <a:custGeom>
            <a:avLst/>
            <a:gdLst/>
            <a:ahLst/>
            <a:cxnLst/>
            <a:rect l="l" t="t" r="r" b="b"/>
            <a:pathLst>
              <a:path w="542925" h="350519">
                <a:moveTo>
                  <a:pt x="286384" y="0"/>
                </a:moveTo>
                <a:lnTo>
                  <a:pt x="270091" y="1270"/>
                </a:lnTo>
                <a:lnTo>
                  <a:pt x="255285" y="3810"/>
                </a:lnTo>
                <a:lnTo>
                  <a:pt x="243076" y="7620"/>
                </a:lnTo>
                <a:lnTo>
                  <a:pt x="234569" y="11430"/>
                </a:lnTo>
                <a:lnTo>
                  <a:pt x="217483" y="17780"/>
                </a:lnTo>
                <a:lnTo>
                  <a:pt x="202755" y="26670"/>
                </a:lnTo>
                <a:lnTo>
                  <a:pt x="189741" y="39370"/>
                </a:lnTo>
                <a:lnTo>
                  <a:pt x="177800" y="58420"/>
                </a:lnTo>
                <a:lnTo>
                  <a:pt x="172587" y="78740"/>
                </a:lnTo>
                <a:lnTo>
                  <a:pt x="174958" y="96520"/>
                </a:lnTo>
                <a:lnTo>
                  <a:pt x="181354" y="113030"/>
                </a:lnTo>
                <a:lnTo>
                  <a:pt x="188213" y="127000"/>
                </a:lnTo>
                <a:lnTo>
                  <a:pt x="184717" y="147320"/>
                </a:lnTo>
                <a:lnTo>
                  <a:pt x="186436" y="160020"/>
                </a:lnTo>
                <a:lnTo>
                  <a:pt x="189964" y="167640"/>
                </a:lnTo>
                <a:lnTo>
                  <a:pt x="191897" y="170180"/>
                </a:lnTo>
                <a:lnTo>
                  <a:pt x="198846" y="176530"/>
                </a:lnTo>
                <a:lnTo>
                  <a:pt x="207200" y="186690"/>
                </a:lnTo>
                <a:lnTo>
                  <a:pt x="214221" y="200660"/>
                </a:lnTo>
                <a:lnTo>
                  <a:pt x="217170" y="220980"/>
                </a:lnTo>
                <a:lnTo>
                  <a:pt x="210264" y="243840"/>
                </a:lnTo>
                <a:lnTo>
                  <a:pt x="195072" y="256540"/>
                </a:lnTo>
                <a:lnTo>
                  <a:pt x="179879" y="264160"/>
                </a:lnTo>
                <a:lnTo>
                  <a:pt x="172974" y="265430"/>
                </a:lnTo>
                <a:lnTo>
                  <a:pt x="147599" y="273050"/>
                </a:lnTo>
                <a:lnTo>
                  <a:pt x="119141" y="287020"/>
                </a:lnTo>
                <a:lnTo>
                  <a:pt x="95946" y="308610"/>
                </a:lnTo>
                <a:lnTo>
                  <a:pt x="86359" y="341630"/>
                </a:lnTo>
                <a:lnTo>
                  <a:pt x="86359" y="350520"/>
                </a:lnTo>
                <a:lnTo>
                  <a:pt x="456183" y="350520"/>
                </a:lnTo>
                <a:lnTo>
                  <a:pt x="456183" y="341630"/>
                </a:lnTo>
                <a:lnTo>
                  <a:pt x="453234" y="331470"/>
                </a:lnTo>
                <a:lnTo>
                  <a:pt x="111886" y="331470"/>
                </a:lnTo>
                <a:lnTo>
                  <a:pt x="120493" y="313690"/>
                </a:lnTo>
                <a:lnTo>
                  <a:pt x="136064" y="300990"/>
                </a:lnTo>
                <a:lnTo>
                  <a:pt x="156374" y="292100"/>
                </a:lnTo>
                <a:lnTo>
                  <a:pt x="179197" y="284480"/>
                </a:lnTo>
                <a:lnTo>
                  <a:pt x="180212" y="284480"/>
                </a:lnTo>
                <a:lnTo>
                  <a:pt x="199159" y="278130"/>
                </a:lnTo>
                <a:lnTo>
                  <a:pt x="219297" y="265430"/>
                </a:lnTo>
                <a:lnTo>
                  <a:pt x="235291" y="246380"/>
                </a:lnTo>
                <a:lnTo>
                  <a:pt x="241807" y="220980"/>
                </a:lnTo>
                <a:lnTo>
                  <a:pt x="238942" y="198120"/>
                </a:lnTo>
                <a:lnTo>
                  <a:pt x="231933" y="181610"/>
                </a:lnTo>
                <a:lnTo>
                  <a:pt x="223162" y="170180"/>
                </a:lnTo>
                <a:lnTo>
                  <a:pt x="215010" y="161290"/>
                </a:lnTo>
                <a:lnTo>
                  <a:pt x="213105" y="160020"/>
                </a:lnTo>
                <a:lnTo>
                  <a:pt x="210820" y="157480"/>
                </a:lnTo>
                <a:lnTo>
                  <a:pt x="211327" y="157480"/>
                </a:lnTo>
                <a:lnTo>
                  <a:pt x="210395" y="154940"/>
                </a:lnTo>
                <a:lnTo>
                  <a:pt x="209486" y="151130"/>
                </a:lnTo>
                <a:lnTo>
                  <a:pt x="209720" y="142240"/>
                </a:lnTo>
                <a:lnTo>
                  <a:pt x="212217" y="130810"/>
                </a:lnTo>
                <a:lnTo>
                  <a:pt x="214756" y="123190"/>
                </a:lnTo>
                <a:lnTo>
                  <a:pt x="210438" y="118110"/>
                </a:lnTo>
                <a:lnTo>
                  <a:pt x="204749" y="107950"/>
                </a:lnTo>
                <a:lnTo>
                  <a:pt x="199501" y="93980"/>
                </a:lnTo>
                <a:lnTo>
                  <a:pt x="197276" y="80010"/>
                </a:lnTo>
                <a:lnTo>
                  <a:pt x="200659" y="66040"/>
                </a:lnTo>
                <a:lnTo>
                  <a:pt x="209992" y="50800"/>
                </a:lnTo>
                <a:lnTo>
                  <a:pt x="219789" y="40640"/>
                </a:lnTo>
                <a:lnTo>
                  <a:pt x="231038" y="34290"/>
                </a:lnTo>
                <a:lnTo>
                  <a:pt x="244728" y="29210"/>
                </a:lnTo>
                <a:lnTo>
                  <a:pt x="245872" y="27940"/>
                </a:lnTo>
                <a:lnTo>
                  <a:pt x="248030" y="27940"/>
                </a:lnTo>
                <a:lnTo>
                  <a:pt x="253112" y="25400"/>
                </a:lnTo>
                <a:lnTo>
                  <a:pt x="261826" y="22860"/>
                </a:lnTo>
                <a:lnTo>
                  <a:pt x="273230" y="20320"/>
                </a:lnTo>
                <a:lnTo>
                  <a:pt x="339390" y="20320"/>
                </a:lnTo>
                <a:lnTo>
                  <a:pt x="331761" y="12700"/>
                </a:lnTo>
                <a:lnTo>
                  <a:pt x="321563" y="7620"/>
                </a:lnTo>
                <a:lnTo>
                  <a:pt x="313209" y="3810"/>
                </a:lnTo>
                <a:lnTo>
                  <a:pt x="286384" y="0"/>
                </a:lnTo>
                <a:close/>
              </a:path>
              <a:path w="542925" h="350519">
                <a:moveTo>
                  <a:pt x="339390" y="20320"/>
                </a:moveTo>
                <a:lnTo>
                  <a:pt x="295528" y="20320"/>
                </a:lnTo>
                <a:lnTo>
                  <a:pt x="303275" y="21590"/>
                </a:lnTo>
                <a:lnTo>
                  <a:pt x="309372" y="24130"/>
                </a:lnTo>
                <a:lnTo>
                  <a:pt x="334390" y="53340"/>
                </a:lnTo>
                <a:lnTo>
                  <a:pt x="344646" y="95250"/>
                </a:lnTo>
                <a:lnTo>
                  <a:pt x="340606" y="107950"/>
                </a:lnTo>
                <a:lnTo>
                  <a:pt x="335279" y="115570"/>
                </a:lnTo>
                <a:lnTo>
                  <a:pt x="331088" y="120650"/>
                </a:lnTo>
                <a:lnTo>
                  <a:pt x="329692" y="127000"/>
                </a:lnTo>
                <a:lnTo>
                  <a:pt x="331343" y="132080"/>
                </a:lnTo>
                <a:lnTo>
                  <a:pt x="333642" y="142240"/>
                </a:lnTo>
                <a:lnTo>
                  <a:pt x="333930" y="149860"/>
                </a:lnTo>
                <a:lnTo>
                  <a:pt x="333146" y="154940"/>
                </a:lnTo>
                <a:lnTo>
                  <a:pt x="332231" y="156210"/>
                </a:lnTo>
                <a:lnTo>
                  <a:pt x="329056" y="160020"/>
                </a:lnTo>
                <a:lnTo>
                  <a:pt x="327532" y="161290"/>
                </a:lnTo>
                <a:lnTo>
                  <a:pt x="319381" y="170180"/>
                </a:lnTo>
                <a:lnTo>
                  <a:pt x="310610" y="181610"/>
                </a:lnTo>
                <a:lnTo>
                  <a:pt x="303601" y="198120"/>
                </a:lnTo>
                <a:lnTo>
                  <a:pt x="300735" y="220980"/>
                </a:lnTo>
                <a:lnTo>
                  <a:pt x="307252" y="246380"/>
                </a:lnTo>
                <a:lnTo>
                  <a:pt x="323246" y="265430"/>
                </a:lnTo>
                <a:lnTo>
                  <a:pt x="343384" y="278130"/>
                </a:lnTo>
                <a:lnTo>
                  <a:pt x="362330" y="284480"/>
                </a:lnTo>
                <a:lnTo>
                  <a:pt x="363347" y="284480"/>
                </a:lnTo>
                <a:lnTo>
                  <a:pt x="386169" y="292100"/>
                </a:lnTo>
                <a:lnTo>
                  <a:pt x="406479" y="300990"/>
                </a:lnTo>
                <a:lnTo>
                  <a:pt x="422050" y="313690"/>
                </a:lnTo>
                <a:lnTo>
                  <a:pt x="430656" y="331470"/>
                </a:lnTo>
                <a:lnTo>
                  <a:pt x="453234" y="331470"/>
                </a:lnTo>
                <a:lnTo>
                  <a:pt x="423402" y="287020"/>
                </a:lnTo>
                <a:lnTo>
                  <a:pt x="369570" y="265430"/>
                </a:lnTo>
                <a:lnTo>
                  <a:pt x="362664" y="264160"/>
                </a:lnTo>
                <a:lnTo>
                  <a:pt x="347472" y="256540"/>
                </a:lnTo>
                <a:lnTo>
                  <a:pt x="332279" y="243840"/>
                </a:lnTo>
                <a:lnTo>
                  <a:pt x="325374" y="220980"/>
                </a:lnTo>
                <a:lnTo>
                  <a:pt x="328320" y="200660"/>
                </a:lnTo>
                <a:lnTo>
                  <a:pt x="335327" y="186690"/>
                </a:lnTo>
                <a:lnTo>
                  <a:pt x="343644" y="176530"/>
                </a:lnTo>
                <a:lnTo>
                  <a:pt x="352631" y="167640"/>
                </a:lnTo>
                <a:lnTo>
                  <a:pt x="356552" y="161290"/>
                </a:lnTo>
                <a:lnTo>
                  <a:pt x="358663" y="147320"/>
                </a:lnTo>
                <a:lnTo>
                  <a:pt x="355346" y="127000"/>
                </a:lnTo>
                <a:lnTo>
                  <a:pt x="365176" y="111760"/>
                </a:lnTo>
                <a:lnTo>
                  <a:pt x="369601" y="93980"/>
                </a:lnTo>
                <a:lnTo>
                  <a:pt x="367311" y="71120"/>
                </a:lnTo>
                <a:lnTo>
                  <a:pt x="356997" y="45720"/>
                </a:lnTo>
                <a:lnTo>
                  <a:pt x="348870" y="31750"/>
                </a:lnTo>
                <a:lnTo>
                  <a:pt x="340661" y="21590"/>
                </a:lnTo>
                <a:lnTo>
                  <a:pt x="339390" y="20320"/>
                </a:lnTo>
                <a:close/>
              </a:path>
              <a:path w="542925" h="350519">
                <a:moveTo>
                  <a:pt x="143509" y="39370"/>
                </a:moveTo>
                <a:lnTo>
                  <a:pt x="135381" y="39370"/>
                </a:lnTo>
                <a:lnTo>
                  <a:pt x="110537" y="41910"/>
                </a:lnTo>
                <a:lnTo>
                  <a:pt x="100788" y="45720"/>
                </a:lnTo>
                <a:lnTo>
                  <a:pt x="93979" y="48260"/>
                </a:lnTo>
                <a:lnTo>
                  <a:pt x="62261" y="69850"/>
                </a:lnTo>
                <a:lnTo>
                  <a:pt x="49329" y="100330"/>
                </a:lnTo>
                <a:lnTo>
                  <a:pt x="51228" y="114300"/>
                </a:lnTo>
                <a:lnTo>
                  <a:pt x="56342" y="127000"/>
                </a:lnTo>
                <a:lnTo>
                  <a:pt x="61849" y="137160"/>
                </a:lnTo>
                <a:lnTo>
                  <a:pt x="59056" y="153670"/>
                </a:lnTo>
                <a:lnTo>
                  <a:pt x="60467" y="163830"/>
                </a:lnTo>
                <a:lnTo>
                  <a:pt x="63331" y="168910"/>
                </a:lnTo>
                <a:lnTo>
                  <a:pt x="64897" y="171450"/>
                </a:lnTo>
                <a:lnTo>
                  <a:pt x="69615" y="176530"/>
                </a:lnTo>
                <a:lnTo>
                  <a:pt x="74549" y="184150"/>
                </a:lnTo>
                <a:lnTo>
                  <a:pt x="78434" y="195580"/>
                </a:lnTo>
                <a:lnTo>
                  <a:pt x="80009" y="210820"/>
                </a:lnTo>
                <a:lnTo>
                  <a:pt x="75684" y="228600"/>
                </a:lnTo>
                <a:lnTo>
                  <a:pt x="66166" y="237490"/>
                </a:lnTo>
                <a:lnTo>
                  <a:pt x="56649" y="242570"/>
                </a:lnTo>
                <a:lnTo>
                  <a:pt x="52324" y="243840"/>
                </a:lnTo>
                <a:lnTo>
                  <a:pt x="34718" y="250190"/>
                </a:lnTo>
                <a:lnTo>
                  <a:pt x="17779" y="261620"/>
                </a:lnTo>
                <a:lnTo>
                  <a:pt x="5032" y="278130"/>
                </a:lnTo>
                <a:lnTo>
                  <a:pt x="0" y="302260"/>
                </a:lnTo>
                <a:lnTo>
                  <a:pt x="0" y="312420"/>
                </a:lnTo>
                <a:lnTo>
                  <a:pt x="67309" y="312420"/>
                </a:lnTo>
                <a:lnTo>
                  <a:pt x="70230" y="304800"/>
                </a:lnTo>
                <a:lnTo>
                  <a:pt x="74168" y="298450"/>
                </a:lnTo>
                <a:lnTo>
                  <a:pt x="78867" y="292100"/>
                </a:lnTo>
                <a:lnTo>
                  <a:pt x="25526" y="292100"/>
                </a:lnTo>
                <a:lnTo>
                  <a:pt x="30184" y="280670"/>
                </a:lnTo>
                <a:lnTo>
                  <a:pt x="38020" y="273050"/>
                </a:lnTo>
                <a:lnTo>
                  <a:pt x="48119" y="266700"/>
                </a:lnTo>
                <a:lnTo>
                  <a:pt x="59562" y="262890"/>
                </a:lnTo>
                <a:lnTo>
                  <a:pt x="73572" y="257810"/>
                </a:lnTo>
                <a:lnTo>
                  <a:pt x="88296" y="247650"/>
                </a:lnTo>
                <a:lnTo>
                  <a:pt x="99925" y="232410"/>
                </a:lnTo>
                <a:lnTo>
                  <a:pt x="104648" y="210820"/>
                </a:lnTo>
                <a:lnTo>
                  <a:pt x="102600" y="191770"/>
                </a:lnTo>
                <a:lnTo>
                  <a:pt x="97599" y="176530"/>
                </a:lnTo>
                <a:lnTo>
                  <a:pt x="91360" y="167640"/>
                </a:lnTo>
                <a:lnTo>
                  <a:pt x="84581" y="158750"/>
                </a:lnTo>
                <a:lnTo>
                  <a:pt x="84074" y="157480"/>
                </a:lnTo>
                <a:lnTo>
                  <a:pt x="82423" y="152400"/>
                </a:lnTo>
                <a:lnTo>
                  <a:pt x="87122" y="138430"/>
                </a:lnTo>
                <a:lnTo>
                  <a:pt x="86359" y="133350"/>
                </a:lnTo>
                <a:lnTo>
                  <a:pt x="84074" y="129540"/>
                </a:lnTo>
                <a:lnTo>
                  <a:pt x="79845" y="121920"/>
                </a:lnTo>
                <a:lnTo>
                  <a:pt x="75866" y="111760"/>
                </a:lnTo>
                <a:lnTo>
                  <a:pt x="74054" y="101600"/>
                </a:lnTo>
                <a:lnTo>
                  <a:pt x="76326" y="92710"/>
                </a:lnTo>
                <a:lnTo>
                  <a:pt x="83470" y="80010"/>
                </a:lnTo>
                <a:lnTo>
                  <a:pt x="89566" y="72390"/>
                </a:lnTo>
                <a:lnTo>
                  <a:pt x="95900" y="68580"/>
                </a:lnTo>
                <a:lnTo>
                  <a:pt x="103758" y="66040"/>
                </a:lnTo>
                <a:lnTo>
                  <a:pt x="105028" y="64770"/>
                </a:lnTo>
                <a:lnTo>
                  <a:pt x="107187" y="64770"/>
                </a:lnTo>
                <a:lnTo>
                  <a:pt x="111093" y="62230"/>
                </a:lnTo>
                <a:lnTo>
                  <a:pt x="117665" y="60960"/>
                </a:lnTo>
                <a:lnTo>
                  <a:pt x="126047" y="59690"/>
                </a:lnTo>
                <a:lnTo>
                  <a:pt x="135381" y="58420"/>
                </a:lnTo>
                <a:lnTo>
                  <a:pt x="151892" y="58420"/>
                </a:lnTo>
                <a:lnTo>
                  <a:pt x="153161" y="54610"/>
                </a:lnTo>
                <a:lnTo>
                  <a:pt x="154812" y="50800"/>
                </a:lnTo>
                <a:lnTo>
                  <a:pt x="156336" y="48260"/>
                </a:lnTo>
                <a:lnTo>
                  <a:pt x="157987" y="45720"/>
                </a:lnTo>
                <a:lnTo>
                  <a:pt x="159511" y="43180"/>
                </a:lnTo>
                <a:lnTo>
                  <a:pt x="151892" y="40640"/>
                </a:lnTo>
                <a:lnTo>
                  <a:pt x="143509" y="39370"/>
                </a:lnTo>
                <a:close/>
              </a:path>
              <a:path w="542925" h="350519">
                <a:moveTo>
                  <a:pt x="469566" y="58420"/>
                </a:moveTo>
                <a:lnTo>
                  <a:pt x="407161" y="58420"/>
                </a:lnTo>
                <a:lnTo>
                  <a:pt x="416496" y="59690"/>
                </a:lnTo>
                <a:lnTo>
                  <a:pt x="424878" y="60960"/>
                </a:lnTo>
                <a:lnTo>
                  <a:pt x="431450" y="62230"/>
                </a:lnTo>
                <a:lnTo>
                  <a:pt x="435355" y="64770"/>
                </a:lnTo>
                <a:lnTo>
                  <a:pt x="437514" y="64770"/>
                </a:lnTo>
                <a:lnTo>
                  <a:pt x="438784" y="66040"/>
                </a:lnTo>
                <a:lnTo>
                  <a:pt x="446643" y="68580"/>
                </a:lnTo>
                <a:lnTo>
                  <a:pt x="452977" y="72390"/>
                </a:lnTo>
                <a:lnTo>
                  <a:pt x="459073" y="80010"/>
                </a:lnTo>
                <a:lnTo>
                  <a:pt x="466217" y="92710"/>
                </a:lnTo>
                <a:lnTo>
                  <a:pt x="468489" y="101600"/>
                </a:lnTo>
                <a:lnTo>
                  <a:pt x="466677" y="111760"/>
                </a:lnTo>
                <a:lnTo>
                  <a:pt x="462698" y="121920"/>
                </a:lnTo>
                <a:lnTo>
                  <a:pt x="458470" y="129540"/>
                </a:lnTo>
                <a:lnTo>
                  <a:pt x="456183" y="133350"/>
                </a:lnTo>
                <a:lnTo>
                  <a:pt x="455422" y="138430"/>
                </a:lnTo>
                <a:lnTo>
                  <a:pt x="459994" y="152400"/>
                </a:lnTo>
                <a:lnTo>
                  <a:pt x="458470" y="157480"/>
                </a:lnTo>
                <a:lnTo>
                  <a:pt x="457961" y="158750"/>
                </a:lnTo>
                <a:lnTo>
                  <a:pt x="457707" y="160020"/>
                </a:lnTo>
                <a:lnTo>
                  <a:pt x="451129" y="167640"/>
                </a:lnTo>
                <a:lnTo>
                  <a:pt x="444896" y="176530"/>
                </a:lnTo>
                <a:lnTo>
                  <a:pt x="439926" y="191770"/>
                </a:lnTo>
                <a:lnTo>
                  <a:pt x="437896" y="210820"/>
                </a:lnTo>
                <a:lnTo>
                  <a:pt x="442618" y="232410"/>
                </a:lnTo>
                <a:lnTo>
                  <a:pt x="454247" y="247650"/>
                </a:lnTo>
                <a:lnTo>
                  <a:pt x="468971" y="257810"/>
                </a:lnTo>
                <a:lnTo>
                  <a:pt x="482980" y="262890"/>
                </a:lnTo>
                <a:lnTo>
                  <a:pt x="494424" y="266700"/>
                </a:lnTo>
                <a:lnTo>
                  <a:pt x="504523" y="273050"/>
                </a:lnTo>
                <a:lnTo>
                  <a:pt x="512359" y="280670"/>
                </a:lnTo>
                <a:lnTo>
                  <a:pt x="517017" y="292100"/>
                </a:lnTo>
                <a:lnTo>
                  <a:pt x="463676" y="292100"/>
                </a:lnTo>
                <a:lnTo>
                  <a:pt x="468375" y="298450"/>
                </a:lnTo>
                <a:lnTo>
                  <a:pt x="472312" y="304800"/>
                </a:lnTo>
                <a:lnTo>
                  <a:pt x="475233" y="312420"/>
                </a:lnTo>
                <a:lnTo>
                  <a:pt x="542544" y="312420"/>
                </a:lnTo>
                <a:lnTo>
                  <a:pt x="542544" y="302260"/>
                </a:lnTo>
                <a:lnTo>
                  <a:pt x="537529" y="278130"/>
                </a:lnTo>
                <a:lnTo>
                  <a:pt x="524811" y="261620"/>
                </a:lnTo>
                <a:lnTo>
                  <a:pt x="507878" y="250190"/>
                </a:lnTo>
                <a:lnTo>
                  <a:pt x="490220" y="243840"/>
                </a:lnTo>
                <a:lnTo>
                  <a:pt x="485894" y="242570"/>
                </a:lnTo>
                <a:lnTo>
                  <a:pt x="476376" y="237490"/>
                </a:lnTo>
                <a:lnTo>
                  <a:pt x="466859" y="228600"/>
                </a:lnTo>
                <a:lnTo>
                  <a:pt x="462533" y="210820"/>
                </a:lnTo>
                <a:lnTo>
                  <a:pt x="464109" y="195580"/>
                </a:lnTo>
                <a:lnTo>
                  <a:pt x="467995" y="184150"/>
                </a:lnTo>
                <a:lnTo>
                  <a:pt x="472928" y="176530"/>
                </a:lnTo>
                <a:lnTo>
                  <a:pt x="479194" y="168910"/>
                </a:lnTo>
                <a:lnTo>
                  <a:pt x="482028" y="163830"/>
                </a:lnTo>
                <a:lnTo>
                  <a:pt x="483433" y="153670"/>
                </a:lnTo>
                <a:lnTo>
                  <a:pt x="480695" y="137160"/>
                </a:lnTo>
                <a:lnTo>
                  <a:pt x="486201" y="127000"/>
                </a:lnTo>
                <a:lnTo>
                  <a:pt x="491315" y="114300"/>
                </a:lnTo>
                <a:lnTo>
                  <a:pt x="493214" y="100330"/>
                </a:lnTo>
                <a:lnTo>
                  <a:pt x="489076" y="85090"/>
                </a:lnTo>
                <a:lnTo>
                  <a:pt x="480282" y="69850"/>
                </a:lnTo>
                <a:lnTo>
                  <a:pt x="471582" y="59690"/>
                </a:lnTo>
                <a:lnTo>
                  <a:pt x="469566" y="58420"/>
                </a:lnTo>
                <a:close/>
              </a:path>
              <a:path w="542925" h="350519">
                <a:moveTo>
                  <a:pt x="407161" y="39370"/>
                </a:moveTo>
                <a:lnTo>
                  <a:pt x="398652" y="39370"/>
                </a:lnTo>
                <a:lnTo>
                  <a:pt x="390144" y="40640"/>
                </a:lnTo>
                <a:lnTo>
                  <a:pt x="382270" y="43180"/>
                </a:lnTo>
                <a:lnTo>
                  <a:pt x="385445" y="49530"/>
                </a:lnTo>
                <a:lnTo>
                  <a:pt x="387984" y="55880"/>
                </a:lnTo>
                <a:lnTo>
                  <a:pt x="390017" y="62230"/>
                </a:lnTo>
                <a:lnTo>
                  <a:pt x="390905" y="62230"/>
                </a:lnTo>
                <a:lnTo>
                  <a:pt x="395097" y="59690"/>
                </a:lnTo>
                <a:lnTo>
                  <a:pt x="400557" y="58420"/>
                </a:lnTo>
                <a:lnTo>
                  <a:pt x="469566" y="58420"/>
                </a:lnTo>
                <a:lnTo>
                  <a:pt x="461502" y="53340"/>
                </a:lnTo>
                <a:lnTo>
                  <a:pt x="448563" y="48260"/>
                </a:lnTo>
                <a:lnTo>
                  <a:pt x="441755" y="45720"/>
                </a:lnTo>
                <a:lnTo>
                  <a:pt x="432006" y="41910"/>
                </a:lnTo>
                <a:lnTo>
                  <a:pt x="407161" y="39370"/>
                </a:lnTo>
                <a:close/>
              </a:path>
              <a:path w="542925" h="350519">
                <a:moveTo>
                  <a:pt x="151892" y="58420"/>
                </a:moveTo>
                <a:lnTo>
                  <a:pt x="141604" y="58420"/>
                </a:lnTo>
                <a:lnTo>
                  <a:pt x="146684" y="59690"/>
                </a:lnTo>
                <a:lnTo>
                  <a:pt x="150749" y="60960"/>
                </a:lnTo>
                <a:lnTo>
                  <a:pt x="151892" y="5842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8175" y="2225039"/>
            <a:ext cx="546100" cy="448309"/>
          </a:xfrm>
          <a:custGeom>
            <a:avLst/>
            <a:gdLst/>
            <a:ahLst/>
            <a:cxnLst/>
            <a:rect l="l" t="t" r="r" b="b"/>
            <a:pathLst>
              <a:path w="546100" h="448310">
                <a:moveTo>
                  <a:pt x="540004" y="0"/>
                </a:moveTo>
                <a:lnTo>
                  <a:pt x="451993" y="0"/>
                </a:lnTo>
                <a:lnTo>
                  <a:pt x="446405" y="5587"/>
                </a:lnTo>
                <a:lnTo>
                  <a:pt x="446405" y="442468"/>
                </a:lnTo>
                <a:lnTo>
                  <a:pt x="451993" y="448056"/>
                </a:lnTo>
                <a:lnTo>
                  <a:pt x="540004" y="448056"/>
                </a:lnTo>
                <a:lnTo>
                  <a:pt x="545592" y="442468"/>
                </a:lnTo>
                <a:lnTo>
                  <a:pt x="545592" y="423163"/>
                </a:lnTo>
                <a:lnTo>
                  <a:pt x="471169" y="423163"/>
                </a:lnTo>
                <a:lnTo>
                  <a:pt x="471169" y="24892"/>
                </a:lnTo>
                <a:lnTo>
                  <a:pt x="545592" y="24892"/>
                </a:lnTo>
                <a:lnTo>
                  <a:pt x="545592" y="5587"/>
                </a:lnTo>
                <a:lnTo>
                  <a:pt x="540004" y="0"/>
                </a:lnTo>
                <a:close/>
              </a:path>
              <a:path w="546100" h="448310">
                <a:moveTo>
                  <a:pt x="545592" y="24892"/>
                </a:moveTo>
                <a:lnTo>
                  <a:pt x="520826" y="24892"/>
                </a:lnTo>
                <a:lnTo>
                  <a:pt x="520826" y="423163"/>
                </a:lnTo>
                <a:lnTo>
                  <a:pt x="545592" y="423163"/>
                </a:lnTo>
                <a:lnTo>
                  <a:pt x="545592" y="24892"/>
                </a:lnTo>
                <a:close/>
              </a:path>
              <a:path w="546100" h="448310">
                <a:moveTo>
                  <a:pt x="242443" y="49784"/>
                </a:moveTo>
                <a:lnTo>
                  <a:pt x="154305" y="49784"/>
                </a:lnTo>
                <a:lnTo>
                  <a:pt x="148844" y="55372"/>
                </a:lnTo>
                <a:lnTo>
                  <a:pt x="148844" y="442468"/>
                </a:lnTo>
                <a:lnTo>
                  <a:pt x="154305" y="448056"/>
                </a:lnTo>
                <a:lnTo>
                  <a:pt x="242443" y="448056"/>
                </a:lnTo>
                <a:lnTo>
                  <a:pt x="248031" y="442468"/>
                </a:lnTo>
                <a:lnTo>
                  <a:pt x="248031" y="423163"/>
                </a:lnTo>
                <a:lnTo>
                  <a:pt x="173609" y="423163"/>
                </a:lnTo>
                <a:lnTo>
                  <a:pt x="173609" y="74675"/>
                </a:lnTo>
                <a:lnTo>
                  <a:pt x="248031" y="74675"/>
                </a:lnTo>
                <a:lnTo>
                  <a:pt x="248031" y="55372"/>
                </a:lnTo>
                <a:lnTo>
                  <a:pt x="242443" y="49784"/>
                </a:lnTo>
                <a:close/>
              </a:path>
              <a:path w="546100" h="448310">
                <a:moveTo>
                  <a:pt x="248031" y="74675"/>
                </a:moveTo>
                <a:lnTo>
                  <a:pt x="223138" y="74675"/>
                </a:lnTo>
                <a:lnTo>
                  <a:pt x="223138" y="423163"/>
                </a:lnTo>
                <a:lnTo>
                  <a:pt x="248031" y="423163"/>
                </a:lnTo>
                <a:lnTo>
                  <a:pt x="248031" y="74675"/>
                </a:lnTo>
                <a:close/>
              </a:path>
              <a:path w="546100" h="448310">
                <a:moveTo>
                  <a:pt x="391287" y="199136"/>
                </a:moveTo>
                <a:lnTo>
                  <a:pt x="303149" y="199136"/>
                </a:lnTo>
                <a:lnTo>
                  <a:pt x="297561" y="204724"/>
                </a:lnTo>
                <a:lnTo>
                  <a:pt x="297561" y="442468"/>
                </a:lnTo>
                <a:lnTo>
                  <a:pt x="303149" y="448056"/>
                </a:lnTo>
                <a:lnTo>
                  <a:pt x="391287" y="448056"/>
                </a:lnTo>
                <a:lnTo>
                  <a:pt x="396748" y="442468"/>
                </a:lnTo>
                <a:lnTo>
                  <a:pt x="396748" y="423163"/>
                </a:lnTo>
                <a:lnTo>
                  <a:pt x="322453" y="423163"/>
                </a:lnTo>
                <a:lnTo>
                  <a:pt x="322453" y="224027"/>
                </a:lnTo>
                <a:lnTo>
                  <a:pt x="396748" y="224027"/>
                </a:lnTo>
                <a:lnTo>
                  <a:pt x="396748" y="204724"/>
                </a:lnTo>
                <a:lnTo>
                  <a:pt x="391287" y="199136"/>
                </a:lnTo>
                <a:close/>
              </a:path>
              <a:path w="546100" h="448310">
                <a:moveTo>
                  <a:pt x="396748" y="224027"/>
                </a:moveTo>
                <a:lnTo>
                  <a:pt x="371982" y="224027"/>
                </a:lnTo>
                <a:lnTo>
                  <a:pt x="371982" y="423163"/>
                </a:lnTo>
                <a:lnTo>
                  <a:pt x="396748" y="423163"/>
                </a:lnTo>
                <a:lnTo>
                  <a:pt x="396748" y="224027"/>
                </a:lnTo>
                <a:close/>
              </a:path>
              <a:path w="546100" h="448310">
                <a:moveTo>
                  <a:pt x="93599" y="273812"/>
                </a:moveTo>
                <a:lnTo>
                  <a:pt x="5587" y="273812"/>
                </a:lnTo>
                <a:lnTo>
                  <a:pt x="0" y="279400"/>
                </a:lnTo>
                <a:lnTo>
                  <a:pt x="0" y="442468"/>
                </a:lnTo>
                <a:lnTo>
                  <a:pt x="5587" y="448056"/>
                </a:lnTo>
                <a:lnTo>
                  <a:pt x="93599" y="448056"/>
                </a:lnTo>
                <a:lnTo>
                  <a:pt x="99187" y="442468"/>
                </a:lnTo>
                <a:lnTo>
                  <a:pt x="99187" y="423163"/>
                </a:lnTo>
                <a:lnTo>
                  <a:pt x="24765" y="423163"/>
                </a:lnTo>
                <a:lnTo>
                  <a:pt x="24765" y="298704"/>
                </a:lnTo>
                <a:lnTo>
                  <a:pt x="99187" y="298704"/>
                </a:lnTo>
                <a:lnTo>
                  <a:pt x="99187" y="279400"/>
                </a:lnTo>
                <a:lnTo>
                  <a:pt x="93599" y="273812"/>
                </a:lnTo>
                <a:close/>
              </a:path>
              <a:path w="546100" h="448310">
                <a:moveTo>
                  <a:pt x="99187" y="298704"/>
                </a:moveTo>
                <a:lnTo>
                  <a:pt x="74422" y="298704"/>
                </a:lnTo>
                <a:lnTo>
                  <a:pt x="74422" y="423163"/>
                </a:lnTo>
                <a:lnTo>
                  <a:pt x="99187" y="423163"/>
                </a:lnTo>
                <a:lnTo>
                  <a:pt x="99187" y="298704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4094" y="2137454"/>
            <a:ext cx="611034" cy="62058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5310" y="2286320"/>
            <a:ext cx="827772" cy="4235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6386" y="2148762"/>
            <a:ext cx="650651" cy="63151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1712" y="478535"/>
            <a:ext cx="9891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35" dirty="0">
                <a:solidFill>
                  <a:srgbClr val="46883F"/>
                </a:solidFill>
                <a:latin typeface="Arial"/>
                <a:cs typeface="Arial"/>
              </a:rPr>
              <a:t>Cuando</a:t>
            </a:r>
            <a:r>
              <a:rPr sz="26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46883F"/>
                </a:solidFill>
                <a:latin typeface="Arial"/>
                <a:cs typeface="Arial"/>
              </a:rPr>
              <a:t>piensas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05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40" dirty="0">
                <a:solidFill>
                  <a:srgbClr val="46883F"/>
                </a:solidFill>
                <a:latin typeface="Arial"/>
                <a:cs typeface="Arial"/>
              </a:rPr>
              <a:t>Sostenibilidad,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46883F"/>
                </a:solidFill>
                <a:latin typeface="Arial"/>
                <a:cs typeface="Arial"/>
              </a:rPr>
              <a:t>¿qué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75" dirty="0">
                <a:solidFill>
                  <a:srgbClr val="46883F"/>
                </a:solidFill>
                <a:latin typeface="Arial"/>
                <a:cs typeface="Arial"/>
              </a:rPr>
              <a:t>te</a:t>
            </a:r>
            <a:r>
              <a:rPr sz="26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80" dirty="0">
                <a:solidFill>
                  <a:srgbClr val="46883F"/>
                </a:solidFill>
                <a:latin typeface="Arial"/>
                <a:cs typeface="Arial"/>
              </a:rPr>
              <a:t>viene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20" dirty="0">
                <a:solidFill>
                  <a:srgbClr val="46883F"/>
                </a:solidFill>
                <a:latin typeface="Arial"/>
                <a:cs typeface="Arial"/>
              </a:rPr>
              <a:t>a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75" dirty="0">
                <a:solidFill>
                  <a:srgbClr val="46883F"/>
                </a:solidFill>
                <a:latin typeface="Arial"/>
                <a:cs typeface="Arial"/>
              </a:rPr>
              <a:t>mente?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789" y="3772852"/>
            <a:ext cx="1590040" cy="6464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825"/>
              </a:spcBef>
            </a:pP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Financiero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¿Sustentabilidad?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8834" y="3780607"/>
            <a:ext cx="1266190" cy="6438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565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Carbón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¿Reducción?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2669" y="3670155"/>
            <a:ext cx="1407795" cy="7226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25"/>
              </a:spcBef>
            </a:pP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Proteger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¿Biodiversidad?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5209" y="3923538"/>
            <a:ext cx="154876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Derechos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humanos</a:t>
            </a:r>
            <a:endParaRPr sz="1250">
              <a:latin typeface="Arial"/>
              <a:cs typeface="Arial"/>
            </a:endParaRPr>
          </a:p>
          <a:p>
            <a:pPr marL="521334">
              <a:lnSpc>
                <a:spcPct val="100000"/>
              </a:lnSpc>
              <a:spcBef>
                <a:spcPts val="112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¿problemas?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85781" y="4036186"/>
            <a:ext cx="1274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¿Inclusividad?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369" y="5687059"/>
            <a:ext cx="972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4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46883F"/>
                </a:solidFill>
                <a:latin typeface="Arial"/>
                <a:cs typeface="Arial"/>
              </a:rPr>
              <a:t>cubre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46883F"/>
                </a:solidFill>
                <a:latin typeface="Arial"/>
                <a:cs typeface="Arial"/>
              </a:rPr>
              <a:t>una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46883F"/>
                </a:solidFill>
                <a:latin typeface="Arial"/>
                <a:cs typeface="Arial"/>
              </a:rPr>
              <a:t>amplia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46883F"/>
                </a:solidFill>
                <a:latin typeface="Arial"/>
                <a:cs typeface="Arial"/>
              </a:rPr>
              <a:t>gama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46883F"/>
                </a:solidFill>
                <a:latin typeface="Arial"/>
                <a:cs typeface="Arial"/>
              </a:rPr>
              <a:t>cuestiones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46883F"/>
                </a:solidFill>
                <a:latin typeface="Arial"/>
                <a:cs typeface="Arial"/>
              </a:rPr>
              <a:t>y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46883F"/>
                </a:solidFill>
                <a:latin typeface="Arial"/>
                <a:cs typeface="Arial"/>
              </a:rPr>
              <a:t>temas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4365" y="6480454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3302" y="3299791"/>
            <a:ext cx="5718810" cy="24053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SECCION</a:t>
            </a:r>
            <a:r>
              <a:rPr sz="2400" spc="-170" dirty="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100" spc="120" dirty="0">
                <a:solidFill>
                  <a:srgbClr val="287239"/>
                </a:solidFill>
                <a:latin typeface="Tahoma"/>
                <a:cs typeface="Tahoma"/>
              </a:rPr>
              <a:t>Sostenibilidad</a:t>
            </a:r>
            <a:r>
              <a:rPr sz="3100" spc="-190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100" spc="150" dirty="0">
                <a:solidFill>
                  <a:srgbClr val="287239"/>
                </a:solidFill>
                <a:latin typeface="Tahoma"/>
                <a:cs typeface="Tahoma"/>
              </a:rPr>
              <a:t>en</a:t>
            </a:r>
            <a:r>
              <a:rPr sz="3100" spc="-185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287239"/>
                </a:solidFill>
                <a:latin typeface="Tahoma"/>
                <a:cs typeface="Tahoma"/>
              </a:rPr>
              <a:t>profundidad:</a:t>
            </a: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3100" spc="114" dirty="0">
                <a:solidFill>
                  <a:srgbClr val="287239"/>
                </a:solidFill>
                <a:latin typeface="Tahoma"/>
                <a:cs typeface="Tahoma"/>
              </a:rPr>
              <a:t>económica,</a:t>
            </a:r>
            <a:r>
              <a:rPr sz="3100" spc="-185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287239"/>
                </a:solidFill>
                <a:latin typeface="Tahoma"/>
                <a:cs typeface="Tahoma"/>
              </a:rPr>
              <a:t>incluida</a:t>
            </a: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800" spc="170" dirty="0">
                <a:solidFill>
                  <a:srgbClr val="287239"/>
                </a:solidFill>
                <a:latin typeface="Tahoma"/>
                <a:cs typeface="Tahoma"/>
              </a:rPr>
              <a:t>Economía</a:t>
            </a:r>
            <a:r>
              <a:rPr sz="3800" spc="-235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800" spc="145" dirty="0">
                <a:solidFill>
                  <a:srgbClr val="287239"/>
                </a:solidFill>
                <a:latin typeface="Tahoma"/>
                <a:cs typeface="Tahoma"/>
              </a:rPr>
              <a:t>Circular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3023616"/>
            <a:ext cx="1920239" cy="2081530"/>
          </a:xfrm>
          <a:custGeom>
            <a:avLst/>
            <a:gdLst/>
            <a:ahLst/>
            <a:cxnLst/>
            <a:rect l="l" t="t" r="r" b="b"/>
            <a:pathLst>
              <a:path w="1920239" h="2081529">
                <a:moveTo>
                  <a:pt x="960120" y="0"/>
                </a:moveTo>
                <a:lnTo>
                  <a:pt x="754126" y="359410"/>
                </a:lnTo>
                <a:lnTo>
                  <a:pt x="171869" y="359410"/>
                </a:lnTo>
                <a:lnTo>
                  <a:pt x="126285" y="365564"/>
                </a:lnTo>
                <a:lnTo>
                  <a:pt x="85259" y="382909"/>
                </a:lnTo>
                <a:lnTo>
                  <a:pt x="50453" y="409765"/>
                </a:lnTo>
                <a:lnTo>
                  <a:pt x="23533" y="444452"/>
                </a:lnTo>
                <a:lnTo>
                  <a:pt x="6160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0" y="1959435"/>
                </a:lnTo>
                <a:lnTo>
                  <a:pt x="23533" y="1999488"/>
                </a:lnTo>
                <a:lnTo>
                  <a:pt x="50453" y="2033127"/>
                </a:lnTo>
                <a:lnTo>
                  <a:pt x="85259" y="2058924"/>
                </a:lnTo>
                <a:lnTo>
                  <a:pt x="126285" y="2075449"/>
                </a:lnTo>
                <a:lnTo>
                  <a:pt x="171869" y="2081276"/>
                </a:lnTo>
                <a:lnTo>
                  <a:pt x="1748409" y="2081276"/>
                </a:lnTo>
                <a:lnTo>
                  <a:pt x="1793731" y="2075449"/>
                </a:lnTo>
                <a:lnTo>
                  <a:pt x="1834594" y="2058924"/>
                </a:lnTo>
                <a:lnTo>
                  <a:pt x="1869313" y="2033127"/>
                </a:lnTo>
                <a:lnTo>
                  <a:pt x="1896199" y="1999488"/>
                </a:lnTo>
                <a:lnTo>
                  <a:pt x="1913567" y="1959435"/>
                </a:lnTo>
                <a:lnTo>
                  <a:pt x="1919732" y="1914398"/>
                </a:lnTo>
                <a:lnTo>
                  <a:pt x="1919732" y="530606"/>
                </a:lnTo>
                <a:lnTo>
                  <a:pt x="1913567" y="485292"/>
                </a:lnTo>
                <a:lnTo>
                  <a:pt x="1896199" y="444452"/>
                </a:lnTo>
                <a:lnTo>
                  <a:pt x="1869313" y="409765"/>
                </a:lnTo>
                <a:lnTo>
                  <a:pt x="1834594" y="382909"/>
                </a:lnTo>
                <a:lnTo>
                  <a:pt x="1793731" y="365564"/>
                </a:lnTo>
                <a:lnTo>
                  <a:pt x="1748409" y="359410"/>
                </a:lnTo>
                <a:lnTo>
                  <a:pt x="1170051" y="359410"/>
                </a:lnTo>
                <a:lnTo>
                  <a:pt x="960120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800" y="3023616"/>
            <a:ext cx="1913889" cy="2081530"/>
          </a:xfrm>
          <a:custGeom>
            <a:avLst/>
            <a:gdLst/>
            <a:ahLst/>
            <a:cxnLst/>
            <a:rect l="l" t="t" r="r" b="b"/>
            <a:pathLst>
              <a:path w="1913889" h="2081529">
                <a:moveTo>
                  <a:pt x="963549" y="0"/>
                </a:moveTo>
                <a:lnTo>
                  <a:pt x="753745" y="359410"/>
                </a:lnTo>
                <a:lnTo>
                  <a:pt x="171195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5" y="2081276"/>
                </a:lnTo>
                <a:lnTo>
                  <a:pt x="1746885" y="2081276"/>
                </a:lnTo>
                <a:lnTo>
                  <a:pt x="1791868" y="2075449"/>
                </a:lnTo>
                <a:lnTo>
                  <a:pt x="1831885" y="2058924"/>
                </a:lnTo>
                <a:lnTo>
                  <a:pt x="1865502" y="2033127"/>
                </a:lnTo>
                <a:lnTo>
                  <a:pt x="1891288" y="1999488"/>
                </a:lnTo>
                <a:lnTo>
                  <a:pt x="1907810" y="1959435"/>
                </a:lnTo>
                <a:lnTo>
                  <a:pt x="1913636" y="1914398"/>
                </a:lnTo>
                <a:lnTo>
                  <a:pt x="1913636" y="530606"/>
                </a:lnTo>
                <a:lnTo>
                  <a:pt x="1907810" y="485292"/>
                </a:lnTo>
                <a:lnTo>
                  <a:pt x="1891288" y="444452"/>
                </a:lnTo>
                <a:lnTo>
                  <a:pt x="1865503" y="409765"/>
                </a:lnTo>
                <a:lnTo>
                  <a:pt x="1831885" y="382909"/>
                </a:lnTo>
                <a:lnTo>
                  <a:pt x="1791868" y="365564"/>
                </a:lnTo>
                <a:lnTo>
                  <a:pt x="1746885" y="359410"/>
                </a:lnTo>
                <a:lnTo>
                  <a:pt x="1168908" y="359410"/>
                </a:lnTo>
                <a:lnTo>
                  <a:pt x="963549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66977" y="0"/>
                </a:moveTo>
                <a:lnTo>
                  <a:pt x="761746" y="359410"/>
                </a:lnTo>
                <a:lnTo>
                  <a:pt x="171196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6" y="2081276"/>
                </a:lnTo>
                <a:lnTo>
                  <a:pt x="1745488" y="2081276"/>
                </a:lnTo>
                <a:lnTo>
                  <a:pt x="1790801" y="2075449"/>
                </a:lnTo>
                <a:lnTo>
                  <a:pt x="1831641" y="2058924"/>
                </a:lnTo>
                <a:lnTo>
                  <a:pt x="1866328" y="2033127"/>
                </a:lnTo>
                <a:lnTo>
                  <a:pt x="1893184" y="1999488"/>
                </a:lnTo>
                <a:lnTo>
                  <a:pt x="191052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29" y="485292"/>
                </a:lnTo>
                <a:lnTo>
                  <a:pt x="1893184" y="444452"/>
                </a:lnTo>
                <a:lnTo>
                  <a:pt x="1866328" y="409765"/>
                </a:lnTo>
                <a:lnTo>
                  <a:pt x="1831641" y="382909"/>
                </a:lnTo>
                <a:lnTo>
                  <a:pt x="1790801" y="365564"/>
                </a:lnTo>
                <a:lnTo>
                  <a:pt x="1745488" y="359410"/>
                </a:lnTo>
                <a:lnTo>
                  <a:pt x="1176147" y="359410"/>
                </a:lnTo>
                <a:lnTo>
                  <a:pt x="966977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047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73201" y="0"/>
                </a:moveTo>
                <a:lnTo>
                  <a:pt x="763016" y="359410"/>
                </a:lnTo>
                <a:lnTo>
                  <a:pt x="167512" y="359410"/>
                </a:lnTo>
                <a:lnTo>
                  <a:pt x="122208" y="365564"/>
                </a:lnTo>
                <a:lnTo>
                  <a:pt x="81976" y="382909"/>
                </a:lnTo>
                <a:lnTo>
                  <a:pt x="48228" y="409765"/>
                </a:lnTo>
                <a:lnTo>
                  <a:pt x="22375" y="444452"/>
                </a:lnTo>
                <a:lnTo>
                  <a:pt x="5829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5829" y="1959435"/>
                </a:lnTo>
                <a:lnTo>
                  <a:pt x="22375" y="1999488"/>
                </a:lnTo>
                <a:lnTo>
                  <a:pt x="48228" y="2033127"/>
                </a:lnTo>
                <a:lnTo>
                  <a:pt x="81976" y="2058924"/>
                </a:lnTo>
                <a:lnTo>
                  <a:pt x="122208" y="2075449"/>
                </a:lnTo>
                <a:lnTo>
                  <a:pt x="167512" y="2081276"/>
                </a:lnTo>
                <a:lnTo>
                  <a:pt x="1745233" y="2081276"/>
                </a:lnTo>
                <a:lnTo>
                  <a:pt x="1790610" y="2075449"/>
                </a:lnTo>
                <a:lnTo>
                  <a:pt x="1831509" y="2058924"/>
                </a:lnTo>
                <a:lnTo>
                  <a:pt x="1866249" y="2033127"/>
                </a:lnTo>
                <a:lnTo>
                  <a:pt x="1893146" y="1999488"/>
                </a:lnTo>
                <a:lnTo>
                  <a:pt x="191051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19" y="485292"/>
                </a:lnTo>
                <a:lnTo>
                  <a:pt x="1893146" y="444452"/>
                </a:lnTo>
                <a:lnTo>
                  <a:pt x="1866249" y="409765"/>
                </a:lnTo>
                <a:lnTo>
                  <a:pt x="1831509" y="382909"/>
                </a:lnTo>
                <a:lnTo>
                  <a:pt x="1790610" y="365564"/>
                </a:lnTo>
                <a:lnTo>
                  <a:pt x="1745233" y="359410"/>
                </a:lnTo>
                <a:lnTo>
                  <a:pt x="1179322" y="359410"/>
                </a:lnTo>
                <a:lnTo>
                  <a:pt x="973201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5647" y="3023616"/>
            <a:ext cx="1922780" cy="2081530"/>
          </a:xfrm>
          <a:custGeom>
            <a:avLst/>
            <a:gdLst/>
            <a:ahLst/>
            <a:cxnLst/>
            <a:rect l="l" t="t" r="r" b="b"/>
            <a:pathLst>
              <a:path w="1922779" h="2081529">
                <a:moveTo>
                  <a:pt x="978788" y="0"/>
                </a:moveTo>
                <a:lnTo>
                  <a:pt x="772286" y="359410"/>
                </a:lnTo>
                <a:lnTo>
                  <a:pt x="171576" y="359410"/>
                </a:lnTo>
                <a:lnTo>
                  <a:pt x="126147" y="365564"/>
                </a:lnTo>
                <a:lnTo>
                  <a:pt x="85212" y="382909"/>
                </a:lnTo>
                <a:lnTo>
                  <a:pt x="50450" y="409765"/>
                </a:lnTo>
                <a:lnTo>
                  <a:pt x="23542" y="444452"/>
                </a:lnTo>
                <a:lnTo>
                  <a:pt x="6165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5" y="1959435"/>
                </a:lnTo>
                <a:lnTo>
                  <a:pt x="23542" y="1999488"/>
                </a:lnTo>
                <a:lnTo>
                  <a:pt x="50450" y="2033127"/>
                </a:lnTo>
                <a:lnTo>
                  <a:pt x="85212" y="2058924"/>
                </a:lnTo>
                <a:lnTo>
                  <a:pt x="126147" y="2075449"/>
                </a:lnTo>
                <a:lnTo>
                  <a:pt x="171576" y="2081276"/>
                </a:lnTo>
                <a:lnTo>
                  <a:pt x="1751076" y="2081276"/>
                </a:lnTo>
                <a:lnTo>
                  <a:pt x="1796735" y="2075449"/>
                </a:lnTo>
                <a:lnTo>
                  <a:pt x="1837755" y="2058924"/>
                </a:lnTo>
                <a:lnTo>
                  <a:pt x="1872503" y="2033127"/>
                </a:lnTo>
                <a:lnTo>
                  <a:pt x="1899346" y="1999488"/>
                </a:lnTo>
                <a:lnTo>
                  <a:pt x="1916649" y="1959435"/>
                </a:lnTo>
                <a:lnTo>
                  <a:pt x="1922779" y="1914398"/>
                </a:lnTo>
                <a:lnTo>
                  <a:pt x="1922779" y="530606"/>
                </a:lnTo>
                <a:lnTo>
                  <a:pt x="1916649" y="485292"/>
                </a:lnTo>
                <a:lnTo>
                  <a:pt x="1899346" y="444452"/>
                </a:lnTo>
                <a:lnTo>
                  <a:pt x="1872503" y="409765"/>
                </a:lnTo>
                <a:lnTo>
                  <a:pt x="1837755" y="382909"/>
                </a:lnTo>
                <a:lnTo>
                  <a:pt x="1796735" y="365564"/>
                </a:lnTo>
                <a:lnTo>
                  <a:pt x="1751076" y="359410"/>
                </a:lnTo>
                <a:lnTo>
                  <a:pt x="1189101" y="359410"/>
                </a:lnTo>
                <a:lnTo>
                  <a:pt x="978788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7543" y="2215895"/>
            <a:ext cx="494030" cy="494030"/>
          </a:xfrm>
          <a:custGeom>
            <a:avLst/>
            <a:gdLst/>
            <a:ahLst/>
            <a:cxnLst/>
            <a:rect l="l" t="t" r="r" b="b"/>
            <a:pathLst>
              <a:path w="494029" h="494030">
                <a:moveTo>
                  <a:pt x="258063" y="381507"/>
                </a:moveTo>
                <a:lnTo>
                  <a:pt x="235711" y="381507"/>
                </a:lnTo>
                <a:lnTo>
                  <a:pt x="235711" y="410590"/>
                </a:lnTo>
                <a:lnTo>
                  <a:pt x="169545" y="476630"/>
                </a:lnTo>
                <a:lnTo>
                  <a:pt x="168401" y="479425"/>
                </a:lnTo>
                <a:lnTo>
                  <a:pt x="168401" y="488695"/>
                </a:lnTo>
                <a:lnTo>
                  <a:pt x="173354" y="493775"/>
                </a:lnTo>
                <a:lnTo>
                  <a:pt x="182625" y="493775"/>
                </a:lnTo>
                <a:lnTo>
                  <a:pt x="185420" y="492505"/>
                </a:lnTo>
                <a:lnTo>
                  <a:pt x="246887" y="431038"/>
                </a:lnTo>
                <a:lnTo>
                  <a:pt x="278550" y="431038"/>
                </a:lnTo>
                <a:lnTo>
                  <a:pt x="258063" y="410590"/>
                </a:lnTo>
                <a:lnTo>
                  <a:pt x="258063" y="381507"/>
                </a:lnTo>
                <a:close/>
              </a:path>
              <a:path w="494029" h="494030">
                <a:moveTo>
                  <a:pt x="278550" y="431038"/>
                </a:moveTo>
                <a:lnTo>
                  <a:pt x="246887" y="431038"/>
                </a:lnTo>
                <a:lnTo>
                  <a:pt x="308355" y="492505"/>
                </a:lnTo>
                <a:lnTo>
                  <a:pt x="311150" y="493775"/>
                </a:lnTo>
                <a:lnTo>
                  <a:pt x="320421" y="493775"/>
                </a:lnTo>
                <a:lnTo>
                  <a:pt x="325374" y="488695"/>
                </a:lnTo>
                <a:lnTo>
                  <a:pt x="325374" y="479425"/>
                </a:lnTo>
                <a:lnTo>
                  <a:pt x="324230" y="476630"/>
                </a:lnTo>
                <a:lnTo>
                  <a:pt x="278550" y="431038"/>
                </a:lnTo>
                <a:close/>
              </a:path>
              <a:path w="494029" h="494030">
                <a:moveTo>
                  <a:pt x="471297" y="22478"/>
                </a:moveTo>
                <a:lnTo>
                  <a:pt x="22478" y="22478"/>
                </a:lnTo>
                <a:lnTo>
                  <a:pt x="13715" y="24241"/>
                </a:lnTo>
                <a:lnTo>
                  <a:pt x="6572" y="29051"/>
                </a:lnTo>
                <a:lnTo>
                  <a:pt x="1762" y="36195"/>
                </a:lnTo>
                <a:lnTo>
                  <a:pt x="0" y="44957"/>
                </a:lnTo>
                <a:lnTo>
                  <a:pt x="0" y="67309"/>
                </a:lnTo>
                <a:lnTo>
                  <a:pt x="1762" y="76072"/>
                </a:lnTo>
                <a:lnTo>
                  <a:pt x="6572" y="83216"/>
                </a:lnTo>
                <a:lnTo>
                  <a:pt x="13715" y="88026"/>
                </a:lnTo>
                <a:lnTo>
                  <a:pt x="22478" y="89788"/>
                </a:lnTo>
                <a:lnTo>
                  <a:pt x="22478" y="359155"/>
                </a:lnTo>
                <a:lnTo>
                  <a:pt x="24241" y="367845"/>
                </a:lnTo>
                <a:lnTo>
                  <a:pt x="29051" y="374951"/>
                </a:lnTo>
                <a:lnTo>
                  <a:pt x="36194" y="379747"/>
                </a:lnTo>
                <a:lnTo>
                  <a:pt x="44957" y="381507"/>
                </a:lnTo>
                <a:lnTo>
                  <a:pt x="448817" y="381507"/>
                </a:lnTo>
                <a:lnTo>
                  <a:pt x="457580" y="379747"/>
                </a:lnTo>
                <a:lnTo>
                  <a:pt x="464724" y="374951"/>
                </a:lnTo>
                <a:lnTo>
                  <a:pt x="469534" y="367845"/>
                </a:lnTo>
                <a:lnTo>
                  <a:pt x="471297" y="359155"/>
                </a:lnTo>
                <a:lnTo>
                  <a:pt x="44957" y="359155"/>
                </a:lnTo>
                <a:lnTo>
                  <a:pt x="44957" y="89788"/>
                </a:lnTo>
                <a:lnTo>
                  <a:pt x="471297" y="89788"/>
                </a:lnTo>
                <a:lnTo>
                  <a:pt x="480059" y="88026"/>
                </a:lnTo>
                <a:lnTo>
                  <a:pt x="487203" y="83216"/>
                </a:lnTo>
                <a:lnTo>
                  <a:pt x="492013" y="76072"/>
                </a:lnTo>
                <a:lnTo>
                  <a:pt x="493775" y="67309"/>
                </a:lnTo>
                <a:lnTo>
                  <a:pt x="22478" y="67309"/>
                </a:lnTo>
                <a:lnTo>
                  <a:pt x="22478" y="44957"/>
                </a:lnTo>
                <a:lnTo>
                  <a:pt x="493775" y="44957"/>
                </a:lnTo>
                <a:lnTo>
                  <a:pt x="492013" y="36195"/>
                </a:lnTo>
                <a:lnTo>
                  <a:pt x="487203" y="29051"/>
                </a:lnTo>
                <a:lnTo>
                  <a:pt x="480060" y="24241"/>
                </a:lnTo>
                <a:lnTo>
                  <a:pt x="471297" y="22478"/>
                </a:lnTo>
                <a:close/>
              </a:path>
              <a:path w="494029" h="494030">
                <a:moveTo>
                  <a:pt x="471297" y="89788"/>
                </a:moveTo>
                <a:lnTo>
                  <a:pt x="448817" y="89788"/>
                </a:lnTo>
                <a:lnTo>
                  <a:pt x="448817" y="359155"/>
                </a:lnTo>
                <a:lnTo>
                  <a:pt x="471297" y="359155"/>
                </a:lnTo>
                <a:lnTo>
                  <a:pt x="471297" y="89788"/>
                </a:lnTo>
                <a:close/>
              </a:path>
              <a:path w="494029" h="494030">
                <a:moveTo>
                  <a:pt x="201929" y="134619"/>
                </a:moveTo>
                <a:lnTo>
                  <a:pt x="112267" y="134619"/>
                </a:lnTo>
                <a:lnTo>
                  <a:pt x="103504" y="136399"/>
                </a:lnTo>
                <a:lnTo>
                  <a:pt x="96361" y="141239"/>
                </a:lnTo>
                <a:lnTo>
                  <a:pt x="91551" y="148389"/>
                </a:lnTo>
                <a:lnTo>
                  <a:pt x="89788" y="157099"/>
                </a:lnTo>
                <a:lnTo>
                  <a:pt x="89788" y="269366"/>
                </a:lnTo>
                <a:lnTo>
                  <a:pt x="91551" y="278076"/>
                </a:lnTo>
                <a:lnTo>
                  <a:pt x="96361" y="285226"/>
                </a:lnTo>
                <a:lnTo>
                  <a:pt x="103504" y="290066"/>
                </a:lnTo>
                <a:lnTo>
                  <a:pt x="112267" y="291845"/>
                </a:lnTo>
                <a:lnTo>
                  <a:pt x="201929" y="291845"/>
                </a:lnTo>
                <a:lnTo>
                  <a:pt x="210693" y="290066"/>
                </a:lnTo>
                <a:lnTo>
                  <a:pt x="217836" y="285226"/>
                </a:lnTo>
                <a:lnTo>
                  <a:pt x="222646" y="278076"/>
                </a:lnTo>
                <a:lnTo>
                  <a:pt x="224408" y="269366"/>
                </a:lnTo>
                <a:lnTo>
                  <a:pt x="112267" y="269366"/>
                </a:lnTo>
                <a:lnTo>
                  <a:pt x="112267" y="157099"/>
                </a:lnTo>
                <a:lnTo>
                  <a:pt x="224408" y="157099"/>
                </a:lnTo>
                <a:lnTo>
                  <a:pt x="222646" y="148389"/>
                </a:lnTo>
                <a:lnTo>
                  <a:pt x="217836" y="141239"/>
                </a:lnTo>
                <a:lnTo>
                  <a:pt x="210693" y="136399"/>
                </a:lnTo>
                <a:lnTo>
                  <a:pt x="201929" y="134619"/>
                </a:lnTo>
                <a:close/>
              </a:path>
              <a:path w="494029" h="494030">
                <a:moveTo>
                  <a:pt x="399033" y="269366"/>
                </a:moveTo>
                <a:lnTo>
                  <a:pt x="274320" y="269366"/>
                </a:lnTo>
                <a:lnTo>
                  <a:pt x="269366" y="274319"/>
                </a:lnTo>
                <a:lnTo>
                  <a:pt x="269366" y="286765"/>
                </a:lnTo>
                <a:lnTo>
                  <a:pt x="274320" y="291845"/>
                </a:lnTo>
                <a:lnTo>
                  <a:pt x="399033" y="291845"/>
                </a:lnTo>
                <a:lnTo>
                  <a:pt x="403986" y="286765"/>
                </a:lnTo>
                <a:lnTo>
                  <a:pt x="403986" y="274319"/>
                </a:lnTo>
                <a:lnTo>
                  <a:pt x="399033" y="269366"/>
                </a:lnTo>
                <a:close/>
              </a:path>
              <a:path w="494029" h="494030">
                <a:moveTo>
                  <a:pt x="224408" y="157099"/>
                </a:moveTo>
                <a:lnTo>
                  <a:pt x="201929" y="157099"/>
                </a:lnTo>
                <a:lnTo>
                  <a:pt x="201929" y="269366"/>
                </a:lnTo>
                <a:lnTo>
                  <a:pt x="224408" y="269366"/>
                </a:lnTo>
                <a:lnTo>
                  <a:pt x="224408" y="157099"/>
                </a:lnTo>
                <a:close/>
              </a:path>
              <a:path w="494029" h="494030">
                <a:moveTo>
                  <a:pt x="331597" y="224408"/>
                </a:moveTo>
                <a:lnTo>
                  <a:pt x="274320" y="224408"/>
                </a:lnTo>
                <a:lnTo>
                  <a:pt x="269366" y="229488"/>
                </a:lnTo>
                <a:lnTo>
                  <a:pt x="269366" y="241807"/>
                </a:lnTo>
                <a:lnTo>
                  <a:pt x="274320" y="246887"/>
                </a:lnTo>
                <a:lnTo>
                  <a:pt x="331597" y="246887"/>
                </a:lnTo>
                <a:lnTo>
                  <a:pt x="336676" y="241807"/>
                </a:lnTo>
                <a:lnTo>
                  <a:pt x="336676" y="229488"/>
                </a:lnTo>
                <a:lnTo>
                  <a:pt x="331597" y="224408"/>
                </a:lnTo>
                <a:close/>
              </a:path>
              <a:path w="494029" h="494030">
                <a:moveTo>
                  <a:pt x="399033" y="179577"/>
                </a:moveTo>
                <a:lnTo>
                  <a:pt x="274320" y="179577"/>
                </a:lnTo>
                <a:lnTo>
                  <a:pt x="269366" y="184657"/>
                </a:lnTo>
                <a:lnTo>
                  <a:pt x="269366" y="196976"/>
                </a:lnTo>
                <a:lnTo>
                  <a:pt x="274320" y="201929"/>
                </a:lnTo>
                <a:lnTo>
                  <a:pt x="399033" y="201929"/>
                </a:lnTo>
                <a:lnTo>
                  <a:pt x="403986" y="196976"/>
                </a:lnTo>
                <a:lnTo>
                  <a:pt x="403986" y="184657"/>
                </a:lnTo>
                <a:lnTo>
                  <a:pt x="399033" y="179577"/>
                </a:lnTo>
                <a:close/>
              </a:path>
              <a:path w="494029" h="494030">
                <a:moveTo>
                  <a:pt x="354075" y="134619"/>
                </a:moveTo>
                <a:lnTo>
                  <a:pt x="274320" y="134619"/>
                </a:lnTo>
                <a:lnTo>
                  <a:pt x="269366" y="139700"/>
                </a:lnTo>
                <a:lnTo>
                  <a:pt x="269366" y="152145"/>
                </a:lnTo>
                <a:lnTo>
                  <a:pt x="274320" y="157099"/>
                </a:lnTo>
                <a:lnTo>
                  <a:pt x="354075" y="157099"/>
                </a:lnTo>
                <a:lnTo>
                  <a:pt x="359155" y="152145"/>
                </a:lnTo>
                <a:lnTo>
                  <a:pt x="359155" y="139700"/>
                </a:lnTo>
                <a:lnTo>
                  <a:pt x="354075" y="134619"/>
                </a:lnTo>
                <a:close/>
              </a:path>
              <a:path w="494029" h="494030">
                <a:moveTo>
                  <a:pt x="493775" y="44957"/>
                </a:moveTo>
                <a:lnTo>
                  <a:pt x="471297" y="44957"/>
                </a:lnTo>
                <a:lnTo>
                  <a:pt x="471297" y="67309"/>
                </a:lnTo>
                <a:lnTo>
                  <a:pt x="493775" y="67309"/>
                </a:lnTo>
                <a:lnTo>
                  <a:pt x="493775" y="44957"/>
                </a:lnTo>
                <a:close/>
              </a:path>
              <a:path w="494029" h="494030">
                <a:moveTo>
                  <a:pt x="246887" y="0"/>
                </a:moveTo>
                <a:lnTo>
                  <a:pt x="238124" y="1762"/>
                </a:lnTo>
                <a:lnTo>
                  <a:pt x="230981" y="6572"/>
                </a:lnTo>
                <a:lnTo>
                  <a:pt x="226171" y="13715"/>
                </a:lnTo>
                <a:lnTo>
                  <a:pt x="224408" y="22478"/>
                </a:lnTo>
                <a:lnTo>
                  <a:pt x="269366" y="22478"/>
                </a:lnTo>
                <a:lnTo>
                  <a:pt x="267604" y="13715"/>
                </a:lnTo>
                <a:lnTo>
                  <a:pt x="262794" y="6572"/>
                </a:lnTo>
                <a:lnTo>
                  <a:pt x="255650" y="1762"/>
                </a:lnTo>
                <a:lnTo>
                  <a:pt x="246887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3288" y="2216404"/>
            <a:ext cx="542925" cy="444500"/>
          </a:xfrm>
          <a:custGeom>
            <a:avLst/>
            <a:gdLst/>
            <a:ahLst/>
            <a:cxnLst/>
            <a:rect l="l" t="t" r="r" b="b"/>
            <a:pathLst>
              <a:path w="542925" h="444500">
                <a:moveTo>
                  <a:pt x="295453" y="0"/>
                </a:moveTo>
                <a:lnTo>
                  <a:pt x="286385" y="0"/>
                </a:lnTo>
                <a:lnTo>
                  <a:pt x="270091" y="1270"/>
                </a:lnTo>
                <a:lnTo>
                  <a:pt x="255285" y="5079"/>
                </a:lnTo>
                <a:lnTo>
                  <a:pt x="243076" y="8889"/>
                </a:lnTo>
                <a:lnTo>
                  <a:pt x="234569" y="13970"/>
                </a:lnTo>
                <a:lnTo>
                  <a:pt x="217483" y="21589"/>
                </a:lnTo>
                <a:lnTo>
                  <a:pt x="202755" y="33020"/>
                </a:lnTo>
                <a:lnTo>
                  <a:pt x="189741" y="49529"/>
                </a:lnTo>
                <a:lnTo>
                  <a:pt x="177800" y="73660"/>
                </a:lnTo>
                <a:lnTo>
                  <a:pt x="172587" y="99060"/>
                </a:lnTo>
                <a:lnTo>
                  <a:pt x="174958" y="121920"/>
                </a:lnTo>
                <a:lnTo>
                  <a:pt x="181354" y="143510"/>
                </a:lnTo>
                <a:lnTo>
                  <a:pt x="188213" y="160020"/>
                </a:lnTo>
                <a:lnTo>
                  <a:pt x="184717" y="185420"/>
                </a:lnTo>
                <a:lnTo>
                  <a:pt x="186436" y="203200"/>
                </a:lnTo>
                <a:lnTo>
                  <a:pt x="189964" y="212089"/>
                </a:lnTo>
                <a:lnTo>
                  <a:pt x="191897" y="214629"/>
                </a:lnTo>
                <a:lnTo>
                  <a:pt x="198846" y="223520"/>
                </a:lnTo>
                <a:lnTo>
                  <a:pt x="207200" y="236220"/>
                </a:lnTo>
                <a:lnTo>
                  <a:pt x="214221" y="254000"/>
                </a:lnTo>
                <a:lnTo>
                  <a:pt x="217170" y="279400"/>
                </a:lnTo>
                <a:lnTo>
                  <a:pt x="210264" y="308610"/>
                </a:lnTo>
                <a:lnTo>
                  <a:pt x="195072" y="325120"/>
                </a:lnTo>
                <a:lnTo>
                  <a:pt x="179879" y="334010"/>
                </a:lnTo>
                <a:lnTo>
                  <a:pt x="172974" y="336550"/>
                </a:lnTo>
                <a:lnTo>
                  <a:pt x="147599" y="346710"/>
                </a:lnTo>
                <a:lnTo>
                  <a:pt x="119141" y="363220"/>
                </a:lnTo>
                <a:lnTo>
                  <a:pt x="95946" y="391160"/>
                </a:lnTo>
                <a:lnTo>
                  <a:pt x="86360" y="433070"/>
                </a:lnTo>
                <a:lnTo>
                  <a:pt x="86360" y="444500"/>
                </a:lnTo>
                <a:lnTo>
                  <a:pt x="456184" y="444500"/>
                </a:lnTo>
                <a:lnTo>
                  <a:pt x="456184" y="433070"/>
                </a:lnTo>
                <a:lnTo>
                  <a:pt x="453278" y="420370"/>
                </a:lnTo>
                <a:lnTo>
                  <a:pt x="111887" y="420370"/>
                </a:lnTo>
                <a:lnTo>
                  <a:pt x="120493" y="397510"/>
                </a:lnTo>
                <a:lnTo>
                  <a:pt x="136064" y="381000"/>
                </a:lnTo>
                <a:lnTo>
                  <a:pt x="156374" y="369570"/>
                </a:lnTo>
                <a:lnTo>
                  <a:pt x="179197" y="360679"/>
                </a:lnTo>
                <a:lnTo>
                  <a:pt x="180212" y="360679"/>
                </a:lnTo>
                <a:lnTo>
                  <a:pt x="199159" y="351789"/>
                </a:lnTo>
                <a:lnTo>
                  <a:pt x="219297" y="336550"/>
                </a:lnTo>
                <a:lnTo>
                  <a:pt x="235291" y="312420"/>
                </a:lnTo>
                <a:lnTo>
                  <a:pt x="241808" y="279400"/>
                </a:lnTo>
                <a:lnTo>
                  <a:pt x="238942" y="251460"/>
                </a:lnTo>
                <a:lnTo>
                  <a:pt x="231933" y="229870"/>
                </a:lnTo>
                <a:lnTo>
                  <a:pt x="223162" y="214629"/>
                </a:lnTo>
                <a:lnTo>
                  <a:pt x="215011" y="204470"/>
                </a:lnTo>
                <a:lnTo>
                  <a:pt x="213106" y="201929"/>
                </a:lnTo>
                <a:lnTo>
                  <a:pt x="210820" y="199389"/>
                </a:lnTo>
                <a:lnTo>
                  <a:pt x="211327" y="199389"/>
                </a:lnTo>
                <a:lnTo>
                  <a:pt x="210395" y="196850"/>
                </a:lnTo>
                <a:lnTo>
                  <a:pt x="209486" y="190500"/>
                </a:lnTo>
                <a:lnTo>
                  <a:pt x="209720" y="180339"/>
                </a:lnTo>
                <a:lnTo>
                  <a:pt x="212216" y="165100"/>
                </a:lnTo>
                <a:lnTo>
                  <a:pt x="214757" y="154939"/>
                </a:lnTo>
                <a:lnTo>
                  <a:pt x="210438" y="149860"/>
                </a:lnTo>
                <a:lnTo>
                  <a:pt x="204749" y="135889"/>
                </a:lnTo>
                <a:lnTo>
                  <a:pt x="199501" y="119379"/>
                </a:lnTo>
                <a:lnTo>
                  <a:pt x="197276" y="100329"/>
                </a:lnTo>
                <a:lnTo>
                  <a:pt x="200660" y="82550"/>
                </a:lnTo>
                <a:lnTo>
                  <a:pt x="209992" y="63500"/>
                </a:lnTo>
                <a:lnTo>
                  <a:pt x="219789" y="50800"/>
                </a:lnTo>
                <a:lnTo>
                  <a:pt x="231038" y="43179"/>
                </a:lnTo>
                <a:lnTo>
                  <a:pt x="244728" y="35560"/>
                </a:lnTo>
                <a:lnTo>
                  <a:pt x="247014" y="35560"/>
                </a:lnTo>
                <a:lnTo>
                  <a:pt x="248031" y="34289"/>
                </a:lnTo>
                <a:lnTo>
                  <a:pt x="253112" y="31750"/>
                </a:lnTo>
                <a:lnTo>
                  <a:pt x="261826" y="29210"/>
                </a:lnTo>
                <a:lnTo>
                  <a:pt x="273230" y="25400"/>
                </a:lnTo>
                <a:lnTo>
                  <a:pt x="339549" y="25400"/>
                </a:lnTo>
                <a:lnTo>
                  <a:pt x="331761" y="16510"/>
                </a:lnTo>
                <a:lnTo>
                  <a:pt x="321563" y="8889"/>
                </a:lnTo>
                <a:lnTo>
                  <a:pt x="313209" y="5079"/>
                </a:lnTo>
                <a:lnTo>
                  <a:pt x="295453" y="0"/>
                </a:lnTo>
                <a:close/>
              </a:path>
              <a:path w="542925" h="444500">
                <a:moveTo>
                  <a:pt x="339549" y="25400"/>
                </a:moveTo>
                <a:lnTo>
                  <a:pt x="295528" y="25400"/>
                </a:lnTo>
                <a:lnTo>
                  <a:pt x="303275" y="26670"/>
                </a:lnTo>
                <a:lnTo>
                  <a:pt x="309372" y="30479"/>
                </a:lnTo>
                <a:lnTo>
                  <a:pt x="334390" y="67310"/>
                </a:lnTo>
                <a:lnTo>
                  <a:pt x="344646" y="120650"/>
                </a:lnTo>
                <a:lnTo>
                  <a:pt x="340606" y="137160"/>
                </a:lnTo>
                <a:lnTo>
                  <a:pt x="335279" y="147320"/>
                </a:lnTo>
                <a:lnTo>
                  <a:pt x="331088" y="152400"/>
                </a:lnTo>
                <a:lnTo>
                  <a:pt x="329691" y="160020"/>
                </a:lnTo>
                <a:lnTo>
                  <a:pt x="331342" y="167639"/>
                </a:lnTo>
                <a:lnTo>
                  <a:pt x="333642" y="180339"/>
                </a:lnTo>
                <a:lnTo>
                  <a:pt x="333930" y="189229"/>
                </a:lnTo>
                <a:lnTo>
                  <a:pt x="333146" y="195579"/>
                </a:lnTo>
                <a:lnTo>
                  <a:pt x="332232" y="198120"/>
                </a:lnTo>
                <a:lnTo>
                  <a:pt x="331977" y="198120"/>
                </a:lnTo>
                <a:lnTo>
                  <a:pt x="329057" y="201929"/>
                </a:lnTo>
                <a:lnTo>
                  <a:pt x="327533" y="204470"/>
                </a:lnTo>
                <a:lnTo>
                  <a:pt x="319381" y="214629"/>
                </a:lnTo>
                <a:lnTo>
                  <a:pt x="310610" y="229870"/>
                </a:lnTo>
                <a:lnTo>
                  <a:pt x="303601" y="251460"/>
                </a:lnTo>
                <a:lnTo>
                  <a:pt x="300736" y="279400"/>
                </a:lnTo>
                <a:lnTo>
                  <a:pt x="307252" y="312420"/>
                </a:lnTo>
                <a:lnTo>
                  <a:pt x="323246" y="336550"/>
                </a:lnTo>
                <a:lnTo>
                  <a:pt x="343384" y="351789"/>
                </a:lnTo>
                <a:lnTo>
                  <a:pt x="362331" y="360679"/>
                </a:lnTo>
                <a:lnTo>
                  <a:pt x="363347" y="360679"/>
                </a:lnTo>
                <a:lnTo>
                  <a:pt x="386169" y="369570"/>
                </a:lnTo>
                <a:lnTo>
                  <a:pt x="406479" y="381000"/>
                </a:lnTo>
                <a:lnTo>
                  <a:pt x="422050" y="397510"/>
                </a:lnTo>
                <a:lnTo>
                  <a:pt x="430657" y="420370"/>
                </a:lnTo>
                <a:lnTo>
                  <a:pt x="453278" y="420370"/>
                </a:lnTo>
                <a:lnTo>
                  <a:pt x="423402" y="363220"/>
                </a:lnTo>
                <a:lnTo>
                  <a:pt x="369570" y="336550"/>
                </a:lnTo>
                <a:lnTo>
                  <a:pt x="362664" y="334010"/>
                </a:lnTo>
                <a:lnTo>
                  <a:pt x="347472" y="325120"/>
                </a:lnTo>
                <a:lnTo>
                  <a:pt x="332279" y="308610"/>
                </a:lnTo>
                <a:lnTo>
                  <a:pt x="325374" y="279400"/>
                </a:lnTo>
                <a:lnTo>
                  <a:pt x="328320" y="254000"/>
                </a:lnTo>
                <a:lnTo>
                  <a:pt x="335327" y="236220"/>
                </a:lnTo>
                <a:lnTo>
                  <a:pt x="343644" y="223520"/>
                </a:lnTo>
                <a:lnTo>
                  <a:pt x="352631" y="212089"/>
                </a:lnTo>
                <a:lnTo>
                  <a:pt x="356552" y="203200"/>
                </a:lnTo>
                <a:lnTo>
                  <a:pt x="358663" y="186689"/>
                </a:lnTo>
                <a:lnTo>
                  <a:pt x="355346" y="161289"/>
                </a:lnTo>
                <a:lnTo>
                  <a:pt x="365176" y="142239"/>
                </a:lnTo>
                <a:lnTo>
                  <a:pt x="369601" y="118110"/>
                </a:lnTo>
                <a:lnTo>
                  <a:pt x="367311" y="90170"/>
                </a:lnTo>
                <a:lnTo>
                  <a:pt x="356997" y="57150"/>
                </a:lnTo>
                <a:lnTo>
                  <a:pt x="348870" y="40639"/>
                </a:lnTo>
                <a:lnTo>
                  <a:pt x="340661" y="26670"/>
                </a:lnTo>
                <a:lnTo>
                  <a:pt x="339549" y="25400"/>
                </a:lnTo>
                <a:close/>
              </a:path>
              <a:path w="542925" h="444500">
                <a:moveTo>
                  <a:pt x="143510" y="49529"/>
                </a:moveTo>
                <a:lnTo>
                  <a:pt x="135382" y="49529"/>
                </a:lnTo>
                <a:lnTo>
                  <a:pt x="122358" y="50800"/>
                </a:lnTo>
                <a:lnTo>
                  <a:pt x="110537" y="53339"/>
                </a:lnTo>
                <a:lnTo>
                  <a:pt x="100788" y="57150"/>
                </a:lnTo>
                <a:lnTo>
                  <a:pt x="93979" y="59689"/>
                </a:lnTo>
                <a:lnTo>
                  <a:pt x="62261" y="87629"/>
                </a:lnTo>
                <a:lnTo>
                  <a:pt x="49329" y="125729"/>
                </a:lnTo>
                <a:lnTo>
                  <a:pt x="51228" y="144779"/>
                </a:lnTo>
                <a:lnTo>
                  <a:pt x="56342" y="161289"/>
                </a:lnTo>
                <a:lnTo>
                  <a:pt x="61849" y="173989"/>
                </a:lnTo>
                <a:lnTo>
                  <a:pt x="59056" y="194310"/>
                </a:lnTo>
                <a:lnTo>
                  <a:pt x="60467" y="207010"/>
                </a:lnTo>
                <a:lnTo>
                  <a:pt x="63331" y="214629"/>
                </a:lnTo>
                <a:lnTo>
                  <a:pt x="69615" y="223520"/>
                </a:lnTo>
                <a:lnTo>
                  <a:pt x="74549" y="232410"/>
                </a:lnTo>
                <a:lnTo>
                  <a:pt x="78434" y="246379"/>
                </a:lnTo>
                <a:lnTo>
                  <a:pt x="80010" y="266700"/>
                </a:lnTo>
                <a:lnTo>
                  <a:pt x="75684" y="288289"/>
                </a:lnTo>
                <a:lnTo>
                  <a:pt x="66167" y="300989"/>
                </a:lnTo>
                <a:lnTo>
                  <a:pt x="56649" y="307339"/>
                </a:lnTo>
                <a:lnTo>
                  <a:pt x="52324" y="309879"/>
                </a:lnTo>
                <a:lnTo>
                  <a:pt x="34718" y="317500"/>
                </a:lnTo>
                <a:lnTo>
                  <a:pt x="17779" y="330200"/>
                </a:lnTo>
                <a:lnTo>
                  <a:pt x="5032" y="351789"/>
                </a:lnTo>
                <a:lnTo>
                  <a:pt x="0" y="383539"/>
                </a:lnTo>
                <a:lnTo>
                  <a:pt x="0" y="396239"/>
                </a:lnTo>
                <a:lnTo>
                  <a:pt x="67310" y="396239"/>
                </a:lnTo>
                <a:lnTo>
                  <a:pt x="69687" y="388620"/>
                </a:lnTo>
                <a:lnTo>
                  <a:pt x="72421" y="382270"/>
                </a:lnTo>
                <a:lnTo>
                  <a:pt x="75489" y="377189"/>
                </a:lnTo>
                <a:lnTo>
                  <a:pt x="78866" y="370839"/>
                </a:lnTo>
                <a:lnTo>
                  <a:pt x="25526" y="370839"/>
                </a:lnTo>
                <a:lnTo>
                  <a:pt x="30184" y="355600"/>
                </a:lnTo>
                <a:lnTo>
                  <a:pt x="38020" y="345439"/>
                </a:lnTo>
                <a:lnTo>
                  <a:pt x="48119" y="337820"/>
                </a:lnTo>
                <a:lnTo>
                  <a:pt x="73572" y="326389"/>
                </a:lnTo>
                <a:lnTo>
                  <a:pt x="88296" y="313689"/>
                </a:lnTo>
                <a:lnTo>
                  <a:pt x="99925" y="294639"/>
                </a:lnTo>
                <a:lnTo>
                  <a:pt x="104648" y="266700"/>
                </a:lnTo>
                <a:lnTo>
                  <a:pt x="102600" y="242570"/>
                </a:lnTo>
                <a:lnTo>
                  <a:pt x="97599" y="224789"/>
                </a:lnTo>
                <a:lnTo>
                  <a:pt x="91360" y="212089"/>
                </a:lnTo>
                <a:lnTo>
                  <a:pt x="85598" y="203200"/>
                </a:lnTo>
                <a:lnTo>
                  <a:pt x="84836" y="201929"/>
                </a:lnTo>
                <a:lnTo>
                  <a:pt x="84582" y="201929"/>
                </a:lnTo>
                <a:lnTo>
                  <a:pt x="84074" y="200660"/>
                </a:lnTo>
                <a:lnTo>
                  <a:pt x="82423" y="194310"/>
                </a:lnTo>
                <a:lnTo>
                  <a:pt x="85851" y="180339"/>
                </a:lnTo>
                <a:lnTo>
                  <a:pt x="87122" y="173989"/>
                </a:lnTo>
                <a:lnTo>
                  <a:pt x="86360" y="167639"/>
                </a:lnTo>
                <a:lnTo>
                  <a:pt x="84074" y="162560"/>
                </a:lnTo>
                <a:lnTo>
                  <a:pt x="79845" y="153670"/>
                </a:lnTo>
                <a:lnTo>
                  <a:pt x="75866" y="140970"/>
                </a:lnTo>
                <a:lnTo>
                  <a:pt x="83470" y="100329"/>
                </a:lnTo>
                <a:lnTo>
                  <a:pt x="103759" y="82550"/>
                </a:lnTo>
                <a:lnTo>
                  <a:pt x="105028" y="82550"/>
                </a:lnTo>
                <a:lnTo>
                  <a:pt x="106172" y="81279"/>
                </a:lnTo>
                <a:lnTo>
                  <a:pt x="107187" y="81279"/>
                </a:lnTo>
                <a:lnTo>
                  <a:pt x="111093" y="78739"/>
                </a:lnTo>
                <a:lnTo>
                  <a:pt x="117665" y="76200"/>
                </a:lnTo>
                <a:lnTo>
                  <a:pt x="126047" y="74929"/>
                </a:lnTo>
                <a:lnTo>
                  <a:pt x="151511" y="74929"/>
                </a:lnTo>
                <a:lnTo>
                  <a:pt x="151891" y="73660"/>
                </a:lnTo>
                <a:lnTo>
                  <a:pt x="153162" y="68579"/>
                </a:lnTo>
                <a:lnTo>
                  <a:pt x="154812" y="64770"/>
                </a:lnTo>
                <a:lnTo>
                  <a:pt x="156337" y="60960"/>
                </a:lnTo>
                <a:lnTo>
                  <a:pt x="157987" y="57150"/>
                </a:lnTo>
                <a:lnTo>
                  <a:pt x="159512" y="54610"/>
                </a:lnTo>
                <a:lnTo>
                  <a:pt x="151891" y="50800"/>
                </a:lnTo>
                <a:lnTo>
                  <a:pt x="143510" y="49529"/>
                </a:lnTo>
                <a:close/>
              </a:path>
              <a:path w="542925" h="444500">
                <a:moveTo>
                  <a:pt x="471582" y="74929"/>
                </a:moveTo>
                <a:lnTo>
                  <a:pt x="416496" y="74929"/>
                </a:lnTo>
                <a:lnTo>
                  <a:pt x="424878" y="76200"/>
                </a:lnTo>
                <a:lnTo>
                  <a:pt x="431450" y="78739"/>
                </a:lnTo>
                <a:lnTo>
                  <a:pt x="435356" y="81279"/>
                </a:lnTo>
                <a:lnTo>
                  <a:pt x="436372" y="81279"/>
                </a:lnTo>
                <a:lnTo>
                  <a:pt x="437514" y="82550"/>
                </a:lnTo>
                <a:lnTo>
                  <a:pt x="438785" y="82550"/>
                </a:lnTo>
                <a:lnTo>
                  <a:pt x="446643" y="86360"/>
                </a:lnTo>
                <a:lnTo>
                  <a:pt x="452977" y="91439"/>
                </a:lnTo>
                <a:lnTo>
                  <a:pt x="459073" y="100329"/>
                </a:lnTo>
                <a:lnTo>
                  <a:pt x="466216" y="116839"/>
                </a:lnTo>
                <a:lnTo>
                  <a:pt x="468489" y="128270"/>
                </a:lnTo>
                <a:lnTo>
                  <a:pt x="466677" y="140970"/>
                </a:lnTo>
                <a:lnTo>
                  <a:pt x="462698" y="153670"/>
                </a:lnTo>
                <a:lnTo>
                  <a:pt x="458470" y="162560"/>
                </a:lnTo>
                <a:lnTo>
                  <a:pt x="456184" y="167639"/>
                </a:lnTo>
                <a:lnTo>
                  <a:pt x="455422" y="173989"/>
                </a:lnTo>
                <a:lnTo>
                  <a:pt x="459994" y="194310"/>
                </a:lnTo>
                <a:lnTo>
                  <a:pt x="458470" y="200660"/>
                </a:lnTo>
                <a:lnTo>
                  <a:pt x="457962" y="201929"/>
                </a:lnTo>
                <a:lnTo>
                  <a:pt x="457708" y="201929"/>
                </a:lnTo>
                <a:lnTo>
                  <a:pt x="456946" y="203200"/>
                </a:lnTo>
                <a:lnTo>
                  <a:pt x="451129" y="212089"/>
                </a:lnTo>
                <a:lnTo>
                  <a:pt x="444896" y="224789"/>
                </a:lnTo>
                <a:lnTo>
                  <a:pt x="439926" y="242570"/>
                </a:lnTo>
                <a:lnTo>
                  <a:pt x="437896" y="266700"/>
                </a:lnTo>
                <a:lnTo>
                  <a:pt x="442618" y="294639"/>
                </a:lnTo>
                <a:lnTo>
                  <a:pt x="454247" y="313689"/>
                </a:lnTo>
                <a:lnTo>
                  <a:pt x="468971" y="326389"/>
                </a:lnTo>
                <a:lnTo>
                  <a:pt x="494424" y="337820"/>
                </a:lnTo>
                <a:lnTo>
                  <a:pt x="504523" y="345439"/>
                </a:lnTo>
                <a:lnTo>
                  <a:pt x="512359" y="355600"/>
                </a:lnTo>
                <a:lnTo>
                  <a:pt x="517016" y="370839"/>
                </a:lnTo>
                <a:lnTo>
                  <a:pt x="463676" y="370839"/>
                </a:lnTo>
                <a:lnTo>
                  <a:pt x="467054" y="377189"/>
                </a:lnTo>
                <a:lnTo>
                  <a:pt x="470122" y="382270"/>
                </a:lnTo>
                <a:lnTo>
                  <a:pt x="472856" y="388620"/>
                </a:lnTo>
                <a:lnTo>
                  <a:pt x="475234" y="396239"/>
                </a:lnTo>
                <a:lnTo>
                  <a:pt x="542544" y="396239"/>
                </a:lnTo>
                <a:lnTo>
                  <a:pt x="542544" y="383539"/>
                </a:lnTo>
                <a:lnTo>
                  <a:pt x="537529" y="351789"/>
                </a:lnTo>
                <a:lnTo>
                  <a:pt x="524811" y="330200"/>
                </a:lnTo>
                <a:lnTo>
                  <a:pt x="507878" y="317500"/>
                </a:lnTo>
                <a:lnTo>
                  <a:pt x="490220" y="309879"/>
                </a:lnTo>
                <a:lnTo>
                  <a:pt x="485894" y="307339"/>
                </a:lnTo>
                <a:lnTo>
                  <a:pt x="476377" y="300989"/>
                </a:lnTo>
                <a:lnTo>
                  <a:pt x="466859" y="288289"/>
                </a:lnTo>
                <a:lnTo>
                  <a:pt x="462534" y="266700"/>
                </a:lnTo>
                <a:lnTo>
                  <a:pt x="464109" y="246379"/>
                </a:lnTo>
                <a:lnTo>
                  <a:pt x="467995" y="232410"/>
                </a:lnTo>
                <a:lnTo>
                  <a:pt x="472928" y="223520"/>
                </a:lnTo>
                <a:lnTo>
                  <a:pt x="479194" y="214629"/>
                </a:lnTo>
                <a:lnTo>
                  <a:pt x="482028" y="207010"/>
                </a:lnTo>
                <a:lnTo>
                  <a:pt x="483433" y="194310"/>
                </a:lnTo>
                <a:lnTo>
                  <a:pt x="480695" y="173989"/>
                </a:lnTo>
                <a:lnTo>
                  <a:pt x="486201" y="161289"/>
                </a:lnTo>
                <a:lnTo>
                  <a:pt x="491315" y="144779"/>
                </a:lnTo>
                <a:lnTo>
                  <a:pt x="493214" y="125729"/>
                </a:lnTo>
                <a:lnTo>
                  <a:pt x="489076" y="106679"/>
                </a:lnTo>
                <a:lnTo>
                  <a:pt x="480282" y="87629"/>
                </a:lnTo>
                <a:lnTo>
                  <a:pt x="471582" y="74929"/>
                </a:lnTo>
                <a:close/>
              </a:path>
              <a:path w="542925" h="444500">
                <a:moveTo>
                  <a:pt x="407162" y="49529"/>
                </a:moveTo>
                <a:lnTo>
                  <a:pt x="400790" y="49529"/>
                </a:lnTo>
                <a:lnTo>
                  <a:pt x="388284" y="52070"/>
                </a:lnTo>
                <a:lnTo>
                  <a:pt x="382270" y="54610"/>
                </a:lnTo>
                <a:lnTo>
                  <a:pt x="385445" y="62229"/>
                </a:lnTo>
                <a:lnTo>
                  <a:pt x="387985" y="71120"/>
                </a:lnTo>
                <a:lnTo>
                  <a:pt x="389889" y="78739"/>
                </a:lnTo>
                <a:lnTo>
                  <a:pt x="390271" y="78739"/>
                </a:lnTo>
                <a:lnTo>
                  <a:pt x="390525" y="77470"/>
                </a:lnTo>
                <a:lnTo>
                  <a:pt x="390906" y="77470"/>
                </a:lnTo>
                <a:lnTo>
                  <a:pt x="395097" y="74929"/>
                </a:lnTo>
                <a:lnTo>
                  <a:pt x="471582" y="74929"/>
                </a:lnTo>
                <a:lnTo>
                  <a:pt x="461502" y="67310"/>
                </a:lnTo>
                <a:lnTo>
                  <a:pt x="448563" y="59689"/>
                </a:lnTo>
                <a:lnTo>
                  <a:pt x="441755" y="57150"/>
                </a:lnTo>
                <a:lnTo>
                  <a:pt x="432006" y="53339"/>
                </a:lnTo>
                <a:lnTo>
                  <a:pt x="420185" y="50800"/>
                </a:lnTo>
                <a:lnTo>
                  <a:pt x="407162" y="49529"/>
                </a:lnTo>
                <a:close/>
              </a:path>
              <a:path w="542925" h="444500">
                <a:moveTo>
                  <a:pt x="151511" y="74929"/>
                </a:moveTo>
                <a:lnTo>
                  <a:pt x="146685" y="74929"/>
                </a:lnTo>
                <a:lnTo>
                  <a:pt x="150749" y="77470"/>
                </a:lnTo>
                <a:lnTo>
                  <a:pt x="151511" y="74929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8328" y="2212848"/>
            <a:ext cx="546100" cy="448309"/>
          </a:xfrm>
          <a:custGeom>
            <a:avLst/>
            <a:gdLst/>
            <a:ahLst/>
            <a:cxnLst/>
            <a:rect l="l" t="t" r="r" b="b"/>
            <a:pathLst>
              <a:path w="546100" h="448310">
                <a:moveTo>
                  <a:pt x="540003" y="0"/>
                </a:moveTo>
                <a:lnTo>
                  <a:pt x="451993" y="0"/>
                </a:lnTo>
                <a:lnTo>
                  <a:pt x="446404" y="5587"/>
                </a:lnTo>
                <a:lnTo>
                  <a:pt x="446404" y="442467"/>
                </a:lnTo>
                <a:lnTo>
                  <a:pt x="451993" y="448055"/>
                </a:lnTo>
                <a:lnTo>
                  <a:pt x="540003" y="448055"/>
                </a:lnTo>
                <a:lnTo>
                  <a:pt x="545592" y="442467"/>
                </a:lnTo>
                <a:lnTo>
                  <a:pt x="545592" y="423163"/>
                </a:lnTo>
                <a:lnTo>
                  <a:pt x="471170" y="423163"/>
                </a:lnTo>
                <a:lnTo>
                  <a:pt x="471170" y="24891"/>
                </a:lnTo>
                <a:lnTo>
                  <a:pt x="545592" y="24891"/>
                </a:lnTo>
                <a:lnTo>
                  <a:pt x="545592" y="5587"/>
                </a:lnTo>
                <a:lnTo>
                  <a:pt x="540003" y="0"/>
                </a:lnTo>
                <a:close/>
              </a:path>
              <a:path w="546100" h="448310">
                <a:moveTo>
                  <a:pt x="545592" y="24891"/>
                </a:moveTo>
                <a:lnTo>
                  <a:pt x="520826" y="24891"/>
                </a:lnTo>
                <a:lnTo>
                  <a:pt x="520826" y="423163"/>
                </a:lnTo>
                <a:lnTo>
                  <a:pt x="545592" y="423163"/>
                </a:lnTo>
                <a:lnTo>
                  <a:pt x="545592" y="24891"/>
                </a:lnTo>
                <a:close/>
              </a:path>
              <a:path w="546100" h="448310">
                <a:moveTo>
                  <a:pt x="242443" y="49784"/>
                </a:moveTo>
                <a:lnTo>
                  <a:pt x="154304" y="49784"/>
                </a:lnTo>
                <a:lnTo>
                  <a:pt x="148844" y="55372"/>
                </a:lnTo>
                <a:lnTo>
                  <a:pt x="148844" y="442467"/>
                </a:lnTo>
                <a:lnTo>
                  <a:pt x="154304" y="448055"/>
                </a:lnTo>
                <a:lnTo>
                  <a:pt x="242443" y="448055"/>
                </a:lnTo>
                <a:lnTo>
                  <a:pt x="248030" y="442467"/>
                </a:lnTo>
                <a:lnTo>
                  <a:pt x="248030" y="423163"/>
                </a:lnTo>
                <a:lnTo>
                  <a:pt x="173608" y="423163"/>
                </a:lnTo>
                <a:lnTo>
                  <a:pt x="173608" y="74675"/>
                </a:lnTo>
                <a:lnTo>
                  <a:pt x="248030" y="74675"/>
                </a:lnTo>
                <a:lnTo>
                  <a:pt x="248030" y="55372"/>
                </a:lnTo>
                <a:lnTo>
                  <a:pt x="242443" y="49784"/>
                </a:lnTo>
                <a:close/>
              </a:path>
              <a:path w="546100" h="448310">
                <a:moveTo>
                  <a:pt x="248030" y="74675"/>
                </a:moveTo>
                <a:lnTo>
                  <a:pt x="223139" y="74675"/>
                </a:lnTo>
                <a:lnTo>
                  <a:pt x="223139" y="423163"/>
                </a:lnTo>
                <a:lnTo>
                  <a:pt x="248030" y="423163"/>
                </a:lnTo>
                <a:lnTo>
                  <a:pt x="248030" y="74675"/>
                </a:lnTo>
                <a:close/>
              </a:path>
              <a:path w="546100" h="448310">
                <a:moveTo>
                  <a:pt x="391287" y="199136"/>
                </a:moveTo>
                <a:lnTo>
                  <a:pt x="303149" y="199136"/>
                </a:lnTo>
                <a:lnTo>
                  <a:pt x="297561" y="204724"/>
                </a:lnTo>
                <a:lnTo>
                  <a:pt x="297561" y="442467"/>
                </a:lnTo>
                <a:lnTo>
                  <a:pt x="303149" y="448055"/>
                </a:lnTo>
                <a:lnTo>
                  <a:pt x="391287" y="448055"/>
                </a:lnTo>
                <a:lnTo>
                  <a:pt x="396748" y="442467"/>
                </a:lnTo>
                <a:lnTo>
                  <a:pt x="396748" y="423163"/>
                </a:lnTo>
                <a:lnTo>
                  <a:pt x="322452" y="423163"/>
                </a:lnTo>
                <a:lnTo>
                  <a:pt x="322452" y="224027"/>
                </a:lnTo>
                <a:lnTo>
                  <a:pt x="396748" y="224027"/>
                </a:lnTo>
                <a:lnTo>
                  <a:pt x="396748" y="204724"/>
                </a:lnTo>
                <a:lnTo>
                  <a:pt x="391287" y="199136"/>
                </a:lnTo>
                <a:close/>
              </a:path>
              <a:path w="546100" h="448310">
                <a:moveTo>
                  <a:pt x="396748" y="224027"/>
                </a:moveTo>
                <a:lnTo>
                  <a:pt x="371982" y="224027"/>
                </a:lnTo>
                <a:lnTo>
                  <a:pt x="371982" y="423163"/>
                </a:lnTo>
                <a:lnTo>
                  <a:pt x="396748" y="423163"/>
                </a:lnTo>
                <a:lnTo>
                  <a:pt x="396748" y="224027"/>
                </a:lnTo>
                <a:close/>
              </a:path>
              <a:path w="546100" h="448310">
                <a:moveTo>
                  <a:pt x="93599" y="273812"/>
                </a:moveTo>
                <a:lnTo>
                  <a:pt x="5588" y="273812"/>
                </a:lnTo>
                <a:lnTo>
                  <a:pt x="0" y="279400"/>
                </a:lnTo>
                <a:lnTo>
                  <a:pt x="0" y="442467"/>
                </a:lnTo>
                <a:lnTo>
                  <a:pt x="5588" y="448055"/>
                </a:lnTo>
                <a:lnTo>
                  <a:pt x="93599" y="448055"/>
                </a:lnTo>
                <a:lnTo>
                  <a:pt x="99187" y="442467"/>
                </a:lnTo>
                <a:lnTo>
                  <a:pt x="99187" y="423163"/>
                </a:lnTo>
                <a:lnTo>
                  <a:pt x="24765" y="423163"/>
                </a:lnTo>
                <a:lnTo>
                  <a:pt x="24765" y="298703"/>
                </a:lnTo>
                <a:lnTo>
                  <a:pt x="99187" y="298703"/>
                </a:lnTo>
                <a:lnTo>
                  <a:pt x="99187" y="279400"/>
                </a:lnTo>
                <a:lnTo>
                  <a:pt x="93599" y="273812"/>
                </a:lnTo>
                <a:close/>
              </a:path>
              <a:path w="546100" h="448310">
                <a:moveTo>
                  <a:pt x="99187" y="298703"/>
                </a:moveTo>
                <a:lnTo>
                  <a:pt x="74422" y="298703"/>
                </a:lnTo>
                <a:lnTo>
                  <a:pt x="74422" y="423163"/>
                </a:lnTo>
                <a:lnTo>
                  <a:pt x="99187" y="423163"/>
                </a:lnTo>
                <a:lnTo>
                  <a:pt x="99187" y="298703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1432" y="2215895"/>
            <a:ext cx="494030" cy="494030"/>
          </a:xfrm>
          <a:custGeom>
            <a:avLst/>
            <a:gdLst/>
            <a:ahLst/>
            <a:cxnLst/>
            <a:rect l="l" t="t" r="r" b="b"/>
            <a:pathLst>
              <a:path w="494030" h="494030">
                <a:moveTo>
                  <a:pt x="493013" y="479043"/>
                </a:moveTo>
                <a:lnTo>
                  <a:pt x="762" y="479043"/>
                </a:lnTo>
                <a:lnTo>
                  <a:pt x="0" y="481329"/>
                </a:lnTo>
                <a:lnTo>
                  <a:pt x="0" y="488823"/>
                </a:lnTo>
                <a:lnTo>
                  <a:pt x="5080" y="493775"/>
                </a:lnTo>
                <a:lnTo>
                  <a:pt x="488695" y="493775"/>
                </a:lnTo>
                <a:lnTo>
                  <a:pt x="493775" y="488823"/>
                </a:lnTo>
                <a:lnTo>
                  <a:pt x="493775" y="481329"/>
                </a:lnTo>
                <a:lnTo>
                  <a:pt x="493013" y="479043"/>
                </a:lnTo>
                <a:close/>
              </a:path>
              <a:path w="494030" h="494030">
                <a:moveTo>
                  <a:pt x="470788" y="411733"/>
                </a:moveTo>
                <a:lnTo>
                  <a:pt x="22987" y="411733"/>
                </a:lnTo>
                <a:lnTo>
                  <a:pt x="508" y="479043"/>
                </a:lnTo>
                <a:lnTo>
                  <a:pt x="493268" y="479043"/>
                </a:lnTo>
                <a:lnTo>
                  <a:pt x="490680" y="471296"/>
                </a:lnTo>
                <a:lnTo>
                  <a:pt x="26796" y="471296"/>
                </a:lnTo>
                <a:lnTo>
                  <a:pt x="41783" y="426465"/>
                </a:lnTo>
                <a:lnTo>
                  <a:pt x="475708" y="426465"/>
                </a:lnTo>
                <a:lnTo>
                  <a:pt x="470788" y="411733"/>
                </a:lnTo>
                <a:close/>
              </a:path>
              <a:path w="494030" h="494030">
                <a:moveTo>
                  <a:pt x="475708" y="426465"/>
                </a:moveTo>
                <a:lnTo>
                  <a:pt x="451993" y="426465"/>
                </a:lnTo>
                <a:lnTo>
                  <a:pt x="466979" y="471296"/>
                </a:lnTo>
                <a:lnTo>
                  <a:pt x="490680" y="471296"/>
                </a:lnTo>
                <a:lnTo>
                  <a:pt x="475708" y="426465"/>
                </a:lnTo>
                <a:close/>
              </a:path>
              <a:path w="494030" h="494030">
                <a:moveTo>
                  <a:pt x="465074" y="403987"/>
                </a:moveTo>
                <a:lnTo>
                  <a:pt x="28702" y="403987"/>
                </a:lnTo>
                <a:lnTo>
                  <a:pt x="24637" y="407288"/>
                </a:lnTo>
                <a:lnTo>
                  <a:pt x="23114" y="411733"/>
                </a:lnTo>
                <a:lnTo>
                  <a:pt x="470662" y="411733"/>
                </a:lnTo>
                <a:lnTo>
                  <a:pt x="469138" y="407288"/>
                </a:lnTo>
                <a:lnTo>
                  <a:pt x="465074" y="403987"/>
                </a:lnTo>
                <a:close/>
              </a:path>
              <a:path w="494030" h="494030">
                <a:moveTo>
                  <a:pt x="67309" y="201929"/>
                </a:moveTo>
                <a:lnTo>
                  <a:pt x="44958" y="201929"/>
                </a:lnTo>
                <a:lnTo>
                  <a:pt x="44958" y="403987"/>
                </a:lnTo>
                <a:lnTo>
                  <a:pt x="67309" y="403987"/>
                </a:lnTo>
                <a:lnTo>
                  <a:pt x="67309" y="201929"/>
                </a:lnTo>
                <a:close/>
              </a:path>
              <a:path w="494030" h="494030">
                <a:moveTo>
                  <a:pt x="134619" y="201929"/>
                </a:moveTo>
                <a:lnTo>
                  <a:pt x="112268" y="201929"/>
                </a:lnTo>
                <a:lnTo>
                  <a:pt x="112268" y="403987"/>
                </a:lnTo>
                <a:lnTo>
                  <a:pt x="134619" y="403987"/>
                </a:lnTo>
                <a:lnTo>
                  <a:pt x="134619" y="201929"/>
                </a:lnTo>
                <a:close/>
              </a:path>
              <a:path w="494030" h="494030">
                <a:moveTo>
                  <a:pt x="201930" y="201929"/>
                </a:moveTo>
                <a:lnTo>
                  <a:pt x="179578" y="201929"/>
                </a:lnTo>
                <a:lnTo>
                  <a:pt x="179578" y="403987"/>
                </a:lnTo>
                <a:lnTo>
                  <a:pt x="201930" y="403987"/>
                </a:lnTo>
                <a:lnTo>
                  <a:pt x="201930" y="201929"/>
                </a:lnTo>
                <a:close/>
              </a:path>
              <a:path w="494030" h="494030">
                <a:moveTo>
                  <a:pt x="314198" y="201929"/>
                </a:moveTo>
                <a:lnTo>
                  <a:pt x="291845" y="201929"/>
                </a:lnTo>
                <a:lnTo>
                  <a:pt x="291845" y="403987"/>
                </a:lnTo>
                <a:lnTo>
                  <a:pt x="314198" y="403987"/>
                </a:lnTo>
                <a:lnTo>
                  <a:pt x="314198" y="201929"/>
                </a:lnTo>
                <a:close/>
              </a:path>
              <a:path w="494030" h="494030">
                <a:moveTo>
                  <a:pt x="381507" y="201929"/>
                </a:moveTo>
                <a:lnTo>
                  <a:pt x="359156" y="201929"/>
                </a:lnTo>
                <a:lnTo>
                  <a:pt x="359156" y="403987"/>
                </a:lnTo>
                <a:lnTo>
                  <a:pt x="381507" y="403987"/>
                </a:lnTo>
                <a:lnTo>
                  <a:pt x="381507" y="201929"/>
                </a:lnTo>
                <a:close/>
              </a:path>
              <a:path w="494030" h="494030">
                <a:moveTo>
                  <a:pt x="448818" y="201929"/>
                </a:moveTo>
                <a:lnTo>
                  <a:pt x="426466" y="201929"/>
                </a:lnTo>
                <a:lnTo>
                  <a:pt x="426466" y="403987"/>
                </a:lnTo>
                <a:lnTo>
                  <a:pt x="448818" y="403987"/>
                </a:lnTo>
                <a:lnTo>
                  <a:pt x="448818" y="201929"/>
                </a:lnTo>
                <a:close/>
              </a:path>
              <a:path w="494030" h="494030">
                <a:moveTo>
                  <a:pt x="241300" y="1524"/>
                </a:moveTo>
                <a:lnTo>
                  <a:pt x="5587" y="136143"/>
                </a:lnTo>
                <a:lnTo>
                  <a:pt x="5715" y="136270"/>
                </a:lnTo>
                <a:lnTo>
                  <a:pt x="2412" y="138175"/>
                </a:lnTo>
                <a:lnTo>
                  <a:pt x="0" y="141731"/>
                </a:lnTo>
                <a:lnTo>
                  <a:pt x="0" y="196976"/>
                </a:lnTo>
                <a:lnTo>
                  <a:pt x="5080" y="201929"/>
                </a:lnTo>
                <a:lnTo>
                  <a:pt x="488695" y="201929"/>
                </a:lnTo>
                <a:lnTo>
                  <a:pt x="493775" y="196976"/>
                </a:lnTo>
                <a:lnTo>
                  <a:pt x="493775" y="179577"/>
                </a:lnTo>
                <a:lnTo>
                  <a:pt x="22479" y="179577"/>
                </a:lnTo>
                <a:lnTo>
                  <a:pt x="22479" y="157099"/>
                </a:lnTo>
                <a:lnTo>
                  <a:pt x="493775" y="157099"/>
                </a:lnTo>
                <a:lnTo>
                  <a:pt x="493775" y="141731"/>
                </a:lnTo>
                <a:lnTo>
                  <a:pt x="491363" y="138175"/>
                </a:lnTo>
                <a:lnTo>
                  <a:pt x="488061" y="136270"/>
                </a:lnTo>
                <a:lnTo>
                  <a:pt x="485519" y="134619"/>
                </a:lnTo>
                <a:lnTo>
                  <a:pt x="53467" y="134619"/>
                </a:lnTo>
                <a:lnTo>
                  <a:pt x="246887" y="24129"/>
                </a:lnTo>
                <a:lnTo>
                  <a:pt x="292057" y="24129"/>
                </a:lnTo>
                <a:lnTo>
                  <a:pt x="252698" y="1650"/>
                </a:lnTo>
                <a:lnTo>
                  <a:pt x="241426" y="1650"/>
                </a:lnTo>
                <a:close/>
              </a:path>
              <a:path w="494030" h="494030">
                <a:moveTo>
                  <a:pt x="493775" y="157099"/>
                </a:moveTo>
                <a:lnTo>
                  <a:pt x="471297" y="157099"/>
                </a:lnTo>
                <a:lnTo>
                  <a:pt x="471297" y="179577"/>
                </a:lnTo>
                <a:lnTo>
                  <a:pt x="493775" y="179577"/>
                </a:lnTo>
                <a:lnTo>
                  <a:pt x="493775" y="157099"/>
                </a:lnTo>
                <a:close/>
              </a:path>
              <a:path w="494030" h="494030">
                <a:moveTo>
                  <a:pt x="292057" y="24129"/>
                </a:moveTo>
                <a:lnTo>
                  <a:pt x="246887" y="24129"/>
                </a:lnTo>
                <a:lnTo>
                  <a:pt x="440309" y="134619"/>
                </a:lnTo>
                <a:lnTo>
                  <a:pt x="485519" y="134619"/>
                </a:lnTo>
                <a:lnTo>
                  <a:pt x="292057" y="24129"/>
                </a:lnTo>
                <a:close/>
              </a:path>
              <a:path w="494030" h="494030">
                <a:moveTo>
                  <a:pt x="248919" y="0"/>
                </a:moveTo>
                <a:lnTo>
                  <a:pt x="244856" y="0"/>
                </a:lnTo>
                <a:lnTo>
                  <a:pt x="243078" y="634"/>
                </a:lnTo>
                <a:lnTo>
                  <a:pt x="241426" y="1650"/>
                </a:lnTo>
                <a:lnTo>
                  <a:pt x="252349" y="1650"/>
                </a:lnTo>
                <a:lnTo>
                  <a:pt x="250698" y="634"/>
                </a:lnTo>
                <a:lnTo>
                  <a:pt x="248919" y="0"/>
                </a:lnTo>
                <a:close/>
              </a:path>
              <a:path w="494030" h="494030">
                <a:moveTo>
                  <a:pt x="252475" y="1524"/>
                </a:moveTo>
                <a:lnTo>
                  <a:pt x="252698" y="1650"/>
                </a:lnTo>
                <a:lnTo>
                  <a:pt x="252475" y="1524"/>
                </a:lnTo>
                <a:close/>
              </a:path>
            </a:pathLst>
          </a:custGeom>
          <a:solidFill>
            <a:srgbClr val="A1C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5032" y="2218944"/>
            <a:ext cx="497205" cy="494030"/>
          </a:xfrm>
          <a:custGeom>
            <a:avLst/>
            <a:gdLst/>
            <a:ahLst/>
            <a:cxnLst/>
            <a:rect l="l" t="t" r="r" b="b"/>
            <a:pathLst>
              <a:path w="497204" h="494030">
                <a:moveTo>
                  <a:pt x="257047" y="489457"/>
                </a:moveTo>
                <a:lnTo>
                  <a:pt x="239775" y="489457"/>
                </a:lnTo>
                <a:lnTo>
                  <a:pt x="241807" y="491997"/>
                </a:lnTo>
                <a:lnTo>
                  <a:pt x="244855" y="493775"/>
                </a:lnTo>
                <a:lnTo>
                  <a:pt x="251967" y="493775"/>
                </a:lnTo>
                <a:lnTo>
                  <a:pt x="255015" y="491997"/>
                </a:lnTo>
                <a:lnTo>
                  <a:pt x="257047" y="489457"/>
                </a:lnTo>
                <a:close/>
              </a:path>
              <a:path w="497204" h="494030">
                <a:moveTo>
                  <a:pt x="137794" y="4444"/>
                </a:moveTo>
                <a:lnTo>
                  <a:pt x="3301" y="138175"/>
                </a:lnTo>
                <a:lnTo>
                  <a:pt x="2920" y="138429"/>
                </a:lnTo>
                <a:lnTo>
                  <a:pt x="2285" y="139191"/>
                </a:lnTo>
                <a:lnTo>
                  <a:pt x="2412" y="139318"/>
                </a:lnTo>
                <a:lnTo>
                  <a:pt x="1015" y="141096"/>
                </a:lnTo>
                <a:lnTo>
                  <a:pt x="0" y="143382"/>
                </a:lnTo>
                <a:lnTo>
                  <a:pt x="0" y="148589"/>
                </a:lnTo>
                <a:lnTo>
                  <a:pt x="1015" y="150875"/>
                </a:lnTo>
                <a:lnTo>
                  <a:pt x="2666" y="152780"/>
                </a:lnTo>
                <a:lnTo>
                  <a:pt x="239648" y="489584"/>
                </a:lnTo>
                <a:lnTo>
                  <a:pt x="239775" y="489457"/>
                </a:lnTo>
                <a:lnTo>
                  <a:pt x="257264" y="489457"/>
                </a:lnTo>
                <a:lnTo>
                  <a:pt x="289552" y="443610"/>
                </a:lnTo>
                <a:lnTo>
                  <a:pt x="248412" y="443610"/>
                </a:lnTo>
                <a:lnTo>
                  <a:pt x="241013" y="419100"/>
                </a:lnTo>
                <a:lnTo>
                  <a:pt x="217550" y="419100"/>
                </a:lnTo>
                <a:lnTo>
                  <a:pt x="32892" y="157098"/>
                </a:lnTo>
                <a:lnTo>
                  <a:pt x="491332" y="157098"/>
                </a:lnTo>
                <a:lnTo>
                  <a:pt x="494283" y="152907"/>
                </a:lnTo>
                <a:lnTo>
                  <a:pt x="495680" y="150875"/>
                </a:lnTo>
                <a:lnTo>
                  <a:pt x="496823" y="148589"/>
                </a:lnTo>
                <a:lnTo>
                  <a:pt x="496823" y="143382"/>
                </a:lnTo>
                <a:lnTo>
                  <a:pt x="495807" y="141096"/>
                </a:lnTo>
                <a:lnTo>
                  <a:pt x="494410" y="139318"/>
                </a:lnTo>
                <a:lnTo>
                  <a:pt x="494538" y="139191"/>
                </a:lnTo>
                <a:lnTo>
                  <a:pt x="493902" y="138429"/>
                </a:lnTo>
                <a:lnTo>
                  <a:pt x="493521" y="138175"/>
                </a:lnTo>
                <a:lnTo>
                  <a:pt x="489945" y="134619"/>
                </a:lnTo>
                <a:lnTo>
                  <a:pt x="38353" y="134619"/>
                </a:lnTo>
                <a:lnTo>
                  <a:pt x="151256" y="22478"/>
                </a:lnTo>
                <a:lnTo>
                  <a:pt x="377165" y="22478"/>
                </a:lnTo>
                <a:lnTo>
                  <a:pt x="359156" y="4571"/>
                </a:lnTo>
                <a:lnTo>
                  <a:pt x="137921" y="4571"/>
                </a:lnTo>
                <a:close/>
              </a:path>
              <a:path w="497204" h="494030">
                <a:moveTo>
                  <a:pt x="257264" y="489457"/>
                </a:moveTo>
                <a:lnTo>
                  <a:pt x="257047" y="489457"/>
                </a:lnTo>
                <a:lnTo>
                  <a:pt x="257175" y="489584"/>
                </a:lnTo>
                <a:close/>
              </a:path>
              <a:path w="497204" h="494030">
                <a:moveTo>
                  <a:pt x="358393" y="157098"/>
                </a:moveTo>
                <a:lnTo>
                  <a:pt x="334898" y="157098"/>
                </a:lnTo>
                <a:lnTo>
                  <a:pt x="248412" y="443610"/>
                </a:lnTo>
                <a:lnTo>
                  <a:pt x="289552" y="443610"/>
                </a:lnTo>
                <a:lnTo>
                  <a:pt x="306814" y="419100"/>
                </a:lnTo>
                <a:lnTo>
                  <a:pt x="279272" y="419100"/>
                </a:lnTo>
                <a:lnTo>
                  <a:pt x="358393" y="157098"/>
                </a:lnTo>
                <a:close/>
              </a:path>
              <a:path w="497204" h="494030">
                <a:moveTo>
                  <a:pt x="161925" y="157098"/>
                </a:moveTo>
                <a:lnTo>
                  <a:pt x="138429" y="157098"/>
                </a:lnTo>
                <a:lnTo>
                  <a:pt x="217550" y="419100"/>
                </a:lnTo>
                <a:lnTo>
                  <a:pt x="241013" y="419100"/>
                </a:lnTo>
                <a:lnTo>
                  <a:pt x="161925" y="157098"/>
                </a:lnTo>
                <a:close/>
              </a:path>
              <a:path w="497204" h="494030">
                <a:moveTo>
                  <a:pt x="491332" y="157098"/>
                </a:moveTo>
                <a:lnTo>
                  <a:pt x="463930" y="157098"/>
                </a:lnTo>
                <a:lnTo>
                  <a:pt x="279272" y="419100"/>
                </a:lnTo>
                <a:lnTo>
                  <a:pt x="306814" y="419100"/>
                </a:lnTo>
                <a:lnTo>
                  <a:pt x="491332" y="157098"/>
                </a:lnTo>
                <a:close/>
              </a:path>
              <a:path w="497204" h="494030">
                <a:moveTo>
                  <a:pt x="221487" y="22478"/>
                </a:moveTo>
                <a:lnTo>
                  <a:pt x="196341" y="22478"/>
                </a:lnTo>
                <a:lnTo>
                  <a:pt x="139953" y="134619"/>
                </a:lnTo>
                <a:lnTo>
                  <a:pt x="164972" y="134619"/>
                </a:lnTo>
                <a:lnTo>
                  <a:pt x="221487" y="22478"/>
                </a:lnTo>
                <a:close/>
              </a:path>
              <a:path w="497204" h="494030">
                <a:moveTo>
                  <a:pt x="300481" y="22478"/>
                </a:moveTo>
                <a:lnTo>
                  <a:pt x="275335" y="22478"/>
                </a:lnTo>
                <a:lnTo>
                  <a:pt x="331850" y="134619"/>
                </a:lnTo>
                <a:lnTo>
                  <a:pt x="356869" y="134619"/>
                </a:lnTo>
                <a:lnTo>
                  <a:pt x="300481" y="22478"/>
                </a:lnTo>
                <a:close/>
              </a:path>
              <a:path w="497204" h="494030">
                <a:moveTo>
                  <a:pt x="377165" y="22478"/>
                </a:moveTo>
                <a:lnTo>
                  <a:pt x="345566" y="22478"/>
                </a:lnTo>
                <a:lnTo>
                  <a:pt x="458469" y="134619"/>
                </a:lnTo>
                <a:lnTo>
                  <a:pt x="489945" y="134619"/>
                </a:lnTo>
                <a:lnTo>
                  <a:pt x="377165" y="22478"/>
                </a:lnTo>
                <a:close/>
              </a:path>
              <a:path w="497204" h="494030">
                <a:moveTo>
                  <a:pt x="353694" y="0"/>
                </a:moveTo>
                <a:lnTo>
                  <a:pt x="143128" y="0"/>
                </a:lnTo>
                <a:lnTo>
                  <a:pt x="139953" y="1904"/>
                </a:lnTo>
                <a:lnTo>
                  <a:pt x="137921" y="4571"/>
                </a:lnTo>
                <a:lnTo>
                  <a:pt x="358901" y="4571"/>
                </a:lnTo>
                <a:lnTo>
                  <a:pt x="356869" y="1904"/>
                </a:lnTo>
                <a:lnTo>
                  <a:pt x="353694" y="0"/>
                </a:lnTo>
                <a:close/>
              </a:path>
              <a:path w="497204" h="494030">
                <a:moveTo>
                  <a:pt x="359028" y="4444"/>
                </a:moveTo>
                <a:lnTo>
                  <a:pt x="359156" y="4571"/>
                </a:lnTo>
                <a:lnTo>
                  <a:pt x="359028" y="444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8184" y="478535"/>
            <a:ext cx="98729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35" dirty="0">
                <a:solidFill>
                  <a:srgbClr val="46883F"/>
                </a:solidFill>
                <a:latin typeface="Arial"/>
                <a:cs typeface="Arial"/>
              </a:rPr>
              <a:t>Cuando</a:t>
            </a:r>
            <a:r>
              <a:rPr sz="26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20" dirty="0">
                <a:solidFill>
                  <a:srgbClr val="46883F"/>
                </a:solidFill>
                <a:latin typeface="Arial"/>
                <a:cs typeface="Arial"/>
              </a:rPr>
              <a:t>piensas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05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50" dirty="0">
                <a:solidFill>
                  <a:srgbClr val="46883F"/>
                </a:solidFill>
                <a:latin typeface="Arial"/>
                <a:cs typeface="Arial"/>
              </a:rPr>
              <a:t>sostenibilidad,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46883F"/>
                </a:solidFill>
                <a:latin typeface="Arial"/>
                <a:cs typeface="Arial"/>
              </a:rPr>
              <a:t>¿qué</a:t>
            </a:r>
            <a:r>
              <a:rPr sz="26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75" dirty="0">
                <a:solidFill>
                  <a:srgbClr val="46883F"/>
                </a:solidFill>
                <a:latin typeface="Arial"/>
                <a:cs typeface="Arial"/>
              </a:rPr>
              <a:t>te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80" dirty="0">
                <a:solidFill>
                  <a:srgbClr val="46883F"/>
                </a:solidFill>
                <a:latin typeface="Arial"/>
                <a:cs typeface="Arial"/>
              </a:rPr>
              <a:t>viene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20" dirty="0">
                <a:solidFill>
                  <a:srgbClr val="46883F"/>
                </a:solidFill>
                <a:latin typeface="Arial"/>
                <a:cs typeface="Arial"/>
              </a:rPr>
              <a:t>a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6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75" dirty="0">
                <a:solidFill>
                  <a:srgbClr val="46883F"/>
                </a:solidFill>
                <a:latin typeface="Arial"/>
                <a:cs typeface="Arial"/>
              </a:rPr>
              <a:t>mente?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789" y="3772852"/>
            <a:ext cx="1590040" cy="6464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825"/>
              </a:spcBef>
            </a:pP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Financiero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¿Sustentabilidad?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8834" y="3780607"/>
            <a:ext cx="1266190" cy="6438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565"/>
              </a:spcBef>
            </a:pP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Carbón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¿Reducción?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9194" y="3696697"/>
            <a:ext cx="1407795" cy="7226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25"/>
              </a:spcBef>
            </a:pP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Proteger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¿Biodiversidad?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5209" y="3923538"/>
            <a:ext cx="1548765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15" dirty="0">
                <a:solidFill>
                  <a:srgbClr val="FFFFFF"/>
                </a:solidFill>
                <a:latin typeface="Arial"/>
                <a:cs typeface="Arial"/>
              </a:rPr>
              <a:t>Derechos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humanos</a:t>
            </a:r>
            <a:endParaRPr sz="1250">
              <a:latin typeface="Arial"/>
              <a:cs typeface="Arial"/>
            </a:endParaRPr>
          </a:p>
          <a:p>
            <a:pPr marL="521334">
              <a:lnSpc>
                <a:spcPct val="100000"/>
              </a:lnSpc>
              <a:spcBef>
                <a:spcPts val="112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¿problemas?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85781" y="4036186"/>
            <a:ext cx="1274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¿Inclusividad?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1369" y="5687059"/>
            <a:ext cx="972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4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46883F"/>
                </a:solidFill>
                <a:latin typeface="Arial"/>
                <a:cs typeface="Arial"/>
              </a:rPr>
              <a:t>cubre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46883F"/>
                </a:solidFill>
                <a:latin typeface="Arial"/>
                <a:cs typeface="Arial"/>
              </a:rPr>
              <a:t>una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46883F"/>
                </a:solidFill>
                <a:latin typeface="Arial"/>
                <a:cs typeface="Arial"/>
              </a:rPr>
              <a:t>amplia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46883F"/>
                </a:solidFill>
                <a:latin typeface="Arial"/>
                <a:cs typeface="Arial"/>
              </a:rPr>
              <a:t>gama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46883F"/>
                </a:solidFill>
                <a:latin typeface="Arial"/>
                <a:cs typeface="Arial"/>
              </a:rPr>
              <a:t>cuestiones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46883F"/>
                </a:solidFill>
                <a:latin typeface="Arial"/>
                <a:cs typeface="Arial"/>
              </a:rPr>
              <a:t>y</a:t>
            </a:r>
            <a:r>
              <a:rPr sz="24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46883F"/>
                </a:solidFill>
                <a:latin typeface="Arial"/>
                <a:cs typeface="Arial"/>
              </a:rPr>
              <a:t>temas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4365" y="6480454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991" y="2273807"/>
            <a:ext cx="3254883" cy="2654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799" y="395096"/>
            <a:ext cx="769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Las </a:t>
            </a:r>
            <a:r>
              <a:rPr sz="1800" b="1" spc="35" dirty="0">
                <a:solidFill>
                  <a:srgbClr val="017253"/>
                </a:solidFill>
                <a:latin typeface="Arial"/>
                <a:cs typeface="Arial"/>
              </a:rPr>
              <a:t>pymes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17253"/>
                </a:solidFill>
                <a:latin typeface="Arial"/>
                <a:cs typeface="Arial"/>
              </a:rPr>
              <a:t>están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017253"/>
                </a:solidFill>
                <a:latin typeface="Arial"/>
                <a:cs typeface="Arial"/>
              </a:rPr>
              <a:t>en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17253"/>
                </a:solidFill>
                <a:latin typeface="Arial"/>
                <a:cs typeface="Arial"/>
              </a:rPr>
              <a:t>el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17253"/>
                </a:solidFill>
                <a:latin typeface="Arial"/>
                <a:cs typeface="Arial"/>
              </a:rPr>
              <a:t>asiento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17253"/>
                </a:solidFill>
                <a:latin typeface="Arial"/>
                <a:cs typeface="Arial"/>
              </a:rPr>
              <a:t>del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17253"/>
                </a:solidFill>
                <a:latin typeface="Arial"/>
                <a:cs typeface="Arial"/>
              </a:rPr>
              <a:t>conductor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17253"/>
                </a:solidFill>
                <a:latin typeface="Arial"/>
                <a:cs typeface="Arial"/>
              </a:rPr>
              <a:t>del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017253"/>
                </a:solidFill>
                <a:latin typeface="Arial"/>
                <a:cs typeface="Arial"/>
              </a:rPr>
              <a:t>impacto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017253"/>
                </a:solidFill>
                <a:latin typeface="Arial"/>
                <a:cs typeface="Arial"/>
              </a:rPr>
              <a:t>ambiental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7934" y="888187"/>
            <a:ext cx="7876540" cy="553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75" dirty="0">
                <a:latin typeface="Tahoma"/>
                <a:cs typeface="Tahoma"/>
              </a:rPr>
              <a:t>pymes </a:t>
            </a:r>
            <a:r>
              <a:rPr sz="1600" spc="60" dirty="0">
                <a:latin typeface="Tahoma"/>
                <a:cs typeface="Tahoma"/>
              </a:rPr>
              <a:t>están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70" dirty="0">
                <a:latin typeface="Tahoma"/>
                <a:cs typeface="Tahoma"/>
              </a:rPr>
              <a:t>vanguardia </a:t>
            </a:r>
            <a:r>
              <a:rPr sz="1600" spc="65" dirty="0">
                <a:latin typeface="Tahoma"/>
                <a:cs typeface="Tahoma"/>
              </a:rPr>
              <a:t>del </a:t>
            </a:r>
            <a:r>
              <a:rPr sz="1600" spc="60" dirty="0">
                <a:latin typeface="Tahoma"/>
                <a:cs typeface="Tahoma"/>
              </a:rPr>
              <a:t>cambio. </a:t>
            </a:r>
            <a:r>
              <a:rPr sz="1600" spc="50" dirty="0">
                <a:latin typeface="Tahoma"/>
                <a:cs typeface="Tahoma"/>
              </a:rPr>
              <a:t>Tienen </a:t>
            </a:r>
            <a:r>
              <a:rPr sz="1600" spc="85" dirty="0">
                <a:latin typeface="Tahoma"/>
                <a:cs typeface="Tahoma"/>
              </a:rPr>
              <a:t>más </a:t>
            </a:r>
            <a:r>
              <a:rPr sz="1600" spc="60" dirty="0">
                <a:latin typeface="Tahoma"/>
                <a:cs typeface="Tahoma"/>
              </a:rPr>
              <a:t>flexibilidad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organizaciones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grandes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implementar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adaptar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estrategias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programas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sostenibilidad </a:t>
            </a:r>
            <a:r>
              <a:rPr sz="1600" spc="55" dirty="0">
                <a:latin typeface="Tahoma"/>
                <a:cs typeface="Tahoma"/>
              </a:rPr>
              <a:t>para</a:t>
            </a:r>
            <a:r>
              <a:rPr sz="1600" b="1" spc="55" dirty="0">
                <a:solidFill>
                  <a:srgbClr val="017253"/>
                </a:solidFill>
                <a:latin typeface="Arial"/>
                <a:cs typeface="Arial"/>
              </a:rPr>
              <a:t>reducir </a:t>
            </a: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el </a:t>
            </a:r>
            <a:r>
              <a:rPr sz="1600" b="1" spc="25" dirty="0">
                <a:solidFill>
                  <a:srgbClr val="017253"/>
                </a:solidFill>
                <a:latin typeface="Arial"/>
                <a:cs typeface="Arial"/>
              </a:rPr>
              <a:t>riesgo </a:t>
            </a:r>
            <a:r>
              <a:rPr sz="1600" b="1" spc="35" dirty="0">
                <a:solidFill>
                  <a:srgbClr val="017253"/>
                </a:solidFill>
                <a:latin typeface="Arial"/>
                <a:cs typeface="Arial"/>
              </a:rPr>
              <a:t>comercial, </a:t>
            </a:r>
            <a:r>
              <a:rPr sz="1600" b="1" spc="75" dirty="0">
                <a:solidFill>
                  <a:srgbClr val="017253"/>
                </a:solidFill>
                <a:latin typeface="Arial"/>
                <a:cs typeface="Arial"/>
              </a:rPr>
              <a:t>mejorar </a:t>
            </a:r>
            <a:r>
              <a:rPr sz="1600" b="1" spc="60" dirty="0">
                <a:solidFill>
                  <a:srgbClr val="017253"/>
                </a:solidFill>
                <a:latin typeface="Arial"/>
                <a:cs typeface="Arial"/>
              </a:rPr>
              <a:t>la </a:t>
            </a:r>
            <a:r>
              <a:rPr sz="1600" b="1" spc="50" dirty="0">
                <a:solidFill>
                  <a:srgbClr val="017253"/>
                </a:solidFill>
                <a:latin typeface="Arial"/>
                <a:cs typeface="Arial"/>
              </a:rPr>
              <a:t>reputación</a:t>
            </a:r>
            <a:r>
              <a:rPr sz="1600" spc="50" dirty="0">
                <a:latin typeface="Tahoma"/>
                <a:cs typeface="Tahoma"/>
              </a:rPr>
              <a:t>y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proporcionar oportunidades </a:t>
            </a:r>
            <a:r>
              <a:rPr sz="1600" b="1" spc="70" dirty="0">
                <a:solidFill>
                  <a:srgbClr val="017253"/>
                </a:solidFill>
                <a:latin typeface="Arial"/>
                <a:cs typeface="Arial"/>
              </a:rPr>
              <a:t>para </a:t>
            </a: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el </a:t>
            </a:r>
            <a:r>
              <a:rPr sz="1600" b="1" spc="60" dirty="0">
                <a:solidFill>
                  <a:srgbClr val="017253"/>
                </a:solidFill>
                <a:latin typeface="Arial"/>
                <a:cs typeface="Arial"/>
              </a:rPr>
              <a:t>ahorro </a:t>
            </a: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de </a:t>
            </a:r>
            <a:r>
              <a:rPr sz="1600" b="1" spc="-20" dirty="0">
                <a:solidFill>
                  <a:srgbClr val="017253"/>
                </a:solidFill>
                <a:latin typeface="Arial"/>
                <a:cs typeface="Arial"/>
              </a:rPr>
              <a:t>costos</a:t>
            </a:r>
            <a:r>
              <a:rPr sz="1600" spc="-20" dirty="0">
                <a:latin typeface="Tahoma"/>
                <a:cs typeface="Tahoma"/>
              </a:rPr>
              <a:t>. </a:t>
            </a:r>
            <a:r>
              <a:rPr sz="1600" spc="50" dirty="0">
                <a:latin typeface="Tahoma"/>
                <a:cs typeface="Tahoma"/>
              </a:rPr>
              <a:t>Incluso las </a:t>
            </a:r>
            <a:r>
              <a:rPr sz="1600" spc="80" dirty="0">
                <a:latin typeface="Tahoma"/>
                <a:cs typeface="Tahoma"/>
              </a:rPr>
              <a:t>medidas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eficiencia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energética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sencillas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pueden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generar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ahorros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marcar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diferencia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su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negocio.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017253"/>
                </a:solidFill>
                <a:latin typeface="Arial"/>
                <a:cs typeface="Arial"/>
              </a:rPr>
              <a:t>Ejemplos</a:t>
            </a:r>
            <a:r>
              <a:rPr sz="1800" b="1" spc="-8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017253"/>
                </a:solidFill>
                <a:latin typeface="Arial"/>
                <a:cs typeface="Arial"/>
              </a:rPr>
              <a:t>incluyen:</a:t>
            </a:r>
            <a:endParaRPr sz="1800">
              <a:latin typeface="Arial"/>
              <a:cs typeface="Arial"/>
            </a:endParaRPr>
          </a:p>
          <a:p>
            <a:pPr marL="356870" marR="847090" indent="-344805">
              <a:lnSpc>
                <a:spcPts val="2880"/>
              </a:lnSpc>
              <a:spcBef>
                <a:spcPts val="219"/>
              </a:spcBef>
              <a:buSzPct val="120000"/>
              <a:buChar char="-"/>
              <a:tabLst>
                <a:tab pos="356870" algn="l"/>
                <a:tab pos="357505" algn="l"/>
              </a:tabLst>
            </a:pPr>
            <a:r>
              <a:rPr sz="2000" spc="75" dirty="0">
                <a:latin typeface="Tahoma"/>
                <a:cs typeface="Tahoma"/>
              </a:rPr>
              <a:t>Energías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renovables,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como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solar,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eólica,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hidroeléctrica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y </a:t>
            </a:r>
            <a:r>
              <a:rPr sz="2000" spc="-61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biomasa.</a:t>
            </a:r>
            <a:endParaRPr sz="2000">
              <a:latin typeface="Tahoma"/>
              <a:cs typeface="Tahoma"/>
            </a:endParaRPr>
          </a:p>
          <a:p>
            <a:pPr marL="356870" marR="117475" indent="-344805">
              <a:lnSpc>
                <a:spcPts val="2880"/>
              </a:lnSpc>
              <a:buSzPct val="126315"/>
              <a:buChar char="-"/>
              <a:tabLst>
                <a:tab pos="356870" algn="l"/>
                <a:tab pos="357505" algn="l"/>
              </a:tabLst>
            </a:pPr>
            <a:r>
              <a:rPr sz="1900" spc="35" dirty="0">
                <a:latin typeface="Tahoma"/>
                <a:cs typeface="Tahoma"/>
              </a:rPr>
              <a:t>Reciclaje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papel,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55" dirty="0">
                <a:latin typeface="Tahoma"/>
                <a:cs typeface="Tahoma"/>
              </a:rPr>
              <a:t>plásticos,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cartón,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metales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-35" dirty="0">
                <a:latin typeface="Tahoma"/>
                <a:cs typeface="Tahoma"/>
              </a:rPr>
              <a:t>(p.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-30" dirty="0">
                <a:latin typeface="Tahoma"/>
                <a:cs typeface="Tahoma"/>
              </a:rPr>
              <a:t>ej.,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hierro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acero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minerales)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ts val="2785"/>
              </a:lnSpc>
              <a:buSzPct val="160000"/>
              <a:buChar char="-"/>
              <a:tabLst>
                <a:tab pos="356870" algn="l"/>
                <a:tab pos="357505" algn="l"/>
              </a:tabLst>
            </a:pPr>
            <a:r>
              <a:rPr sz="1500" spc="55" dirty="0">
                <a:latin typeface="Tahoma"/>
                <a:cs typeface="Tahoma"/>
              </a:rPr>
              <a:t>Reducir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desperdicio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papel,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consumo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energía,</a:t>
            </a:r>
            <a:endParaRPr sz="15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SzPct val="177777"/>
              <a:buChar char="-"/>
              <a:tabLst>
                <a:tab pos="356870" algn="l"/>
                <a:tab pos="357505" algn="l"/>
              </a:tabLst>
            </a:pPr>
            <a:r>
              <a:rPr sz="1350" spc="30" dirty="0">
                <a:latin typeface="Tahoma"/>
                <a:cs typeface="Tahoma"/>
              </a:rPr>
              <a:t>Trabaje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de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70" dirty="0">
                <a:latin typeface="Tahoma"/>
                <a:cs typeface="Tahoma"/>
              </a:rPr>
              <a:t>forma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remota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si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es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45" dirty="0">
                <a:latin typeface="Tahoma"/>
                <a:cs typeface="Tahoma"/>
              </a:rPr>
              <a:t>posible,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para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reducir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40" dirty="0">
                <a:latin typeface="Tahoma"/>
                <a:cs typeface="Tahoma"/>
              </a:rPr>
              <a:t>las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0" dirty="0">
                <a:latin typeface="Tahoma"/>
                <a:cs typeface="Tahoma"/>
              </a:rPr>
              <a:t>emisiones</a:t>
            </a:r>
            <a:r>
              <a:rPr sz="1350" spc="-70" dirty="0">
                <a:latin typeface="Tahoma"/>
                <a:cs typeface="Tahoma"/>
              </a:rPr>
              <a:t> </a:t>
            </a:r>
            <a:r>
              <a:rPr sz="1350" spc="65" dirty="0">
                <a:latin typeface="Tahoma"/>
                <a:cs typeface="Tahoma"/>
              </a:rPr>
              <a:t>de</a:t>
            </a:r>
            <a:r>
              <a:rPr sz="1350" spc="-65" dirty="0">
                <a:latin typeface="Tahoma"/>
                <a:cs typeface="Tahoma"/>
              </a:rPr>
              <a:t> </a:t>
            </a:r>
            <a:r>
              <a:rPr sz="1350" spc="50" dirty="0">
                <a:latin typeface="Tahoma"/>
                <a:cs typeface="Tahoma"/>
              </a:rPr>
              <a:t>carbono.</a:t>
            </a:r>
            <a:endParaRPr sz="135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SzPct val="104347"/>
              <a:buChar char="-"/>
              <a:tabLst>
                <a:tab pos="356870" algn="l"/>
                <a:tab pos="357505" algn="l"/>
              </a:tabLst>
            </a:pPr>
            <a:r>
              <a:rPr sz="2300" spc="30" dirty="0">
                <a:latin typeface="Tahoma"/>
                <a:cs typeface="Tahoma"/>
              </a:rPr>
              <a:t>Elija</a:t>
            </a:r>
            <a:r>
              <a:rPr sz="2300" spc="-145" dirty="0">
                <a:latin typeface="Tahoma"/>
                <a:cs typeface="Tahoma"/>
              </a:rPr>
              <a:t> </a:t>
            </a:r>
            <a:r>
              <a:rPr sz="2300" spc="105" dirty="0">
                <a:latin typeface="Tahoma"/>
                <a:cs typeface="Tahoma"/>
              </a:rPr>
              <a:t>consumibles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ecológicos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311150"/>
            <a:ext cx="11174730" cy="614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Impulsores</a:t>
            </a:r>
            <a:r>
              <a:rPr sz="1600" b="1" spc="-5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17253"/>
                </a:solidFill>
                <a:latin typeface="Arial"/>
                <a:cs typeface="Arial"/>
              </a:rPr>
              <a:t>económicos</a:t>
            </a:r>
            <a:endParaRPr sz="1600">
              <a:latin typeface="Arial"/>
              <a:cs typeface="Arial"/>
            </a:endParaRPr>
          </a:p>
          <a:p>
            <a:pPr marL="12700" marR="529590">
              <a:lnSpc>
                <a:spcPct val="150200"/>
              </a:lnSpc>
              <a:spcBef>
                <a:spcPts val="875"/>
              </a:spcBef>
            </a:pPr>
            <a:r>
              <a:rPr sz="1600" spc="60" dirty="0">
                <a:latin typeface="Tahoma"/>
                <a:cs typeface="Tahoma"/>
              </a:rPr>
              <a:t>Hay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muchos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impulsores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empujan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pymes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realizar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cambios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sus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modelos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negocio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sean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respetuosos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con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medio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ambiente.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Veamos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algunos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controladores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actuales...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100" b="1" spc="35" dirty="0">
                <a:solidFill>
                  <a:srgbClr val="46883F"/>
                </a:solidFill>
                <a:latin typeface="Arial"/>
                <a:cs typeface="Arial"/>
              </a:rPr>
              <a:t>Interrupciones</a:t>
            </a:r>
            <a:r>
              <a:rPr sz="1100" b="1" spc="-2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1100" b="1" spc="-1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100" b="1" spc="25" dirty="0">
                <a:solidFill>
                  <a:srgbClr val="46883F"/>
                </a:solidFill>
                <a:latin typeface="Arial"/>
                <a:cs typeface="Arial"/>
              </a:rPr>
              <a:t>cadena</a:t>
            </a:r>
            <a:r>
              <a:rPr sz="1100" b="1" spc="-2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46883F"/>
                </a:solidFill>
                <a:latin typeface="Arial"/>
                <a:cs typeface="Arial"/>
              </a:rPr>
              <a:t>suministro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4846320" algn="l"/>
                <a:tab pos="9124315" algn="l"/>
              </a:tabLst>
            </a:pPr>
            <a:r>
              <a:rPr sz="1600" spc="50" dirty="0">
                <a:latin typeface="Tahoma"/>
                <a:cs typeface="Tahoma"/>
                <a:hlinkClick r:id="rId2"/>
              </a:rPr>
              <a:t>La </a:t>
            </a:r>
            <a:r>
              <a:rPr sz="1600" spc="70" dirty="0">
                <a:latin typeface="Tahoma"/>
                <a:cs typeface="Tahoma"/>
                <a:hlinkClick r:id="rId2"/>
              </a:rPr>
              <a:t>mayoría </a:t>
            </a:r>
            <a:r>
              <a:rPr sz="1600" spc="75" dirty="0">
                <a:latin typeface="Tahoma"/>
                <a:cs typeface="Tahoma"/>
                <a:hlinkClick r:id="rId2"/>
              </a:rPr>
              <a:t>de </a:t>
            </a:r>
            <a:r>
              <a:rPr sz="1600" spc="50" dirty="0">
                <a:latin typeface="Tahoma"/>
                <a:cs typeface="Tahoma"/>
                <a:hlinkClick r:id="rId2"/>
              </a:rPr>
              <a:t>las </a:t>
            </a:r>
            <a:r>
              <a:rPr sz="1600" spc="75" dirty="0">
                <a:latin typeface="Tahoma"/>
                <a:cs typeface="Tahoma"/>
                <a:hlinkClick r:id="rId2"/>
              </a:rPr>
              <a:t>empresas ahora </a:t>
            </a:r>
            <a:r>
              <a:rPr sz="1600" spc="65" dirty="0">
                <a:latin typeface="Tahoma"/>
                <a:cs typeface="Tahoma"/>
                <a:hlinkClick r:id="rId2"/>
              </a:rPr>
              <a:t>tienen </a:t>
            </a:r>
            <a:r>
              <a:rPr sz="1600" spc="60" dirty="0">
                <a:latin typeface="Tahoma"/>
                <a:cs typeface="Tahoma"/>
                <a:hlinkClick r:id="rId2"/>
              </a:rPr>
              <a:t>cadenas </a:t>
            </a:r>
            <a:r>
              <a:rPr sz="1600" spc="75" dirty="0">
                <a:latin typeface="Tahoma"/>
                <a:cs typeface="Tahoma"/>
                <a:hlinkClick r:id="rId2"/>
              </a:rPr>
              <a:t>de suministro </a:t>
            </a:r>
            <a:r>
              <a:rPr sz="1600" spc="70" dirty="0">
                <a:latin typeface="Tahoma"/>
                <a:cs typeface="Tahoma"/>
                <a:hlinkClick r:id="rId2"/>
              </a:rPr>
              <a:t>globales </a:t>
            </a:r>
            <a:r>
              <a:rPr sz="1600" spc="10" dirty="0">
                <a:latin typeface="Tahoma"/>
                <a:cs typeface="Tahoma"/>
                <a:hlinkClick r:id="rId2"/>
              </a:rPr>
              <a:t>con</a:t>
            </a:r>
            <a:r>
              <a:rPr sz="1600" u="sng" spc="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76% </a:t>
            </a:r>
            <a:r>
              <a:rPr sz="16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de </a:t>
            </a:r>
            <a:r>
              <a:rPr sz="16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los </a:t>
            </a:r>
            <a:r>
              <a:rPr sz="16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proveedores </a:t>
            </a:r>
            <a:r>
              <a:rPr sz="16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identifican </a:t>
            </a:r>
            <a:r>
              <a:rPr sz="1600" spc="65" dirty="0">
                <a:solidFill>
                  <a:srgbClr val="86A56D"/>
                </a:solidFill>
                <a:latin typeface="Tahoma"/>
                <a:cs typeface="Tahoma"/>
                <a:hlinkClick r:id="rId2"/>
              </a:rPr>
              <a:t> </a:t>
            </a:r>
            <a:r>
              <a:rPr sz="16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riesgos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climáticos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potenciales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en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su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cadena</a:t>
            </a:r>
            <a:r>
              <a:rPr sz="160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de</a:t>
            </a:r>
            <a:r>
              <a:rPr sz="1600" u="sng" spc="-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6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suministro</a:t>
            </a:r>
            <a:r>
              <a:rPr sz="1600" spc="-75" dirty="0">
                <a:solidFill>
                  <a:srgbClr val="86A56D"/>
                </a:solidFill>
                <a:latin typeface="Tahoma"/>
                <a:cs typeface="Tahoma"/>
                <a:hlinkClick r:id="rId2"/>
              </a:rPr>
              <a:t> </a:t>
            </a:r>
            <a:r>
              <a:rPr sz="1600" spc="30" dirty="0">
                <a:solidFill>
                  <a:srgbClr val="076C6D"/>
                </a:solidFill>
                <a:latin typeface="Tahoma"/>
                <a:cs typeface="Tahoma"/>
                <a:hlinkClick r:id="rId2"/>
              </a:rPr>
              <a:t>.</a:t>
            </a:r>
            <a:r>
              <a:rPr sz="1600" spc="30" dirty="0">
                <a:latin typeface="Tahoma"/>
                <a:cs typeface="Tahoma"/>
                <a:hlinkClick r:id="rId2"/>
              </a:rPr>
              <a:t>Estos</a:t>
            </a:r>
            <a:r>
              <a:rPr sz="1600" spc="-75" dirty="0">
                <a:latin typeface="Tahoma"/>
                <a:cs typeface="Tahoma"/>
                <a:hlinkClick r:id="rId2"/>
              </a:rPr>
              <a:t> </a:t>
            </a:r>
            <a:r>
              <a:rPr sz="1600" spc="70" dirty="0">
                <a:latin typeface="Tahoma"/>
                <a:cs typeface="Tahoma"/>
                <a:hlinkClick r:id="rId2"/>
              </a:rPr>
              <a:t>riesgos</a:t>
            </a:r>
            <a:r>
              <a:rPr sz="1600" spc="-75" dirty="0">
                <a:latin typeface="Tahoma"/>
                <a:cs typeface="Tahoma"/>
                <a:hlinkClick r:id="rId2"/>
              </a:rPr>
              <a:t> </a:t>
            </a:r>
            <a:r>
              <a:rPr sz="1600" spc="85" dirty="0">
                <a:latin typeface="Tahoma"/>
                <a:cs typeface="Tahoma"/>
                <a:hlinkClick r:id="rId2"/>
              </a:rPr>
              <a:t>pueden</a:t>
            </a:r>
            <a:r>
              <a:rPr sz="1600" spc="-70" dirty="0">
                <a:latin typeface="Tahoma"/>
                <a:cs typeface="Tahoma"/>
                <a:hlinkClick r:id="rId2"/>
              </a:rPr>
              <a:t> </a:t>
            </a:r>
            <a:r>
              <a:rPr sz="1600" spc="65" dirty="0">
                <a:latin typeface="Tahoma"/>
                <a:cs typeface="Tahoma"/>
                <a:hlinkClick r:id="rId2"/>
              </a:rPr>
              <a:t>ser</a:t>
            </a:r>
            <a:r>
              <a:rPr sz="1600" spc="-75" dirty="0">
                <a:latin typeface="Tahoma"/>
                <a:cs typeface="Tahoma"/>
                <a:hlinkClick r:id="rId2"/>
              </a:rPr>
              <a:t> </a:t>
            </a:r>
            <a:r>
              <a:rPr sz="1600" spc="65" dirty="0">
                <a:latin typeface="Tahoma"/>
                <a:cs typeface="Tahoma"/>
                <a:hlinkClick r:id="rId2"/>
              </a:rPr>
              <a:t>causados	</a:t>
            </a:r>
            <a:r>
              <a:rPr sz="1600" spc="90" dirty="0">
                <a:latin typeface="Tahoma"/>
                <a:cs typeface="Tahoma"/>
                <a:hlinkClick r:id="rId2"/>
              </a:rPr>
              <a:t>por </a:t>
            </a:r>
            <a:r>
              <a:rPr sz="1600" spc="65" dirty="0">
                <a:latin typeface="Tahoma"/>
                <a:cs typeface="Tahoma"/>
                <a:hlinkClick r:id="rId2"/>
              </a:rPr>
              <a:t>condiciones 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climáticas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extremas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eventos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salud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causados	</a:t>
            </a:r>
            <a:r>
              <a:rPr sz="1600" spc="90" dirty="0">
                <a:latin typeface="Tahoma"/>
                <a:cs typeface="Tahoma"/>
              </a:rPr>
              <a:t>por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daños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climáticos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ambientales.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Tener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cuenta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estos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riesgos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cómo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mitigarlos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un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factor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impulsor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importante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sostenibilidad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empresarial.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70" dirty="0">
                <a:solidFill>
                  <a:srgbClr val="46883F"/>
                </a:solidFill>
                <a:latin typeface="Arial"/>
                <a:cs typeface="Arial"/>
              </a:rPr>
              <a:t>Demanda</a:t>
            </a:r>
            <a:r>
              <a:rPr sz="16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46883F"/>
                </a:solidFill>
                <a:latin typeface="Arial"/>
                <a:cs typeface="Arial"/>
              </a:rPr>
              <a:t>del</a:t>
            </a:r>
            <a:r>
              <a:rPr sz="16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46883F"/>
                </a:solidFill>
                <a:latin typeface="Arial"/>
                <a:cs typeface="Arial"/>
              </a:rPr>
              <a:t>Consumidor</a:t>
            </a:r>
            <a:r>
              <a:rPr sz="16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46883F"/>
                </a:solidFill>
                <a:latin typeface="Arial"/>
                <a:cs typeface="Arial"/>
              </a:rPr>
              <a:t>por</a:t>
            </a:r>
            <a:r>
              <a:rPr sz="16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  <a:endParaRPr sz="1600">
              <a:latin typeface="Arial"/>
              <a:cs typeface="Arial"/>
            </a:endParaRPr>
          </a:p>
          <a:p>
            <a:pPr marL="12700" marR="18415">
              <a:lnSpc>
                <a:spcPct val="150100"/>
              </a:lnSpc>
            </a:pPr>
            <a:r>
              <a:rPr sz="1600" spc="15" dirty="0">
                <a:latin typeface="Tahoma"/>
                <a:cs typeface="Tahoma"/>
              </a:rPr>
              <a:t>Si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bien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consumidores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han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estado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expresando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su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interés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productos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ofertas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sostenibles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durante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años,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cuando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finalmente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70" dirty="0">
                <a:latin typeface="Tahoma"/>
                <a:cs typeface="Tahoma"/>
              </a:rPr>
              <a:t>enfrentan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70" dirty="0">
                <a:latin typeface="Tahoma"/>
                <a:cs typeface="Tahoma"/>
              </a:rPr>
              <a:t>opciones </a:t>
            </a:r>
            <a:r>
              <a:rPr sz="1600" spc="50" dirty="0">
                <a:latin typeface="Tahoma"/>
                <a:cs typeface="Tahoma"/>
              </a:rPr>
              <a:t>sostenibles, </a:t>
            </a:r>
            <a:r>
              <a:rPr sz="1600" spc="65" dirty="0">
                <a:latin typeface="Tahoma"/>
                <a:cs typeface="Tahoma"/>
              </a:rPr>
              <a:t>los </a:t>
            </a:r>
            <a:r>
              <a:rPr sz="1600" spc="80" dirty="0">
                <a:latin typeface="Tahoma"/>
                <a:cs typeface="Tahoma"/>
              </a:rPr>
              <a:t>consumidores han </a:t>
            </a:r>
            <a:r>
              <a:rPr sz="1600" spc="60" dirty="0">
                <a:latin typeface="Tahoma"/>
                <a:cs typeface="Tahoma"/>
              </a:rPr>
              <a:t>vuelto </a:t>
            </a:r>
            <a:r>
              <a:rPr sz="1600" spc="65" dirty="0">
                <a:latin typeface="Tahoma"/>
                <a:cs typeface="Tahoma"/>
              </a:rPr>
              <a:t>históricamente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70" dirty="0">
                <a:latin typeface="Tahoma"/>
                <a:cs typeface="Tahoma"/>
              </a:rPr>
              <a:t>su </a:t>
            </a:r>
            <a:r>
              <a:rPr sz="1600" spc="75" dirty="0">
                <a:latin typeface="Tahoma"/>
                <a:cs typeface="Tahoma"/>
              </a:rPr>
              <a:t>antiguo </a:t>
            </a:r>
            <a:r>
              <a:rPr sz="1600" spc="80" dirty="0">
                <a:latin typeface="Tahoma"/>
                <a:cs typeface="Tahoma"/>
              </a:rPr>
              <a:t> comportamiento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habitual.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Sin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embargo,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año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pasado,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IBM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Institute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for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Business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Value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descubrió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93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235" dirty="0">
                <a:latin typeface="Tahoma"/>
                <a:cs typeface="Tahoma"/>
              </a:rPr>
              <a:t>%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 encuestados </a:t>
            </a:r>
            <a:r>
              <a:rPr sz="1600" spc="55" dirty="0">
                <a:latin typeface="Tahoma"/>
                <a:cs typeface="Tahoma"/>
              </a:rPr>
              <a:t>a </a:t>
            </a:r>
            <a:r>
              <a:rPr sz="1600" spc="50" dirty="0">
                <a:latin typeface="Tahoma"/>
                <a:cs typeface="Tahoma"/>
              </a:rPr>
              <a:t>nivel </a:t>
            </a:r>
            <a:r>
              <a:rPr sz="1600" spc="85" dirty="0">
                <a:latin typeface="Tahoma"/>
                <a:cs typeface="Tahoma"/>
              </a:rPr>
              <a:t>mundial </a:t>
            </a:r>
            <a:r>
              <a:rPr sz="1600" spc="60" dirty="0">
                <a:latin typeface="Tahoma"/>
                <a:cs typeface="Tahoma"/>
              </a:rPr>
              <a:t>dijeron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80" dirty="0">
                <a:latin typeface="Tahoma"/>
                <a:cs typeface="Tahoma"/>
              </a:rPr>
              <a:t>pandemia </a:t>
            </a:r>
            <a:r>
              <a:rPr sz="1600" spc="70" dirty="0">
                <a:latin typeface="Tahoma"/>
                <a:cs typeface="Tahoma"/>
              </a:rPr>
              <a:t>había influido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65" dirty="0">
                <a:latin typeface="Tahoma"/>
                <a:cs typeface="Tahoma"/>
              </a:rPr>
              <a:t>sus </a:t>
            </a:r>
            <a:r>
              <a:rPr sz="1600" spc="80" dirty="0">
                <a:latin typeface="Tahoma"/>
                <a:cs typeface="Tahoma"/>
              </a:rPr>
              <a:t>puntos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40" dirty="0">
                <a:latin typeface="Tahoma"/>
                <a:cs typeface="Tahoma"/>
              </a:rPr>
              <a:t>vista </a:t>
            </a:r>
            <a:r>
              <a:rPr sz="1600" spc="75" dirty="0">
                <a:latin typeface="Tahoma"/>
                <a:cs typeface="Tahoma"/>
              </a:rPr>
              <a:t>sobre </a:t>
            </a:r>
            <a:r>
              <a:rPr sz="1600" spc="50" dirty="0">
                <a:latin typeface="Tahoma"/>
                <a:cs typeface="Tahoma"/>
              </a:rPr>
              <a:t>la </a:t>
            </a:r>
            <a:r>
              <a:rPr sz="1600" spc="55" dirty="0">
                <a:latin typeface="Tahoma"/>
                <a:cs typeface="Tahoma"/>
              </a:rPr>
              <a:t> sustentabilidad,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51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235" dirty="0">
                <a:latin typeface="Tahoma"/>
                <a:cs typeface="Tahoma"/>
              </a:rPr>
              <a:t>%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consumidores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nivel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mundial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expresaron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sustentabilidad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ambiental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más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importante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para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ellos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hoy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hace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12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meses.</a:t>
            </a:r>
            <a:r>
              <a:rPr sz="1250" spc="25" dirty="0">
                <a:solidFill>
                  <a:srgbClr val="076C6D"/>
                </a:solidFill>
                <a:latin typeface="Tahoma"/>
                <a:cs typeface="Tahoma"/>
              </a:rPr>
              <a:t>(</a:t>
            </a:r>
            <a:r>
              <a:rPr sz="1250" u="sng" spc="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IBM:</a:t>
            </a:r>
            <a:r>
              <a:rPr sz="125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25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Instituto</a:t>
            </a:r>
            <a:r>
              <a:rPr sz="125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25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</a:t>
            </a:r>
            <a:r>
              <a:rPr sz="125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25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Valor</a:t>
            </a:r>
            <a:r>
              <a:rPr sz="1250" u="sng" spc="-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Empresarial</a:t>
            </a:r>
            <a:r>
              <a:rPr sz="1250" spc="-70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250" spc="-105" dirty="0">
                <a:solidFill>
                  <a:srgbClr val="076C6D"/>
                </a:solidFill>
                <a:latin typeface="Tahoma"/>
                <a:cs typeface="Tahoma"/>
              </a:rPr>
              <a:t>)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141" y="294385"/>
            <a:ext cx="11197590" cy="633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Impulsores</a:t>
            </a:r>
            <a:r>
              <a:rPr sz="1600" b="1" spc="-5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17253"/>
                </a:solidFill>
                <a:latin typeface="Arial"/>
                <a:cs typeface="Arial"/>
              </a:rPr>
              <a:t>económicos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55" dirty="0">
                <a:solidFill>
                  <a:srgbClr val="46883F"/>
                </a:solidFill>
                <a:latin typeface="Arial"/>
                <a:cs typeface="Arial"/>
              </a:rPr>
              <a:t>Demanda</a:t>
            </a:r>
            <a:r>
              <a:rPr sz="13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3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46883F"/>
                </a:solidFill>
                <a:latin typeface="Arial"/>
                <a:cs typeface="Arial"/>
              </a:rPr>
              <a:t>los</a:t>
            </a:r>
            <a:r>
              <a:rPr sz="13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300" b="1" spc="30" dirty="0">
                <a:solidFill>
                  <a:srgbClr val="46883F"/>
                </a:solidFill>
                <a:latin typeface="Arial"/>
                <a:cs typeface="Arial"/>
              </a:rPr>
              <a:t>empleados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41300"/>
              </a:lnSpc>
              <a:spcBef>
                <a:spcPts val="80"/>
              </a:spcBef>
            </a:pPr>
            <a:r>
              <a:rPr sz="1700" spc="50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PYMES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son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cada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vez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conscientes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impactos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decisiones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cotidianas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tienen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sobre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clima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y,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por </a:t>
            </a:r>
            <a:r>
              <a:rPr sz="1700" spc="75" dirty="0">
                <a:latin typeface="Tahoma"/>
                <a:cs typeface="Tahoma"/>
              </a:rPr>
              <a:t>lo </a:t>
            </a:r>
            <a:r>
              <a:rPr sz="1700" spc="50" dirty="0">
                <a:latin typeface="Tahoma"/>
                <a:cs typeface="Tahoma"/>
              </a:rPr>
              <a:t>tanto, </a:t>
            </a:r>
            <a:r>
              <a:rPr sz="1700" spc="65" dirty="0">
                <a:latin typeface="Tahoma"/>
                <a:cs typeface="Tahoma"/>
              </a:rPr>
              <a:t>esto </a:t>
            </a:r>
            <a:r>
              <a:rPr sz="1700" spc="55" dirty="0">
                <a:latin typeface="Tahoma"/>
                <a:cs typeface="Tahoma"/>
              </a:rPr>
              <a:t>está </a:t>
            </a:r>
            <a:r>
              <a:rPr sz="1700" spc="65" dirty="0">
                <a:latin typeface="Tahoma"/>
                <a:cs typeface="Tahoma"/>
              </a:rPr>
              <a:t>afectando </a:t>
            </a:r>
            <a:r>
              <a:rPr sz="1700" spc="70" dirty="0">
                <a:latin typeface="Tahoma"/>
                <a:cs typeface="Tahoma"/>
              </a:rPr>
              <a:t>sus </a:t>
            </a:r>
            <a:r>
              <a:rPr sz="1700" spc="65" dirty="0">
                <a:latin typeface="Tahoma"/>
                <a:cs typeface="Tahoma"/>
              </a:rPr>
              <a:t>decisiones </a:t>
            </a:r>
            <a:r>
              <a:rPr sz="1700" spc="60" dirty="0">
                <a:latin typeface="Tahoma"/>
                <a:cs typeface="Tahoma"/>
              </a:rPr>
              <a:t>a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85" dirty="0">
                <a:latin typeface="Tahoma"/>
                <a:cs typeface="Tahoma"/>
              </a:rPr>
              <a:t>hora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elegir </a:t>
            </a:r>
            <a:r>
              <a:rPr sz="1700" spc="95" dirty="0">
                <a:latin typeface="Tahoma"/>
                <a:cs typeface="Tahoma"/>
              </a:rPr>
              <a:t>dónde </a:t>
            </a:r>
            <a:r>
              <a:rPr sz="1700" spc="45" dirty="0">
                <a:latin typeface="Tahoma"/>
                <a:cs typeface="Tahoma"/>
              </a:rPr>
              <a:t>trabajar. </a:t>
            </a:r>
            <a:r>
              <a:rPr sz="1700" spc="20" dirty="0">
                <a:latin typeface="Tahoma"/>
                <a:cs typeface="Tahoma"/>
              </a:rPr>
              <a:t>El </a:t>
            </a:r>
            <a:r>
              <a:rPr sz="1700" spc="85" dirty="0">
                <a:latin typeface="Tahoma"/>
                <a:cs typeface="Tahoma"/>
              </a:rPr>
              <a:t>cambio </a:t>
            </a:r>
            <a:r>
              <a:rPr sz="1700" spc="65" dirty="0">
                <a:latin typeface="Tahoma"/>
                <a:cs typeface="Tahoma"/>
              </a:rPr>
              <a:t>climático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protección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medio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ambiente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tema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preocupa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millennials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para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2025,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millennials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55" dirty="0">
                <a:latin typeface="Tahoma"/>
                <a:cs typeface="Tahoma"/>
              </a:rPr>
              <a:t>allá compensarán</a:t>
            </a:r>
            <a:r>
              <a:rPr sz="17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75%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de </a:t>
            </a:r>
            <a:r>
              <a:rPr sz="17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la </a:t>
            </a:r>
            <a:r>
              <a:rPr sz="17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fuerza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laboral </a:t>
            </a:r>
            <a:r>
              <a:rPr sz="1700" u="sng" spc="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mundial</a:t>
            </a:r>
            <a:r>
              <a:rPr sz="1700" spc="90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80" dirty="0">
                <a:latin typeface="Tahoma"/>
                <a:cs typeface="Tahoma"/>
              </a:rPr>
              <a:t>quieran </a:t>
            </a:r>
            <a:r>
              <a:rPr sz="1700" spc="55" dirty="0">
                <a:latin typeface="Tahoma"/>
                <a:cs typeface="Tahoma"/>
                <a:hlinkClick r:id="rId2"/>
              </a:rPr>
              <a:t>trabajar </a:t>
            </a:r>
            <a:r>
              <a:rPr sz="1700" spc="75" dirty="0">
                <a:latin typeface="Tahoma"/>
                <a:cs typeface="Tahoma"/>
                <a:hlinkClick r:id="rId2"/>
              </a:rPr>
              <a:t>para </a:t>
            </a:r>
            <a:r>
              <a:rPr sz="1700" spc="80" dirty="0">
                <a:latin typeface="Tahoma"/>
                <a:cs typeface="Tahoma"/>
                <a:hlinkClick r:id="rId2"/>
              </a:rPr>
              <a:t>empresas </a:t>
            </a:r>
            <a:r>
              <a:rPr sz="1700" spc="90" dirty="0">
                <a:latin typeface="Tahoma"/>
                <a:cs typeface="Tahoma"/>
                <a:hlinkClick r:id="rId2"/>
              </a:rPr>
              <a:t>que </a:t>
            </a:r>
            <a:r>
              <a:rPr sz="1700" spc="65" dirty="0">
                <a:latin typeface="Tahoma"/>
                <a:cs typeface="Tahoma"/>
              </a:rPr>
              <a:t>están </a:t>
            </a:r>
            <a:r>
              <a:rPr sz="1700" spc="7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incidiendo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cambio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positivo.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pymes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dependen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atraer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mejores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talentos,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por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lo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trabajar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60" dirty="0">
                <a:latin typeface="Tahoma"/>
                <a:cs typeface="Tahoma"/>
              </a:rPr>
              <a:t>convertirse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85" dirty="0">
                <a:latin typeface="Tahoma"/>
                <a:cs typeface="Tahoma"/>
              </a:rPr>
              <a:t>una pyme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65" dirty="0">
                <a:latin typeface="Tahoma"/>
                <a:cs typeface="Tahoma"/>
              </a:rPr>
              <a:t>sostenible </a:t>
            </a:r>
            <a:r>
              <a:rPr sz="1700" spc="55" dirty="0">
                <a:latin typeface="Tahoma"/>
                <a:cs typeface="Tahoma"/>
              </a:rPr>
              <a:t>es </a:t>
            </a:r>
            <a:r>
              <a:rPr sz="1700" spc="100" dirty="0">
                <a:latin typeface="Tahoma"/>
                <a:cs typeface="Tahoma"/>
              </a:rPr>
              <a:t>un </a:t>
            </a:r>
            <a:r>
              <a:rPr sz="1700" spc="80" dirty="0">
                <a:latin typeface="Tahoma"/>
                <a:cs typeface="Tahoma"/>
              </a:rPr>
              <a:t>paso </a:t>
            </a:r>
            <a:r>
              <a:rPr sz="1700" spc="40" dirty="0">
                <a:latin typeface="Tahoma"/>
                <a:cs typeface="Tahoma"/>
              </a:rPr>
              <a:t>clave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65" dirty="0">
                <a:latin typeface="Tahoma"/>
                <a:cs typeface="Tahoma"/>
              </a:rPr>
              <a:t>crear </a:t>
            </a:r>
            <a:r>
              <a:rPr sz="1700" spc="75" dirty="0">
                <a:latin typeface="Tahoma"/>
                <a:cs typeface="Tahoma"/>
              </a:rPr>
              <a:t>su </a:t>
            </a:r>
            <a:r>
              <a:rPr sz="1700" spc="80" dirty="0">
                <a:latin typeface="Tahoma"/>
                <a:cs typeface="Tahoma"/>
              </a:rPr>
              <a:t>propuesta de </a:t>
            </a:r>
            <a:r>
              <a:rPr sz="1700" spc="60" dirty="0">
                <a:latin typeface="Tahoma"/>
                <a:cs typeface="Tahoma"/>
              </a:rPr>
              <a:t>valor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85" dirty="0">
                <a:latin typeface="Tahoma"/>
                <a:cs typeface="Tahoma"/>
              </a:rPr>
              <a:t>una </a:t>
            </a:r>
            <a:r>
              <a:rPr sz="1700" spc="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fuerza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laboral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moderna.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00" b="1" spc="20" dirty="0">
                <a:solidFill>
                  <a:srgbClr val="46883F"/>
                </a:solidFill>
                <a:latin typeface="Arial"/>
                <a:cs typeface="Arial"/>
              </a:rPr>
              <a:t>Respuesta</a:t>
            </a:r>
            <a:r>
              <a:rPr sz="1700" b="1" spc="-5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80" dirty="0">
                <a:solidFill>
                  <a:srgbClr val="46883F"/>
                </a:solidFill>
                <a:latin typeface="Arial"/>
                <a:cs typeface="Arial"/>
              </a:rPr>
              <a:t>a</a:t>
            </a:r>
            <a:r>
              <a:rPr sz="17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60" dirty="0">
                <a:solidFill>
                  <a:srgbClr val="46883F"/>
                </a:solidFill>
                <a:latin typeface="Arial"/>
                <a:cs typeface="Arial"/>
              </a:rPr>
              <a:t>movimientos</a:t>
            </a:r>
            <a:r>
              <a:rPr sz="17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7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35" dirty="0">
                <a:solidFill>
                  <a:srgbClr val="46883F"/>
                </a:solidFill>
                <a:latin typeface="Arial"/>
                <a:cs typeface="Arial"/>
              </a:rPr>
              <a:t>presión</a:t>
            </a:r>
            <a:endParaRPr sz="1700">
              <a:latin typeface="Arial"/>
              <a:cs typeface="Arial"/>
            </a:endParaRPr>
          </a:p>
          <a:p>
            <a:pPr marL="12700" marR="63500">
              <a:lnSpc>
                <a:spcPct val="133400"/>
              </a:lnSpc>
              <a:spcBef>
                <a:spcPts val="20"/>
              </a:spcBef>
            </a:pPr>
            <a:r>
              <a:rPr sz="1800" spc="20" dirty="0">
                <a:latin typeface="Tahoma"/>
                <a:cs typeface="Tahoma"/>
              </a:rPr>
              <a:t>El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movimiento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ecologista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moderno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nació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primer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Día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Tierra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abril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1970,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desde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entonces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tracción </a:t>
            </a:r>
            <a:r>
              <a:rPr sz="1800" spc="60" dirty="0">
                <a:latin typeface="Tahoma"/>
                <a:cs typeface="Tahoma"/>
              </a:rPr>
              <a:t>se </a:t>
            </a:r>
            <a:r>
              <a:rPr sz="1800" spc="85" dirty="0">
                <a:latin typeface="Tahoma"/>
                <a:cs typeface="Tahoma"/>
              </a:rPr>
              <a:t>ha </a:t>
            </a:r>
            <a:r>
              <a:rPr sz="1800" spc="90" dirty="0">
                <a:latin typeface="Tahoma"/>
                <a:cs typeface="Tahoma"/>
              </a:rPr>
              <a:t>ido acumulando </a:t>
            </a:r>
            <a:r>
              <a:rPr sz="1800" spc="95" dirty="0">
                <a:latin typeface="Tahoma"/>
                <a:cs typeface="Tahoma"/>
              </a:rPr>
              <a:t>año </a:t>
            </a:r>
            <a:r>
              <a:rPr sz="1800" spc="65" dirty="0">
                <a:latin typeface="Tahoma"/>
                <a:cs typeface="Tahoma"/>
              </a:rPr>
              <a:t>tras </a:t>
            </a:r>
            <a:r>
              <a:rPr sz="1800" spc="55" dirty="0">
                <a:latin typeface="Tahoma"/>
                <a:cs typeface="Tahoma"/>
              </a:rPr>
              <a:t>año. </a:t>
            </a:r>
            <a:r>
              <a:rPr sz="1800" spc="80" dirty="0">
                <a:latin typeface="Tahoma"/>
                <a:cs typeface="Tahoma"/>
              </a:rPr>
              <a:t>De </a:t>
            </a:r>
            <a:r>
              <a:rPr sz="1800" spc="75" dirty="0">
                <a:latin typeface="Tahoma"/>
                <a:cs typeface="Tahoma"/>
              </a:rPr>
              <a:t>Greta </a:t>
            </a:r>
            <a:r>
              <a:rPr sz="1800" spc="70" dirty="0">
                <a:latin typeface="Tahoma"/>
                <a:cs typeface="Tahoma"/>
              </a:rPr>
              <a:t>Thunberg</a:t>
            </a:r>
            <a:r>
              <a:rPr sz="1800" spc="70" dirty="0">
                <a:solidFill>
                  <a:srgbClr val="004155"/>
                </a:solidFill>
                <a:latin typeface="Tahoma"/>
                <a:cs typeface="Tahoma"/>
              </a:rPr>
              <a:t>'</a:t>
            </a:r>
            <a:r>
              <a:rPr sz="18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Viernes </a:t>
            </a:r>
            <a:r>
              <a:rPr sz="18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par</a:t>
            </a:r>
            <a:r>
              <a:rPr sz="18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a </a:t>
            </a:r>
            <a:r>
              <a:rPr sz="18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el </a:t>
            </a:r>
            <a:r>
              <a:rPr sz="1800" u="sng" spc="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futuro</a:t>
            </a:r>
            <a:r>
              <a:rPr sz="1800" spc="85" dirty="0">
                <a:solidFill>
                  <a:srgbClr val="86A56D"/>
                </a:solidFill>
                <a:latin typeface="Tahoma"/>
                <a:cs typeface="Tahoma"/>
                <a:hlinkClick r:id="rId3"/>
              </a:rPr>
              <a:t> </a:t>
            </a:r>
            <a:r>
              <a:rPr sz="1800" spc="25" dirty="0">
                <a:solidFill>
                  <a:srgbClr val="004155"/>
                </a:solidFill>
                <a:latin typeface="Tahoma"/>
                <a:cs typeface="Tahoma"/>
                <a:hlinkClick r:id="rId3"/>
              </a:rPr>
              <a:t>' </a:t>
            </a:r>
            <a:r>
              <a:rPr sz="1800" spc="60" dirty="0">
                <a:latin typeface="Tahoma"/>
                <a:cs typeface="Tahoma"/>
                <a:hlinkClick r:id="rId3"/>
              </a:rPr>
              <a:t>huelgas, 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cabildeos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sectoriales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grupos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presión,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combinados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con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transparencia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brindan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PyMEs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informan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ya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no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pueden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esconderse.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Esto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ahora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aplica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PYME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todos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tamaños,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ya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se 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requiere </a:t>
            </a:r>
            <a:r>
              <a:rPr sz="1800" spc="65" dirty="0">
                <a:latin typeface="Tahoma"/>
                <a:cs typeface="Tahoma"/>
              </a:rPr>
              <a:t>cierto </a:t>
            </a:r>
            <a:r>
              <a:rPr sz="1800" spc="95" dirty="0">
                <a:latin typeface="Tahoma"/>
                <a:cs typeface="Tahoma"/>
              </a:rPr>
              <a:t>desempeño </a:t>
            </a:r>
            <a:r>
              <a:rPr sz="1800" spc="60" dirty="0">
                <a:latin typeface="Tahoma"/>
                <a:cs typeface="Tahoma"/>
              </a:rPr>
              <a:t>social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80" dirty="0">
                <a:latin typeface="Tahoma"/>
                <a:cs typeface="Tahoma"/>
              </a:rPr>
              <a:t>ambiental para </a:t>
            </a:r>
            <a:r>
              <a:rPr sz="1800" spc="85" dirty="0">
                <a:latin typeface="Tahoma"/>
                <a:cs typeface="Tahoma"/>
              </a:rPr>
              <a:t>generar </a:t>
            </a:r>
            <a:r>
              <a:rPr sz="1800" spc="70" dirty="0">
                <a:latin typeface="Tahoma"/>
                <a:cs typeface="Tahoma"/>
              </a:rPr>
              <a:t>confianza </a:t>
            </a:r>
            <a:r>
              <a:rPr sz="1800" spc="80" dirty="0">
                <a:latin typeface="Tahoma"/>
                <a:cs typeface="Tahoma"/>
              </a:rPr>
              <a:t>con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80" dirty="0">
                <a:latin typeface="Tahoma"/>
                <a:cs typeface="Tahoma"/>
              </a:rPr>
              <a:t>usuarios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70" dirty="0">
                <a:latin typeface="Tahoma"/>
                <a:cs typeface="Tahoma"/>
              </a:rPr>
              <a:t>recibir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licencia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social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para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operar.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1517903"/>
            <a:ext cx="3413759" cy="4959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4441" y="241934"/>
            <a:ext cx="7618730" cy="594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solidFill>
                  <a:srgbClr val="017253"/>
                </a:solidFill>
                <a:latin typeface="Arial"/>
                <a:cs typeface="Arial"/>
              </a:rPr>
              <a:t>Impulsores</a:t>
            </a:r>
            <a:r>
              <a:rPr sz="1600" b="1" spc="-5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17253"/>
                </a:solidFill>
                <a:latin typeface="Arial"/>
                <a:cs typeface="Arial"/>
              </a:rPr>
              <a:t>económicos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15" dirty="0">
                <a:solidFill>
                  <a:srgbClr val="46883F"/>
                </a:solidFill>
                <a:latin typeface="Arial"/>
                <a:cs typeface="Arial"/>
              </a:rPr>
              <a:t>Ganancias</a:t>
            </a:r>
            <a:r>
              <a:rPr sz="16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46883F"/>
                </a:solidFill>
                <a:latin typeface="Arial"/>
                <a:cs typeface="Arial"/>
              </a:rPr>
              <a:t>eficiencia</a:t>
            </a:r>
            <a:r>
              <a:rPr sz="16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46883F"/>
                </a:solidFill>
                <a:latin typeface="Arial"/>
                <a:cs typeface="Arial"/>
              </a:rPr>
              <a:t>e</a:t>
            </a:r>
            <a:r>
              <a:rPr sz="16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46883F"/>
                </a:solidFill>
                <a:latin typeface="Arial"/>
                <a:cs typeface="Arial"/>
              </a:rPr>
              <a:t>innovación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400"/>
              </a:lnSpc>
              <a:spcBef>
                <a:spcPts val="35"/>
              </a:spcBef>
            </a:pPr>
            <a:r>
              <a:rPr sz="1800" spc="60" dirty="0">
                <a:latin typeface="Tahoma"/>
                <a:cs typeface="Tahoma"/>
              </a:rPr>
              <a:t>Al </a:t>
            </a:r>
            <a:r>
              <a:rPr sz="1800" spc="70" dirty="0">
                <a:latin typeface="Tahoma"/>
                <a:cs typeface="Tahoma"/>
              </a:rPr>
              <a:t>alinear </a:t>
            </a:r>
            <a:r>
              <a:rPr sz="1800" spc="80" dirty="0">
                <a:latin typeface="Tahoma"/>
                <a:cs typeface="Tahoma"/>
              </a:rPr>
              <a:t>su </a:t>
            </a:r>
            <a:r>
              <a:rPr sz="1800" spc="75" dirty="0">
                <a:latin typeface="Tahoma"/>
                <a:cs typeface="Tahoma"/>
              </a:rPr>
              <a:t>PYME </a:t>
            </a:r>
            <a:r>
              <a:rPr sz="1800" spc="80" dirty="0">
                <a:latin typeface="Tahoma"/>
                <a:cs typeface="Tahoma"/>
              </a:rPr>
              <a:t>con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55" dirty="0">
                <a:latin typeface="Tahoma"/>
                <a:cs typeface="Tahoma"/>
              </a:rPr>
              <a:t>objetivos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65" dirty="0">
                <a:latin typeface="Tahoma"/>
                <a:cs typeface="Tahoma"/>
              </a:rPr>
              <a:t>sostenibilidad,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automáticamente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está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tomando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una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perspectiva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enfocada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futuro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para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80" dirty="0">
                <a:latin typeface="Tahoma"/>
                <a:cs typeface="Tahoma"/>
              </a:rPr>
              <a:t>operaciones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90" dirty="0">
                <a:latin typeface="Tahoma"/>
                <a:cs typeface="Tahoma"/>
              </a:rPr>
              <a:t>puede </a:t>
            </a:r>
            <a:r>
              <a:rPr sz="1800" spc="80" dirty="0">
                <a:latin typeface="Tahoma"/>
                <a:cs typeface="Tahoma"/>
              </a:rPr>
              <a:t>brindarle </a:t>
            </a:r>
            <a:r>
              <a:rPr sz="1800" spc="90" dirty="0">
                <a:latin typeface="Tahoma"/>
                <a:cs typeface="Tahoma"/>
              </a:rPr>
              <a:t>una </a:t>
            </a:r>
            <a:r>
              <a:rPr sz="1800" spc="65" dirty="0">
                <a:latin typeface="Tahoma"/>
                <a:cs typeface="Tahoma"/>
              </a:rPr>
              <a:t>serie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45" dirty="0">
                <a:latin typeface="Tahoma"/>
                <a:cs typeface="Tahoma"/>
              </a:rPr>
              <a:t>ventajas 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competitivas.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Esto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impulsa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innovación,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ya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nos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vemos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obligados </a:t>
            </a:r>
            <a:r>
              <a:rPr sz="1800" spc="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explorar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nuevas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opciones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modelos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comerciales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están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fuera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5" dirty="0">
                <a:latin typeface="Tahoma"/>
                <a:cs typeface="Tahoma"/>
              </a:rPr>
              <a:t>'norma', </a:t>
            </a:r>
            <a:r>
              <a:rPr sz="1800" spc="55" dirty="0">
                <a:latin typeface="Tahoma"/>
                <a:cs typeface="Tahoma"/>
              </a:rPr>
              <a:t>así </a:t>
            </a:r>
            <a:r>
              <a:rPr sz="1800" spc="105" dirty="0">
                <a:latin typeface="Tahoma"/>
                <a:cs typeface="Tahoma"/>
              </a:rPr>
              <a:t>como </a:t>
            </a:r>
            <a:r>
              <a:rPr sz="1800" spc="65" dirty="0">
                <a:latin typeface="Tahoma"/>
                <a:cs typeface="Tahoma"/>
              </a:rPr>
              <a:t>a identificar </a:t>
            </a:r>
            <a:r>
              <a:rPr sz="1800" spc="55" dirty="0">
                <a:latin typeface="Tahoma"/>
                <a:cs typeface="Tahoma"/>
              </a:rPr>
              <a:t>las </a:t>
            </a:r>
            <a:r>
              <a:rPr sz="1800" spc="85" dirty="0">
                <a:latin typeface="Tahoma"/>
                <a:cs typeface="Tahoma"/>
              </a:rPr>
              <a:t>oportunidades de </a:t>
            </a:r>
            <a:r>
              <a:rPr sz="1800" spc="90" dirty="0">
                <a:latin typeface="Tahoma"/>
                <a:cs typeface="Tahoma"/>
              </a:rPr>
              <a:t>mercado </a:t>
            </a:r>
            <a:r>
              <a:rPr sz="1800" spc="75" dirty="0">
                <a:latin typeface="Tahoma"/>
                <a:cs typeface="Tahoma"/>
              </a:rPr>
              <a:t>del 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mañana.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ahoma"/>
              <a:cs typeface="Tahoma"/>
            </a:endParaRPr>
          </a:p>
          <a:p>
            <a:pPr marL="12700" marR="137160">
              <a:lnSpc>
                <a:spcPct val="133400"/>
              </a:lnSpc>
            </a:pPr>
            <a:r>
              <a:rPr sz="1800" spc="110" dirty="0">
                <a:latin typeface="Tahoma"/>
                <a:cs typeface="Tahoma"/>
              </a:rPr>
              <a:t>Mira </a:t>
            </a:r>
            <a:r>
              <a:rPr sz="1800" spc="80" dirty="0">
                <a:latin typeface="Tahoma"/>
                <a:cs typeface="Tahoma"/>
              </a:rPr>
              <a:t>esto</a:t>
            </a:r>
            <a:r>
              <a:rPr sz="18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reporte</a:t>
            </a:r>
            <a:r>
              <a:rPr sz="1800" spc="80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  <a:hlinkClick r:id="rId3"/>
              </a:rPr>
              <a:t>que </a:t>
            </a:r>
            <a:r>
              <a:rPr sz="1800" spc="75" dirty="0">
                <a:latin typeface="Tahoma"/>
                <a:cs typeface="Tahoma"/>
              </a:rPr>
              <a:t>esboza </a:t>
            </a:r>
            <a:r>
              <a:rPr sz="1800" spc="40" dirty="0">
                <a:latin typeface="Tahoma"/>
                <a:cs typeface="Tahoma"/>
              </a:rPr>
              <a:t>la</a:t>
            </a:r>
            <a:r>
              <a:rPr sz="1800" b="1" spc="40" dirty="0">
                <a:latin typeface="Arial"/>
                <a:cs typeface="Arial"/>
              </a:rPr>
              <a:t>60 </a:t>
            </a:r>
            <a:r>
              <a:rPr sz="1800" b="1" spc="50" dirty="0">
                <a:latin typeface="Arial"/>
                <a:cs typeface="Arial"/>
              </a:rPr>
              <a:t>mayores oportunidades de </a:t>
            </a:r>
            <a:r>
              <a:rPr sz="1800" b="1" spc="55" dirty="0">
                <a:latin typeface="Arial"/>
                <a:cs typeface="Arial"/>
              </a:rPr>
              <a:t> mercado </a:t>
            </a:r>
            <a:r>
              <a:rPr sz="1800" b="1" spc="40" dirty="0">
                <a:latin typeface="Arial"/>
                <a:cs typeface="Arial"/>
              </a:rPr>
              <a:t>relacionadas </a:t>
            </a:r>
            <a:r>
              <a:rPr sz="1800" b="1" spc="5" dirty="0">
                <a:latin typeface="Arial"/>
                <a:cs typeface="Arial"/>
              </a:rPr>
              <a:t>con </a:t>
            </a:r>
            <a:r>
              <a:rPr sz="1800" b="1" spc="65" dirty="0">
                <a:latin typeface="Arial"/>
                <a:cs typeface="Arial"/>
              </a:rPr>
              <a:t>la </a:t>
            </a:r>
            <a:r>
              <a:rPr sz="1800" b="1" spc="5" dirty="0">
                <a:latin typeface="Arial"/>
                <a:cs typeface="Arial"/>
              </a:rPr>
              <a:t>consecución </a:t>
            </a:r>
            <a:r>
              <a:rPr sz="1800" b="1" spc="50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los </a:t>
            </a:r>
            <a:r>
              <a:rPr sz="1800" b="1" spc="35" dirty="0">
                <a:latin typeface="Arial"/>
                <a:cs typeface="Arial"/>
              </a:rPr>
              <a:t>Objetivos </a:t>
            </a:r>
            <a:r>
              <a:rPr sz="1800" b="1" spc="50" dirty="0">
                <a:latin typeface="Arial"/>
                <a:cs typeface="Arial"/>
              </a:rPr>
              <a:t>de 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Desarrollo </a:t>
            </a:r>
            <a:r>
              <a:rPr sz="1800" b="1" spc="30" dirty="0">
                <a:latin typeface="Arial"/>
                <a:cs typeface="Arial"/>
              </a:rPr>
              <a:t>Sostenible.</a:t>
            </a:r>
            <a:r>
              <a:rPr sz="1800" spc="30" dirty="0">
                <a:latin typeface="Tahoma"/>
                <a:cs typeface="Tahoma"/>
              </a:rPr>
              <a:t>Los </a:t>
            </a:r>
            <a:r>
              <a:rPr sz="1800" spc="95" dirty="0">
                <a:latin typeface="Tahoma"/>
                <a:cs typeface="Tahoma"/>
              </a:rPr>
              <a:t>modelos </a:t>
            </a:r>
            <a:r>
              <a:rPr sz="1800" spc="70" dirty="0">
                <a:latin typeface="Tahoma"/>
                <a:cs typeface="Tahoma"/>
              </a:rPr>
              <a:t>comerciales </a:t>
            </a:r>
            <a:r>
              <a:rPr sz="1800" spc="65" dirty="0">
                <a:latin typeface="Tahoma"/>
                <a:cs typeface="Tahoma"/>
              </a:rPr>
              <a:t>circulares </a:t>
            </a:r>
            <a:r>
              <a:rPr sz="1800" spc="85" dirty="0">
                <a:latin typeface="Tahoma"/>
                <a:cs typeface="Tahoma"/>
              </a:rPr>
              <a:t>también </a:t>
            </a:r>
            <a:r>
              <a:rPr sz="1800" spc="90" dirty="0">
                <a:latin typeface="Tahoma"/>
                <a:cs typeface="Tahoma"/>
              </a:rPr>
              <a:t> son </a:t>
            </a:r>
            <a:r>
              <a:rPr sz="1800" spc="105" dirty="0">
                <a:latin typeface="Tahoma"/>
                <a:cs typeface="Tahoma"/>
              </a:rPr>
              <a:t>un </a:t>
            </a:r>
            <a:r>
              <a:rPr sz="1800" spc="70" dirty="0">
                <a:latin typeface="Tahoma"/>
                <a:cs typeface="Tahoma"/>
              </a:rPr>
              <a:t>área </a:t>
            </a:r>
            <a:r>
              <a:rPr sz="1800" spc="45" dirty="0">
                <a:latin typeface="Tahoma"/>
                <a:cs typeface="Tahoma"/>
              </a:rPr>
              <a:t>clave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65" dirty="0">
                <a:latin typeface="Tahoma"/>
                <a:cs typeface="Tahoma"/>
              </a:rPr>
              <a:t>exploración, </a:t>
            </a:r>
            <a:r>
              <a:rPr sz="1800" spc="40" dirty="0">
                <a:latin typeface="Tahoma"/>
                <a:cs typeface="Tahoma"/>
              </a:rPr>
              <a:t>ya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110" dirty="0">
                <a:latin typeface="Tahoma"/>
                <a:cs typeface="Tahoma"/>
              </a:rPr>
              <a:t>no </a:t>
            </a:r>
            <a:r>
              <a:rPr sz="1800" spc="80" dirty="0">
                <a:latin typeface="Tahoma"/>
                <a:cs typeface="Tahoma"/>
              </a:rPr>
              <a:t>solo </a:t>
            </a:r>
            <a:r>
              <a:rPr sz="1800" spc="90" dirty="0">
                <a:latin typeface="Tahoma"/>
                <a:cs typeface="Tahoma"/>
              </a:rPr>
              <a:t>nos brindan una 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mayor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licencia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social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nos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ayudan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generar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confianza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reputación,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sino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también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nos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ayudan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diseñar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ineficiencias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ahorrar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costos.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3526535"/>
            <a:ext cx="2743200" cy="7010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74945" y="669004"/>
            <a:ext cx="63823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1800" spc="45" dirty="0">
                <a:latin typeface="Tahoma"/>
                <a:cs typeface="Tahoma"/>
              </a:rPr>
              <a:t>En </a:t>
            </a:r>
            <a:r>
              <a:rPr sz="1800" spc="75" dirty="0">
                <a:latin typeface="Tahoma"/>
                <a:cs typeface="Tahoma"/>
              </a:rPr>
              <a:t>nuestra </a:t>
            </a:r>
            <a:r>
              <a:rPr sz="1800" spc="90" dirty="0">
                <a:latin typeface="Tahoma"/>
                <a:cs typeface="Tahoma"/>
              </a:rPr>
              <a:t>economía </a:t>
            </a:r>
            <a:r>
              <a:rPr sz="1800" spc="40" dirty="0">
                <a:latin typeface="Tahoma"/>
                <a:cs typeface="Tahoma"/>
              </a:rPr>
              <a:t>actual, </a:t>
            </a:r>
            <a:r>
              <a:rPr sz="1800" spc="105" dirty="0">
                <a:latin typeface="Tahoma"/>
                <a:cs typeface="Tahoma"/>
              </a:rPr>
              <a:t>tomamos </a:t>
            </a:r>
            <a:r>
              <a:rPr sz="1800" spc="70" dirty="0">
                <a:latin typeface="Tahoma"/>
                <a:cs typeface="Tahoma"/>
              </a:rPr>
              <a:t>materiales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Tierra,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fabricamos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productos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partir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ellos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y,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finalmente,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85" dirty="0">
                <a:latin typeface="Tahoma"/>
                <a:cs typeface="Tahoma"/>
              </a:rPr>
              <a:t>desechamos </a:t>
            </a:r>
            <a:r>
              <a:rPr sz="1800" spc="105" dirty="0">
                <a:latin typeface="Tahoma"/>
                <a:cs typeface="Tahoma"/>
              </a:rPr>
              <a:t>como </a:t>
            </a:r>
            <a:r>
              <a:rPr sz="1800" spc="50" dirty="0">
                <a:latin typeface="Tahoma"/>
                <a:cs typeface="Tahoma"/>
              </a:rPr>
              <a:t>desechos: </a:t>
            </a:r>
            <a:r>
              <a:rPr sz="1800" spc="60" dirty="0">
                <a:latin typeface="Tahoma"/>
                <a:cs typeface="Tahoma"/>
              </a:rPr>
              <a:t>el </a:t>
            </a:r>
            <a:r>
              <a:rPr sz="1800" spc="80" dirty="0">
                <a:latin typeface="Tahoma"/>
                <a:cs typeface="Tahoma"/>
              </a:rPr>
              <a:t>proceso </a:t>
            </a:r>
            <a:r>
              <a:rPr sz="1800" spc="60" dirty="0">
                <a:latin typeface="Tahoma"/>
                <a:cs typeface="Tahoma"/>
              </a:rPr>
              <a:t>es </a:t>
            </a:r>
            <a:r>
              <a:rPr sz="1800" spc="45" dirty="0">
                <a:latin typeface="Tahoma"/>
                <a:cs typeface="Tahoma"/>
              </a:rPr>
              <a:t>lineal. En 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una economía </a:t>
            </a:r>
            <a:r>
              <a:rPr sz="1800" spc="50" dirty="0">
                <a:latin typeface="Tahoma"/>
                <a:cs typeface="Tahoma"/>
              </a:rPr>
              <a:t>circular, </a:t>
            </a:r>
            <a:r>
              <a:rPr sz="1800" spc="105" dirty="0">
                <a:latin typeface="Tahoma"/>
                <a:cs typeface="Tahoma"/>
              </a:rPr>
              <a:t>por </a:t>
            </a:r>
            <a:r>
              <a:rPr sz="1800" spc="60" dirty="0">
                <a:latin typeface="Tahoma"/>
                <a:cs typeface="Tahoma"/>
              </a:rPr>
              <a:t>el </a:t>
            </a:r>
            <a:r>
              <a:rPr sz="1800" spc="65" dirty="0">
                <a:latin typeface="Tahoma"/>
                <a:cs typeface="Tahoma"/>
              </a:rPr>
              <a:t>contrario, </a:t>
            </a:r>
            <a:r>
              <a:rPr sz="1800" spc="75" dirty="0">
                <a:latin typeface="Tahoma"/>
                <a:cs typeface="Tahoma"/>
              </a:rPr>
              <a:t>dejamos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 producir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residuos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primer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lugar.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078" y="2460752"/>
            <a:ext cx="3128645" cy="101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25" dirty="0">
                <a:solidFill>
                  <a:srgbClr val="84B940"/>
                </a:solidFill>
                <a:latin typeface="Arial"/>
                <a:cs typeface="Arial"/>
              </a:rPr>
              <a:t>Economía</a:t>
            </a:r>
            <a:r>
              <a:rPr sz="2700" b="1" spc="-114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700" b="1" spc="50" dirty="0">
                <a:solidFill>
                  <a:srgbClr val="84B940"/>
                </a:solidFill>
                <a:latin typeface="Arial"/>
                <a:cs typeface="Arial"/>
              </a:rPr>
              <a:t>Circular</a:t>
            </a:r>
            <a:endParaRPr sz="2700">
              <a:latin typeface="Arial"/>
              <a:cs typeface="Arial"/>
            </a:endParaRPr>
          </a:p>
          <a:p>
            <a:pPr marL="85725" marR="361315">
              <a:lnSpc>
                <a:spcPct val="171400"/>
              </a:lnSpc>
              <a:spcBef>
                <a:spcPts val="204"/>
              </a:spcBef>
            </a:pPr>
            <a:r>
              <a:rPr sz="1050" b="1" spc="5" dirty="0">
                <a:solidFill>
                  <a:srgbClr val="076C6D"/>
                </a:solidFill>
                <a:latin typeface="Arial"/>
                <a:cs typeface="Arial"/>
              </a:rPr>
              <a:t>Como</a:t>
            </a:r>
            <a:r>
              <a:rPr sz="105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35" dirty="0">
                <a:solidFill>
                  <a:srgbClr val="076C6D"/>
                </a:solidFill>
                <a:latin typeface="Arial"/>
                <a:cs typeface="Arial"/>
              </a:rPr>
              <a:t>autores</a:t>
            </a:r>
            <a:r>
              <a:rPr sz="105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25" dirty="0">
                <a:solidFill>
                  <a:srgbClr val="076C6D"/>
                </a:solidFill>
                <a:latin typeface="Arial"/>
                <a:cs typeface="Arial"/>
              </a:rPr>
              <a:t>del</a:t>
            </a:r>
            <a:r>
              <a:rPr sz="105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76C6D"/>
                </a:solidFill>
                <a:latin typeface="Arial"/>
                <a:cs typeface="Arial"/>
              </a:rPr>
              <a:t>curso,</a:t>
            </a:r>
            <a:r>
              <a:rPr sz="10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30" dirty="0">
                <a:solidFill>
                  <a:srgbClr val="076C6D"/>
                </a:solidFill>
                <a:latin typeface="Arial"/>
                <a:cs typeface="Arial"/>
              </a:rPr>
              <a:t>recomendamos </a:t>
            </a:r>
            <a:r>
              <a:rPr sz="1050" b="1" spc="-28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50" dirty="0">
                <a:solidFill>
                  <a:srgbClr val="076C6D"/>
                </a:solidFill>
                <a:latin typeface="Arial"/>
                <a:cs typeface="Arial"/>
              </a:rPr>
              <a:t>enfáticamente</a:t>
            </a:r>
            <a:r>
              <a:rPr sz="10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30" dirty="0">
                <a:solidFill>
                  <a:srgbClr val="076C6D"/>
                </a:solidFill>
                <a:latin typeface="Arial"/>
                <a:cs typeface="Arial"/>
              </a:rPr>
              <a:t>el</a:t>
            </a:r>
            <a:r>
              <a:rPr sz="105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45" dirty="0">
                <a:solidFill>
                  <a:srgbClr val="076C6D"/>
                </a:solidFill>
                <a:latin typeface="Arial"/>
                <a:cs typeface="Arial"/>
              </a:rPr>
              <a:t>trabajo</a:t>
            </a:r>
            <a:r>
              <a:rPr sz="105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050" b="1" spc="25" dirty="0">
                <a:solidFill>
                  <a:srgbClr val="076C6D"/>
                </a:solidFill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4945" y="2255519"/>
            <a:ext cx="6442075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7945">
              <a:lnSpc>
                <a:spcPct val="112900"/>
              </a:lnSpc>
              <a:spcBef>
                <a:spcPts val="100"/>
              </a:spcBef>
              <a:tabLst>
                <a:tab pos="1417955" algn="l"/>
              </a:tabLst>
            </a:pPr>
            <a:r>
              <a:rPr sz="1700" b="1" dirty="0">
                <a:latin typeface="Arial"/>
                <a:cs typeface="Arial"/>
              </a:rPr>
              <a:t>La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economía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40" dirty="0">
                <a:latin typeface="Arial"/>
                <a:cs typeface="Arial"/>
              </a:rPr>
              <a:t>circular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se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basa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65" dirty="0">
                <a:latin typeface="Arial"/>
                <a:cs typeface="Arial"/>
              </a:rPr>
              <a:t>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60" dirty="0">
                <a:latin typeface="Arial"/>
                <a:cs typeface="Arial"/>
              </a:rPr>
              <a:t>tres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principios, </a:t>
            </a:r>
            <a:r>
              <a:rPr sz="1700" b="1" spc="-459" dirty="0">
                <a:latin typeface="Arial"/>
                <a:cs typeface="Arial"/>
              </a:rPr>
              <a:t> </a:t>
            </a:r>
            <a:r>
              <a:rPr sz="1700" b="1" spc="25" dirty="0">
                <a:latin typeface="Arial"/>
                <a:cs typeface="Arial"/>
              </a:rPr>
              <a:t>impulsados	</a:t>
            </a:r>
            <a:r>
              <a:rPr sz="1700" b="1" spc="50" dirty="0">
                <a:latin typeface="Arial"/>
                <a:cs typeface="Arial"/>
              </a:rPr>
              <a:t>por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50" dirty="0">
                <a:latin typeface="Arial"/>
                <a:cs typeface="Arial"/>
              </a:rPr>
              <a:t>el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diseño:</a:t>
            </a:r>
            <a:endParaRPr sz="17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575"/>
              </a:spcBef>
              <a:buClr>
                <a:srgbClr val="000000"/>
              </a:buClr>
              <a:buSzPct val="171428"/>
              <a:buChar char="•"/>
              <a:tabLst>
                <a:tab pos="299085" algn="l"/>
                <a:tab pos="299720" algn="l"/>
              </a:tabLst>
            </a:pPr>
            <a:r>
              <a:rPr sz="14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Eliminar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los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desechos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sng" spc="1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40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la</a:t>
            </a:r>
            <a:r>
              <a:rPr sz="14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contaminación.</a:t>
            </a:r>
            <a:endParaRPr sz="1400">
              <a:latin typeface="Tahoma"/>
              <a:cs typeface="Tahoma"/>
            </a:endParaRPr>
          </a:p>
          <a:p>
            <a:pPr marL="299085" marR="137795" indent="-287020">
              <a:lnSpc>
                <a:spcPct val="101200"/>
              </a:lnSpc>
              <a:spcBef>
                <a:spcPts val="1105"/>
              </a:spcBef>
              <a:buClr>
                <a:srgbClr val="000000"/>
              </a:buClr>
              <a:buSzPct val="126315"/>
              <a:buChar char="•"/>
              <a:tabLst>
                <a:tab pos="299085" algn="l"/>
                <a:tab pos="299720" algn="l"/>
              </a:tabLst>
            </a:pPr>
            <a:r>
              <a:rPr sz="19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Hacer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circular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productos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2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y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materiales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-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(a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su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valor</a:t>
            </a:r>
            <a:r>
              <a:rPr sz="190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sng" spc="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más </a:t>
            </a:r>
            <a:r>
              <a:rPr sz="1900" spc="-580" dirty="0">
                <a:solidFill>
                  <a:srgbClr val="86A56D"/>
                </a:solidFill>
                <a:latin typeface="Tahoma"/>
                <a:cs typeface="Tahoma"/>
                <a:hlinkClick r:id="rId4"/>
              </a:rPr>
              <a:t> </a:t>
            </a:r>
            <a:r>
              <a:rPr sz="1900" u="sng" spc="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alto)</a:t>
            </a:r>
            <a:endParaRPr sz="19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410"/>
              </a:spcBef>
              <a:buClr>
                <a:srgbClr val="000000"/>
              </a:buClr>
              <a:buSzPct val="160000"/>
              <a:buChar char="•"/>
              <a:tabLst>
                <a:tab pos="299085" algn="l"/>
                <a:tab pos="299720" algn="l"/>
                <a:tab pos="2604770" algn="l"/>
              </a:tabLst>
            </a:pPr>
            <a:r>
              <a:rPr sz="1500" u="heavy" spc="6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5"/>
              </a:rPr>
              <a:t>Regenerar</a:t>
            </a:r>
            <a:r>
              <a:rPr sz="1500" u="heavy" spc="-10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500" u="heavy" spc="45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5"/>
              </a:rPr>
              <a:t>la</a:t>
            </a:r>
            <a:r>
              <a:rPr sz="1500" u="heavy" spc="-10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500" u="heavy" spc="6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5"/>
              </a:rPr>
              <a:t>naturaleza	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06700"/>
              </a:lnSpc>
              <a:spcBef>
                <a:spcPts val="1065"/>
              </a:spcBef>
            </a:pPr>
            <a:r>
              <a:rPr sz="1800" spc="25" dirty="0">
                <a:latin typeface="Tahoma"/>
                <a:cs typeface="Tahoma"/>
              </a:rPr>
              <a:t>Se </a:t>
            </a:r>
            <a:r>
              <a:rPr sz="1800" spc="70" dirty="0">
                <a:latin typeface="Tahoma"/>
                <a:cs typeface="Tahoma"/>
              </a:rPr>
              <a:t>sustenta </a:t>
            </a:r>
            <a:r>
              <a:rPr sz="1800" spc="85" dirty="0">
                <a:latin typeface="Tahoma"/>
                <a:cs typeface="Tahoma"/>
              </a:rPr>
              <a:t>en </a:t>
            </a:r>
            <a:r>
              <a:rPr sz="1800" spc="90" dirty="0">
                <a:latin typeface="Tahoma"/>
                <a:cs typeface="Tahoma"/>
              </a:rPr>
              <a:t>una </a:t>
            </a:r>
            <a:r>
              <a:rPr sz="1800" spc="70" dirty="0">
                <a:latin typeface="Tahoma"/>
                <a:cs typeface="Tahoma"/>
              </a:rPr>
              <a:t>transición </a:t>
            </a:r>
            <a:r>
              <a:rPr sz="1800" spc="65" dirty="0">
                <a:latin typeface="Tahoma"/>
                <a:cs typeface="Tahoma"/>
              </a:rPr>
              <a:t>hacia </a:t>
            </a:r>
            <a:r>
              <a:rPr sz="1800" spc="75" dirty="0">
                <a:latin typeface="Tahoma"/>
                <a:cs typeface="Tahoma"/>
              </a:rPr>
              <a:t>energías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70" dirty="0">
                <a:latin typeface="Tahoma"/>
                <a:cs typeface="Tahoma"/>
              </a:rPr>
              <a:t>materiales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renovables. </a:t>
            </a:r>
            <a:r>
              <a:rPr sz="1800" spc="100" dirty="0">
                <a:latin typeface="Tahoma"/>
                <a:cs typeface="Tahoma"/>
              </a:rPr>
              <a:t>Una </a:t>
            </a:r>
            <a:r>
              <a:rPr sz="1800" spc="90" dirty="0">
                <a:latin typeface="Tahoma"/>
                <a:cs typeface="Tahoma"/>
              </a:rPr>
              <a:t>economía </a:t>
            </a:r>
            <a:r>
              <a:rPr sz="1800" spc="65" dirty="0">
                <a:latin typeface="Tahoma"/>
                <a:cs typeface="Tahoma"/>
              </a:rPr>
              <a:t>circular desvincula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0" dirty="0">
                <a:latin typeface="Tahoma"/>
                <a:cs typeface="Tahoma"/>
              </a:rPr>
              <a:t>actividad 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económica </a:t>
            </a:r>
            <a:r>
              <a:rPr sz="1800" spc="75" dirty="0">
                <a:latin typeface="Tahoma"/>
                <a:cs typeface="Tahoma"/>
              </a:rPr>
              <a:t>del </a:t>
            </a:r>
            <a:r>
              <a:rPr sz="1800" spc="100" dirty="0">
                <a:latin typeface="Tahoma"/>
                <a:cs typeface="Tahoma"/>
              </a:rPr>
              <a:t>consumo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75" dirty="0">
                <a:latin typeface="Tahoma"/>
                <a:cs typeface="Tahoma"/>
              </a:rPr>
              <a:t>recursos </a:t>
            </a:r>
            <a:r>
              <a:rPr sz="1800" spc="50" dirty="0">
                <a:latin typeface="Tahoma"/>
                <a:cs typeface="Tahoma"/>
              </a:rPr>
              <a:t>finitos. </a:t>
            </a:r>
            <a:r>
              <a:rPr sz="1800" spc="20" dirty="0">
                <a:latin typeface="Tahoma"/>
                <a:cs typeface="Tahoma"/>
              </a:rPr>
              <a:t>Es </a:t>
            </a:r>
            <a:r>
              <a:rPr sz="1800" spc="105" dirty="0">
                <a:latin typeface="Tahoma"/>
                <a:cs typeface="Tahoma"/>
              </a:rPr>
              <a:t>un </a:t>
            </a:r>
            <a:r>
              <a:rPr sz="1800" spc="70" dirty="0">
                <a:latin typeface="Tahoma"/>
                <a:cs typeface="Tahoma"/>
              </a:rPr>
              <a:t>sistema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resistente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bueno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para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negocios,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personas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medio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ambiente.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772" y="4221479"/>
            <a:ext cx="2566035" cy="86042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5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¿Qué</a:t>
            </a:r>
            <a:r>
              <a:rPr sz="135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es</a:t>
            </a:r>
            <a:r>
              <a:rPr sz="135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una</a:t>
            </a:r>
            <a:r>
              <a:rPr sz="135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economía</a:t>
            </a:r>
            <a:r>
              <a:rPr sz="1350" u="sng" spc="-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circular?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u="sng" spc="2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|</a:t>
            </a:r>
            <a:r>
              <a:rPr sz="1350" u="sng" spc="-10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Ellen</a:t>
            </a:r>
            <a:r>
              <a:rPr sz="135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35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MacArthur</a:t>
            </a: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u="sng" spc="7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Base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28493" y="3036742"/>
            <a:ext cx="439420" cy="434975"/>
            <a:chOff x="3028493" y="3036742"/>
            <a:chExt cx="439420" cy="434975"/>
          </a:xfrm>
        </p:grpSpPr>
        <p:sp>
          <p:nvSpPr>
            <p:cNvPr id="4" name="object 4"/>
            <p:cNvSpPr/>
            <p:nvPr/>
          </p:nvSpPr>
          <p:spPr>
            <a:xfrm>
              <a:off x="3028493" y="3036742"/>
              <a:ext cx="439420" cy="434975"/>
            </a:xfrm>
            <a:custGeom>
              <a:avLst/>
              <a:gdLst/>
              <a:ahLst/>
              <a:cxnLst/>
              <a:rect l="l" t="t" r="r" b="b"/>
              <a:pathLst>
                <a:path w="439420" h="434975">
                  <a:moveTo>
                    <a:pt x="219909" y="0"/>
                  </a:moveTo>
                  <a:lnTo>
                    <a:pt x="175552" y="4476"/>
                  </a:lnTo>
                  <a:lnTo>
                    <a:pt x="134255" y="17316"/>
                  </a:lnTo>
                  <a:lnTo>
                    <a:pt x="96898" y="37636"/>
                  </a:lnTo>
                  <a:lnTo>
                    <a:pt x="64360" y="64553"/>
                  </a:lnTo>
                  <a:lnTo>
                    <a:pt x="37522" y="97183"/>
                  </a:lnTo>
                  <a:lnTo>
                    <a:pt x="17263" y="134643"/>
                  </a:lnTo>
                  <a:lnTo>
                    <a:pt x="4462" y="176049"/>
                  </a:lnTo>
                  <a:lnTo>
                    <a:pt x="0" y="220518"/>
                  </a:lnTo>
                  <a:lnTo>
                    <a:pt x="4462" y="264747"/>
                  </a:lnTo>
                  <a:lnTo>
                    <a:pt x="17263" y="306022"/>
                  </a:lnTo>
                  <a:lnTo>
                    <a:pt x="37522" y="343436"/>
                  </a:lnTo>
                  <a:lnTo>
                    <a:pt x="64360" y="376082"/>
                  </a:lnTo>
                  <a:lnTo>
                    <a:pt x="96898" y="403052"/>
                  </a:lnTo>
                  <a:lnTo>
                    <a:pt x="134255" y="423440"/>
                  </a:lnTo>
                  <a:lnTo>
                    <a:pt x="171040" y="434929"/>
                  </a:lnTo>
                  <a:lnTo>
                    <a:pt x="268545" y="434929"/>
                  </a:lnTo>
                  <a:lnTo>
                    <a:pt x="305187" y="423440"/>
                  </a:lnTo>
                  <a:lnTo>
                    <a:pt x="342429" y="403052"/>
                  </a:lnTo>
                  <a:lnTo>
                    <a:pt x="374889" y="376082"/>
                  </a:lnTo>
                  <a:lnTo>
                    <a:pt x="401680" y="343436"/>
                  </a:lnTo>
                  <a:lnTo>
                    <a:pt x="421915" y="306022"/>
                  </a:lnTo>
                  <a:lnTo>
                    <a:pt x="434707" y="264747"/>
                  </a:lnTo>
                  <a:lnTo>
                    <a:pt x="439168" y="220518"/>
                  </a:lnTo>
                  <a:lnTo>
                    <a:pt x="434707" y="176049"/>
                  </a:lnTo>
                  <a:lnTo>
                    <a:pt x="421915" y="134643"/>
                  </a:lnTo>
                  <a:lnTo>
                    <a:pt x="401680" y="97183"/>
                  </a:lnTo>
                  <a:lnTo>
                    <a:pt x="374889" y="64553"/>
                  </a:lnTo>
                  <a:lnTo>
                    <a:pt x="342429" y="37636"/>
                  </a:lnTo>
                  <a:lnTo>
                    <a:pt x="305187" y="17316"/>
                  </a:lnTo>
                  <a:lnTo>
                    <a:pt x="264052" y="4476"/>
                  </a:lnTo>
                  <a:lnTo>
                    <a:pt x="219909" y="0"/>
                  </a:lnTo>
                  <a:close/>
                </a:path>
              </a:pathLst>
            </a:custGeom>
            <a:solidFill>
              <a:srgbClr val="8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0697" y="3094964"/>
              <a:ext cx="314960" cy="323850"/>
            </a:xfrm>
            <a:custGeom>
              <a:avLst/>
              <a:gdLst/>
              <a:ahLst/>
              <a:cxnLst/>
              <a:rect l="l" t="t" r="r" b="b"/>
              <a:pathLst>
                <a:path w="314960" h="323850">
                  <a:moveTo>
                    <a:pt x="53111" y="120065"/>
                  </a:moveTo>
                  <a:lnTo>
                    <a:pt x="51892" y="118046"/>
                  </a:lnTo>
                  <a:lnTo>
                    <a:pt x="8051" y="74574"/>
                  </a:lnTo>
                  <a:lnTo>
                    <a:pt x="6019" y="72758"/>
                  </a:lnTo>
                  <a:lnTo>
                    <a:pt x="3670" y="72758"/>
                  </a:lnTo>
                  <a:lnTo>
                    <a:pt x="1790" y="74574"/>
                  </a:lnTo>
                  <a:lnTo>
                    <a:pt x="0" y="75793"/>
                  </a:lnTo>
                  <a:lnTo>
                    <a:pt x="0" y="78828"/>
                  </a:lnTo>
                  <a:lnTo>
                    <a:pt x="1790" y="80848"/>
                  </a:lnTo>
                  <a:lnTo>
                    <a:pt x="45224" y="124307"/>
                  </a:lnTo>
                  <a:lnTo>
                    <a:pt x="45872" y="125514"/>
                  </a:lnTo>
                  <a:lnTo>
                    <a:pt x="47015" y="126123"/>
                  </a:lnTo>
                  <a:lnTo>
                    <a:pt x="49453" y="126123"/>
                  </a:lnTo>
                  <a:lnTo>
                    <a:pt x="50673" y="125514"/>
                  </a:lnTo>
                  <a:lnTo>
                    <a:pt x="51892" y="124307"/>
                  </a:lnTo>
                  <a:lnTo>
                    <a:pt x="53111" y="122491"/>
                  </a:lnTo>
                  <a:lnTo>
                    <a:pt x="53111" y="120065"/>
                  </a:lnTo>
                  <a:close/>
                </a:path>
                <a:path w="314960" h="323850">
                  <a:moveTo>
                    <a:pt x="160134" y="1803"/>
                  </a:moveTo>
                  <a:lnTo>
                    <a:pt x="158267" y="0"/>
                  </a:lnTo>
                  <a:lnTo>
                    <a:pt x="155829" y="0"/>
                  </a:lnTo>
                  <a:lnTo>
                    <a:pt x="153466" y="0"/>
                  </a:lnTo>
                  <a:lnTo>
                    <a:pt x="151599" y="1803"/>
                  </a:lnTo>
                  <a:lnTo>
                    <a:pt x="151599" y="48907"/>
                  </a:lnTo>
                  <a:lnTo>
                    <a:pt x="153466" y="50723"/>
                  </a:lnTo>
                  <a:lnTo>
                    <a:pt x="158267" y="50723"/>
                  </a:lnTo>
                  <a:lnTo>
                    <a:pt x="160134" y="48907"/>
                  </a:lnTo>
                  <a:lnTo>
                    <a:pt x="160134" y="1803"/>
                  </a:lnTo>
                  <a:close/>
                </a:path>
                <a:path w="314960" h="323850">
                  <a:moveTo>
                    <a:pt x="161925" y="75184"/>
                  </a:moveTo>
                  <a:lnTo>
                    <a:pt x="160134" y="72758"/>
                  </a:lnTo>
                  <a:lnTo>
                    <a:pt x="154686" y="72758"/>
                  </a:lnTo>
                  <a:lnTo>
                    <a:pt x="152819" y="75184"/>
                  </a:lnTo>
                  <a:lnTo>
                    <a:pt x="152819" y="77609"/>
                  </a:lnTo>
                  <a:lnTo>
                    <a:pt x="152819" y="174434"/>
                  </a:lnTo>
                  <a:lnTo>
                    <a:pt x="154686" y="176250"/>
                  </a:lnTo>
                  <a:lnTo>
                    <a:pt x="160134" y="176250"/>
                  </a:lnTo>
                  <a:lnTo>
                    <a:pt x="161925" y="174434"/>
                  </a:lnTo>
                  <a:lnTo>
                    <a:pt x="161925" y="75184"/>
                  </a:lnTo>
                  <a:close/>
                </a:path>
                <a:path w="314960" h="323850">
                  <a:moveTo>
                    <a:pt x="240652" y="211226"/>
                  </a:moveTo>
                  <a:lnTo>
                    <a:pt x="225094" y="162229"/>
                  </a:lnTo>
                  <a:lnTo>
                    <a:pt x="183972" y="131584"/>
                  </a:lnTo>
                  <a:lnTo>
                    <a:pt x="181533" y="130975"/>
                  </a:lnTo>
                  <a:lnTo>
                    <a:pt x="178435" y="132181"/>
                  </a:lnTo>
                  <a:lnTo>
                    <a:pt x="177304" y="137033"/>
                  </a:lnTo>
                  <a:lnTo>
                    <a:pt x="178435" y="139458"/>
                  </a:lnTo>
                  <a:lnTo>
                    <a:pt x="180873" y="140068"/>
                  </a:lnTo>
                  <a:lnTo>
                    <a:pt x="201663" y="151041"/>
                  </a:lnTo>
                  <a:lnTo>
                    <a:pt x="217652" y="167386"/>
                  </a:lnTo>
                  <a:lnTo>
                    <a:pt x="227914" y="187845"/>
                  </a:lnTo>
                  <a:lnTo>
                    <a:pt x="231546" y="211226"/>
                  </a:lnTo>
                  <a:lnTo>
                    <a:pt x="225767" y="240220"/>
                  </a:lnTo>
                  <a:lnTo>
                    <a:pt x="209994" y="263994"/>
                  </a:lnTo>
                  <a:lnTo>
                    <a:pt x="186524" y="280098"/>
                  </a:lnTo>
                  <a:lnTo>
                    <a:pt x="157695" y="286004"/>
                  </a:lnTo>
                  <a:lnTo>
                    <a:pt x="128498" y="280098"/>
                  </a:lnTo>
                  <a:lnTo>
                    <a:pt x="104838" y="263994"/>
                  </a:lnTo>
                  <a:lnTo>
                    <a:pt x="88988" y="240220"/>
                  </a:lnTo>
                  <a:lnTo>
                    <a:pt x="83197" y="211226"/>
                  </a:lnTo>
                  <a:lnTo>
                    <a:pt x="86626" y="188899"/>
                  </a:lnTo>
                  <a:lnTo>
                    <a:pt x="96342" y="168922"/>
                  </a:lnTo>
                  <a:lnTo>
                    <a:pt x="111544" y="152666"/>
                  </a:lnTo>
                  <a:lnTo>
                    <a:pt x="131432" y="141478"/>
                  </a:lnTo>
                  <a:lnTo>
                    <a:pt x="133223" y="140068"/>
                  </a:lnTo>
                  <a:lnTo>
                    <a:pt x="134442" y="137642"/>
                  </a:lnTo>
                  <a:lnTo>
                    <a:pt x="133870" y="135216"/>
                  </a:lnTo>
                  <a:lnTo>
                    <a:pt x="132651" y="133400"/>
                  </a:lnTo>
                  <a:lnTo>
                    <a:pt x="130213" y="132181"/>
                  </a:lnTo>
                  <a:lnTo>
                    <a:pt x="127774" y="132791"/>
                  </a:lnTo>
                  <a:lnTo>
                    <a:pt x="105664" y="145326"/>
                  </a:lnTo>
                  <a:lnTo>
                    <a:pt x="88684" y="163512"/>
                  </a:lnTo>
                  <a:lnTo>
                    <a:pt x="77774" y="185953"/>
                  </a:lnTo>
                  <a:lnTo>
                    <a:pt x="73926" y="211226"/>
                  </a:lnTo>
                  <a:lnTo>
                    <a:pt x="80492" y="243687"/>
                  </a:lnTo>
                  <a:lnTo>
                    <a:pt x="98399" y="270370"/>
                  </a:lnTo>
                  <a:lnTo>
                    <a:pt x="125018" y="288455"/>
                  </a:lnTo>
                  <a:lnTo>
                    <a:pt x="157695" y="295109"/>
                  </a:lnTo>
                  <a:lnTo>
                    <a:pt x="189979" y="288455"/>
                  </a:lnTo>
                  <a:lnTo>
                    <a:pt x="216344" y="270370"/>
                  </a:lnTo>
                  <a:lnTo>
                    <a:pt x="234124" y="243687"/>
                  </a:lnTo>
                  <a:lnTo>
                    <a:pt x="240652" y="211226"/>
                  </a:lnTo>
                  <a:close/>
                </a:path>
                <a:path w="314960" h="323850">
                  <a:moveTo>
                    <a:pt x="270738" y="210616"/>
                  </a:moveTo>
                  <a:lnTo>
                    <a:pt x="249288" y="143789"/>
                  </a:lnTo>
                  <a:lnTo>
                    <a:pt x="192989" y="102273"/>
                  </a:lnTo>
                  <a:lnTo>
                    <a:pt x="190550" y="101663"/>
                  </a:lnTo>
                  <a:lnTo>
                    <a:pt x="188201" y="102882"/>
                  </a:lnTo>
                  <a:lnTo>
                    <a:pt x="187540" y="105308"/>
                  </a:lnTo>
                  <a:lnTo>
                    <a:pt x="186321" y="107734"/>
                  </a:lnTo>
                  <a:lnTo>
                    <a:pt x="187540" y="110147"/>
                  </a:lnTo>
                  <a:lnTo>
                    <a:pt x="189992" y="110756"/>
                  </a:lnTo>
                  <a:lnTo>
                    <a:pt x="219202" y="126225"/>
                  </a:lnTo>
                  <a:lnTo>
                    <a:pt x="241769" y="149237"/>
                  </a:lnTo>
                  <a:lnTo>
                    <a:pt x="256324" y="177990"/>
                  </a:lnTo>
                  <a:lnTo>
                    <a:pt x="261467" y="210616"/>
                  </a:lnTo>
                  <a:lnTo>
                    <a:pt x="253326" y="251269"/>
                  </a:lnTo>
                  <a:lnTo>
                    <a:pt x="231089" y="284568"/>
                  </a:lnTo>
                  <a:lnTo>
                    <a:pt x="198107" y="307060"/>
                  </a:lnTo>
                  <a:lnTo>
                    <a:pt x="157695" y="315315"/>
                  </a:lnTo>
                  <a:lnTo>
                    <a:pt x="116827" y="307060"/>
                  </a:lnTo>
                  <a:lnTo>
                    <a:pt x="83604" y="284568"/>
                  </a:lnTo>
                  <a:lnTo>
                    <a:pt x="61277" y="251269"/>
                  </a:lnTo>
                  <a:lnTo>
                    <a:pt x="53111" y="210616"/>
                  </a:lnTo>
                  <a:lnTo>
                    <a:pt x="57975" y="179120"/>
                  </a:lnTo>
                  <a:lnTo>
                    <a:pt x="71678" y="151066"/>
                  </a:lnTo>
                  <a:lnTo>
                    <a:pt x="92913" y="128270"/>
                  </a:lnTo>
                  <a:lnTo>
                    <a:pt x="120370" y="112572"/>
                  </a:lnTo>
                  <a:lnTo>
                    <a:pt x="122732" y="111366"/>
                  </a:lnTo>
                  <a:lnTo>
                    <a:pt x="123952" y="108940"/>
                  </a:lnTo>
                  <a:lnTo>
                    <a:pt x="123380" y="106514"/>
                  </a:lnTo>
                  <a:lnTo>
                    <a:pt x="122161" y="104089"/>
                  </a:lnTo>
                  <a:lnTo>
                    <a:pt x="119722" y="102882"/>
                  </a:lnTo>
                  <a:lnTo>
                    <a:pt x="117284" y="104089"/>
                  </a:lnTo>
                  <a:lnTo>
                    <a:pt x="87274" y="121107"/>
                  </a:lnTo>
                  <a:lnTo>
                    <a:pt x="64147" y="145910"/>
                  </a:lnTo>
                  <a:lnTo>
                    <a:pt x="49263" y="176428"/>
                  </a:lnTo>
                  <a:lnTo>
                    <a:pt x="44005" y="210616"/>
                  </a:lnTo>
                  <a:lnTo>
                    <a:pt x="52908" y="254647"/>
                  </a:lnTo>
                  <a:lnTo>
                    <a:pt x="77216" y="290626"/>
                  </a:lnTo>
                  <a:lnTo>
                    <a:pt x="113347" y="314896"/>
                  </a:lnTo>
                  <a:lnTo>
                    <a:pt x="157695" y="323799"/>
                  </a:lnTo>
                  <a:lnTo>
                    <a:pt x="201676" y="314896"/>
                  </a:lnTo>
                  <a:lnTo>
                    <a:pt x="237617" y="290626"/>
                  </a:lnTo>
                  <a:lnTo>
                    <a:pt x="261848" y="254647"/>
                  </a:lnTo>
                  <a:lnTo>
                    <a:pt x="270738" y="210616"/>
                  </a:lnTo>
                  <a:close/>
                </a:path>
                <a:path w="314960" h="323850">
                  <a:moveTo>
                    <a:pt x="314744" y="75793"/>
                  </a:moveTo>
                  <a:lnTo>
                    <a:pt x="312953" y="74574"/>
                  </a:lnTo>
                  <a:lnTo>
                    <a:pt x="310921" y="72758"/>
                  </a:lnTo>
                  <a:lnTo>
                    <a:pt x="308483" y="72758"/>
                  </a:lnTo>
                  <a:lnTo>
                    <a:pt x="263258" y="118046"/>
                  </a:lnTo>
                  <a:lnTo>
                    <a:pt x="261467" y="120065"/>
                  </a:lnTo>
                  <a:lnTo>
                    <a:pt x="261467" y="122491"/>
                  </a:lnTo>
                  <a:lnTo>
                    <a:pt x="263258" y="124307"/>
                  </a:lnTo>
                  <a:lnTo>
                    <a:pt x="263918" y="125514"/>
                  </a:lnTo>
                  <a:lnTo>
                    <a:pt x="265049" y="126123"/>
                  </a:lnTo>
                  <a:lnTo>
                    <a:pt x="267741" y="126123"/>
                  </a:lnTo>
                  <a:lnTo>
                    <a:pt x="268960" y="125514"/>
                  </a:lnTo>
                  <a:lnTo>
                    <a:pt x="269519" y="124307"/>
                  </a:lnTo>
                  <a:lnTo>
                    <a:pt x="312953" y="80848"/>
                  </a:lnTo>
                  <a:lnTo>
                    <a:pt x="314744" y="78828"/>
                  </a:lnTo>
                  <a:lnTo>
                    <a:pt x="314744" y="75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34848" y="3036742"/>
            <a:ext cx="439420" cy="434975"/>
            <a:chOff x="1334848" y="3036742"/>
            <a:chExt cx="439420" cy="434975"/>
          </a:xfrm>
        </p:grpSpPr>
        <p:sp>
          <p:nvSpPr>
            <p:cNvPr id="7" name="object 7"/>
            <p:cNvSpPr/>
            <p:nvPr/>
          </p:nvSpPr>
          <p:spPr>
            <a:xfrm>
              <a:off x="1334848" y="3036742"/>
              <a:ext cx="439420" cy="434975"/>
            </a:xfrm>
            <a:custGeom>
              <a:avLst/>
              <a:gdLst/>
              <a:ahLst/>
              <a:cxnLst/>
              <a:rect l="l" t="t" r="r" b="b"/>
              <a:pathLst>
                <a:path w="439419" h="434975">
                  <a:moveTo>
                    <a:pt x="219502" y="0"/>
                  </a:moveTo>
                  <a:lnTo>
                    <a:pt x="175349" y="4476"/>
                  </a:lnTo>
                  <a:lnTo>
                    <a:pt x="134186" y="17316"/>
                  </a:lnTo>
                  <a:lnTo>
                    <a:pt x="96905" y="37636"/>
                  </a:lnTo>
                  <a:lnTo>
                    <a:pt x="64401" y="64553"/>
                  </a:lnTo>
                  <a:lnTo>
                    <a:pt x="37565" y="97183"/>
                  </a:lnTo>
                  <a:lnTo>
                    <a:pt x="17290" y="134643"/>
                  </a:lnTo>
                  <a:lnTo>
                    <a:pt x="4471" y="176049"/>
                  </a:lnTo>
                  <a:lnTo>
                    <a:pt x="0" y="220518"/>
                  </a:lnTo>
                  <a:lnTo>
                    <a:pt x="4471" y="264747"/>
                  </a:lnTo>
                  <a:lnTo>
                    <a:pt x="17290" y="306022"/>
                  </a:lnTo>
                  <a:lnTo>
                    <a:pt x="37565" y="343436"/>
                  </a:lnTo>
                  <a:lnTo>
                    <a:pt x="64401" y="376082"/>
                  </a:lnTo>
                  <a:lnTo>
                    <a:pt x="96905" y="403052"/>
                  </a:lnTo>
                  <a:lnTo>
                    <a:pt x="134186" y="423440"/>
                  </a:lnTo>
                  <a:lnTo>
                    <a:pt x="170853" y="434929"/>
                  </a:lnTo>
                  <a:lnTo>
                    <a:pt x="268342" y="434929"/>
                  </a:lnTo>
                  <a:lnTo>
                    <a:pt x="305110" y="423440"/>
                  </a:lnTo>
                  <a:lnTo>
                    <a:pt x="342452" y="403052"/>
                  </a:lnTo>
                  <a:lnTo>
                    <a:pt x="374980" y="376082"/>
                  </a:lnTo>
                  <a:lnTo>
                    <a:pt x="401813" y="343436"/>
                  </a:lnTo>
                  <a:lnTo>
                    <a:pt x="422069" y="306022"/>
                  </a:lnTo>
                  <a:lnTo>
                    <a:pt x="434868" y="264747"/>
                  </a:lnTo>
                  <a:lnTo>
                    <a:pt x="439331" y="220518"/>
                  </a:lnTo>
                  <a:lnTo>
                    <a:pt x="434868" y="176049"/>
                  </a:lnTo>
                  <a:lnTo>
                    <a:pt x="422069" y="134643"/>
                  </a:lnTo>
                  <a:lnTo>
                    <a:pt x="401813" y="97183"/>
                  </a:lnTo>
                  <a:lnTo>
                    <a:pt x="374980" y="64553"/>
                  </a:lnTo>
                  <a:lnTo>
                    <a:pt x="342452" y="37636"/>
                  </a:lnTo>
                  <a:lnTo>
                    <a:pt x="305110" y="17316"/>
                  </a:lnTo>
                  <a:lnTo>
                    <a:pt x="263833" y="4476"/>
                  </a:lnTo>
                  <a:lnTo>
                    <a:pt x="219502" y="0"/>
                  </a:lnTo>
                  <a:close/>
                </a:path>
              </a:pathLst>
            </a:custGeom>
            <a:solidFill>
              <a:srgbClr val="8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946" y="3099194"/>
              <a:ext cx="277408" cy="31593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173090" y="3036742"/>
            <a:ext cx="440055" cy="434975"/>
            <a:chOff x="2173090" y="3036742"/>
            <a:chExt cx="440055" cy="434975"/>
          </a:xfrm>
        </p:grpSpPr>
        <p:sp>
          <p:nvSpPr>
            <p:cNvPr id="10" name="object 10"/>
            <p:cNvSpPr/>
            <p:nvPr/>
          </p:nvSpPr>
          <p:spPr>
            <a:xfrm>
              <a:off x="2173090" y="3036742"/>
              <a:ext cx="440055" cy="434975"/>
            </a:xfrm>
            <a:custGeom>
              <a:avLst/>
              <a:gdLst/>
              <a:ahLst/>
              <a:cxnLst/>
              <a:rect l="l" t="t" r="r" b="b"/>
              <a:pathLst>
                <a:path w="440055" h="434975">
                  <a:moveTo>
                    <a:pt x="220072" y="0"/>
                  </a:moveTo>
                  <a:lnTo>
                    <a:pt x="175661" y="4476"/>
                  </a:lnTo>
                  <a:lnTo>
                    <a:pt x="134323" y="17316"/>
                  </a:lnTo>
                  <a:lnTo>
                    <a:pt x="96937" y="37636"/>
                  </a:lnTo>
                  <a:lnTo>
                    <a:pt x="64380" y="64553"/>
                  </a:lnTo>
                  <a:lnTo>
                    <a:pt x="37530" y="97183"/>
                  </a:lnTo>
                  <a:lnTo>
                    <a:pt x="17265" y="134643"/>
                  </a:lnTo>
                  <a:lnTo>
                    <a:pt x="4462" y="176049"/>
                  </a:lnTo>
                  <a:lnTo>
                    <a:pt x="0" y="220518"/>
                  </a:lnTo>
                  <a:lnTo>
                    <a:pt x="4462" y="264747"/>
                  </a:lnTo>
                  <a:lnTo>
                    <a:pt x="17265" y="306022"/>
                  </a:lnTo>
                  <a:lnTo>
                    <a:pt x="37530" y="343436"/>
                  </a:lnTo>
                  <a:lnTo>
                    <a:pt x="64380" y="376082"/>
                  </a:lnTo>
                  <a:lnTo>
                    <a:pt x="96937" y="403052"/>
                  </a:lnTo>
                  <a:lnTo>
                    <a:pt x="134323" y="423440"/>
                  </a:lnTo>
                  <a:lnTo>
                    <a:pt x="171145" y="434929"/>
                  </a:lnTo>
                  <a:lnTo>
                    <a:pt x="268940" y="434929"/>
                  </a:lnTo>
                  <a:lnTo>
                    <a:pt x="305726" y="423440"/>
                  </a:lnTo>
                  <a:lnTo>
                    <a:pt x="343083" y="403052"/>
                  </a:lnTo>
                  <a:lnTo>
                    <a:pt x="375621" y="376082"/>
                  </a:lnTo>
                  <a:lnTo>
                    <a:pt x="402459" y="343436"/>
                  </a:lnTo>
                  <a:lnTo>
                    <a:pt x="422718" y="306022"/>
                  </a:lnTo>
                  <a:lnTo>
                    <a:pt x="435519" y="264747"/>
                  </a:lnTo>
                  <a:lnTo>
                    <a:pt x="439981" y="220518"/>
                  </a:lnTo>
                  <a:lnTo>
                    <a:pt x="435519" y="176049"/>
                  </a:lnTo>
                  <a:lnTo>
                    <a:pt x="422718" y="134643"/>
                  </a:lnTo>
                  <a:lnTo>
                    <a:pt x="402459" y="97183"/>
                  </a:lnTo>
                  <a:lnTo>
                    <a:pt x="375621" y="64553"/>
                  </a:lnTo>
                  <a:lnTo>
                    <a:pt x="343083" y="37636"/>
                  </a:lnTo>
                  <a:lnTo>
                    <a:pt x="305726" y="17316"/>
                  </a:lnTo>
                  <a:lnTo>
                    <a:pt x="264429" y="4476"/>
                  </a:lnTo>
                  <a:lnTo>
                    <a:pt x="220072" y="0"/>
                  </a:lnTo>
                  <a:close/>
                </a:path>
              </a:pathLst>
            </a:custGeom>
            <a:solidFill>
              <a:srgbClr val="8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2157" y="3099194"/>
              <a:ext cx="160655" cy="256540"/>
            </a:xfrm>
            <a:custGeom>
              <a:avLst/>
              <a:gdLst/>
              <a:ahLst/>
              <a:cxnLst/>
              <a:rect l="l" t="t" r="r" b="b"/>
              <a:pathLst>
                <a:path w="160655" h="256539">
                  <a:moveTo>
                    <a:pt x="82954" y="0"/>
                  </a:moveTo>
                  <a:lnTo>
                    <a:pt x="56631" y="14503"/>
                  </a:lnTo>
                  <a:lnTo>
                    <a:pt x="31026" y="47199"/>
                  </a:lnTo>
                  <a:lnTo>
                    <a:pt x="10788" y="81867"/>
                  </a:lnTo>
                  <a:lnTo>
                    <a:pt x="569" y="102283"/>
                  </a:lnTo>
                  <a:lnTo>
                    <a:pt x="0" y="102886"/>
                  </a:lnTo>
                  <a:lnTo>
                    <a:pt x="0" y="256507"/>
                  </a:lnTo>
                  <a:lnTo>
                    <a:pt x="1789" y="254080"/>
                  </a:lnTo>
                  <a:lnTo>
                    <a:pt x="9027" y="254080"/>
                  </a:lnTo>
                  <a:lnTo>
                    <a:pt x="9027" y="105312"/>
                  </a:lnTo>
                  <a:lnTo>
                    <a:pt x="35296" y="57004"/>
                  </a:lnTo>
                  <a:lnTo>
                    <a:pt x="66475" y="17434"/>
                  </a:lnTo>
                  <a:lnTo>
                    <a:pt x="82954" y="9094"/>
                  </a:lnTo>
                  <a:lnTo>
                    <a:pt x="102001" y="9094"/>
                  </a:lnTo>
                  <a:lnTo>
                    <a:pt x="82954" y="0"/>
                  </a:lnTo>
                  <a:close/>
                </a:path>
                <a:path w="160655" h="256539">
                  <a:moveTo>
                    <a:pt x="102001" y="9094"/>
                  </a:moveTo>
                  <a:lnTo>
                    <a:pt x="82954" y="9094"/>
                  </a:lnTo>
                  <a:lnTo>
                    <a:pt x="89509" y="10725"/>
                  </a:lnTo>
                  <a:lnTo>
                    <a:pt x="99351" y="17434"/>
                  </a:lnTo>
                  <a:lnTo>
                    <a:pt x="129961" y="57004"/>
                  </a:lnTo>
                  <a:lnTo>
                    <a:pt x="150781" y="92985"/>
                  </a:lnTo>
                  <a:lnTo>
                    <a:pt x="154440" y="92374"/>
                  </a:lnTo>
                  <a:lnTo>
                    <a:pt x="160459" y="92374"/>
                  </a:lnTo>
                  <a:lnTo>
                    <a:pt x="146747" y="66601"/>
                  </a:lnTo>
                  <a:lnTo>
                    <a:pt x="127440" y="36108"/>
                  </a:lnTo>
                  <a:lnTo>
                    <a:pt x="105265" y="10653"/>
                  </a:lnTo>
                  <a:lnTo>
                    <a:pt x="102001" y="90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2157" y="3148715"/>
              <a:ext cx="213728" cy="25687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43840" y="3036742"/>
            <a:ext cx="439420" cy="434975"/>
            <a:chOff x="243840" y="3036742"/>
            <a:chExt cx="439420" cy="434975"/>
          </a:xfrm>
        </p:grpSpPr>
        <p:sp>
          <p:nvSpPr>
            <p:cNvPr id="14" name="object 14"/>
            <p:cNvSpPr/>
            <p:nvPr/>
          </p:nvSpPr>
          <p:spPr>
            <a:xfrm>
              <a:off x="243840" y="3036742"/>
              <a:ext cx="439420" cy="434975"/>
            </a:xfrm>
            <a:custGeom>
              <a:avLst/>
              <a:gdLst/>
              <a:ahLst/>
              <a:cxnLst/>
              <a:rect l="l" t="t" r="r" b="b"/>
              <a:pathLst>
                <a:path w="439420" h="434975">
                  <a:moveTo>
                    <a:pt x="219250" y="0"/>
                  </a:moveTo>
                  <a:lnTo>
                    <a:pt x="175110" y="4476"/>
                  </a:lnTo>
                  <a:lnTo>
                    <a:pt x="133977" y="17316"/>
                  </a:lnTo>
                  <a:lnTo>
                    <a:pt x="96737" y="37636"/>
                  </a:lnTo>
                  <a:lnTo>
                    <a:pt x="64278" y="64553"/>
                  </a:lnTo>
                  <a:lnTo>
                    <a:pt x="37487" y="97183"/>
                  </a:lnTo>
                  <a:lnTo>
                    <a:pt x="17252" y="134643"/>
                  </a:lnTo>
                  <a:lnTo>
                    <a:pt x="4461" y="176049"/>
                  </a:lnTo>
                  <a:lnTo>
                    <a:pt x="0" y="220518"/>
                  </a:lnTo>
                  <a:lnTo>
                    <a:pt x="4461" y="264747"/>
                  </a:lnTo>
                  <a:lnTo>
                    <a:pt x="17252" y="306022"/>
                  </a:lnTo>
                  <a:lnTo>
                    <a:pt x="37487" y="343436"/>
                  </a:lnTo>
                  <a:lnTo>
                    <a:pt x="64278" y="376082"/>
                  </a:lnTo>
                  <a:lnTo>
                    <a:pt x="96737" y="403052"/>
                  </a:lnTo>
                  <a:lnTo>
                    <a:pt x="133977" y="423440"/>
                  </a:lnTo>
                  <a:lnTo>
                    <a:pt x="170617" y="434929"/>
                  </a:lnTo>
                  <a:lnTo>
                    <a:pt x="268176" y="434929"/>
                  </a:lnTo>
                  <a:lnTo>
                    <a:pt x="304997" y="423440"/>
                  </a:lnTo>
                  <a:lnTo>
                    <a:pt x="342382" y="403052"/>
                  </a:lnTo>
                  <a:lnTo>
                    <a:pt x="374938" y="376082"/>
                  </a:lnTo>
                  <a:lnTo>
                    <a:pt x="401786" y="343436"/>
                  </a:lnTo>
                  <a:lnTo>
                    <a:pt x="422050" y="306022"/>
                  </a:lnTo>
                  <a:lnTo>
                    <a:pt x="434852" y="264747"/>
                  </a:lnTo>
                  <a:lnTo>
                    <a:pt x="439314" y="220518"/>
                  </a:lnTo>
                  <a:lnTo>
                    <a:pt x="434852" y="176049"/>
                  </a:lnTo>
                  <a:lnTo>
                    <a:pt x="422050" y="134643"/>
                  </a:lnTo>
                  <a:lnTo>
                    <a:pt x="401786" y="97183"/>
                  </a:lnTo>
                  <a:lnTo>
                    <a:pt x="374938" y="64553"/>
                  </a:lnTo>
                  <a:lnTo>
                    <a:pt x="342382" y="37636"/>
                  </a:lnTo>
                  <a:lnTo>
                    <a:pt x="304997" y="17316"/>
                  </a:lnTo>
                  <a:lnTo>
                    <a:pt x="263661" y="4476"/>
                  </a:lnTo>
                  <a:lnTo>
                    <a:pt x="219250" y="0"/>
                  </a:lnTo>
                  <a:close/>
                </a:path>
              </a:pathLst>
            </a:custGeom>
            <a:solidFill>
              <a:srgbClr val="8F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03" y="3086264"/>
              <a:ext cx="340388" cy="34119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6439" y="3036742"/>
            <a:ext cx="432499" cy="43492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3395" y="2408047"/>
            <a:ext cx="250825" cy="30352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5330" y="1767332"/>
            <a:ext cx="358648" cy="4267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5901" y="2188972"/>
            <a:ext cx="243078" cy="2743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7105" y="1652777"/>
            <a:ext cx="290233" cy="33782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729353" y="245821"/>
            <a:ext cx="6734809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sz="1700" spc="45" dirty="0">
                <a:latin typeface="Tahoma"/>
                <a:cs typeface="Tahoma"/>
              </a:rPr>
              <a:t>En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85" dirty="0">
                <a:latin typeface="Tahoma"/>
                <a:cs typeface="Tahoma"/>
              </a:rPr>
              <a:t>economía </a:t>
            </a:r>
            <a:r>
              <a:rPr sz="1700" spc="45" dirty="0">
                <a:latin typeface="Tahoma"/>
                <a:cs typeface="Tahoma"/>
              </a:rPr>
              <a:t>circular, </a:t>
            </a:r>
            <a:r>
              <a:rPr sz="1700" spc="70" dirty="0">
                <a:latin typeface="Tahoma"/>
                <a:cs typeface="Tahoma"/>
              </a:rPr>
              <a:t>los bienes </a:t>
            </a:r>
            <a:r>
              <a:rPr sz="1700" spc="55" dirty="0">
                <a:latin typeface="Tahoma"/>
                <a:cs typeface="Tahoma"/>
              </a:rPr>
              <a:t>se </a:t>
            </a:r>
            <a:r>
              <a:rPr sz="1700" spc="70" dirty="0">
                <a:latin typeface="Tahoma"/>
                <a:cs typeface="Tahoma"/>
              </a:rPr>
              <a:t>producen, consumen, </a:t>
            </a:r>
            <a:r>
              <a:rPr sz="1700" spc="7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reciclan,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producen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vuelven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consumir,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entrando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ciclo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vida </a:t>
            </a:r>
            <a:r>
              <a:rPr sz="1700" spc="45" dirty="0">
                <a:latin typeface="Tahoma"/>
                <a:cs typeface="Tahoma"/>
              </a:rPr>
              <a:t>circular. </a:t>
            </a:r>
            <a:r>
              <a:rPr sz="1700" spc="20" dirty="0">
                <a:latin typeface="Tahoma"/>
                <a:cs typeface="Tahoma"/>
              </a:rPr>
              <a:t>Es </a:t>
            </a:r>
            <a:r>
              <a:rPr sz="1700" spc="100" dirty="0">
                <a:latin typeface="Tahoma"/>
                <a:cs typeface="Tahoma"/>
              </a:rPr>
              <a:t>un </a:t>
            </a:r>
            <a:r>
              <a:rPr sz="1700" spc="70" dirty="0">
                <a:latin typeface="Tahoma"/>
                <a:cs typeface="Tahoma"/>
              </a:rPr>
              <a:t>concepto </a:t>
            </a:r>
            <a:r>
              <a:rPr sz="1700" spc="60" dirty="0">
                <a:latin typeface="Tahoma"/>
                <a:cs typeface="Tahoma"/>
              </a:rPr>
              <a:t>reciente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65" dirty="0">
                <a:latin typeface="Tahoma"/>
                <a:cs typeface="Tahoma"/>
              </a:rPr>
              <a:t>cada </a:t>
            </a:r>
            <a:r>
              <a:rPr sz="1700" spc="40" dirty="0">
                <a:latin typeface="Tahoma"/>
                <a:cs typeface="Tahoma"/>
              </a:rPr>
              <a:t>vez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75" dirty="0">
                <a:latin typeface="Tahoma"/>
                <a:cs typeface="Tahoma"/>
              </a:rPr>
              <a:t>extendido </a:t>
            </a:r>
            <a:r>
              <a:rPr sz="1700" spc="80" dirty="0">
                <a:latin typeface="Tahoma"/>
                <a:cs typeface="Tahoma"/>
              </a:rPr>
              <a:t> basado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principios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económicos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otros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aspectos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medio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ambiente. </a:t>
            </a:r>
            <a:r>
              <a:rPr sz="1700" spc="75" dirty="0">
                <a:latin typeface="Tahoma"/>
                <a:cs typeface="Tahoma"/>
              </a:rPr>
              <a:t>De </a:t>
            </a:r>
            <a:r>
              <a:rPr sz="1700" spc="55" dirty="0">
                <a:latin typeface="Tahoma"/>
                <a:cs typeface="Tahoma"/>
              </a:rPr>
              <a:t>esta </a:t>
            </a:r>
            <a:r>
              <a:rPr sz="1700" spc="65" dirty="0">
                <a:latin typeface="Tahoma"/>
                <a:cs typeface="Tahoma"/>
              </a:rPr>
              <a:t>forma, </a:t>
            </a:r>
            <a:r>
              <a:rPr sz="1700" spc="55" dirty="0">
                <a:latin typeface="Tahoma"/>
                <a:cs typeface="Tahoma"/>
              </a:rPr>
              <a:t>se </a:t>
            </a:r>
            <a:r>
              <a:rPr sz="1700" spc="70" dirty="0">
                <a:latin typeface="Tahoma"/>
                <a:cs typeface="Tahoma"/>
              </a:rPr>
              <a:t>alarga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50" dirty="0">
                <a:latin typeface="Tahoma"/>
                <a:cs typeface="Tahoma"/>
              </a:rPr>
              <a:t>ciclo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55" dirty="0">
                <a:latin typeface="Tahoma"/>
                <a:cs typeface="Tahoma"/>
              </a:rPr>
              <a:t>vida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7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productos.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En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ese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sentido,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concepto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economía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circular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cubre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todas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etapas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ciclo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vida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producto,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desde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diseño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producto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75" dirty="0">
                <a:latin typeface="Tahoma"/>
                <a:cs typeface="Tahoma"/>
              </a:rPr>
              <a:t>proceso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70" dirty="0">
                <a:latin typeface="Tahoma"/>
                <a:cs typeface="Tahoma"/>
              </a:rPr>
              <a:t>producción, </a:t>
            </a:r>
            <a:r>
              <a:rPr sz="1700" spc="85" dirty="0">
                <a:latin typeface="Tahoma"/>
                <a:cs typeface="Tahoma"/>
              </a:rPr>
              <a:t>pasando </a:t>
            </a:r>
            <a:r>
              <a:rPr sz="1700" spc="100" dirty="0">
                <a:latin typeface="Tahoma"/>
                <a:cs typeface="Tahoma"/>
              </a:rPr>
              <a:t>por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transformación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95" dirty="0">
                <a:latin typeface="Tahoma"/>
                <a:cs typeface="Tahoma"/>
              </a:rPr>
              <a:t>consumo </a:t>
            </a:r>
            <a:r>
              <a:rPr sz="1700" spc="65" dirty="0">
                <a:latin typeface="Tahoma"/>
                <a:cs typeface="Tahoma"/>
              </a:rPr>
              <a:t>hasta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75" dirty="0">
                <a:latin typeface="Tahoma"/>
                <a:cs typeface="Tahoma"/>
              </a:rPr>
              <a:t>gestión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60" dirty="0">
                <a:latin typeface="Tahoma"/>
                <a:cs typeface="Tahoma"/>
              </a:rPr>
              <a:t>residuos, </a:t>
            </a:r>
            <a:r>
              <a:rPr sz="1700" spc="55" dirty="0">
                <a:latin typeface="Tahoma"/>
                <a:cs typeface="Tahoma"/>
              </a:rPr>
              <a:t>el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reciclaje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reutilización.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18233" y="862965"/>
            <a:ext cx="1347470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spc="10" dirty="0">
                <a:solidFill>
                  <a:srgbClr val="A1CC39"/>
                </a:solidFill>
                <a:latin typeface="Arial"/>
                <a:cs typeface="Arial"/>
              </a:rPr>
              <a:t>Economía</a:t>
            </a:r>
            <a:r>
              <a:rPr sz="1150" b="1" spc="-80" dirty="0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sz="1150" b="1" spc="20" dirty="0">
                <a:solidFill>
                  <a:srgbClr val="A1CC39"/>
                </a:solidFill>
                <a:latin typeface="Arial"/>
                <a:cs typeface="Arial"/>
              </a:rPr>
              <a:t>Circular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9240" y="3625342"/>
            <a:ext cx="379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90B852"/>
                </a:solidFill>
                <a:latin typeface="Arial"/>
                <a:cs typeface="Arial"/>
              </a:rPr>
              <a:t>Fuente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4958" y="3625342"/>
            <a:ext cx="459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5" dirty="0">
                <a:solidFill>
                  <a:srgbClr val="90B852"/>
                </a:solidFill>
                <a:latin typeface="Arial"/>
                <a:cs typeface="Arial"/>
              </a:rPr>
              <a:t>Producir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2223" y="3676142"/>
            <a:ext cx="20764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10" dirty="0">
                <a:solidFill>
                  <a:srgbClr val="90B852"/>
                </a:solidFill>
                <a:latin typeface="Arial"/>
                <a:cs typeface="Arial"/>
              </a:rPr>
              <a:t>Vender</a:t>
            </a:r>
            <a:endParaRPr sz="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3023" y="3599942"/>
            <a:ext cx="319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90B852"/>
                </a:solidFill>
                <a:latin typeface="Arial"/>
                <a:cs typeface="Arial"/>
              </a:rPr>
              <a:t>Usar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3533" y="3548391"/>
            <a:ext cx="601345" cy="3397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900" b="1" spc="45" dirty="0">
                <a:solidFill>
                  <a:srgbClr val="E64825"/>
                </a:solidFill>
                <a:latin typeface="Arial"/>
                <a:cs typeface="Arial"/>
              </a:rPr>
              <a:t>Incinerar/</a:t>
            </a:r>
            <a:endParaRPr sz="9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275"/>
              </a:spcBef>
            </a:pPr>
            <a:r>
              <a:rPr sz="550" b="1" spc="20" dirty="0">
                <a:solidFill>
                  <a:srgbClr val="E64825"/>
                </a:solidFill>
                <a:latin typeface="Arial"/>
                <a:cs typeface="Arial"/>
              </a:rPr>
              <a:t>Vertedero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8423" y="4515747"/>
            <a:ext cx="34124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</a:pPr>
            <a:r>
              <a:rPr sz="1700" b="1" spc="30" dirty="0">
                <a:solidFill>
                  <a:srgbClr val="46883F"/>
                </a:solidFill>
                <a:latin typeface="Arial"/>
                <a:cs typeface="Arial"/>
              </a:rPr>
              <a:t>Analizamos</a:t>
            </a:r>
            <a:r>
              <a:rPr sz="17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46883F"/>
                </a:solidFill>
                <a:latin typeface="Arial"/>
                <a:cs typeface="Arial"/>
              </a:rPr>
              <a:t>el</a:t>
            </a:r>
            <a:r>
              <a:rPr sz="17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50" dirty="0">
                <a:solidFill>
                  <a:srgbClr val="46883F"/>
                </a:solidFill>
                <a:latin typeface="Arial"/>
                <a:cs typeface="Arial"/>
              </a:rPr>
              <a:t>potencial</a:t>
            </a:r>
            <a:r>
              <a:rPr sz="17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7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este </a:t>
            </a:r>
            <a:r>
              <a:rPr sz="1700" b="1" spc="-459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114" dirty="0">
                <a:solidFill>
                  <a:srgbClr val="46883F"/>
                </a:solidFill>
                <a:latin typeface="Arial"/>
                <a:cs typeface="Arial"/>
              </a:rPr>
              <a:t>tema </a:t>
            </a:r>
            <a:r>
              <a:rPr sz="1700" b="1" spc="75" dirty="0">
                <a:solidFill>
                  <a:srgbClr val="46883F"/>
                </a:solidFill>
                <a:latin typeface="Arial"/>
                <a:cs typeface="Arial"/>
              </a:rPr>
              <a:t>para </a:t>
            </a:r>
            <a:r>
              <a:rPr sz="1700" b="1" spc="-15" dirty="0">
                <a:solidFill>
                  <a:srgbClr val="46883F"/>
                </a:solidFill>
                <a:latin typeface="Arial"/>
                <a:cs typeface="Arial"/>
              </a:rPr>
              <a:t>su </a:t>
            </a:r>
            <a:r>
              <a:rPr sz="1700" b="1" spc="-35" dirty="0">
                <a:solidFill>
                  <a:srgbClr val="46883F"/>
                </a:solidFill>
                <a:latin typeface="Arial"/>
                <a:cs typeface="Arial"/>
              </a:rPr>
              <a:t>PYME </a:t>
            </a:r>
            <a:r>
              <a:rPr sz="1700" b="1" spc="5" dirty="0">
                <a:solidFill>
                  <a:srgbClr val="46883F"/>
                </a:solidFill>
                <a:latin typeface="Arial"/>
                <a:cs typeface="Arial"/>
              </a:rPr>
              <a:t>con </a:t>
            </a:r>
            <a:r>
              <a:rPr sz="1700" b="1" spc="50" dirty="0">
                <a:solidFill>
                  <a:srgbClr val="46883F"/>
                </a:solidFill>
                <a:latin typeface="Arial"/>
                <a:cs typeface="Arial"/>
              </a:rPr>
              <a:t>mucho </a:t>
            </a:r>
            <a:r>
              <a:rPr sz="1700" b="1" spc="-459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más </a:t>
            </a:r>
            <a:r>
              <a:rPr sz="1700" b="1" spc="70" dirty="0">
                <a:solidFill>
                  <a:srgbClr val="46883F"/>
                </a:solidFill>
                <a:latin typeface="Arial"/>
                <a:cs typeface="Arial"/>
              </a:rPr>
              <a:t>detalle </a:t>
            </a:r>
            <a:r>
              <a:rPr sz="1700" b="1" spc="65" dirty="0">
                <a:solidFill>
                  <a:srgbClr val="46883F"/>
                </a:solidFill>
                <a:latin typeface="Arial"/>
                <a:cs typeface="Arial"/>
              </a:rPr>
              <a:t>en </a:t>
            </a:r>
            <a:r>
              <a:rPr sz="1700" b="1" spc="50" dirty="0">
                <a:solidFill>
                  <a:srgbClr val="46883F"/>
                </a:solidFill>
                <a:latin typeface="Arial"/>
                <a:cs typeface="Arial"/>
              </a:rPr>
              <a:t>el </a:t>
            </a:r>
            <a:r>
              <a:rPr sz="1700" b="1" spc="60" dirty="0">
                <a:solidFill>
                  <a:srgbClr val="46883F"/>
                </a:solidFill>
                <a:latin typeface="Arial"/>
                <a:cs typeface="Arial"/>
              </a:rPr>
              <a:t>Módulo </a:t>
            </a:r>
            <a:r>
              <a:rPr sz="1700" b="1" spc="-30" dirty="0">
                <a:solidFill>
                  <a:srgbClr val="46883F"/>
                </a:solidFill>
                <a:latin typeface="Arial"/>
                <a:cs typeface="Arial"/>
              </a:rPr>
              <a:t>4: </a:t>
            </a:r>
            <a:r>
              <a:rPr sz="1700" b="1" spc="-2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6883F"/>
                </a:solidFill>
                <a:latin typeface="Arial"/>
                <a:cs typeface="Arial"/>
              </a:rPr>
              <a:t>Ecologización</a:t>
            </a:r>
            <a:r>
              <a:rPr sz="17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7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46883F"/>
                </a:solidFill>
                <a:latin typeface="Arial"/>
                <a:cs typeface="Arial"/>
              </a:rPr>
              <a:t>su</a:t>
            </a:r>
            <a:r>
              <a:rPr sz="17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46883F"/>
                </a:solidFill>
                <a:latin typeface="Arial"/>
                <a:cs typeface="Arial"/>
              </a:rPr>
              <a:t>producto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9353" y="4639678"/>
            <a:ext cx="67576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33400"/>
              </a:lnSpc>
              <a:spcBef>
                <a:spcPts val="100"/>
              </a:spcBef>
            </a:pP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90" dirty="0">
                <a:latin typeface="Tahoma"/>
                <a:cs typeface="Tahoma"/>
              </a:rPr>
              <a:t>economía </a:t>
            </a:r>
            <a:r>
              <a:rPr sz="1800" spc="65" dirty="0">
                <a:latin typeface="Tahoma"/>
                <a:cs typeface="Tahoma"/>
              </a:rPr>
              <a:t>circular </a:t>
            </a:r>
            <a:r>
              <a:rPr sz="1800" spc="85" dirty="0">
                <a:latin typeface="Tahoma"/>
                <a:cs typeface="Tahoma"/>
              </a:rPr>
              <a:t>también </a:t>
            </a:r>
            <a:r>
              <a:rPr sz="1800" spc="70" dirty="0">
                <a:latin typeface="Tahoma"/>
                <a:cs typeface="Tahoma"/>
              </a:rPr>
              <a:t>exige </a:t>
            </a:r>
            <a:r>
              <a:rPr sz="1800" spc="90" dirty="0">
                <a:latin typeface="Tahoma"/>
                <a:cs typeface="Tahoma"/>
              </a:rPr>
              <a:t>una mayor </a:t>
            </a:r>
            <a:r>
              <a:rPr sz="1800" spc="55" dirty="0">
                <a:latin typeface="Tahoma"/>
                <a:cs typeface="Tahoma"/>
              </a:rPr>
              <a:t>eficiencia </a:t>
            </a:r>
            <a:r>
              <a:rPr sz="1800" spc="85" dirty="0">
                <a:latin typeface="Tahoma"/>
                <a:cs typeface="Tahoma"/>
              </a:rPr>
              <a:t>en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procesos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productivos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aquí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foco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está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buscar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reducir 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impacto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ambiental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social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producción,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por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ejemplo,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través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promoción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procesos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industriales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innovadores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un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suministro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más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sostenible.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695" y="1429511"/>
            <a:ext cx="7583424" cy="46268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5512" y="207263"/>
            <a:ext cx="82143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076C6D"/>
                </a:solidFill>
                <a:latin typeface="Arial"/>
                <a:cs typeface="Arial"/>
              </a:rPr>
              <a:t>Haga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6C6D"/>
                </a:solidFill>
                <a:latin typeface="Arial"/>
                <a:cs typeface="Arial"/>
              </a:rPr>
              <a:t>clic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076C6D"/>
                </a:solidFill>
                <a:latin typeface="Arial"/>
                <a:cs typeface="Arial"/>
              </a:rPr>
              <a:t>en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76C6D"/>
                </a:solidFill>
                <a:latin typeface="Arial"/>
                <a:cs typeface="Arial"/>
              </a:rPr>
              <a:t>reproducir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076C6D"/>
                </a:solidFill>
                <a:latin typeface="Arial"/>
                <a:cs typeface="Arial"/>
              </a:rPr>
              <a:t>para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076C6D"/>
                </a:solidFill>
                <a:latin typeface="Arial"/>
                <a:cs typeface="Arial"/>
              </a:rPr>
              <a:t>ver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076C6D"/>
                </a:solidFill>
                <a:latin typeface="Arial"/>
                <a:cs typeface="Arial"/>
              </a:rPr>
              <a:t>este</a:t>
            </a:r>
            <a:r>
              <a:rPr sz="160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76C6D"/>
                </a:solidFill>
                <a:latin typeface="Arial"/>
                <a:cs typeface="Arial"/>
              </a:rPr>
              <a:t>breve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076C6D"/>
                </a:solidFill>
                <a:latin typeface="Arial"/>
                <a:cs typeface="Arial"/>
              </a:rPr>
              <a:t>y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076C6D"/>
                </a:solidFill>
                <a:latin typeface="Arial"/>
                <a:cs typeface="Arial"/>
              </a:rPr>
              <a:t>poderoso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076C6D"/>
                </a:solidFill>
                <a:latin typeface="Arial"/>
                <a:cs typeface="Arial"/>
              </a:rPr>
              <a:t>video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076C6D"/>
                </a:solidFill>
                <a:latin typeface="Arial"/>
                <a:cs typeface="Arial"/>
              </a:rPr>
              <a:t>(9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076C6D"/>
                </a:solidFill>
                <a:latin typeface="Arial"/>
                <a:cs typeface="Arial"/>
              </a:rPr>
              <a:t>minutos)</a:t>
            </a:r>
            <a:r>
              <a:rPr sz="1600" b="1" spc="-2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076C6D"/>
                </a:solidFill>
                <a:latin typeface="Arial"/>
                <a:cs typeface="Arial"/>
              </a:rPr>
              <a:t>de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76C6D"/>
                </a:solidFill>
                <a:latin typeface="Arial"/>
                <a:cs typeface="Arial"/>
              </a:rPr>
              <a:t>Ellen </a:t>
            </a:r>
            <a:r>
              <a:rPr sz="1600" b="1" spc="-4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076C6D"/>
                </a:solidFill>
                <a:latin typeface="Arial"/>
                <a:cs typeface="Arial"/>
              </a:rPr>
              <a:t>MacArthur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076C6D"/>
                </a:solidFill>
                <a:latin typeface="Arial"/>
                <a:cs typeface="Arial"/>
              </a:rPr>
              <a:t>sobre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6C6D"/>
                </a:solidFill>
                <a:latin typeface="Arial"/>
                <a:cs typeface="Arial"/>
              </a:rPr>
              <a:t>los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76C6D"/>
                </a:solidFill>
                <a:latin typeface="Arial"/>
                <a:cs typeface="Arial"/>
              </a:rPr>
              <a:t>conceptos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6C6D"/>
                </a:solidFill>
                <a:latin typeface="Arial"/>
                <a:cs typeface="Arial"/>
              </a:rPr>
              <a:t>básicos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076C6D"/>
                </a:solidFill>
                <a:latin typeface="Arial"/>
                <a:cs typeface="Arial"/>
              </a:rPr>
              <a:t>de</a:t>
            </a:r>
            <a:r>
              <a:rPr sz="1600" b="1" spc="-25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076C6D"/>
                </a:solidFill>
                <a:latin typeface="Arial"/>
                <a:cs typeface="Arial"/>
              </a:rPr>
              <a:t>la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076C6D"/>
                </a:solidFill>
                <a:latin typeface="Arial"/>
                <a:cs typeface="Arial"/>
              </a:rPr>
              <a:t>economía</a:t>
            </a:r>
            <a:r>
              <a:rPr sz="1600" b="1" spc="-30" dirty="0">
                <a:solidFill>
                  <a:srgbClr val="076C6D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076C6D"/>
                </a:solidFill>
                <a:latin typeface="Arial"/>
                <a:cs typeface="Arial"/>
              </a:rPr>
              <a:t>circular.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3771" y="6325413"/>
            <a:ext cx="2421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solidFill>
                  <a:srgbClr val="076C6D"/>
                </a:solidFill>
                <a:latin typeface="Tahoma"/>
                <a:cs typeface="Tahoma"/>
              </a:rPr>
              <a:t>*</a:t>
            </a:r>
            <a:r>
              <a:rPr sz="1300" spc="-70" dirty="0">
                <a:solidFill>
                  <a:srgbClr val="076C6D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076C6D"/>
                </a:solidFill>
                <a:latin typeface="Tahoma"/>
                <a:cs typeface="Tahoma"/>
              </a:rPr>
              <a:t>Incluye</a:t>
            </a:r>
            <a:r>
              <a:rPr sz="1300" spc="-65" dirty="0">
                <a:solidFill>
                  <a:srgbClr val="076C6D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076C6D"/>
                </a:solidFill>
                <a:latin typeface="Tahoma"/>
                <a:cs typeface="Tahoma"/>
              </a:rPr>
              <a:t>subtítulos</a:t>
            </a:r>
            <a:r>
              <a:rPr sz="1300" spc="-65" dirty="0">
                <a:solidFill>
                  <a:srgbClr val="076C6D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076C6D"/>
                </a:solidFill>
                <a:latin typeface="Tahoma"/>
                <a:cs typeface="Tahoma"/>
              </a:rPr>
              <a:t>en</a:t>
            </a:r>
            <a:r>
              <a:rPr sz="1300" spc="-65" dirty="0">
                <a:solidFill>
                  <a:srgbClr val="076C6D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076C6D"/>
                </a:solidFill>
                <a:latin typeface="Tahoma"/>
                <a:cs typeface="Tahoma"/>
              </a:rPr>
              <a:t>español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2407920"/>
            <a:ext cx="2465832" cy="21610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43" y="478558"/>
            <a:ext cx="3054985" cy="9194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b="1" spc="-200" dirty="0">
                <a:solidFill>
                  <a:srgbClr val="017253"/>
                </a:solidFill>
                <a:latin typeface="Arial"/>
                <a:cs typeface="Arial"/>
              </a:rPr>
              <a:t>EL</a:t>
            </a:r>
            <a:r>
              <a:rPr sz="2600" b="1" spc="-5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17253"/>
                </a:solidFill>
                <a:latin typeface="Arial"/>
                <a:cs typeface="Arial"/>
              </a:rPr>
              <a:t>PANORAMA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300" b="1" spc="30" dirty="0">
                <a:solidFill>
                  <a:srgbClr val="017253"/>
                </a:solidFill>
                <a:latin typeface="Arial"/>
                <a:cs typeface="Arial"/>
              </a:rPr>
              <a:t>Pacto</a:t>
            </a:r>
            <a:r>
              <a:rPr sz="2300" b="1" spc="-7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2300" b="1" spc="60" dirty="0">
                <a:solidFill>
                  <a:srgbClr val="017253"/>
                </a:solidFill>
                <a:latin typeface="Arial"/>
                <a:cs typeface="Arial"/>
              </a:rPr>
              <a:t>Verde</a:t>
            </a:r>
            <a:r>
              <a:rPr sz="2300" b="1" spc="-7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2300" b="1" spc="25" dirty="0">
                <a:solidFill>
                  <a:srgbClr val="017253"/>
                </a:solidFill>
                <a:latin typeface="Arial"/>
                <a:cs typeface="Arial"/>
              </a:rPr>
              <a:t>Europeo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5283" y="518223"/>
            <a:ext cx="754380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95"/>
              </a:spcBef>
              <a:tabLst>
                <a:tab pos="7530465" algn="l"/>
              </a:tabLst>
            </a:pPr>
            <a:r>
              <a:rPr sz="1700" spc="50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UE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creó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plan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30" dirty="0">
                <a:latin typeface="Tahoma"/>
                <a:cs typeface="Tahoma"/>
              </a:rPr>
              <a:t>para</a:t>
            </a:r>
            <a:r>
              <a:rPr sz="1700" b="1" spc="30" dirty="0">
                <a:solidFill>
                  <a:srgbClr val="86A56D"/>
                </a:solidFill>
                <a:latin typeface="Arial"/>
                <a:cs typeface="Arial"/>
              </a:rPr>
              <a:t>El</a:t>
            </a:r>
            <a:r>
              <a:rPr sz="1700" b="1" spc="-35" dirty="0">
                <a:solidFill>
                  <a:srgbClr val="86A56D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86A56D"/>
                </a:solidFill>
                <a:latin typeface="Arial"/>
                <a:cs typeface="Arial"/>
              </a:rPr>
              <a:t>futu</a:t>
            </a:r>
            <a:r>
              <a:rPr sz="1700" b="1" u="heavy" spc="9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</a:rPr>
              <a:t>r</a:t>
            </a:r>
            <a:r>
              <a:rPr sz="1700" b="1" u="heavy" spc="9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1700" b="1" u="heavy" spc="-3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700" b="1" u="heavy" spc="45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700" b="1" u="heavy" spc="-35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700" b="1" u="heavy" spc="2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Europa</a:t>
            </a:r>
            <a:r>
              <a:rPr sz="1700" b="1" u="heavy" spc="-35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700" b="1" u="heavy" spc="2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(Acuerdo</a:t>
            </a:r>
            <a:r>
              <a:rPr sz="1700" b="1" u="heavy" spc="-3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700" b="1" u="heavy" spc="40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Verde)</a:t>
            </a:r>
            <a:r>
              <a:rPr sz="1700" b="1" u="heavy" spc="-35" dirty="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700" u="heavy" spc="90" dirty="0"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3"/>
              </a:rPr>
              <a:t>que</a:t>
            </a:r>
            <a:r>
              <a:rPr sz="1700" u="heavy" spc="-90" dirty="0"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700" u="heavy" spc="80" dirty="0"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3"/>
              </a:rPr>
              <a:t>ahora </a:t>
            </a:r>
            <a:r>
              <a:rPr sz="1700" u="heavy" dirty="0">
                <a:uFill>
                  <a:solidFill>
                    <a:srgbClr val="86A66D"/>
                  </a:solidFill>
                </a:uFill>
                <a:latin typeface="Tahoma"/>
                <a:cs typeface="Tahoma"/>
                <a:hlinkClick r:id="rId3"/>
              </a:rPr>
              <a:t>	</a:t>
            </a:r>
            <a:r>
              <a:rPr sz="1700" dirty="0">
                <a:latin typeface="Tahoma"/>
                <a:cs typeface="Tahoma"/>
              </a:rPr>
              <a:t>  </a:t>
            </a:r>
            <a:r>
              <a:rPr sz="1700" spc="55" dirty="0">
                <a:latin typeface="Tahoma"/>
                <a:cs typeface="Tahoma"/>
              </a:rPr>
              <a:t>es la </a:t>
            </a:r>
            <a:r>
              <a:rPr sz="1700" spc="40" dirty="0">
                <a:latin typeface="Tahoma"/>
                <a:cs typeface="Tahoma"/>
              </a:rPr>
              <a:t>Ley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75" dirty="0">
                <a:latin typeface="Tahoma"/>
                <a:cs typeface="Tahoma"/>
              </a:rPr>
              <a:t>Clima desde </a:t>
            </a:r>
            <a:r>
              <a:rPr sz="1700" spc="50" dirty="0">
                <a:latin typeface="Tahoma"/>
                <a:cs typeface="Tahoma"/>
              </a:rPr>
              <a:t>julio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20" dirty="0">
                <a:latin typeface="Tahoma"/>
                <a:cs typeface="Tahoma"/>
              </a:rPr>
              <a:t>2021, </a:t>
            </a:r>
            <a:r>
              <a:rPr sz="1700" spc="75" dirty="0">
                <a:latin typeface="Tahoma"/>
                <a:cs typeface="Tahoma"/>
              </a:rPr>
              <a:t>lo </a:t>
            </a:r>
            <a:r>
              <a:rPr sz="1700" spc="90" dirty="0">
                <a:latin typeface="Tahoma"/>
                <a:cs typeface="Tahoma"/>
              </a:rPr>
              <a:t>que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60" dirty="0">
                <a:latin typeface="Tahoma"/>
                <a:cs typeface="Tahoma"/>
              </a:rPr>
              <a:t>hace </a:t>
            </a:r>
            <a:r>
              <a:rPr sz="1700" spc="75" dirty="0">
                <a:latin typeface="Tahoma"/>
                <a:cs typeface="Tahoma"/>
              </a:rPr>
              <a:t>legalmente </a:t>
            </a:r>
            <a:r>
              <a:rPr sz="1700" spc="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vinculante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27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estados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miembros.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5283" y="1979168"/>
            <a:ext cx="740537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>
              <a:lnSpc>
                <a:spcPct val="1502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Las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oportunidades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resumidas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que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ofrece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el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Pacto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Verde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Europeo)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las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siguientes: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410"/>
              </a:spcBef>
              <a:buSzPct val="73333"/>
              <a:buChar char="•"/>
              <a:tabLst>
                <a:tab pos="356870" algn="l"/>
                <a:tab pos="357505" algn="l"/>
              </a:tabLst>
            </a:pPr>
            <a:r>
              <a:rPr sz="1500" spc="70" dirty="0">
                <a:latin typeface="Tahoma"/>
                <a:cs typeface="Tahoma"/>
              </a:rPr>
              <a:t>Apuntar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al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primer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continente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climáticamente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neutral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para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2050</a:t>
            </a:r>
            <a:endParaRPr sz="15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SzPct val="73333"/>
              <a:buChar char="•"/>
              <a:tabLst>
                <a:tab pos="356870" algn="l"/>
                <a:tab pos="357505" algn="l"/>
              </a:tabLst>
            </a:pPr>
            <a:r>
              <a:rPr sz="1500" spc="70" dirty="0">
                <a:latin typeface="Tahoma"/>
                <a:cs typeface="Tahoma"/>
              </a:rPr>
              <a:t>Nuevos</a:t>
            </a:r>
            <a:r>
              <a:rPr sz="1500" spc="-95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modelos</a:t>
            </a:r>
            <a:r>
              <a:rPr sz="1500" spc="-9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9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negocio</a:t>
            </a:r>
            <a:endParaRPr sz="15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880"/>
              </a:spcBef>
              <a:buSzPct val="64705"/>
              <a:buChar char="•"/>
              <a:tabLst>
                <a:tab pos="356870" algn="l"/>
                <a:tab pos="357505" algn="l"/>
              </a:tabLst>
            </a:pPr>
            <a:r>
              <a:rPr sz="1700" spc="65" dirty="0">
                <a:latin typeface="Tahoma"/>
                <a:cs typeface="Tahoma"/>
              </a:rPr>
              <a:t>Soluciones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tecnológicas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asequibles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limpias</a:t>
            </a:r>
            <a:endParaRPr sz="17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45"/>
              </a:spcBef>
              <a:buSzPct val="73333"/>
              <a:buChar char="•"/>
              <a:tabLst>
                <a:tab pos="356870" algn="l"/>
                <a:tab pos="357505" algn="l"/>
              </a:tabLst>
            </a:pPr>
            <a:r>
              <a:rPr sz="1500" spc="55" dirty="0">
                <a:latin typeface="Tahoma"/>
                <a:cs typeface="Tahoma"/>
              </a:rPr>
              <a:t>Reducción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huella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carbono</a:t>
            </a:r>
            <a:endParaRPr sz="1500">
              <a:latin typeface="Tahoma"/>
              <a:cs typeface="Tahoma"/>
            </a:endParaRPr>
          </a:p>
          <a:p>
            <a:pPr marL="356870" marR="863600" indent="-344805">
              <a:lnSpc>
                <a:spcPct val="133400"/>
              </a:lnSpc>
              <a:spcBef>
                <a:spcPts val="60"/>
              </a:spcBef>
              <a:buSzPct val="61111"/>
              <a:buChar char="•"/>
              <a:tabLst>
                <a:tab pos="356870" algn="l"/>
                <a:tab pos="357505" algn="l"/>
              </a:tabLst>
            </a:pPr>
            <a:r>
              <a:rPr sz="1800" spc="75" dirty="0">
                <a:latin typeface="Tahoma"/>
                <a:cs typeface="Tahoma"/>
              </a:rPr>
              <a:t>Suministro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seguro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energía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materias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primas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limpias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asequibles</a:t>
            </a:r>
            <a:endParaRPr sz="1800">
              <a:latin typeface="Tahoma"/>
              <a:cs typeface="Tahoma"/>
            </a:endParaRPr>
          </a:p>
          <a:p>
            <a:pPr marL="356870" marR="5080" indent="-344805">
              <a:lnSpc>
                <a:spcPts val="2880"/>
              </a:lnSpc>
              <a:spcBef>
                <a:spcPts val="40"/>
              </a:spcBef>
              <a:buSzPct val="73333"/>
              <a:buChar char="•"/>
              <a:tabLst>
                <a:tab pos="356870" algn="l"/>
                <a:tab pos="357505" algn="l"/>
              </a:tabLst>
            </a:pPr>
            <a:r>
              <a:rPr sz="1500" spc="20" dirty="0">
                <a:latin typeface="Tahoma"/>
                <a:cs typeface="Tahoma"/>
              </a:rPr>
              <a:t>Se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reservan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100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000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millones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euros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del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Mecanismo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Transición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Justa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para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ayudar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85" dirty="0">
                <a:latin typeface="Tahoma"/>
                <a:cs typeface="Tahoma"/>
              </a:rPr>
              <a:t>menos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afortunados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3302" y="3299791"/>
            <a:ext cx="5718810" cy="17291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sz="2400" spc="-170" dirty="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100" spc="120" dirty="0">
                <a:solidFill>
                  <a:srgbClr val="287239"/>
                </a:solidFill>
                <a:latin typeface="Tahoma"/>
                <a:cs typeface="Tahoma"/>
              </a:rPr>
              <a:t>Sostenibilidad</a:t>
            </a:r>
            <a:r>
              <a:rPr sz="3100" spc="-190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100" spc="150" dirty="0">
                <a:solidFill>
                  <a:srgbClr val="287239"/>
                </a:solidFill>
                <a:latin typeface="Tahoma"/>
                <a:cs typeface="Tahoma"/>
              </a:rPr>
              <a:t>en</a:t>
            </a:r>
            <a:r>
              <a:rPr sz="3100" spc="-185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287239"/>
                </a:solidFill>
                <a:latin typeface="Tahoma"/>
                <a:cs typeface="Tahoma"/>
              </a:rPr>
              <a:t>profundidad:</a:t>
            </a:r>
            <a:endParaRPr sz="3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3100" spc="105" dirty="0">
                <a:solidFill>
                  <a:srgbClr val="287239"/>
                </a:solidFill>
                <a:latin typeface="Tahoma"/>
                <a:cs typeface="Tahoma"/>
              </a:rPr>
              <a:t>social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063" y="372491"/>
            <a:ext cx="9892665" cy="1397000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2600" b="1" spc="-105" dirty="0">
                <a:solidFill>
                  <a:srgbClr val="46883F"/>
                </a:solidFill>
                <a:latin typeface="Arial"/>
                <a:cs typeface="Arial"/>
              </a:rPr>
              <a:t>¿Eres</a:t>
            </a:r>
            <a:r>
              <a:rPr sz="26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20" dirty="0">
                <a:solidFill>
                  <a:srgbClr val="46883F"/>
                </a:solidFill>
                <a:latin typeface="Arial"/>
                <a:cs typeface="Arial"/>
              </a:rPr>
              <a:t>un</a:t>
            </a:r>
            <a:r>
              <a:rPr sz="26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46883F"/>
                </a:solidFill>
                <a:latin typeface="Arial"/>
                <a:cs typeface="Arial"/>
              </a:rPr>
              <a:t>buen</a:t>
            </a:r>
            <a:r>
              <a:rPr sz="26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65" dirty="0">
                <a:solidFill>
                  <a:srgbClr val="46883F"/>
                </a:solidFill>
                <a:latin typeface="Arial"/>
                <a:cs typeface="Arial"/>
              </a:rPr>
              <a:t>ciudadano</a:t>
            </a:r>
            <a:r>
              <a:rPr sz="2600" b="1" spc="-6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40" dirty="0">
                <a:solidFill>
                  <a:srgbClr val="46883F"/>
                </a:solidFill>
                <a:latin typeface="Arial"/>
                <a:cs typeface="Arial"/>
              </a:rPr>
              <a:t>corporativo?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  <a:spcBef>
                <a:spcPts val="135"/>
              </a:spcBef>
            </a:pPr>
            <a:r>
              <a:rPr sz="1600" spc="95" dirty="0">
                <a:solidFill>
                  <a:srgbClr val="000000"/>
                </a:solidFill>
              </a:rPr>
              <a:t>Muchos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80" dirty="0">
                <a:solidFill>
                  <a:srgbClr val="000000"/>
                </a:solidFill>
              </a:rPr>
              <a:t>consumidores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quieren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65" dirty="0">
                <a:solidFill>
                  <a:srgbClr val="000000"/>
                </a:solidFill>
              </a:rPr>
              <a:t>apoyar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55" dirty="0">
                <a:solidFill>
                  <a:srgbClr val="000000"/>
                </a:solidFill>
              </a:rPr>
              <a:t>a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50" dirty="0">
                <a:solidFill>
                  <a:srgbClr val="000000"/>
                </a:solidFill>
              </a:rPr>
              <a:t>las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empresas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85" dirty="0">
                <a:solidFill>
                  <a:srgbClr val="000000"/>
                </a:solidFill>
              </a:rPr>
              <a:t>que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65" dirty="0">
                <a:solidFill>
                  <a:srgbClr val="000000"/>
                </a:solidFill>
              </a:rPr>
              <a:t>tienen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70" dirty="0">
                <a:solidFill>
                  <a:srgbClr val="000000"/>
                </a:solidFill>
              </a:rPr>
              <a:t>reputación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de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65" dirty="0">
                <a:solidFill>
                  <a:srgbClr val="000000"/>
                </a:solidFill>
              </a:rPr>
              <a:t>ser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80" dirty="0">
                <a:solidFill>
                  <a:srgbClr val="000000"/>
                </a:solidFill>
              </a:rPr>
              <a:t>buenos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70" dirty="0">
                <a:solidFill>
                  <a:srgbClr val="000000"/>
                </a:solidFill>
              </a:rPr>
              <a:t>ciudadanos </a:t>
            </a:r>
            <a:r>
              <a:rPr sz="1600" spc="-484" dirty="0">
                <a:solidFill>
                  <a:srgbClr val="000000"/>
                </a:solidFill>
              </a:rPr>
              <a:t> </a:t>
            </a:r>
            <a:r>
              <a:rPr sz="1600" spc="55" dirty="0">
                <a:solidFill>
                  <a:srgbClr val="000000"/>
                </a:solidFill>
              </a:rPr>
              <a:t>corporativos.</a:t>
            </a:r>
            <a:r>
              <a:rPr sz="1600" spc="-85" dirty="0">
                <a:solidFill>
                  <a:srgbClr val="000000"/>
                </a:solidFill>
              </a:rPr>
              <a:t> </a:t>
            </a:r>
            <a:r>
              <a:rPr sz="1600" spc="40" dirty="0">
                <a:solidFill>
                  <a:srgbClr val="000000"/>
                </a:solidFill>
              </a:rPr>
              <a:t>En</a:t>
            </a:r>
            <a:r>
              <a:rPr sz="1600" spc="-90" dirty="0">
                <a:solidFill>
                  <a:srgbClr val="000000"/>
                </a:solidFill>
              </a:rPr>
              <a:t> </a:t>
            </a:r>
            <a:r>
              <a:rPr sz="1600" spc="45" dirty="0">
                <a:solidFill>
                  <a:srgbClr val="000000"/>
                </a:solidFill>
              </a:rPr>
              <a:t>2019</a:t>
            </a:r>
            <a:r>
              <a:rPr sz="1600" spc="45" dirty="0">
                <a:solidFill>
                  <a:srgbClr val="017253"/>
                </a:solidFill>
              </a:rPr>
              <a:t>,</a:t>
            </a:r>
            <a:r>
              <a:rPr sz="1600" u="sng" spc="4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</a:rPr>
              <a:t>una</a:t>
            </a:r>
            <a:r>
              <a:rPr sz="16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</a:rPr>
              <a:t> </a:t>
            </a:r>
            <a:r>
              <a:rPr sz="16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</a:rPr>
              <a:t>encuesta</a:t>
            </a:r>
            <a:r>
              <a:rPr sz="1600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</a:rPr>
              <a:t> </a:t>
            </a:r>
            <a:r>
              <a:rPr sz="16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hlinkClick r:id="rId2"/>
              </a:rPr>
              <a:t>nacional</a:t>
            </a:r>
            <a:r>
              <a:rPr sz="1600" spc="-85" dirty="0">
                <a:solidFill>
                  <a:srgbClr val="86A56D"/>
                </a:solidFill>
                <a:hlinkClick r:id="rId2"/>
              </a:rPr>
              <a:t> </a:t>
            </a:r>
            <a:r>
              <a:rPr sz="1600" spc="75" dirty="0">
                <a:solidFill>
                  <a:srgbClr val="000000"/>
                </a:solidFill>
                <a:hlinkClick r:id="rId2"/>
              </a:rPr>
              <a:t>encontrado</a:t>
            </a:r>
            <a:r>
              <a:rPr sz="1600" spc="-85" dirty="0">
                <a:solidFill>
                  <a:srgbClr val="000000"/>
                </a:solidFill>
                <a:hlinkClick r:id="rId2"/>
              </a:rPr>
              <a:t> </a:t>
            </a:r>
            <a:r>
              <a:rPr sz="1600" spc="85" dirty="0">
                <a:solidFill>
                  <a:srgbClr val="000000"/>
                </a:solidFill>
              </a:rPr>
              <a:t>que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531063" y="2112136"/>
            <a:ext cx="10070465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476884" indent="-344805">
              <a:lnSpc>
                <a:spcPct val="141300"/>
              </a:lnSpc>
              <a:spcBef>
                <a:spcPts val="100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sz="1700" spc="20" dirty="0">
                <a:latin typeface="Tahoma"/>
                <a:cs typeface="Tahoma"/>
              </a:rPr>
              <a:t>El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-55" dirty="0">
                <a:latin typeface="Tahoma"/>
                <a:cs typeface="Tahoma"/>
              </a:rPr>
              <a:t>70%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consumidores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querían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saber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qué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están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haciendo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marcas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apoyan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abordar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problemas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sociales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ambientales,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endParaRPr sz="1700">
              <a:latin typeface="Tahoma"/>
              <a:cs typeface="Tahoma"/>
            </a:endParaRPr>
          </a:p>
          <a:p>
            <a:pPr marL="356870" marR="313055" indent="-344805">
              <a:lnSpc>
                <a:spcPts val="2880"/>
              </a:lnSpc>
              <a:spcBef>
                <a:spcPts val="235"/>
              </a:spcBef>
              <a:buSzPct val="160000"/>
              <a:buChar char="•"/>
              <a:tabLst>
                <a:tab pos="356870" algn="l"/>
                <a:tab pos="357505" algn="l"/>
              </a:tabLst>
            </a:pPr>
            <a:r>
              <a:rPr sz="1500" spc="15" dirty="0">
                <a:latin typeface="Tahoma"/>
                <a:cs typeface="Tahoma"/>
              </a:rPr>
              <a:t>El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-50" dirty="0">
                <a:latin typeface="Tahoma"/>
                <a:cs typeface="Tahoma"/>
              </a:rPr>
              <a:t>46%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prestó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mucha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atención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esfuerzos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responsabilidad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social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una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marca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cuando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compra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90" dirty="0">
                <a:latin typeface="Tahoma"/>
                <a:cs typeface="Tahoma"/>
              </a:rPr>
              <a:t>un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producto.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ahoma"/>
              <a:buChar char="•"/>
            </a:pP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spc="105" dirty="0">
                <a:latin typeface="Tahoma"/>
                <a:cs typeface="Tahoma"/>
              </a:rPr>
              <a:t>Por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otro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55" dirty="0">
                <a:latin typeface="Tahoma"/>
                <a:cs typeface="Tahoma"/>
              </a:rPr>
              <a:t>lado,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otra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encuesta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2019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encontró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que</a:t>
            </a:r>
            <a:endParaRPr sz="1900">
              <a:latin typeface="Tahoma"/>
              <a:cs typeface="Tahoma"/>
            </a:endParaRPr>
          </a:p>
          <a:p>
            <a:pPr marL="356870" marR="5080" indent="-344805">
              <a:lnSpc>
                <a:spcPts val="2880"/>
              </a:lnSpc>
              <a:spcBef>
                <a:spcPts val="45"/>
              </a:spcBef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sz="1600" spc="15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25%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consumidores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tenían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una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política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"tolerancia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cero"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hacia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empresas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adoptan </a:t>
            </a:r>
            <a:r>
              <a:rPr sz="1600" spc="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prácticas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cuestionables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frente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ético.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Una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empresa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involucra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comportamientos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social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o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ambientalmente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dañinos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corre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riesgo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perder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una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cantidad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significativa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clientes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potenciales.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304" y="607059"/>
            <a:ext cx="21913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5" dirty="0">
                <a:solidFill>
                  <a:srgbClr val="46883F"/>
                </a:solidFill>
                <a:latin typeface="Arial"/>
                <a:cs typeface="Arial"/>
              </a:rPr>
              <a:t>¿POR</a:t>
            </a:r>
            <a:r>
              <a:rPr sz="1900" b="1" spc="-35" dirty="0">
                <a:solidFill>
                  <a:srgbClr val="46883F"/>
                </a:solidFill>
                <a:latin typeface="Arial"/>
                <a:cs typeface="Arial"/>
              </a:rPr>
              <a:t> QUÉ </a:t>
            </a:r>
            <a:r>
              <a:rPr sz="1900" b="1" spc="-105" dirty="0">
                <a:solidFill>
                  <a:srgbClr val="46883F"/>
                </a:solidFill>
                <a:latin typeface="Arial"/>
                <a:cs typeface="Arial"/>
              </a:rPr>
              <a:t>PYMES?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304" y="939037"/>
            <a:ext cx="10510520" cy="496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0430">
              <a:lnSpc>
                <a:spcPct val="126400"/>
              </a:lnSpc>
              <a:spcBef>
                <a:spcPts val="100"/>
              </a:spcBef>
            </a:pPr>
            <a:r>
              <a:rPr sz="1900" spc="60" dirty="0">
                <a:latin typeface="Tahoma"/>
                <a:cs typeface="Tahoma"/>
              </a:rPr>
              <a:t>Las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pequeñas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y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medianas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empresas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(PYME)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son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la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columna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vertebral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la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economía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europea;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0"/>
              </a:spcBef>
              <a:buSzPct val="160000"/>
              <a:buFont typeface="Tahoma"/>
              <a:buChar char="-"/>
              <a:tabLst>
                <a:tab pos="356870" algn="l"/>
                <a:tab pos="357505" algn="l"/>
              </a:tabLst>
            </a:pPr>
            <a:r>
              <a:rPr sz="1500" b="1" spc="40" dirty="0">
                <a:latin typeface="Arial"/>
                <a:cs typeface="Arial"/>
              </a:rPr>
              <a:t>Representan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45" dirty="0">
                <a:latin typeface="Arial"/>
                <a:cs typeface="Arial"/>
              </a:rPr>
              <a:t>el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99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%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de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todas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las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empresas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de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55" dirty="0">
                <a:latin typeface="Arial"/>
                <a:cs typeface="Arial"/>
              </a:rPr>
              <a:t>la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5" dirty="0">
                <a:latin typeface="Arial"/>
                <a:cs typeface="Arial"/>
              </a:rPr>
              <a:t>UE</a:t>
            </a:r>
            <a:endParaRPr sz="15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SzPct val="171428"/>
              <a:buFont typeface="Tahoma"/>
              <a:buChar char="-"/>
              <a:tabLst>
                <a:tab pos="356870" algn="l"/>
                <a:tab pos="357505" algn="l"/>
              </a:tabLst>
            </a:pPr>
            <a:r>
              <a:rPr sz="1400" b="1" spc="35" dirty="0">
                <a:latin typeface="Arial"/>
                <a:cs typeface="Arial"/>
              </a:rPr>
              <a:t>Emplear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alrededor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100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millones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personas</a:t>
            </a:r>
            <a:endParaRPr sz="1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SzPct val="126315"/>
              <a:buFont typeface="Tahoma"/>
              <a:buChar char="-"/>
              <a:tabLst>
                <a:tab pos="356870" algn="l"/>
                <a:tab pos="357505" algn="l"/>
              </a:tabLst>
            </a:pPr>
            <a:r>
              <a:rPr sz="1900" b="1" spc="50" dirty="0">
                <a:latin typeface="Arial"/>
                <a:cs typeface="Arial"/>
              </a:rPr>
              <a:t>Representan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50" dirty="0">
                <a:latin typeface="Arial"/>
                <a:cs typeface="Arial"/>
              </a:rPr>
              <a:t>más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50" dirty="0">
                <a:latin typeface="Arial"/>
                <a:cs typeface="Arial"/>
              </a:rPr>
              <a:t>de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70" dirty="0">
                <a:latin typeface="Arial"/>
                <a:cs typeface="Arial"/>
              </a:rPr>
              <a:t>la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110" dirty="0">
                <a:latin typeface="Arial"/>
                <a:cs typeface="Arial"/>
              </a:rPr>
              <a:t>mitad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50" dirty="0">
                <a:latin typeface="Arial"/>
                <a:cs typeface="Arial"/>
              </a:rPr>
              <a:t>del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PIB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50" dirty="0">
                <a:latin typeface="Arial"/>
                <a:cs typeface="Arial"/>
              </a:rPr>
              <a:t>de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25" dirty="0">
                <a:latin typeface="Arial"/>
                <a:cs typeface="Arial"/>
              </a:rPr>
              <a:t>Europa</a:t>
            </a:r>
            <a:r>
              <a:rPr sz="1900" spc="25" dirty="0">
                <a:latin typeface="Tahoma"/>
                <a:cs typeface="Tahoma"/>
              </a:rPr>
              <a:t>y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SzPct val="150000"/>
              <a:buChar char="-"/>
              <a:tabLst>
                <a:tab pos="356870" algn="l"/>
                <a:tab pos="357505" algn="l"/>
              </a:tabLst>
            </a:pPr>
            <a:r>
              <a:rPr sz="1600" spc="15" dirty="0">
                <a:latin typeface="Tahoma"/>
                <a:cs typeface="Tahoma"/>
              </a:rPr>
              <a:t>Juega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un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papel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clave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en</a:t>
            </a:r>
            <a:r>
              <a:rPr sz="1600" b="1" spc="60" dirty="0">
                <a:latin typeface="Arial"/>
                <a:cs typeface="Arial"/>
              </a:rPr>
              <a:t>agregando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valor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en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todos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los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sectores</a:t>
            </a:r>
            <a:r>
              <a:rPr sz="1600" spc="2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economía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41200"/>
              </a:lnSpc>
              <a:spcBef>
                <a:spcPts val="2740"/>
              </a:spcBef>
            </a:pPr>
            <a:r>
              <a:rPr sz="1700" spc="105" dirty="0">
                <a:latin typeface="Tahoma"/>
                <a:cs typeface="Tahoma"/>
              </a:rPr>
              <a:t>Como </a:t>
            </a:r>
            <a:r>
              <a:rPr sz="1700" spc="45" dirty="0">
                <a:latin typeface="Tahoma"/>
                <a:cs typeface="Tahoma"/>
              </a:rPr>
              <a:t>PYME, </a:t>
            </a:r>
            <a:r>
              <a:rPr sz="1700" spc="55" dirty="0">
                <a:latin typeface="Tahoma"/>
                <a:cs typeface="Tahoma"/>
              </a:rPr>
              <a:t>es </a:t>
            </a:r>
            <a:r>
              <a:rPr sz="1700" spc="80" dirty="0">
                <a:latin typeface="Tahoma"/>
                <a:cs typeface="Tahoma"/>
              </a:rPr>
              <a:t>fundamental </a:t>
            </a:r>
            <a:r>
              <a:rPr sz="1700" spc="75" dirty="0">
                <a:latin typeface="Tahoma"/>
                <a:cs typeface="Tahoma"/>
              </a:rPr>
              <a:t>para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70" dirty="0">
                <a:latin typeface="Tahoma"/>
                <a:cs typeface="Tahoma"/>
              </a:rPr>
              <a:t>competitividad </a:t>
            </a:r>
            <a:r>
              <a:rPr sz="1700" spc="20" dirty="0">
                <a:latin typeface="Tahoma"/>
                <a:cs typeface="Tahoma"/>
              </a:rPr>
              <a:t>y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85" dirty="0">
                <a:latin typeface="Tahoma"/>
                <a:cs typeface="Tahoma"/>
              </a:rPr>
              <a:t>prosperidad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55" dirty="0">
                <a:latin typeface="Tahoma"/>
                <a:cs typeface="Tahoma"/>
              </a:rPr>
              <a:t>Europa,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65" dirty="0">
                <a:latin typeface="Tahoma"/>
                <a:cs typeface="Tahoma"/>
              </a:rPr>
              <a:t>ecosistemas </a:t>
            </a:r>
            <a:r>
              <a:rPr sz="1700" spc="7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industriales,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soberanía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económica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tecnológica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resiliencia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frente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perturbaciones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externas. </a:t>
            </a:r>
            <a:r>
              <a:rPr sz="1700" spc="5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Aportan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soluciones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innovadoras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desafíos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cambio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climático,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eficiencia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recursos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 </a:t>
            </a:r>
            <a:r>
              <a:rPr sz="1700" spc="6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cohesión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social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ayudan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difundir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innovación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regiones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Europa.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Por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lo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tanto,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pymes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son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fundamentales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para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transición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UE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hacia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una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economía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sostenible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digital.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b="1" spc="35" dirty="0">
                <a:solidFill>
                  <a:srgbClr val="3F3F3F"/>
                </a:solidFill>
                <a:latin typeface="Arial"/>
                <a:cs typeface="Arial"/>
              </a:rPr>
              <a:t>Ver</a:t>
            </a:r>
            <a:r>
              <a:rPr sz="1300" u="sng" spc="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Fich</a:t>
            </a:r>
            <a:r>
              <a:rPr sz="1300" u="sng" spc="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a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informativa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5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Liberar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todo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el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potencial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de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las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pymes</a:t>
            </a:r>
            <a:r>
              <a:rPr sz="1300" u="sng" spc="-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3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europeas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649350"/>
            <a:ext cx="11022965" cy="542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600" spc="40" dirty="0">
                <a:latin typeface="Tahoma"/>
                <a:cs typeface="Tahoma"/>
              </a:rPr>
              <a:t>En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términos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simplistas,</a:t>
            </a:r>
            <a:r>
              <a:rPr sz="1600" b="1" spc="55" dirty="0">
                <a:latin typeface="Arial"/>
                <a:cs typeface="Arial"/>
              </a:rPr>
              <a:t>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sostenibilidad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social</a:t>
            </a:r>
            <a:r>
              <a:rPr sz="1600" b="1" spc="-20" dirty="0">
                <a:latin typeface="Arial"/>
                <a:cs typeface="Arial"/>
              </a:rPr>
              <a:t> se </a:t>
            </a:r>
            <a:r>
              <a:rPr sz="1600" b="1" spc="114" dirty="0">
                <a:latin typeface="Arial"/>
                <a:cs typeface="Arial"/>
              </a:rPr>
              <a:t>trata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generar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confianza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95" dirty="0">
                <a:latin typeface="Arial"/>
                <a:cs typeface="Arial"/>
              </a:rPr>
              <a:t>tanto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nivel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mundial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como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local</a:t>
            </a:r>
            <a:r>
              <a:rPr sz="1600" spc="5" dirty="0">
                <a:latin typeface="Tahoma"/>
                <a:cs typeface="Tahoma"/>
              </a:rPr>
              <a:t>.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En </a:t>
            </a:r>
            <a:r>
              <a:rPr sz="1600" spc="35" dirty="0">
                <a:latin typeface="Tahoma"/>
                <a:cs typeface="Tahoma"/>
              </a:rPr>
              <a:t>un</a:t>
            </a:r>
            <a:r>
              <a:rPr sz="1600" b="1" spc="35" dirty="0">
                <a:latin typeface="Arial"/>
                <a:cs typeface="Arial"/>
              </a:rPr>
              <a:t>escala </a:t>
            </a:r>
            <a:r>
              <a:rPr sz="1600" b="1" dirty="0">
                <a:latin typeface="Arial"/>
                <a:cs typeface="Arial"/>
              </a:rPr>
              <a:t>social </a:t>
            </a:r>
            <a:r>
              <a:rPr sz="1600" b="1" spc="55" dirty="0">
                <a:latin typeface="Arial"/>
                <a:cs typeface="Arial"/>
              </a:rPr>
              <a:t>mundial</a:t>
            </a:r>
            <a:r>
              <a:rPr sz="1600" spc="55" dirty="0">
                <a:latin typeface="Tahoma"/>
                <a:cs typeface="Tahoma"/>
              </a:rPr>
              <a:t>, </a:t>
            </a:r>
            <a:r>
              <a:rPr sz="1600" spc="80" dirty="0">
                <a:latin typeface="Tahoma"/>
                <a:cs typeface="Tahoma"/>
              </a:rPr>
              <a:t>una empresa </a:t>
            </a:r>
            <a:r>
              <a:rPr sz="1600" spc="75" dirty="0">
                <a:latin typeface="Tahoma"/>
                <a:cs typeface="Tahoma"/>
              </a:rPr>
              <a:t>debe </a:t>
            </a:r>
            <a:r>
              <a:rPr sz="1600" spc="65" dirty="0">
                <a:latin typeface="Tahoma"/>
                <a:cs typeface="Tahoma"/>
              </a:rPr>
              <a:t>ser </a:t>
            </a:r>
            <a:r>
              <a:rPr sz="1600" spc="60" dirty="0">
                <a:latin typeface="Tahoma"/>
                <a:cs typeface="Tahoma"/>
              </a:rPr>
              <a:t>consciente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95" dirty="0">
                <a:latin typeface="Tahoma"/>
                <a:cs typeface="Tahoma"/>
              </a:rPr>
              <a:t>cómo </a:t>
            </a:r>
            <a:r>
              <a:rPr sz="1600" spc="55" dirty="0">
                <a:latin typeface="Tahoma"/>
                <a:cs typeface="Tahoma"/>
              </a:rPr>
              <a:t>se </a:t>
            </a:r>
            <a:r>
              <a:rPr sz="1600" spc="60" dirty="0">
                <a:latin typeface="Tahoma"/>
                <a:cs typeface="Tahoma"/>
              </a:rPr>
              <a:t>llena </a:t>
            </a:r>
            <a:r>
              <a:rPr sz="1600" spc="70" dirty="0">
                <a:latin typeface="Tahoma"/>
                <a:cs typeface="Tahoma"/>
              </a:rPr>
              <a:t>su </a:t>
            </a:r>
            <a:r>
              <a:rPr sz="1600" spc="65" dirty="0">
                <a:latin typeface="Tahoma"/>
                <a:cs typeface="Tahoma"/>
              </a:rPr>
              <a:t>cadena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suministro. </a:t>
            </a:r>
            <a:r>
              <a:rPr sz="1600" spc="-10" dirty="0">
                <a:latin typeface="Tahoma"/>
                <a:cs typeface="Tahoma"/>
              </a:rPr>
              <a:t>¿Se 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incluye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trabajo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infantil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producto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final?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¿Se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paga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personas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manera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justa?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¿Es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seguro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ambiente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trabajo?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Muchos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grandes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minoristas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han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luchado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con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esto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como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indignación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pública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por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tragedias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como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colapso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fábrica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Bangladesh.</a:t>
            </a:r>
            <a:endParaRPr sz="1600">
              <a:latin typeface="Tahoma"/>
              <a:cs typeface="Tahoma"/>
            </a:endParaRPr>
          </a:p>
          <a:p>
            <a:pPr marL="12700" marR="485140">
              <a:lnSpc>
                <a:spcPct val="120000"/>
              </a:lnSpc>
              <a:spcBef>
                <a:spcPts val="1025"/>
              </a:spcBef>
            </a:pPr>
            <a:r>
              <a:rPr sz="1800" spc="45" dirty="0">
                <a:latin typeface="Tahoma"/>
                <a:cs typeface="Tahoma"/>
              </a:rPr>
              <a:t>En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b="1" spc="60" dirty="0">
                <a:latin typeface="Arial"/>
                <a:cs typeface="Arial"/>
              </a:rPr>
              <a:t>contexto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local</a:t>
            </a:r>
            <a:r>
              <a:rPr sz="1800" spc="10" dirty="0">
                <a:latin typeface="Tahoma"/>
                <a:cs typeface="Tahoma"/>
              </a:rPr>
              <a:t>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empresas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han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ideado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muchas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formas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retribuir,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incluida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recaudación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fondos,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patrocinio,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becas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la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inversión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proyectos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públicos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locales.</a:t>
            </a:r>
            <a:endParaRPr sz="1800">
              <a:latin typeface="Tahoma"/>
              <a:cs typeface="Tahoma"/>
            </a:endParaRPr>
          </a:p>
          <a:p>
            <a:pPr marL="12700" marR="374650">
              <a:lnSpc>
                <a:spcPct val="127099"/>
              </a:lnSpc>
              <a:spcBef>
                <a:spcPts val="990"/>
              </a:spcBef>
            </a:pPr>
            <a:r>
              <a:rPr sz="1700" spc="45" dirty="0">
                <a:latin typeface="Tahoma"/>
                <a:cs typeface="Tahoma"/>
              </a:rPr>
              <a:t>En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términos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de</a:t>
            </a:r>
            <a:r>
              <a:rPr sz="1700" b="1" spc="45" dirty="0">
                <a:latin typeface="Arial"/>
                <a:cs typeface="Arial"/>
              </a:rPr>
              <a:t>empleados,</a:t>
            </a:r>
            <a:r>
              <a:rPr sz="1700" spc="45" dirty="0">
                <a:latin typeface="Tahoma"/>
                <a:cs typeface="Tahoma"/>
              </a:rPr>
              <a:t>las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empresas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se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enfocan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estrategias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retención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compromiso,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incluidos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beneficios </a:t>
            </a:r>
            <a:r>
              <a:rPr sz="1700" spc="90" dirty="0">
                <a:latin typeface="Tahoma"/>
                <a:cs typeface="Tahoma"/>
              </a:rPr>
              <a:t>más </a:t>
            </a:r>
            <a:r>
              <a:rPr sz="1700" spc="50" dirty="0">
                <a:latin typeface="Tahoma"/>
                <a:cs typeface="Tahoma"/>
              </a:rPr>
              <a:t>receptivos, </a:t>
            </a:r>
            <a:r>
              <a:rPr sz="1700" spc="100" dirty="0">
                <a:latin typeface="Tahoma"/>
                <a:cs typeface="Tahoma"/>
              </a:rPr>
              <a:t>como </a:t>
            </a:r>
            <a:r>
              <a:rPr sz="1700" spc="70" dirty="0">
                <a:latin typeface="Tahoma"/>
                <a:cs typeface="Tahoma"/>
              </a:rPr>
              <a:t>mejores </a:t>
            </a:r>
            <a:r>
              <a:rPr sz="1700" spc="65" dirty="0">
                <a:latin typeface="Tahoma"/>
                <a:cs typeface="Tahoma"/>
              </a:rPr>
              <a:t>beneficios </a:t>
            </a:r>
            <a:r>
              <a:rPr sz="1700" spc="55" dirty="0">
                <a:latin typeface="Tahoma"/>
                <a:cs typeface="Tahoma"/>
              </a:rPr>
              <a:t>familiares, </a:t>
            </a:r>
            <a:r>
              <a:rPr sz="1700" spc="80" dirty="0">
                <a:latin typeface="Tahoma"/>
                <a:cs typeface="Tahoma"/>
              </a:rPr>
              <a:t>horarios </a:t>
            </a:r>
            <a:r>
              <a:rPr sz="1700" spc="60" dirty="0">
                <a:latin typeface="Tahoma"/>
                <a:cs typeface="Tahoma"/>
              </a:rPr>
              <a:t>flexibles </a:t>
            </a:r>
            <a:r>
              <a:rPr sz="1700" spc="40" dirty="0">
                <a:latin typeface="Tahoma"/>
                <a:cs typeface="Tahoma"/>
              </a:rPr>
              <a:t>(por </a:t>
            </a:r>
            <a:r>
              <a:rPr sz="1700" spc="55" dirty="0">
                <a:latin typeface="Tahoma"/>
                <a:cs typeface="Tahoma"/>
              </a:rPr>
              <a:t>ejemplo, </a:t>
            </a:r>
            <a:r>
              <a:rPr sz="1700" spc="60" dirty="0">
                <a:latin typeface="Tahoma"/>
                <a:cs typeface="Tahoma"/>
              </a:rPr>
              <a:t>trabajo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remoto)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oportunidades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aprendizaje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desarrollo.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114" dirty="0">
                <a:latin typeface="Tahoma"/>
                <a:cs typeface="Tahoma"/>
              </a:rPr>
              <a:t>Más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adelante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este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módulo,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profundizaremos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algunos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problemas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clave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sostenibilidad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social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0" dirty="0">
                <a:latin typeface="Tahoma"/>
                <a:cs typeface="Tahoma"/>
              </a:rPr>
              <a:t>que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enfrentan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pequeñas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empresas.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900" b="1" spc="-165" dirty="0">
                <a:solidFill>
                  <a:srgbClr val="639F43"/>
                </a:solidFill>
                <a:latin typeface="Arial"/>
                <a:cs typeface="Arial"/>
              </a:rPr>
              <a:t>LEE</a:t>
            </a:r>
            <a:r>
              <a:rPr sz="1900" b="1" spc="-35" dirty="0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639F43"/>
                </a:solidFill>
                <a:latin typeface="Arial"/>
                <a:cs typeface="Arial"/>
              </a:rPr>
              <a:t>MAS:</a:t>
            </a:r>
            <a:endParaRPr sz="1900">
              <a:latin typeface="Arial"/>
              <a:cs typeface="Arial"/>
            </a:endParaRPr>
          </a:p>
          <a:p>
            <a:pPr marL="12700" marR="3148330">
              <a:lnSpc>
                <a:spcPct val="111500"/>
              </a:lnSpc>
              <a:spcBef>
                <a:spcPts val="940"/>
              </a:spcBef>
            </a:pPr>
            <a:r>
              <a:rPr sz="19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https://www.investopedia.com/articles/investing/100515/tres-pilares- </a:t>
            </a:r>
            <a:r>
              <a:rPr sz="1900" spc="-580" dirty="0">
                <a:solidFill>
                  <a:srgbClr val="86A56D"/>
                </a:solidFill>
                <a:latin typeface="Tahoma"/>
                <a:cs typeface="Tahoma"/>
                <a:hlinkClick r:id="rId2"/>
              </a:rPr>
              <a:t> </a:t>
            </a:r>
            <a:r>
              <a:rPr sz="19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2"/>
              </a:rPr>
              <a:t>sustentabilidadcorporativa.asp </a:t>
            </a:r>
            <a:r>
              <a:rPr sz="1900" spc="75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20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3"/>
              </a:rPr>
              <a:t>https://www.unglobalcompact.org/what-is-gc/our-work/social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9335" y="1706879"/>
            <a:ext cx="4703064" cy="3112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66" y="488950"/>
            <a:ext cx="56883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-170" dirty="0">
                <a:solidFill>
                  <a:srgbClr val="46883F"/>
                </a:solidFill>
                <a:latin typeface="Arial"/>
                <a:cs typeface="Arial"/>
              </a:rPr>
              <a:t>RSC,</a:t>
            </a:r>
            <a:r>
              <a:rPr sz="26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46883F"/>
                </a:solidFill>
                <a:latin typeface="Arial"/>
                <a:cs typeface="Arial"/>
              </a:rPr>
              <a:t>base</a:t>
            </a:r>
            <a:r>
              <a:rPr sz="26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114" dirty="0">
                <a:solidFill>
                  <a:srgbClr val="46883F"/>
                </a:solidFill>
                <a:latin typeface="Arial"/>
                <a:cs typeface="Arial"/>
              </a:rPr>
              <a:t>para</a:t>
            </a:r>
            <a:r>
              <a:rPr sz="26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95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26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50" dirty="0">
                <a:solidFill>
                  <a:srgbClr val="46883F"/>
                </a:solidFill>
                <a:latin typeface="Arial"/>
                <a:cs typeface="Arial"/>
              </a:rPr>
              <a:t>sostenibilidad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266" y="1180084"/>
            <a:ext cx="6136005" cy="488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Responsabilidad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Social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Corporativa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(RSC)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una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respuesta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65100"/>
              </a:lnSpc>
            </a:pPr>
            <a:r>
              <a:rPr sz="1600" spc="55" dirty="0">
                <a:latin typeface="Tahoma"/>
                <a:cs typeface="Tahoma"/>
              </a:rPr>
              <a:t>estratégica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65" dirty="0">
                <a:latin typeface="Tahoma"/>
                <a:cs typeface="Tahoma"/>
              </a:rPr>
              <a:t>sostenible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50" dirty="0">
                <a:latin typeface="Tahoma"/>
                <a:cs typeface="Tahoma"/>
              </a:rPr>
              <a:t>las </a:t>
            </a:r>
            <a:r>
              <a:rPr sz="1600" spc="75" dirty="0">
                <a:latin typeface="Tahoma"/>
                <a:cs typeface="Tahoma"/>
              </a:rPr>
              <a:t>empresas </a:t>
            </a:r>
            <a:r>
              <a:rPr sz="1600" spc="70" dirty="0">
                <a:latin typeface="Tahoma"/>
                <a:cs typeface="Tahoma"/>
              </a:rPr>
              <a:t>para </a:t>
            </a:r>
            <a:r>
              <a:rPr sz="1600" spc="80" dirty="0">
                <a:latin typeface="Tahoma"/>
                <a:cs typeface="Tahoma"/>
              </a:rPr>
              <a:t>abordar 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sociedades </a:t>
            </a:r>
            <a:r>
              <a:rPr sz="1600" spc="40" dirty="0">
                <a:latin typeface="Tahoma"/>
                <a:cs typeface="Tahoma"/>
              </a:rPr>
              <a:t>justas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75" dirty="0">
                <a:latin typeface="Tahoma"/>
                <a:cs typeface="Tahoma"/>
              </a:rPr>
              <a:t>prósperas con </a:t>
            </a:r>
            <a:r>
              <a:rPr sz="1600" spc="80" dirty="0">
                <a:latin typeface="Tahoma"/>
                <a:cs typeface="Tahoma"/>
              </a:rPr>
              <a:t>una economía </a:t>
            </a:r>
            <a:r>
              <a:rPr sz="1600" spc="70" dirty="0">
                <a:latin typeface="Tahoma"/>
                <a:cs typeface="Tahoma"/>
              </a:rPr>
              <a:t>moderna, 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competitiva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50" dirty="0">
                <a:latin typeface="Tahoma"/>
                <a:cs typeface="Tahoma"/>
              </a:rPr>
              <a:t>eficiente </a:t>
            </a:r>
            <a:r>
              <a:rPr sz="1600" spc="75" dirty="0">
                <a:latin typeface="Tahoma"/>
                <a:cs typeface="Tahoma"/>
              </a:rPr>
              <a:t>en </a:t>
            </a:r>
            <a:r>
              <a:rPr sz="1600" spc="50" dirty="0">
                <a:latin typeface="Tahoma"/>
                <a:cs typeface="Tahoma"/>
              </a:rPr>
              <a:t>el </a:t>
            </a:r>
            <a:r>
              <a:rPr sz="1600" spc="80" dirty="0">
                <a:latin typeface="Tahoma"/>
                <a:cs typeface="Tahoma"/>
              </a:rPr>
              <a:t>uso </a:t>
            </a:r>
            <a:r>
              <a:rPr sz="1600" spc="75" dirty="0">
                <a:latin typeface="Tahoma"/>
                <a:cs typeface="Tahoma"/>
              </a:rPr>
              <a:t>de </a:t>
            </a:r>
            <a:r>
              <a:rPr sz="1600" spc="65" dirty="0">
                <a:latin typeface="Tahoma"/>
                <a:cs typeface="Tahoma"/>
              </a:rPr>
              <a:t>los recursos </a:t>
            </a:r>
            <a:r>
              <a:rPr sz="1600" spc="15" dirty="0">
                <a:latin typeface="Tahoma"/>
                <a:cs typeface="Tahoma"/>
              </a:rPr>
              <a:t>y </a:t>
            </a:r>
            <a:r>
              <a:rPr sz="1600" spc="80" dirty="0">
                <a:latin typeface="Tahoma"/>
                <a:cs typeface="Tahoma"/>
              </a:rPr>
              <a:t>una </a:t>
            </a:r>
            <a:r>
              <a:rPr sz="1600" spc="70" dirty="0">
                <a:latin typeface="Tahoma"/>
                <a:cs typeface="Tahoma"/>
              </a:rPr>
              <a:t>Europa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climáticamente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neutra.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Se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aplica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productos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servicios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que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ofrecen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pymes,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pero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también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condiciones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laborales,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los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derechos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humanos,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salud,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el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medio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ambiente,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innovación, 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educación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la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formación.</a:t>
            </a:r>
            <a:endParaRPr sz="1600">
              <a:latin typeface="Tahoma"/>
              <a:cs typeface="Tahoma"/>
            </a:endParaRPr>
          </a:p>
          <a:p>
            <a:pPr marL="365760" marR="662940" indent="-67310">
              <a:lnSpc>
                <a:spcPct val="149100"/>
              </a:lnSpc>
              <a:spcBef>
                <a:spcPts val="1120"/>
              </a:spcBef>
            </a:pPr>
            <a:r>
              <a:rPr sz="1450" b="1" i="1" spc="5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5" dirty="0">
                <a:solidFill>
                  <a:srgbClr val="46883F"/>
                </a:solidFill>
                <a:latin typeface="Trebuchet MS"/>
                <a:cs typeface="Trebuchet MS"/>
              </a:rPr>
              <a:t>RSE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46883F"/>
                </a:solidFill>
                <a:latin typeface="Trebuchet MS"/>
                <a:cs typeface="Trebuchet MS"/>
              </a:rPr>
              <a:t>se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20" dirty="0">
                <a:solidFill>
                  <a:srgbClr val="46883F"/>
                </a:solidFill>
                <a:latin typeface="Trebuchet MS"/>
                <a:cs typeface="Trebuchet MS"/>
              </a:rPr>
              <a:t>trata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46883F"/>
                </a:solidFill>
                <a:latin typeface="Trebuchet MS"/>
                <a:cs typeface="Trebuchet MS"/>
              </a:rPr>
              <a:t>de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10" dirty="0">
                <a:solidFill>
                  <a:srgbClr val="46883F"/>
                </a:solidFill>
                <a:latin typeface="Trebuchet MS"/>
                <a:cs typeface="Trebuchet MS"/>
              </a:rPr>
              <a:t>responsabilidad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46883F"/>
                </a:solidFill>
                <a:latin typeface="Trebuchet MS"/>
                <a:cs typeface="Trebuchet MS"/>
              </a:rPr>
              <a:t>de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65" dirty="0">
                <a:solidFill>
                  <a:srgbClr val="46883F"/>
                </a:solidFill>
                <a:latin typeface="Trebuchet MS"/>
                <a:cs typeface="Trebuchet MS"/>
              </a:rPr>
              <a:t>una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35" dirty="0">
                <a:solidFill>
                  <a:srgbClr val="46883F"/>
                </a:solidFill>
                <a:latin typeface="Trebuchet MS"/>
                <a:cs typeface="Trebuchet MS"/>
              </a:rPr>
              <a:t>empresa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10" dirty="0">
                <a:solidFill>
                  <a:srgbClr val="46883F"/>
                </a:solidFill>
                <a:latin typeface="Trebuchet MS"/>
                <a:cs typeface="Trebuchet MS"/>
              </a:rPr>
              <a:t>para </a:t>
            </a:r>
            <a:r>
              <a:rPr sz="1450" b="1" i="1" spc="-42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50" dirty="0">
                <a:solidFill>
                  <a:srgbClr val="46883F"/>
                </a:solidFill>
                <a:latin typeface="Trebuchet MS"/>
                <a:cs typeface="Trebuchet MS"/>
              </a:rPr>
              <a:t>con</a:t>
            </a:r>
            <a:r>
              <a:rPr sz="14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10" dirty="0">
                <a:solidFill>
                  <a:srgbClr val="46883F"/>
                </a:solidFill>
                <a:latin typeface="Trebuchet MS"/>
                <a:cs typeface="Trebuchet MS"/>
              </a:rPr>
              <a:t>sociedad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65" dirty="0">
                <a:solidFill>
                  <a:srgbClr val="46883F"/>
                </a:solidFill>
                <a:latin typeface="Trebuchet MS"/>
                <a:cs typeface="Trebuchet MS"/>
              </a:rPr>
              <a:t>en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-5" dirty="0">
                <a:solidFill>
                  <a:srgbClr val="46883F"/>
                </a:solidFill>
                <a:latin typeface="Trebuchet MS"/>
                <a:cs typeface="Trebuchet MS"/>
              </a:rPr>
              <a:t>el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20" dirty="0">
                <a:solidFill>
                  <a:srgbClr val="46883F"/>
                </a:solidFill>
                <a:latin typeface="Trebuchet MS"/>
                <a:cs typeface="Trebuchet MS"/>
              </a:rPr>
              <a:t>sentido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25" dirty="0">
                <a:solidFill>
                  <a:srgbClr val="46883F"/>
                </a:solidFill>
                <a:latin typeface="Trebuchet MS"/>
                <a:cs typeface="Trebuchet MS"/>
              </a:rPr>
              <a:t>de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105" dirty="0">
                <a:solidFill>
                  <a:srgbClr val="46883F"/>
                </a:solidFill>
                <a:latin typeface="Trebuchet MS"/>
                <a:cs typeface="Trebuchet MS"/>
              </a:rPr>
              <a:t>un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spc="40" dirty="0">
                <a:solidFill>
                  <a:srgbClr val="46883F"/>
                </a:solidFill>
                <a:latin typeface="Trebuchet MS"/>
                <a:cs typeface="Trebuchet MS"/>
              </a:rPr>
              <a:t>negocio</a:t>
            </a:r>
            <a:r>
              <a:rPr sz="14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450" b="1" i="1" dirty="0">
                <a:solidFill>
                  <a:srgbClr val="46883F"/>
                </a:solidFill>
                <a:latin typeface="Trebuchet MS"/>
                <a:cs typeface="Trebuchet MS"/>
              </a:rPr>
              <a:t>sostenible.</a:t>
            </a:r>
            <a:endParaRPr sz="1450">
              <a:latin typeface="Trebuchet MS"/>
              <a:cs typeface="Trebuchet MS"/>
            </a:endParaRPr>
          </a:p>
          <a:p>
            <a:pPr marL="411480" marR="597535" indent="401955">
              <a:lnSpc>
                <a:spcPct val="139500"/>
              </a:lnSpc>
              <a:spcBef>
                <a:spcPts val="15"/>
              </a:spcBef>
            </a:pPr>
            <a:r>
              <a:rPr sz="1550" b="1" i="1" spc="-20" dirty="0">
                <a:solidFill>
                  <a:srgbClr val="46883F"/>
                </a:solidFill>
                <a:latin typeface="Trebuchet MS"/>
                <a:cs typeface="Trebuchet MS"/>
              </a:rPr>
              <a:t>prácticas</a:t>
            </a:r>
            <a:r>
              <a:rPr sz="1550" i="1" spc="-20" dirty="0">
                <a:solidFill>
                  <a:srgbClr val="46883F"/>
                </a:solidFill>
                <a:latin typeface="Trebuchet MS"/>
                <a:cs typeface="Trebuchet MS"/>
              </a:rPr>
              <a:t>.</a:t>
            </a:r>
            <a:r>
              <a:rPr sz="1550" b="1" i="1" spc="-2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5" dirty="0">
                <a:solidFill>
                  <a:srgbClr val="46883F"/>
                </a:solidFill>
                <a:latin typeface="Trebuchet MS"/>
                <a:cs typeface="Trebuchet MS"/>
              </a:rPr>
              <a:t>RSE</a:t>
            </a:r>
            <a:r>
              <a:rPr sz="15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30" dirty="0">
                <a:solidFill>
                  <a:srgbClr val="46883F"/>
                </a:solidFill>
                <a:latin typeface="Trebuchet MS"/>
                <a:cs typeface="Trebuchet MS"/>
              </a:rPr>
              <a:t>se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5" dirty="0">
                <a:solidFill>
                  <a:srgbClr val="46883F"/>
                </a:solidFill>
                <a:latin typeface="Trebuchet MS"/>
                <a:cs typeface="Trebuchet MS"/>
              </a:rPr>
              <a:t>refiere</a:t>
            </a:r>
            <a:r>
              <a:rPr sz="15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15" dirty="0">
                <a:solidFill>
                  <a:srgbClr val="46883F"/>
                </a:solidFill>
                <a:latin typeface="Trebuchet MS"/>
                <a:cs typeface="Trebuchet MS"/>
              </a:rPr>
              <a:t>a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5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10" dirty="0">
                <a:solidFill>
                  <a:srgbClr val="46883F"/>
                </a:solidFill>
                <a:latin typeface="Trebuchet MS"/>
                <a:cs typeface="Trebuchet MS"/>
              </a:rPr>
              <a:t>responsabilidad</a:t>
            </a:r>
            <a:r>
              <a:rPr sz="1550" b="1" i="1" spc="-7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30" dirty="0">
                <a:solidFill>
                  <a:srgbClr val="46883F"/>
                </a:solidFill>
                <a:latin typeface="Trebuchet MS"/>
                <a:cs typeface="Trebuchet MS"/>
              </a:rPr>
              <a:t>de </a:t>
            </a:r>
            <a:r>
              <a:rPr sz="1550" b="1" i="1" spc="-45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70" dirty="0">
                <a:solidFill>
                  <a:srgbClr val="46883F"/>
                </a:solidFill>
                <a:latin typeface="Trebuchet MS"/>
                <a:cs typeface="Trebuchet MS"/>
              </a:rPr>
              <a:t>una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40" dirty="0">
                <a:solidFill>
                  <a:srgbClr val="46883F"/>
                </a:solidFill>
                <a:latin typeface="Trebuchet MS"/>
                <a:cs typeface="Trebuchet MS"/>
              </a:rPr>
              <a:t>empresa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15" dirty="0">
                <a:solidFill>
                  <a:srgbClr val="46883F"/>
                </a:solidFill>
                <a:latin typeface="Trebuchet MS"/>
                <a:cs typeface="Trebuchet MS"/>
              </a:rPr>
              <a:t>por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75" dirty="0">
                <a:solidFill>
                  <a:srgbClr val="46883F"/>
                </a:solidFill>
                <a:latin typeface="Trebuchet MS"/>
                <a:cs typeface="Trebuchet MS"/>
              </a:rPr>
              <a:t>su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20" dirty="0">
                <a:solidFill>
                  <a:srgbClr val="46883F"/>
                </a:solidFill>
                <a:latin typeface="Trebuchet MS"/>
                <a:cs typeface="Trebuchet MS"/>
              </a:rPr>
              <a:t>impacto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70" dirty="0">
                <a:solidFill>
                  <a:srgbClr val="46883F"/>
                </a:solidFill>
                <a:latin typeface="Trebuchet MS"/>
                <a:cs typeface="Trebuchet MS"/>
              </a:rPr>
              <a:t>en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5" dirty="0">
                <a:solidFill>
                  <a:srgbClr val="46883F"/>
                </a:solidFill>
                <a:latin typeface="Trebuchet MS"/>
                <a:cs typeface="Trebuchet MS"/>
              </a:rPr>
              <a:t>sociedad,</a:t>
            </a:r>
            <a:r>
              <a:rPr sz="1550" b="1" i="1" spc="-8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5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endParaRPr sz="1550">
              <a:latin typeface="Trebuchet MS"/>
              <a:cs typeface="Trebuchet MS"/>
            </a:endParaRPr>
          </a:p>
          <a:p>
            <a:pPr marL="609600">
              <a:lnSpc>
                <a:spcPct val="100000"/>
              </a:lnSpc>
              <a:spcBef>
                <a:spcPts val="330"/>
              </a:spcBef>
            </a:pPr>
            <a:r>
              <a:rPr sz="1950" b="1" i="1" spc="65" dirty="0">
                <a:solidFill>
                  <a:srgbClr val="46883F"/>
                </a:solidFill>
                <a:latin typeface="Trebuchet MS"/>
                <a:cs typeface="Trebuchet MS"/>
              </a:rPr>
              <a:t>medio</a:t>
            </a:r>
            <a:r>
              <a:rPr sz="1950" b="1" i="1" spc="-100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950" b="1" i="1" spc="55" dirty="0">
                <a:solidFill>
                  <a:srgbClr val="46883F"/>
                </a:solidFill>
                <a:latin typeface="Trebuchet MS"/>
                <a:cs typeface="Trebuchet MS"/>
              </a:rPr>
              <a:t>ambiente</a:t>
            </a:r>
            <a:r>
              <a:rPr sz="1950" b="1" i="1" spc="-9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950" b="1" i="1" spc="-20" dirty="0">
                <a:solidFill>
                  <a:srgbClr val="46883F"/>
                </a:solidFill>
                <a:latin typeface="Trebuchet MS"/>
                <a:cs typeface="Trebuchet MS"/>
              </a:rPr>
              <a:t>y</a:t>
            </a:r>
            <a:r>
              <a:rPr sz="1950" b="1" i="1" spc="-9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950" b="1" i="1" spc="-30" dirty="0">
                <a:solidFill>
                  <a:srgbClr val="46883F"/>
                </a:solidFill>
                <a:latin typeface="Trebuchet MS"/>
                <a:cs typeface="Trebuchet MS"/>
              </a:rPr>
              <a:t>la</a:t>
            </a:r>
            <a:r>
              <a:rPr sz="1950" b="1" i="1" spc="-9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sz="1950" b="1" i="1" spc="60" dirty="0">
                <a:solidFill>
                  <a:srgbClr val="46883F"/>
                </a:solidFill>
                <a:latin typeface="Trebuchet MS"/>
                <a:cs typeface="Trebuchet MS"/>
              </a:rPr>
              <a:t>economia</a:t>
            </a:r>
            <a:r>
              <a:rPr sz="1900" b="1" spc="60" dirty="0">
                <a:latin typeface="Arial"/>
                <a:cs typeface="Arial"/>
              </a:rPr>
              <a:t>.</a:t>
            </a:r>
            <a:r>
              <a:rPr sz="1900" u="sng" spc="6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Fuente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737" y="6487539"/>
            <a:ext cx="2704465" cy="370840"/>
            <a:chOff x="4795737" y="6487539"/>
            <a:chExt cx="2704465" cy="37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737" y="6487539"/>
              <a:ext cx="2704156" cy="127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9" y="6608062"/>
              <a:ext cx="320039" cy="24993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1072896"/>
            <a:ext cx="3709416" cy="30815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7135" y="1072896"/>
            <a:ext cx="3447287" cy="3078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7991" y="1072896"/>
            <a:ext cx="3444240" cy="307847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09600" y="3712464"/>
            <a:ext cx="3709670" cy="2966085"/>
          </a:xfrm>
          <a:custGeom>
            <a:avLst/>
            <a:gdLst/>
            <a:ahLst/>
            <a:cxnLst/>
            <a:rect l="l" t="t" r="r" b="b"/>
            <a:pathLst>
              <a:path w="3709670" h="2966084">
                <a:moveTo>
                  <a:pt x="3709416" y="0"/>
                </a:moveTo>
                <a:lnTo>
                  <a:pt x="0" y="0"/>
                </a:lnTo>
                <a:lnTo>
                  <a:pt x="0" y="2965704"/>
                </a:lnTo>
                <a:lnTo>
                  <a:pt x="3709416" y="2965704"/>
                </a:lnTo>
                <a:lnTo>
                  <a:pt x="370941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179831"/>
            <a:ext cx="11165205" cy="844550"/>
          </a:xfrm>
          <a:prstGeom prst="rect">
            <a:avLst/>
          </a:prstGeom>
          <a:solidFill>
            <a:srgbClr val="468840"/>
          </a:solidFill>
        </p:spPr>
        <p:txBody>
          <a:bodyPr vert="horz" wrap="square" lIns="0" tIns="25527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2010"/>
              </a:spcBef>
            </a:pPr>
            <a:r>
              <a:rPr sz="2300" b="1" dirty="0">
                <a:latin typeface="Arial"/>
                <a:cs typeface="Arial"/>
              </a:rPr>
              <a:t>La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220" dirty="0">
                <a:latin typeface="Arial"/>
                <a:cs typeface="Arial"/>
              </a:rPr>
              <a:t>RSE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25" dirty="0">
                <a:latin typeface="Arial"/>
                <a:cs typeface="Arial"/>
              </a:rPr>
              <a:t>sólida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65" dirty="0">
                <a:latin typeface="Arial"/>
                <a:cs typeface="Arial"/>
              </a:rPr>
              <a:t>de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las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-50" dirty="0">
                <a:latin typeface="Arial"/>
                <a:cs typeface="Arial"/>
              </a:rPr>
              <a:t>PYME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60" dirty="0">
                <a:latin typeface="Arial"/>
                <a:cs typeface="Arial"/>
              </a:rPr>
              <a:t>beneficia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-45" dirty="0">
                <a:latin typeface="Arial"/>
                <a:cs typeface="Arial"/>
              </a:rPr>
              <a:t> </a:t>
            </a:r>
            <a:r>
              <a:rPr sz="2300" b="1" spc="35" dirty="0">
                <a:latin typeface="Arial"/>
                <a:cs typeface="Arial"/>
              </a:rPr>
              <a:t>todos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649" y="3750817"/>
            <a:ext cx="3094990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2815">
              <a:lnSpc>
                <a:spcPct val="100000"/>
              </a:lnSpc>
              <a:spcBef>
                <a:spcPts val="100"/>
              </a:spcBef>
            </a:pPr>
            <a:r>
              <a:rPr sz="2600" b="1" spc="10" dirty="0">
                <a:solidFill>
                  <a:srgbClr val="262626"/>
                </a:solidFill>
                <a:latin typeface="Arial"/>
                <a:cs typeface="Arial"/>
              </a:rPr>
              <a:t>Empresas</a:t>
            </a:r>
            <a:endParaRPr sz="2600">
              <a:latin typeface="Arial"/>
              <a:cs typeface="Arial"/>
            </a:endParaRPr>
          </a:p>
          <a:p>
            <a:pPr marL="456565" indent="-456565">
              <a:lnSpc>
                <a:spcPct val="100000"/>
              </a:lnSpc>
              <a:spcBef>
                <a:spcPts val="300"/>
              </a:spcBef>
              <a:buSzPct val="111764"/>
              <a:buChar char="•"/>
              <a:tabLst>
                <a:tab pos="456565" algn="l"/>
                <a:tab pos="457200" algn="l"/>
              </a:tabLst>
            </a:pPr>
            <a:r>
              <a:rPr sz="1700" spc="70" dirty="0">
                <a:solidFill>
                  <a:srgbClr val="262626"/>
                </a:solidFill>
                <a:latin typeface="Tahoma"/>
                <a:cs typeface="Tahoma"/>
              </a:rPr>
              <a:t>Competitividad</a:t>
            </a:r>
            <a:endParaRPr sz="1700">
              <a:latin typeface="Tahoma"/>
              <a:cs typeface="Tahoma"/>
            </a:endParaRPr>
          </a:p>
          <a:p>
            <a:pPr marL="456565" indent="-456565">
              <a:lnSpc>
                <a:spcPct val="100000"/>
              </a:lnSpc>
              <a:spcBef>
                <a:spcPts val="640"/>
              </a:spcBef>
              <a:buSzPct val="146153"/>
              <a:buChar char="•"/>
              <a:tabLst>
                <a:tab pos="456565" algn="l"/>
                <a:tab pos="457200" algn="l"/>
              </a:tabLst>
            </a:pPr>
            <a:r>
              <a:rPr sz="1300" spc="50" dirty="0">
                <a:solidFill>
                  <a:srgbClr val="262626"/>
                </a:solidFill>
                <a:latin typeface="Tahoma"/>
                <a:cs typeface="Tahoma"/>
              </a:rPr>
              <a:t>Construye</a:t>
            </a:r>
            <a:r>
              <a:rPr sz="1300" spc="-7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62626"/>
                </a:solidFill>
                <a:latin typeface="Tahoma"/>
                <a:cs typeface="Tahoma"/>
              </a:rPr>
              <a:t>reputación</a:t>
            </a:r>
            <a:r>
              <a:rPr sz="13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262626"/>
                </a:solidFill>
                <a:latin typeface="Tahoma"/>
                <a:cs typeface="Tahoma"/>
              </a:rPr>
              <a:t>y</a:t>
            </a:r>
            <a:r>
              <a:rPr sz="1300" spc="-7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62626"/>
                </a:solidFill>
                <a:latin typeface="Tahoma"/>
                <a:cs typeface="Tahoma"/>
              </a:rPr>
              <a:t>confianza</a:t>
            </a:r>
            <a:endParaRPr sz="1300">
              <a:latin typeface="Tahoma"/>
              <a:cs typeface="Tahoma"/>
            </a:endParaRPr>
          </a:p>
          <a:p>
            <a:pPr marL="456565" marR="288290" indent="-456565">
              <a:lnSpc>
                <a:spcPct val="135800"/>
              </a:lnSpc>
              <a:spcBef>
                <a:spcPts val="20"/>
              </a:spcBef>
              <a:buSzPct val="135714"/>
              <a:buChar char="•"/>
              <a:tabLst>
                <a:tab pos="456565" algn="l"/>
                <a:tab pos="457200" algn="l"/>
              </a:tabLst>
            </a:pPr>
            <a:r>
              <a:rPr sz="1400" spc="50" dirty="0">
                <a:solidFill>
                  <a:srgbClr val="262626"/>
                </a:solidFill>
                <a:latin typeface="Tahoma"/>
                <a:cs typeface="Tahoma"/>
              </a:rPr>
              <a:t>Conviértase</a:t>
            </a:r>
            <a:r>
              <a:rPr sz="1400" spc="-8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62626"/>
                </a:solidFill>
                <a:latin typeface="Tahoma"/>
                <a:cs typeface="Tahoma"/>
              </a:rPr>
              <a:t>en</a:t>
            </a:r>
            <a:r>
              <a:rPr sz="14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62626"/>
                </a:solidFill>
                <a:latin typeface="Tahoma"/>
                <a:cs typeface="Tahoma"/>
              </a:rPr>
              <a:t>empleador</a:t>
            </a:r>
            <a:r>
              <a:rPr sz="1400" spc="-8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262626"/>
                </a:solidFill>
                <a:latin typeface="Tahoma"/>
                <a:cs typeface="Tahoma"/>
              </a:rPr>
              <a:t>y </a:t>
            </a:r>
            <a:r>
              <a:rPr sz="1400" spc="-42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62626"/>
                </a:solidFill>
                <a:latin typeface="Tahoma"/>
                <a:cs typeface="Tahoma"/>
              </a:rPr>
              <a:t>proveedor</a:t>
            </a:r>
            <a:r>
              <a:rPr sz="14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62626"/>
                </a:solidFill>
                <a:latin typeface="Tahoma"/>
                <a:cs typeface="Tahoma"/>
              </a:rPr>
              <a:t>de</a:t>
            </a:r>
            <a:r>
              <a:rPr sz="14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62626"/>
                </a:solidFill>
                <a:latin typeface="Tahoma"/>
                <a:cs typeface="Tahoma"/>
              </a:rPr>
              <a:t>elección</a:t>
            </a:r>
            <a:endParaRPr sz="1400">
              <a:latin typeface="Tahoma"/>
              <a:cs typeface="Tahoma"/>
            </a:endParaRPr>
          </a:p>
          <a:p>
            <a:pPr marL="456565" marR="178435" indent="-456565">
              <a:lnSpc>
                <a:spcPts val="2280"/>
              </a:lnSpc>
              <a:spcBef>
                <a:spcPts val="175"/>
              </a:spcBef>
              <a:buSzPct val="180952"/>
              <a:buChar char="•"/>
              <a:tabLst>
                <a:tab pos="456565" algn="l"/>
                <a:tab pos="457200" algn="l"/>
              </a:tabLst>
            </a:pPr>
            <a:r>
              <a:rPr sz="1050" spc="60" dirty="0">
                <a:solidFill>
                  <a:srgbClr val="262626"/>
                </a:solidFill>
                <a:latin typeface="Tahoma"/>
                <a:cs typeface="Tahoma"/>
              </a:rPr>
              <a:t>Compromiso</a:t>
            </a:r>
            <a:r>
              <a:rPr sz="1050" spc="-6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262626"/>
                </a:solidFill>
                <a:latin typeface="Tahoma"/>
                <a:cs typeface="Tahoma"/>
              </a:rPr>
              <a:t>de</a:t>
            </a:r>
            <a:r>
              <a:rPr sz="1050" spc="-6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62626"/>
                </a:solidFill>
                <a:latin typeface="Tahoma"/>
                <a:cs typeface="Tahoma"/>
              </a:rPr>
              <a:t>los</a:t>
            </a:r>
            <a:r>
              <a:rPr sz="1050" spc="-6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262626"/>
                </a:solidFill>
                <a:latin typeface="Tahoma"/>
                <a:cs typeface="Tahoma"/>
              </a:rPr>
              <a:t>consumidores</a:t>
            </a:r>
            <a:r>
              <a:rPr sz="1050" spc="-6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262626"/>
                </a:solidFill>
                <a:latin typeface="Tahoma"/>
                <a:cs typeface="Tahoma"/>
              </a:rPr>
              <a:t>y</a:t>
            </a:r>
            <a:r>
              <a:rPr sz="1050" spc="-6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262626"/>
                </a:solidFill>
                <a:latin typeface="Tahoma"/>
                <a:cs typeface="Tahoma"/>
              </a:rPr>
              <a:t>las </a:t>
            </a:r>
            <a:r>
              <a:rPr sz="1050" spc="-31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62626"/>
                </a:solidFill>
                <a:latin typeface="Tahoma"/>
                <a:cs typeface="Tahoma"/>
              </a:rPr>
              <a:t>partes</a:t>
            </a:r>
            <a:r>
              <a:rPr sz="1050" spc="-6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262626"/>
                </a:solidFill>
                <a:latin typeface="Tahoma"/>
                <a:cs typeface="Tahoma"/>
              </a:rPr>
              <a:t>interesadas</a:t>
            </a:r>
            <a:endParaRPr sz="1050">
              <a:latin typeface="Tahoma"/>
              <a:cs typeface="Tahoma"/>
            </a:endParaRPr>
          </a:p>
          <a:p>
            <a:pPr marL="456565" marR="5080" indent="-456565">
              <a:lnSpc>
                <a:spcPts val="2280"/>
              </a:lnSpc>
              <a:buSzPct val="118750"/>
              <a:buChar char="•"/>
              <a:tabLst>
                <a:tab pos="456565" algn="l"/>
                <a:tab pos="457200" algn="l"/>
              </a:tabLst>
            </a:pPr>
            <a:r>
              <a:rPr sz="1600" spc="70" dirty="0">
                <a:solidFill>
                  <a:srgbClr val="262626"/>
                </a:solidFill>
                <a:latin typeface="Tahoma"/>
                <a:cs typeface="Tahoma"/>
              </a:rPr>
              <a:t>Operaciones</a:t>
            </a:r>
            <a:r>
              <a:rPr sz="1600" spc="-114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262626"/>
                </a:solidFill>
                <a:latin typeface="Tahoma"/>
                <a:cs typeface="Tahoma"/>
              </a:rPr>
              <a:t>y</a:t>
            </a:r>
            <a:r>
              <a:rPr sz="1600" spc="-11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262626"/>
                </a:solidFill>
                <a:latin typeface="Tahoma"/>
                <a:cs typeface="Tahoma"/>
              </a:rPr>
              <a:t>asociaciones </a:t>
            </a:r>
            <a:r>
              <a:rPr sz="1600" spc="-484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262626"/>
                </a:solidFill>
                <a:latin typeface="Tahoma"/>
                <a:cs typeface="Tahoma"/>
              </a:rPr>
              <a:t>eficientes</a:t>
            </a:r>
            <a:r>
              <a:rPr sz="1600" spc="-9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262626"/>
                </a:solidFill>
                <a:latin typeface="Tahoma"/>
                <a:cs typeface="Tahoma"/>
              </a:rPr>
              <a:t>y</a:t>
            </a:r>
            <a:r>
              <a:rPr sz="1600" spc="-9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262626"/>
                </a:solidFill>
                <a:latin typeface="Tahoma"/>
                <a:cs typeface="Tahoma"/>
              </a:rPr>
              <a:t>rentables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7991" y="3703320"/>
            <a:ext cx="3444240" cy="2974975"/>
          </a:xfrm>
          <a:prstGeom prst="rect">
            <a:avLst/>
          </a:prstGeom>
          <a:solidFill>
            <a:srgbClr val="629F43"/>
          </a:solidFill>
        </p:spPr>
        <p:txBody>
          <a:bodyPr vert="horz" wrap="square" lIns="0" tIns="152400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Sociedad</a:t>
            </a:r>
            <a:endParaRPr sz="1800">
              <a:latin typeface="Arial"/>
              <a:cs typeface="Arial"/>
            </a:endParaRPr>
          </a:p>
          <a:p>
            <a:pPr marL="435609" indent="-344805">
              <a:lnSpc>
                <a:spcPct val="100000"/>
              </a:lnSpc>
              <a:spcBef>
                <a:spcPts val="760"/>
              </a:spcBef>
              <a:buSzPct val="135714"/>
              <a:buChar char="•"/>
              <a:tabLst>
                <a:tab pos="435609" algn="l"/>
                <a:tab pos="436245" algn="l"/>
              </a:tabLst>
            </a:pP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Apoya</a:t>
            </a:r>
            <a:r>
              <a:rPr sz="1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prosperidad,</a:t>
            </a:r>
            <a:endParaRPr sz="1400">
              <a:latin typeface="Tahoma"/>
              <a:cs typeface="Tahoma"/>
            </a:endParaRPr>
          </a:p>
          <a:p>
            <a:pPr marL="435609">
              <a:lnSpc>
                <a:spcPct val="100000"/>
              </a:lnSpc>
              <a:spcBef>
                <a:spcPts val="305"/>
              </a:spcBef>
            </a:pP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sostenibilidad</a:t>
            </a:r>
            <a:r>
              <a:rPr sz="17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7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bienestar</a:t>
            </a:r>
            <a:endParaRPr sz="1700">
              <a:latin typeface="Tahoma"/>
              <a:cs typeface="Tahoma"/>
            </a:endParaRPr>
          </a:p>
          <a:p>
            <a:pPr marL="435609" marR="488315" indent="-344805">
              <a:lnSpc>
                <a:spcPts val="2280"/>
              </a:lnSpc>
              <a:spcBef>
                <a:spcPts val="114"/>
              </a:spcBef>
              <a:buSzPct val="135714"/>
              <a:buChar char="•"/>
              <a:tabLst>
                <a:tab pos="435609" algn="l"/>
                <a:tab pos="436245" algn="l"/>
              </a:tabLst>
            </a:pP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Protege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medio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ambiente,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400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economía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cultura.</a:t>
            </a:r>
            <a:endParaRPr sz="1400">
              <a:latin typeface="Tahoma"/>
              <a:cs typeface="Tahoma"/>
            </a:endParaRPr>
          </a:p>
          <a:p>
            <a:pPr marL="435609" marR="374015" indent="-344805">
              <a:lnSpc>
                <a:spcPts val="2280"/>
              </a:lnSpc>
              <a:buSzPct val="126666"/>
              <a:buChar char="•"/>
              <a:tabLst>
                <a:tab pos="435609" algn="l"/>
                <a:tab pos="436245" algn="l"/>
              </a:tabLst>
            </a:pP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Progreso</a:t>
            </a:r>
            <a:r>
              <a:rPr sz="15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5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diversidad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inclusión</a:t>
            </a:r>
            <a:endParaRPr sz="1500">
              <a:latin typeface="Tahoma"/>
              <a:cs typeface="Tahoma"/>
            </a:endParaRPr>
          </a:p>
          <a:p>
            <a:pPr marL="435609" marR="427355" indent="-344805">
              <a:lnSpc>
                <a:spcPts val="2280"/>
              </a:lnSpc>
              <a:spcBef>
                <a:spcPts val="5"/>
              </a:spcBef>
              <a:buSzPct val="118750"/>
              <a:buChar char="•"/>
              <a:tabLst>
                <a:tab pos="435609" algn="l"/>
                <a:tab pos="436245" algn="l"/>
              </a:tabLst>
            </a:pP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Combate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desempleo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pobreza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7135" y="3703320"/>
            <a:ext cx="3447415" cy="2974975"/>
          </a:xfrm>
          <a:prstGeom prst="rect">
            <a:avLst/>
          </a:prstGeom>
          <a:solidFill>
            <a:srgbClr val="468840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052195">
              <a:lnSpc>
                <a:spcPct val="100000"/>
              </a:lnSpc>
              <a:spcBef>
                <a:spcPts val="900"/>
              </a:spcBef>
            </a:pPr>
            <a:r>
              <a:rPr sz="2100" b="1" spc="20" dirty="0">
                <a:solidFill>
                  <a:srgbClr val="FFFFFF"/>
                </a:solidFill>
                <a:latin typeface="Arial"/>
                <a:cs typeface="Arial"/>
              </a:rPr>
              <a:t>Economía</a:t>
            </a:r>
            <a:endParaRPr sz="2100">
              <a:latin typeface="Arial"/>
              <a:cs typeface="Arial"/>
            </a:endParaRPr>
          </a:p>
          <a:p>
            <a:pPr marL="439420" indent="-345440">
              <a:lnSpc>
                <a:spcPct val="100000"/>
              </a:lnSpc>
              <a:spcBef>
                <a:spcPts val="600"/>
              </a:spcBef>
              <a:buSzPct val="126666"/>
              <a:buChar char="•"/>
              <a:tabLst>
                <a:tab pos="439420" algn="l"/>
                <a:tab pos="440055" algn="l"/>
              </a:tabLst>
            </a:pP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Innovación</a:t>
            </a:r>
            <a:r>
              <a:rPr sz="15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endParaRPr sz="1500">
              <a:latin typeface="Tahoma"/>
              <a:cs typeface="Tahoma"/>
            </a:endParaRPr>
          </a:p>
          <a:p>
            <a:pPr marL="439420">
              <a:lnSpc>
                <a:spcPct val="100000"/>
              </a:lnSpc>
              <a:spcBef>
                <a:spcPts val="284"/>
              </a:spcBef>
            </a:pP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Competitividad</a:t>
            </a:r>
            <a:endParaRPr sz="1700">
              <a:latin typeface="Tahoma"/>
              <a:cs typeface="Tahoma"/>
            </a:endParaRPr>
          </a:p>
          <a:p>
            <a:pPr marL="439420" marR="747395" indent="-344805">
              <a:lnSpc>
                <a:spcPts val="2280"/>
              </a:lnSpc>
              <a:spcBef>
                <a:spcPts val="114"/>
              </a:spcBef>
              <a:buSzPct val="118750"/>
              <a:buChar char="•"/>
              <a:tabLst>
                <a:tab pos="439420" algn="l"/>
                <a:tab pos="440055" algn="l"/>
              </a:tabLst>
            </a:pP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Negocios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Responsables 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Negocios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sectores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sostenibles</a:t>
            </a:r>
            <a:endParaRPr sz="1600">
              <a:latin typeface="Tahoma"/>
              <a:cs typeface="Tahoma"/>
            </a:endParaRPr>
          </a:p>
          <a:p>
            <a:pPr marL="439420" marR="404495" indent="-344805">
              <a:lnSpc>
                <a:spcPct val="107800"/>
              </a:lnSpc>
              <a:spcBef>
                <a:spcPts val="185"/>
              </a:spcBef>
              <a:buSzPct val="126666"/>
              <a:buChar char="•"/>
              <a:tabLst>
                <a:tab pos="439420" algn="l"/>
                <a:tab pos="440055" algn="l"/>
              </a:tabLst>
            </a:pP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economías </a:t>
            </a:r>
            <a:r>
              <a:rPr sz="1500" spc="30" dirty="0">
                <a:solidFill>
                  <a:srgbClr val="FFFFFF"/>
                </a:solidFill>
                <a:latin typeface="Tahoma"/>
                <a:cs typeface="Tahoma"/>
              </a:rPr>
              <a:t>efectivas, </a:t>
            </a:r>
            <a:r>
              <a:rPr sz="15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entornos protegidos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comunidades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prósperas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83302" y="3389757"/>
            <a:ext cx="157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SECCIÓN</a:t>
            </a:r>
            <a:r>
              <a:rPr sz="2400" spc="-130" dirty="0">
                <a:solidFill>
                  <a:srgbClr val="84B940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84B940"/>
                </a:solidFill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3302" y="3486427"/>
            <a:ext cx="3173730" cy="220853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4600" spc="55" dirty="0">
                <a:solidFill>
                  <a:srgbClr val="287239"/>
                </a:solidFill>
                <a:latin typeface="Tahoma"/>
                <a:cs typeface="Tahoma"/>
              </a:rPr>
              <a:t>El</a:t>
            </a:r>
            <a:r>
              <a:rPr sz="4600" spc="-280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4600" spc="215" dirty="0">
                <a:solidFill>
                  <a:srgbClr val="287239"/>
                </a:solidFill>
                <a:latin typeface="Tahoma"/>
                <a:cs typeface="Tahoma"/>
              </a:rPr>
              <a:t>negocio</a:t>
            </a:r>
            <a:endParaRPr sz="4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3200" spc="125" dirty="0">
                <a:solidFill>
                  <a:srgbClr val="287239"/>
                </a:solidFill>
                <a:latin typeface="Tahoma"/>
                <a:cs typeface="Tahoma"/>
              </a:rPr>
              <a:t>Caso</a:t>
            </a:r>
            <a:r>
              <a:rPr sz="3200" spc="-200" dirty="0">
                <a:solidFill>
                  <a:srgbClr val="287239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287239"/>
                </a:solidFill>
                <a:latin typeface="Tahoma"/>
                <a:cs typeface="Tahoma"/>
              </a:rPr>
              <a:t>para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3400" spc="130" dirty="0">
                <a:solidFill>
                  <a:srgbClr val="287239"/>
                </a:solidFill>
                <a:latin typeface="Tahoma"/>
                <a:cs typeface="Tahoma"/>
              </a:rPr>
              <a:t>Sustentabilidad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0338" y="7162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3752466" y="6197600"/>
                </a:moveTo>
                <a:lnTo>
                  <a:pt x="3114195" y="6197600"/>
                </a:lnTo>
                <a:lnTo>
                  <a:pt x="3166762" y="6210300"/>
                </a:lnTo>
                <a:lnTo>
                  <a:pt x="3689617" y="6210300"/>
                </a:lnTo>
                <a:lnTo>
                  <a:pt x="3752466" y="6197600"/>
                </a:lnTo>
                <a:close/>
              </a:path>
              <a:path w="4932045" h="6210300">
                <a:moveTo>
                  <a:pt x="3906462" y="6184900"/>
                </a:moveTo>
                <a:lnTo>
                  <a:pt x="3013168" y="6184900"/>
                </a:lnTo>
                <a:lnTo>
                  <a:pt x="3062985" y="6197600"/>
                </a:lnTo>
                <a:lnTo>
                  <a:pt x="3854669" y="6197600"/>
                </a:lnTo>
                <a:lnTo>
                  <a:pt x="3906462" y="6184900"/>
                </a:lnTo>
                <a:close/>
              </a:path>
              <a:path w="4932045" h="6210300">
                <a:moveTo>
                  <a:pt x="4117229" y="6146800"/>
                </a:moveTo>
                <a:lnTo>
                  <a:pt x="2755816" y="6146800"/>
                </a:lnTo>
                <a:lnTo>
                  <a:pt x="2777487" y="6159500"/>
                </a:lnTo>
                <a:lnTo>
                  <a:pt x="2828481" y="6159500"/>
                </a:lnTo>
                <a:lnTo>
                  <a:pt x="2872398" y="6172200"/>
                </a:lnTo>
                <a:lnTo>
                  <a:pt x="2917841" y="6172200"/>
                </a:lnTo>
                <a:lnTo>
                  <a:pt x="2964775" y="6184900"/>
                </a:lnTo>
                <a:lnTo>
                  <a:pt x="3958658" y="6184900"/>
                </a:lnTo>
                <a:lnTo>
                  <a:pt x="4117229" y="6146800"/>
                </a:lnTo>
                <a:close/>
              </a:path>
              <a:path w="4932045" h="6210300">
                <a:moveTo>
                  <a:pt x="3313723" y="0"/>
                </a:moveTo>
                <a:lnTo>
                  <a:pt x="1642615" y="0"/>
                </a:lnTo>
                <a:lnTo>
                  <a:pt x="1584957" y="25400"/>
                </a:lnTo>
                <a:lnTo>
                  <a:pt x="1556426" y="50800"/>
                </a:lnTo>
                <a:lnTo>
                  <a:pt x="1528061" y="63500"/>
                </a:lnTo>
                <a:lnTo>
                  <a:pt x="1485570" y="101600"/>
                </a:lnTo>
                <a:lnTo>
                  <a:pt x="1443547" y="127000"/>
                </a:lnTo>
                <a:lnTo>
                  <a:pt x="1360957" y="177800"/>
                </a:lnTo>
                <a:lnTo>
                  <a:pt x="1320413" y="215900"/>
                </a:lnTo>
                <a:lnTo>
                  <a:pt x="1280386" y="241300"/>
                </a:lnTo>
                <a:lnTo>
                  <a:pt x="1240888" y="279400"/>
                </a:lnTo>
                <a:lnTo>
                  <a:pt x="1201931" y="304800"/>
                </a:lnTo>
                <a:lnTo>
                  <a:pt x="1163528" y="342900"/>
                </a:lnTo>
                <a:lnTo>
                  <a:pt x="1125690" y="381000"/>
                </a:lnTo>
                <a:lnTo>
                  <a:pt x="1088430" y="406400"/>
                </a:lnTo>
                <a:lnTo>
                  <a:pt x="1051759" y="444500"/>
                </a:lnTo>
                <a:lnTo>
                  <a:pt x="1015690" y="482600"/>
                </a:lnTo>
                <a:lnTo>
                  <a:pt x="980235" y="508000"/>
                </a:lnTo>
                <a:lnTo>
                  <a:pt x="945405" y="546100"/>
                </a:lnTo>
                <a:lnTo>
                  <a:pt x="911214" y="584200"/>
                </a:lnTo>
                <a:lnTo>
                  <a:pt x="877672" y="622300"/>
                </a:lnTo>
                <a:lnTo>
                  <a:pt x="844793" y="660400"/>
                </a:lnTo>
                <a:lnTo>
                  <a:pt x="812588" y="685800"/>
                </a:lnTo>
                <a:lnTo>
                  <a:pt x="781069" y="723900"/>
                </a:lnTo>
                <a:lnTo>
                  <a:pt x="750248" y="762000"/>
                </a:lnTo>
                <a:lnTo>
                  <a:pt x="720138" y="800100"/>
                </a:lnTo>
                <a:lnTo>
                  <a:pt x="690750" y="838200"/>
                </a:lnTo>
                <a:lnTo>
                  <a:pt x="657998" y="889000"/>
                </a:lnTo>
                <a:lnTo>
                  <a:pt x="626183" y="927100"/>
                </a:lnTo>
                <a:lnTo>
                  <a:pt x="595295" y="965200"/>
                </a:lnTo>
                <a:lnTo>
                  <a:pt x="565327" y="1016000"/>
                </a:lnTo>
                <a:lnTo>
                  <a:pt x="536271" y="1054100"/>
                </a:lnTo>
                <a:lnTo>
                  <a:pt x="508117" y="1104900"/>
                </a:lnTo>
                <a:lnTo>
                  <a:pt x="480858" y="1143000"/>
                </a:lnTo>
                <a:lnTo>
                  <a:pt x="454486" y="1193800"/>
                </a:lnTo>
                <a:lnTo>
                  <a:pt x="428991" y="1231900"/>
                </a:lnTo>
                <a:lnTo>
                  <a:pt x="404365" y="1282700"/>
                </a:lnTo>
                <a:lnTo>
                  <a:pt x="389983" y="1308100"/>
                </a:lnTo>
                <a:lnTo>
                  <a:pt x="375981" y="1333500"/>
                </a:lnTo>
                <a:lnTo>
                  <a:pt x="362360" y="1358900"/>
                </a:lnTo>
                <a:lnTo>
                  <a:pt x="349120" y="1384300"/>
                </a:lnTo>
                <a:lnTo>
                  <a:pt x="346072" y="1384300"/>
                </a:lnTo>
                <a:lnTo>
                  <a:pt x="340611" y="1397000"/>
                </a:lnTo>
                <a:lnTo>
                  <a:pt x="337496" y="1409700"/>
                </a:lnTo>
                <a:lnTo>
                  <a:pt x="333880" y="1409700"/>
                </a:lnTo>
                <a:lnTo>
                  <a:pt x="329789" y="1422400"/>
                </a:lnTo>
                <a:lnTo>
                  <a:pt x="325244" y="1435100"/>
                </a:lnTo>
                <a:lnTo>
                  <a:pt x="317749" y="1447800"/>
                </a:lnTo>
                <a:lnTo>
                  <a:pt x="310338" y="1460500"/>
                </a:lnTo>
                <a:lnTo>
                  <a:pt x="303045" y="1485900"/>
                </a:lnTo>
                <a:lnTo>
                  <a:pt x="295907" y="1498600"/>
                </a:lnTo>
                <a:lnTo>
                  <a:pt x="283418" y="1524000"/>
                </a:lnTo>
                <a:lnTo>
                  <a:pt x="270095" y="1549400"/>
                </a:lnTo>
                <a:lnTo>
                  <a:pt x="256152" y="1587500"/>
                </a:lnTo>
                <a:lnTo>
                  <a:pt x="241805" y="1625600"/>
                </a:lnTo>
                <a:lnTo>
                  <a:pt x="233326" y="1638300"/>
                </a:lnTo>
                <a:lnTo>
                  <a:pt x="225026" y="1663700"/>
                </a:lnTo>
                <a:lnTo>
                  <a:pt x="216892" y="1676400"/>
                </a:lnTo>
                <a:lnTo>
                  <a:pt x="208912" y="1701800"/>
                </a:lnTo>
                <a:lnTo>
                  <a:pt x="190087" y="1752600"/>
                </a:lnTo>
                <a:lnTo>
                  <a:pt x="172545" y="1803400"/>
                </a:lnTo>
                <a:lnTo>
                  <a:pt x="156234" y="1854200"/>
                </a:lnTo>
                <a:lnTo>
                  <a:pt x="141101" y="1905000"/>
                </a:lnTo>
                <a:lnTo>
                  <a:pt x="127092" y="1955800"/>
                </a:lnTo>
                <a:lnTo>
                  <a:pt x="114153" y="1993900"/>
                </a:lnTo>
                <a:lnTo>
                  <a:pt x="102232" y="2044700"/>
                </a:lnTo>
                <a:lnTo>
                  <a:pt x="100835" y="2044700"/>
                </a:lnTo>
                <a:lnTo>
                  <a:pt x="98329" y="2057400"/>
                </a:lnTo>
                <a:lnTo>
                  <a:pt x="95930" y="2070100"/>
                </a:lnTo>
                <a:lnTo>
                  <a:pt x="93602" y="2082800"/>
                </a:lnTo>
                <a:lnTo>
                  <a:pt x="91310" y="2082800"/>
                </a:lnTo>
                <a:lnTo>
                  <a:pt x="90167" y="2095500"/>
                </a:lnTo>
                <a:lnTo>
                  <a:pt x="89151" y="2095500"/>
                </a:lnTo>
                <a:lnTo>
                  <a:pt x="88135" y="2108200"/>
                </a:lnTo>
                <a:lnTo>
                  <a:pt x="86252" y="2108200"/>
                </a:lnTo>
                <a:lnTo>
                  <a:pt x="79626" y="2133600"/>
                </a:lnTo>
                <a:lnTo>
                  <a:pt x="78610" y="2146300"/>
                </a:lnTo>
                <a:lnTo>
                  <a:pt x="77467" y="2146300"/>
                </a:lnTo>
                <a:lnTo>
                  <a:pt x="75491" y="2159000"/>
                </a:lnTo>
                <a:lnTo>
                  <a:pt x="73562" y="2171700"/>
                </a:lnTo>
                <a:lnTo>
                  <a:pt x="69847" y="2184400"/>
                </a:lnTo>
                <a:lnTo>
                  <a:pt x="69085" y="2184400"/>
                </a:lnTo>
                <a:lnTo>
                  <a:pt x="68450" y="2197100"/>
                </a:lnTo>
                <a:lnTo>
                  <a:pt x="67688" y="2197100"/>
                </a:lnTo>
                <a:lnTo>
                  <a:pt x="56576" y="2247900"/>
                </a:lnTo>
                <a:lnTo>
                  <a:pt x="46987" y="2298700"/>
                </a:lnTo>
                <a:lnTo>
                  <a:pt x="40915" y="2336800"/>
                </a:lnTo>
                <a:lnTo>
                  <a:pt x="38859" y="2349500"/>
                </a:lnTo>
                <a:lnTo>
                  <a:pt x="37129" y="2362200"/>
                </a:lnTo>
                <a:lnTo>
                  <a:pt x="36234" y="2374900"/>
                </a:lnTo>
                <a:lnTo>
                  <a:pt x="35176" y="2374900"/>
                </a:lnTo>
                <a:lnTo>
                  <a:pt x="30735" y="2413000"/>
                </a:lnTo>
                <a:lnTo>
                  <a:pt x="26604" y="2438400"/>
                </a:lnTo>
                <a:lnTo>
                  <a:pt x="22853" y="2476500"/>
                </a:lnTo>
                <a:lnTo>
                  <a:pt x="19555" y="2501900"/>
                </a:lnTo>
                <a:lnTo>
                  <a:pt x="17777" y="2514600"/>
                </a:lnTo>
                <a:lnTo>
                  <a:pt x="17015" y="2514600"/>
                </a:lnTo>
                <a:lnTo>
                  <a:pt x="16761" y="2527300"/>
                </a:lnTo>
                <a:lnTo>
                  <a:pt x="16253" y="2527300"/>
                </a:lnTo>
                <a:lnTo>
                  <a:pt x="15182" y="2540000"/>
                </a:lnTo>
                <a:lnTo>
                  <a:pt x="14253" y="2552700"/>
                </a:lnTo>
                <a:lnTo>
                  <a:pt x="13467" y="2565400"/>
                </a:lnTo>
                <a:lnTo>
                  <a:pt x="12824" y="2578100"/>
                </a:lnTo>
                <a:lnTo>
                  <a:pt x="12328" y="2578100"/>
                </a:lnTo>
                <a:lnTo>
                  <a:pt x="11808" y="2590800"/>
                </a:lnTo>
                <a:lnTo>
                  <a:pt x="10792" y="2603500"/>
                </a:lnTo>
                <a:lnTo>
                  <a:pt x="7637" y="2641600"/>
                </a:lnTo>
                <a:lnTo>
                  <a:pt x="4887" y="2679700"/>
                </a:lnTo>
                <a:lnTo>
                  <a:pt x="2899" y="2717800"/>
                </a:lnTo>
                <a:lnTo>
                  <a:pt x="2029" y="2755900"/>
                </a:lnTo>
                <a:lnTo>
                  <a:pt x="570" y="2806700"/>
                </a:lnTo>
                <a:lnTo>
                  <a:pt x="0" y="2857500"/>
                </a:lnTo>
                <a:lnTo>
                  <a:pt x="316" y="2908300"/>
                </a:lnTo>
                <a:lnTo>
                  <a:pt x="1517" y="2959100"/>
                </a:lnTo>
                <a:lnTo>
                  <a:pt x="3601" y="3009900"/>
                </a:lnTo>
                <a:lnTo>
                  <a:pt x="6565" y="3060700"/>
                </a:lnTo>
                <a:lnTo>
                  <a:pt x="10407" y="3124200"/>
                </a:lnTo>
                <a:lnTo>
                  <a:pt x="15124" y="3175000"/>
                </a:lnTo>
                <a:lnTo>
                  <a:pt x="20714" y="3225800"/>
                </a:lnTo>
                <a:lnTo>
                  <a:pt x="27175" y="3276600"/>
                </a:lnTo>
                <a:lnTo>
                  <a:pt x="33486" y="3327400"/>
                </a:lnTo>
                <a:lnTo>
                  <a:pt x="40673" y="3378200"/>
                </a:lnTo>
                <a:lnTo>
                  <a:pt x="48731" y="3429000"/>
                </a:lnTo>
                <a:lnTo>
                  <a:pt x="57655" y="3479800"/>
                </a:lnTo>
                <a:lnTo>
                  <a:pt x="67439" y="3517900"/>
                </a:lnTo>
                <a:lnTo>
                  <a:pt x="78077" y="3568700"/>
                </a:lnTo>
                <a:lnTo>
                  <a:pt x="89565" y="3619500"/>
                </a:lnTo>
                <a:lnTo>
                  <a:pt x="101897" y="3670300"/>
                </a:lnTo>
                <a:lnTo>
                  <a:pt x="115068" y="3721100"/>
                </a:lnTo>
                <a:lnTo>
                  <a:pt x="129072" y="3771900"/>
                </a:lnTo>
                <a:lnTo>
                  <a:pt x="143904" y="3822700"/>
                </a:lnTo>
                <a:lnTo>
                  <a:pt x="159559" y="3873500"/>
                </a:lnTo>
                <a:lnTo>
                  <a:pt x="176031" y="3924300"/>
                </a:lnTo>
                <a:lnTo>
                  <a:pt x="193315" y="3975100"/>
                </a:lnTo>
                <a:lnTo>
                  <a:pt x="211405" y="4013200"/>
                </a:lnTo>
                <a:lnTo>
                  <a:pt x="230297" y="4064000"/>
                </a:lnTo>
                <a:lnTo>
                  <a:pt x="249984" y="4114800"/>
                </a:lnTo>
                <a:lnTo>
                  <a:pt x="270462" y="4165600"/>
                </a:lnTo>
                <a:lnTo>
                  <a:pt x="291725" y="4216400"/>
                </a:lnTo>
                <a:lnTo>
                  <a:pt x="313767" y="4254500"/>
                </a:lnTo>
                <a:lnTo>
                  <a:pt x="336584" y="4305300"/>
                </a:lnTo>
                <a:lnTo>
                  <a:pt x="360169" y="4356100"/>
                </a:lnTo>
                <a:lnTo>
                  <a:pt x="383259" y="4394200"/>
                </a:lnTo>
                <a:lnTo>
                  <a:pt x="407091" y="4445000"/>
                </a:lnTo>
                <a:lnTo>
                  <a:pt x="431644" y="4483100"/>
                </a:lnTo>
                <a:lnTo>
                  <a:pt x="456895" y="4533900"/>
                </a:lnTo>
                <a:lnTo>
                  <a:pt x="482822" y="4572000"/>
                </a:lnTo>
                <a:lnTo>
                  <a:pt x="509402" y="4622800"/>
                </a:lnTo>
                <a:lnTo>
                  <a:pt x="536614" y="4660900"/>
                </a:lnTo>
                <a:lnTo>
                  <a:pt x="564436" y="4699000"/>
                </a:lnTo>
                <a:lnTo>
                  <a:pt x="592844" y="4737100"/>
                </a:lnTo>
                <a:lnTo>
                  <a:pt x="621817" y="4787900"/>
                </a:lnTo>
                <a:lnTo>
                  <a:pt x="651333" y="4826000"/>
                </a:lnTo>
                <a:lnTo>
                  <a:pt x="681369" y="4864100"/>
                </a:lnTo>
                <a:lnTo>
                  <a:pt x="711903" y="4902200"/>
                </a:lnTo>
                <a:lnTo>
                  <a:pt x="742913" y="4940300"/>
                </a:lnTo>
                <a:lnTo>
                  <a:pt x="774376" y="4978400"/>
                </a:lnTo>
                <a:lnTo>
                  <a:pt x="806271" y="5016500"/>
                </a:lnTo>
                <a:lnTo>
                  <a:pt x="838575" y="5054600"/>
                </a:lnTo>
                <a:lnTo>
                  <a:pt x="871266" y="5092700"/>
                </a:lnTo>
                <a:lnTo>
                  <a:pt x="904322" y="5130800"/>
                </a:lnTo>
                <a:lnTo>
                  <a:pt x="937720" y="5156200"/>
                </a:lnTo>
                <a:lnTo>
                  <a:pt x="1005454" y="5232400"/>
                </a:lnTo>
                <a:lnTo>
                  <a:pt x="1039746" y="5257800"/>
                </a:lnTo>
                <a:lnTo>
                  <a:pt x="1119583" y="5334000"/>
                </a:lnTo>
                <a:lnTo>
                  <a:pt x="1200784" y="5410200"/>
                </a:lnTo>
                <a:lnTo>
                  <a:pt x="1241772" y="5435600"/>
                </a:lnTo>
                <a:lnTo>
                  <a:pt x="1282949" y="5473700"/>
                </a:lnTo>
                <a:lnTo>
                  <a:pt x="1324267" y="5499100"/>
                </a:lnTo>
                <a:lnTo>
                  <a:pt x="1365675" y="5537200"/>
                </a:lnTo>
                <a:lnTo>
                  <a:pt x="1407123" y="5562600"/>
                </a:lnTo>
                <a:lnTo>
                  <a:pt x="1448559" y="5600700"/>
                </a:lnTo>
                <a:lnTo>
                  <a:pt x="1654299" y="5727700"/>
                </a:lnTo>
                <a:lnTo>
                  <a:pt x="1705623" y="5753100"/>
                </a:lnTo>
                <a:lnTo>
                  <a:pt x="1755899" y="5791200"/>
                </a:lnTo>
                <a:lnTo>
                  <a:pt x="1780887" y="5803900"/>
                </a:lnTo>
                <a:lnTo>
                  <a:pt x="1793297" y="5803900"/>
                </a:lnTo>
                <a:lnTo>
                  <a:pt x="1805683" y="5816600"/>
                </a:lnTo>
                <a:lnTo>
                  <a:pt x="1855594" y="5842000"/>
                </a:lnTo>
                <a:lnTo>
                  <a:pt x="1908849" y="5867400"/>
                </a:lnTo>
                <a:lnTo>
                  <a:pt x="2012742" y="5918200"/>
                </a:lnTo>
                <a:lnTo>
                  <a:pt x="2063224" y="5930900"/>
                </a:lnTo>
                <a:lnTo>
                  <a:pt x="2112627" y="5956300"/>
                </a:lnTo>
                <a:lnTo>
                  <a:pt x="2160873" y="5969000"/>
                </a:lnTo>
                <a:lnTo>
                  <a:pt x="2207882" y="5994400"/>
                </a:lnTo>
                <a:lnTo>
                  <a:pt x="2297884" y="6019800"/>
                </a:lnTo>
                <a:lnTo>
                  <a:pt x="2340720" y="6045200"/>
                </a:lnTo>
                <a:lnTo>
                  <a:pt x="2382009" y="6057900"/>
                </a:lnTo>
                <a:lnTo>
                  <a:pt x="2401873" y="6057900"/>
                </a:lnTo>
                <a:lnTo>
                  <a:pt x="2424237" y="6070600"/>
                </a:lnTo>
                <a:lnTo>
                  <a:pt x="2448982" y="6070600"/>
                </a:lnTo>
                <a:lnTo>
                  <a:pt x="2475989" y="6083300"/>
                </a:lnTo>
                <a:lnTo>
                  <a:pt x="2498230" y="6083300"/>
                </a:lnTo>
                <a:lnTo>
                  <a:pt x="2509119" y="6096000"/>
                </a:lnTo>
                <a:lnTo>
                  <a:pt x="2519804" y="6096000"/>
                </a:lnTo>
                <a:lnTo>
                  <a:pt x="2569334" y="6108700"/>
                </a:lnTo>
                <a:lnTo>
                  <a:pt x="2595020" y="6108700"/>
                </a:lnTo>
                <a:lnTo>
                  <a:pt x="2602950" y="6121400"/>
                </a:lnTo>
                <a:lnTo>
                  <a:pt x="2634305" y="6121400"/>
                </a:lnTo>
                <a:lnTo>
                  <a:pt x="2658695" y="6134100"/>
                </a:lnTo>
                <a:lnTo>
                  <a:pt x="2714114" y="6134100"/>
                </a:lnTo>
                <a:lnTo>
                  <a:pt x="2730047" y="6146800"/>
                </a:lnTo>
                <a:lnTo>
                  <a:pt x="4170603" y="6146800"/>
                </a:lnTo>
                <a:lnTo>
                  <a:pt x="4277865" y="6121400"/>
                </a:lnTo>
                <a:lnTo>
                  <a:pt x="4425051" y="6083300"/>
                </a:lnTo>
                <a:lnTo>
                  <a:pt x="4474244" y="6057900"/>
                </a:lnTo>
                <a:lnTo>
                  <a:pt x="4621815" y="6019800"/>
                </a:lnTo>
                <a:lnTo>
                  <a:pt x="4670907" y="5994400"/>
                </a:lnTo>
                <a:lnTo>
                  <a:pt x="4719902" y="5981700"/>
                </a:lnTo>
                <a:lnTo>
                  <a:pt x="4768772" y="5956300"/>
                </a:lnTo>
                <a:lnTo>
                  <a:pt x="4817488" y="5943600"/>
                </a:lnTo>
                <a:lnTo>
                  <a:pt x="4931661" y="5880100"/>
                </a:lnTo>
                <a:lnTo>
                  <a:pt x="4931661" y="5715000"/>
                </a:lnTo>
                <a:lnTo>
                  <a:pt x="3245066" y="5715000"/>
                </a:lnTo>
                <a:lnTo>
                  <a:pt x="3190737" y="5702300"/>
                </a:lnTo>
                <a:lnTo>
                  <a:pt x="3138042" y="5702300"/>
                </a:lnTo>
                <a:lnTo>
                  <a:pt x="3087028" y="5689600"/>
                </a:lnTo>
                <a:lnTo>
                  <a:pt x="3037742" y="5689600"/>
                </a:lnTo>
                <a:lnTo>
                  <a:pt x="2990232" y="5676900"/>
                </a:lnTo>
                <a:lnTo>
                  <a:pt x="2944544" y="5676900"/>
                </a:lnTo>
                <a:lnTo>
                  <a:pt x="2900726" y="5664200"/>
                </a:lnTo>
                <a:lnTo>
                  <a:pt x="2858826" y="5664200"/>
                </a:lnTo>
                <a:lnTo>
                  <a:pt x="2818889" y="5651500"/>
                </a:lnTo>
                <a:lnTo>
                  <a:pt x="2752341" y="5638800"/>
                </a:lnTo>
                <a:lnTo>
                  <a:pt x="2740022" y="5638800"/>
                </a:lnTo>
                <a:lnTo>
                  <a:pt x="2733545" y="5626100"/>
                </a:lnTo>
                <a:lnTo>
                  <a:pt x="2699001" y="5626100"/>
                </a:lnTo>
                <a:lnTo>
                  <a:pt x="2677108" y="5613400"/>
                </a:lnTo>
                <a:lnTo>
                  <a:pt x="2657171" y="5613400"/>
                </a:lnTo>
                <a:lnTo>
                  <a:pt x="2620261" y="5600700"/>
                </a:lnTo>
                <a:lnTo>
                  <a:pt x="2601023" y="5600700"/>
                </a:lnTo>
                <a:lnTo>
                  <a:pt x="2581225" y="5588000"/>
                </a:lnTo>
                <a:lnTo>
                  <a:pt x="2560879" y="5588000"/>
                </a:lnTo>
                <a:lnTo>
                  <a:pt x="2539108" y="5575300"/>
                </a:lnTo>
                <a:lnTo>
                  <a:pt x="2537076" y="5575300"/>
                </a:lnTo>
                <a:lnTo>
                  <a:pt x="2512468" y="5562600"/>
                </a:lnTo>
                <a:lnTo>
                  <a:pt x="2477767" y="5562600"/>
                </a:lnTo>
                <a:lnTo>
                  <a:pt x="2434547" y="5537200"/>
                </a:lnTo>
                <a:lnTo>
                  <a:pt x="2343409" y="5511800"/>
                </a:lnTo>
                <a:lnTo>
                  <a:pt x="2295697" y="5486400"/>
                </a:lnTo>
                <a:lnTo>
                  <a:pt x="2246693" y="5461000"/>
                </a:lnTo>
                <a:lnTo>
                  <a:pt x="2196500" y="5448300"/>
                </a:lnTo>
                <a:lnTo>
                  <a:pt x="2092957" y="5397500"/>
                </a:lnTo>
                <a:lnTo>
                  <a:pt x="2082363" y="5384800"/>
                </a:lnTo>
                <a:lnTo>
                  <a:pt x="2071733" y="5384800"/>
                </a:lnTo>
                <a:lnTo>
                  <a:pt x="2050412" y="5372100"/>
                </a:lnTo>
                <a:lnTo>
                  <a:pt x="2018819" y="5359400"/>
                </a:lnTo>
                <a:lnTo>
                  <a:pt x="2008121" y="5346700"/>
                </a:lnTo>
                <a:lnTo>
                  <a:pt x="1943381" y="5308600"/>
                </a:lnTo>
                <a:lnTo>
                  <a:pt x="1921380" y="5295900"/>
                </a:lnTo>
                <a:lnTo>
                  <a:pt x="1878250" y="5270500"/>
                </a:lnTo>
                <a:lnTo>
                  <a:pt x="1790275" y="5219700"/>
                </a:lnTo>
                <a:lnTo>
                  <a:pt x="1746501" y="5181600"/>
                </a:lnTo>
                <a:lnTo>
                  <a:pt x="1628989" y="5105400"/>
                </a:lnTo>
                <a:lnTo>
                  <a:pt x="1589923" y="5067300"/>
                </a:lnTo>
                <a:lnTo>
                  <a:pt x="1551022" y="5041900"/>
                </a:lnTo>
                <a:lnTo>
                  <a:pt x="1512351" y="5003800"/>
                </a:lnTo>
                <a:lnTo>
                  <a:pt x="1473978" y="4978400"/>
                </a:lnTo>
                <a:lnTo>
                  <a:pt x="1435971" y="4940300"/>
                </a:lnTo>
                <a:lnTo>
                  <a:pt x="1398394" y="4902200"/>
                </a:lnTo>
                <a:lnTo>
                  <a:pt x="1363064" y="4864100"/>
                </a:lnTo>
                <a:lnTo>
                  <a:pt x="1328083" y="4838700"/>
                </a:lnTo>
                <a:lnTo>
                  <a:pt x="1293484" y="4800600"/>
                </a:lnTo>
                <a:lnTo>
                  <a:pt x="1259303" y="4762500"/>
                </a:lnTo>
                <a:lnTo>
                  <a:pt x="1225573" y="4724400"/>
                </a:lnTo>
                <a:lnTo>
                  <a:pt x="1192329" y="4686300"/>
                </a:lnTo>
                <a:lnTo>
                  <a:pt x="1159604" y="4648200"/>
                </a:lnTo>
                <a:lnTo>
                  <a:pt x="1127433" y="4610100"/>
                </a:lnTo>
                <a:lnTo>
                  <a:pt x="1095851" y="4572000"/>
                </a:lnTo>
                <a:lnTo>
                  <a:pt x="1064891" y="4521200"/>
                </a:lnTo>
                <a:lnTo>
                  <a:pt x="1034588" y="4483100"/>
                </a:lnTo>
                <a:lnTo>
                  <a:pt x="1004976" y="4445000"/>
                </a:lnTo>
                <a:lnTo>
                  <a:pt x="976089" y="4394200"/>
                </a:lnTo>
                <a:lnTo>
                  <a:pt x="947961" y="4356100"/>
                </a:lnTo>
                <a:lnTo>
                  <a:pt x="920627" y="4318000"/>
                </a:lnTo>
                <a:lnTo>
                  <a:pt x="894120" y="4267200"/>
                </a:lnTo>
                <a:lnTo>
                  <a:pt x="868476" y="4229100"/>
                </a:lnTo>
                <a:lnTo>
                  <a:pt x="843727" y="4178300"/>
                </a:lnTo>
                <a:lnTo>
                  <a:pt x="819909" y="4127500"/>
                </a:lnTo>
                <a:lnTo>
                  <a:pt x="796762" y="4089400"/>
                </a:lnTo>
                <a:lnTo>
                  <a:pt x="774487" y="4038600"/>
                </a:lnTo>
                <a:lnTo>
                  <a:pt x="753093" y="3987800"/>
                </a:lnTo>
                <a:lnTo>
                  <a:pt x="732587" y="3937000"/>
                </a:lnTo>
                <a:lnTo>
                  <a:pt x="712978" y="3898900"/>
                </a:lnTo>
                <a:lnTo>
                  <a:pt x="694272" y="3848100"/>
                </a:lnTo>
                <a:lnTo>
                  <a:pt x="676477" y="3797300"/>
                </a:lnTo>
                <a:lnTo>
                  <a:pt x="659602" y="3746500"/>
                </a:lnTo>
                <a:lnTo>
                  <a:pt x="643654" y="3708400"/>
                </a:lnTo>
                <a:lnTo>
                  <a:pt x="628640" y="3657600"/>
                </a:lnTo>
                <a:lnTo>
                  <a:pt x="614568" y="3606800"/>
                </a:lnTo>
                <a:lnTo>
                  <a:pt x="601445" y="3556000"/>
                </a:lnTo>
                <a:lnTo>
                  <a:pt x="589280" y="3505200"/>
                </a:lnTo>
                <a:lnTo>
                  <a:pt x="578081" y="3454400"/>
                </a:lnTo>
                <a:lnTo>
                  <a:pt x="567854" y="3403600"/>
                </a:lnTo>
                <a:lnTo>
                  <a:pt x="558607" y="3365500"/>
                </a:lnTo>
                <a:lnTo>
                  <a:pt x="550349" y="3314700"/>
                </a:lnTo>
                <a:lnTo>
                  <a:pt x="543086" y="3263900"/>
                </a:lnTo>
                <a:lnTo>
                  <a:pt x="536826" y="3213100"/>
                </a:lnTo>
                <a:lnTo>
                  <a:pt x="530793" y="3162300"/>
                </a:lnTo>
                <a:lnTo>
                  <a:pt x="525652" y="3111500"/>
                </a:lnTo>
                <a:lnTo>
                  <a:pt x="521412" y="3060700"/>
                </a:lnTo>
                <a:lnTo>
                  <a:pt x="518082" y="3009900"/>
                </a:lnTo>
                <a:lnTo>
                  <a:pt x="515669" y="2971800"/>
                </a:lnTo>
                <a:lnTo>
                  <a:pt x="514183" y="2921000"/>
                </a:lnTo>
                <a:lnTo>
                  <a:pt x="513631" y="2870200"/>
                </a:lnTo>
                <a:lnTo>
                  <a:pt x="514022" y="2819400"/>
                </a:lnTo>
                <a:lnTo>
                  <a:pt x="515363" y="2768600"/>
                </a:lnTo>
                <a:lnTo>
                  <a:pt x="515719" y="2743200"/>
                </a:lnTo>
                <a:lnTo>
                  <a:pt x="516681" y="2717800"/>
                </a:lnTo>
                <a:lnTo>
                  <a:pt x="518096" y="2692400"/>
                </a:lnTo>
                <a:lnTo>
                  <a:pt x="519808" y="2679700"/>
                </a:lnTo>
                <a:lnTo>
                  <a:pt x="519935" y="2667000"/>
                </a:lnTo>
                <a:lnTo>
                  <a:pt x="521543" y="2654300"/>
                </a:lnTo>
                <a:lnTo>
                  <a:pt x="522729" y="2641600"/>
                </a:lnTo>
                <a:lnTo>
                  <a:pt x="523997" y="2616200"/>
                </a:lnTo>
                <a:lnTo>
                  <a:pt x="525158" y="2603500"/>
                </a:lnTo>
                <a:lnTo>
                  <a:pt x="526248" y="2590800"/>
                </a:lnTo>
                <a:lnTo>
                  <a:pt x="527301" y="2578100"/>
                </a:lnTo>
                <a:lnTo>
                  <a:pt x="528012" y="2565400"/>
                </a:lnTo>
                <a:lnTo>
                  <a:pt x="528794" y="2565400"/>
                </a:lnTo>
                <a:lnTo>
                  <a:pt x="530476" y="2552700"/>
                </a:lnTo>
                <a:lnTo>
                  <a:pt x="540382" y="2476500"/>
                </a:lnTo>
                <a:lnTo>
                  <a:pt x="541271" y="2463800"/>
                </a:lnTo>
                <a:lnTo>
                  <a:pt x="542033" y="2463800"/>
                </a:lnTo>
                <a:lnTo>
                  <a:pt x="542922" y="2451100"/>
                </a:lnTo>
                <a:lnTo>
                  <a:pt x="543430" y="2451100"/>
                </a:lnTo>
                <a:lnTo>
                  <a:pt x="545812" y="2438400"/>
                </a:lnTo>
                <a:lnTo>
                  <a:pt x="548383" y="2413000"/>
                </a:lnTo>
                <a:lnTo>
                  <a:pt x="551146" y="2400300"/>
                </a:lnTo>
                <a:lnTo>
                  <a:pt x="554860" y="2374900"/>
                </a:lnTo>
                <a:lnTo>
                  <a:pt x="558686" y="2362200"/>
                </a:lnTo>
                <a:lnTo>
                  <a:pt x="562703" y="2336800"/>
                </a:lnTo>
                <a:lnTo>
                  <a:pt x="566862" y="2311400"/>
                </a:lnTo>
                <a:lnTo>
                  <a:pt x="571116" y="2298700"/>
                </a:lnTo>
                <a:lnTo>
                  <a:pt x="572005" y="2286000"/>
                </a:lnTo>
                <a:lnTo>
                  <a:pt x="573656" y="2286000"/>
                </a:lnTo>
                <a:lnTo>
                  <a:pt x="575014" y="2273300"/>
                </a:lnTo>
                <a:lnTo>
                  <a:pt x="576419" y="2273300"/>
                </a:lnTo>
                <a:lnTo>
                  <a:pt x="577871" y="2260600"/>
                </a:lnTo>
                <a:lnTo>
                  <a:pt x="579371" y="2260600"/>
                </a:lnTo>
                <a:lnTo>
                  <a:pt x="580387" y="2247900"/>
                </a:lnTo>
                <a:lnTo>
                  <a:pt x="581657" y="2247900"/>
                </a:lnTo>
                <a:lnTo>
                  <a:pt x="582800" y="2235200"/>
                </a:lnTo>
                <a:lnTo>
                  <a:pt x="584578" y="2235200"/>
                </a:lnTo>
                <a:lnTo>
                  <a:pt x="586356" y="2222500"/>
                </a:lnTo>
                <a:lnTo>
                  <a:pt x="588261" y="2222500"/>
                </a:lnTo>
                <a:lnTo>
                  <a:pt x="589277" y="2209800"/>
                </a:lnTo>
                <a:lnTo>
                  <a:pt x="591817" y="2197100"/>
                </a:lnTo>
                <a:lnTo>
                  <a:pt x="596961" y="2184400"/>
                </a:lnTo>
                <a:lnTo>
                  <a:pt x="600199" y="2171700"/>
                </a:lnTo>
                <a:lnTo>
                  <a:pt x="600961" y="2159000"/>
                </a:lnTo>
                <a:lnTo>
                  <a:pt x="617077" y="2108200"/>
                </a:lnTo>
                <a:lnTo>
                  <a:pt x="633719" y="2044700"/>
                </a:lnTo>
                <a:lnTo>
                  <a:pt x="650684" y="1993900"/>
                </a:lnTo>
                <a:lnTo>
                  <a:pt x="667766" y="1943100"/>
                </a:lnTo>
                <a:lnTo>
                  <a:pt x="684761" y="1892300"/>
                </a:lnTo>
                <a:lnTo>
                  <a:pt x="701465" y="1854200"/>
                </a:lnTo>
                <a:lnTo>
                  <a:pt x="718436" y="1803400"/>
                </a:lnTo>
                <a:lnTo>
                  <a:pt x="719960" y="1803400"/>
                </a:lnTo>
                <a:lnTo>
                  <a:pt x="730827" y="1778000"/>
                </a:lnTo>
                <a:lnTo>
                  <a:pt x="741931" y="1752600"/>
                </a:lnTo>
                <a:lnTo>
                  <a:pt x="753322" y="1727200"/>
                </a:lnTo>
                <a:lnTo>
                  <a:pt x="765045" y="1701800"/>
                </a:lnTo>
                <a:lnTo>
                  <a:pt x="770441" y="1689100"/>
                </a:lnTo>
                <a:lnTo>
                  <a:pt x="775539" y="1676400"/>
                </a:lnTo>
                <a:lnTo>
                  <a:pt x="780280" y="1663700"/>
                </a:lnTo>
                <a:lnTo>
                  <a:pt x="784603" y="1651000"/>
                </a:lnTo>
                <a:lnTo>
                  <a:pt x="790191" y="1651000"/>
                </a:lnTo>
                <a:lnTo>
                  <a:pt x="806047" y="1612900"/>
                </a:lnTo>
                <a:lnTo>
                  <a:pt x="822449" y="1574800"/>
                </a:lnTo>
                <a:lnTo>
                  <a:pt x="839519" y="1549400"/>
                </a:lnTo>
                <a:lnTo>
                  <a:pt x="857374" y="1511300"/>
                </a:lnTo>
                <a:lnTo>
                  <a:pt x="880692" y="1473200"/>
                </a:lnTo>
                <a:lnTo>
                  <a:pt x="904931" y="1435100"/>
                </a:lnTo>
                <a:lnTo>
                  <a:pt x="930098" y="1384300"/>
                </a:lnTo>
                <a:lnTo>
                  <a:pt x="956204" y="1346200"/>
                </a:lnTo>
                <a:lnTo>
                  <a:pt x="983255" y="1308100"/>
                </a:lnTo>
                <a:lnTo>
                  <a:pt x="1011261" y="1270000"/>
                </a:lnTo>
                <a:lnTo>
                  <a:pt x="1040229" y="1219200"/>
                </a:lnTo>
                <a:lnTo>
                  <a:pt x="1070169" y="1181100"/>
                </a:lnTo>
                <a:lnTo>
                  <a:pt x="1101087" y="1143000"/>
                </a:lnTo>
                <a:lnTo>
                  <a:pt x="1131444" y="1104900"/>
                </a:lnTo>
                <a:lnTo>
                  <a:pt x="1162704" y="1066800"/>
                </a:lnTo>
                <a:lnTo>
                  <a:pt x="1194849" y="1028700"/>
                </a:lnTo>
                <a:lnTo>
                  <a:pt x="1227859" y="990600"/>
                </a:lnTo>
                <a:lnTo>
                  <a:pt x="1261717" y="952500"/>
                </a:lnTo>
                <a:lnTo>
                  <a:pt x="1296402" y="914400"/>
                </a:lnTo>
                <a:lnTo>
                  <a:pt x="1331896" y="876300"/>
                </a:lnTo>
                <a:lnTo>
                  <a:pt x="1368181" y="838200"/>
                </a:lnTo>
                <a:lnTo>
                  <a:pt x="1405237" y="812800"/>
                </a:lnTo>
                <a:lnTo>
                  <a:pt x="1443046" y="774700"/>
                </a:lnTo>
                <a:lnTo>
                  <a:pt x="1481588" y="736600"/>
                </a:lnTo>
                <a:lnTo>
                  <a:pt x="1520844" y="698500"/>
                </a:lnTo>
                <a:lnTo>
                  <a:pt x="1560797" y="673100"/>
                </a:lnTo>
                <a:lnTo>
                  <a:pt x="1601426" y="635000"/>
                </a:lnTo>
                <a:lnTo>
                  <a:pt x="1642713" y="609600"/>
                </a:lnTo>
                <a:lnTo>
                  <a:pt x="1684640" y="571500"/>
                </a:lnTo>
                <a:lnTo>
                  <a:pt x="1727187" y="546100"/>
                </a:lnTo>
                <a:lnTo>
                  <a:pt x="1770335" y="508000"/>
                </a:lnTo>
                <a:lnTo>
                  <a:pt x="1858369" y="457200"/>
                </a:lnTo>
                <a:lnTo>
                  <a:pt x="1948481" y="406400"/>
                </a:lnTo>
                <a:lnTo>
                  <a:pt x="1994217" y="368300"/>
                </a:lnTo>
                <a:lnTo>
                  <a:pt x="2040358" y="355600"/>
                </a:lnTo>
                <a:lnTo>
                  <a:pt x="2228266" y="254000"/>
                </a:lnTo>
                <a:lnTo>
                  <a:pt x="2275900" y="241300"/>
                </a:lnTo>
                <a:lnTo>
                  <a:pt x="2323724" y="215900"/>
                </a:lnTo>
                <a:lnTo>
                  <a:pt x="2371704" y="203200"/>
                </a:lnTo>
                <a:lnTo>
                  <a:pt x="2419804" y="177800"/>
                </a:lnTo>
                <a:lnTo>
                  <a:pt x="2516218" y="152400"/>
                </a:lnTo>
                <a:lnTo>
                  <a:pt x="2564462" y="127000"/>
                </a:lnTo>
                <a:lnTo>
                  <a:pt x="2708907" y="88900"/>
                </a:lnTo>
                <a:lnTo>
                  <a:pt x="2810205" y="63500"/>
                </a:lnTo>
                <a:lnTo>
                  <a:pt x="2860508" y="63500"/>
                </a:lnTo>
                <a:lnTo>
                  <a:pt x="2960240" y="38100"/>
                </a:lnTo>
                <a:lnTo>
                  <a:pt x="3009596" y="38100"/>
                </a:lnTo>
                <a:lnTo>
                  <a:pt x="3058564" y="25400"/>
                </a:lnTo>
                <a:lnTo>
                  <a:pt x="3107106" y="25400"/>
                </a:lnTo>
                <a:lnTo>
                  <a:pt x="3155185" y="12700"/>
                </a:lnTo>
                <a:lnTo>
                  <a:pt x="3261627" y="12700"/>
                </a:lnTo>
                <a:lnTo>
                  <a:pt x="3313723" y="0"/>
                </a:lnTo>
                <a:close/>
              </a:path>
              <a:path w="4932045" h="6210300">
                <a:moveTo>
                  <a:pt x="4931661" y="5321300"/>
                </a:moveTo>
                <a:lnTo>
                  <a:pt x="4693851" y="5448300"/>
                </a:lnTo>
                <a:lnTo>
                  <a:pt x="4645416" y="5461000"/>
                </a:lnTo>
                <a:lnTo>
                  <a:pt x="4547865" y="5511800"/>
                </a:lnTo>
                <a:lnTo>
                  <a:pt x="4449676" y="5537200"/>
                </a:lnTo>
                <a:lnTo>
                  <a:pt x="4400444" y="5562600"/>
                </a:lnTo>
                <a:lnTo>
                  <a:pt x="3952606" y="5676900"/>
                </a:lnTo>
                <a:lnTo>
                  <a:pt x="3902771" y="5676900"/>
                </a:lnTo>
                <a:lnTo>
                  <a:pt x="3853295" y="5689600"/>
                </a:lnTo>
                <a:lnTo>
                  <a:pt x="3804226" y="5689600"/>
                </a:lnTo>
                <a:lnTo>
                  <a:pt x="3755614" y="5702300"/>
                </a:lnTo>
                <a:lnTo>
                  <a:pt x="3653962" y="5702300"/>
                </a:lnTo>
                <a:lnTo>
                  <a:pt x="3601082" y="5715000"/>
                </a:lnTo>
                <a:lnTo>
                  <a:pt x="4931661" y="5715000"/>
                </a:lnTo>
                <a:lnTo>
                  <a:pt x="4931661" y="532130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  <a:solidFill>
            <a:srgbClr val="297139"/>
          </a:solidFill>
        </p:spPr>
        <p:txBody>
          <a:bodyPr vert="horz" wrap="square" lIns="0" tIns="156210" rIns="0" bIns="0" rtlCol="0">
            <a:spAutoFit/>
          </a:bodyPr>
          <a:lstStyle/>
          <a:p>
            <a:pPr marL="202565" marR="977900">
              <a:lnSpc>
                <a:spcPct val="147400"/>
              </a:lnSpc>
              <a:spcBef>
                <a:spcPts val="1230"/>
              </a:spcBef>
            </a:pP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encuesta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reciente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Boston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Consulting</a:t>
            </a:r>
            <a:endParaRPr sz="19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880"/>
              </a:spcBef>
            </a:pPr>
            <a:r>
              <a:rPr sz="2100" spc="125" dirty="0">
                <a:solidFill>
                  <a:srgbClr val="FFFFFF"/>
                </a:solidFill>
                <a:latin typeface="Tahoma"/>
                <a:cs typeface="Tahoma"/>
              </a:rPr>
              <a:t>Grupo</a:t>
            </a:r>
            <a:r>
              <a:rPr sz="2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Tahoma"/>
                <a:cs typeface="Tahoma"/>
              </a:rPr>
              <a:t>(BCG)</a:t>
            </a:r>
            <a:r>
              <a:rPr sz="2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spc="110" dirty="0">
                <a:solidFill>
                  <a:srgbClr val="FFFFFF"/>
                </a:solidFill>
                <a:latin typeface="Tahoma"/>
                <a:cs typeface="Tahoma"/>
              </a:rPr>
              <a:t>informado</a:t>
            </a:r>
            <a:endParaRPr sz="21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1040"/>
              </a:spcBef>
            </a:pP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60%</a:t>
            </a:r>
            <a:r>
              <a:rPr sz="19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9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380"/>
              </a:spcBef>
            </a:pPr>
            <a:r>
              <a:rPr sz="2600" spc="110" dirty="0">
                <a:solidFill>
                  <a:srgbClr val="FFFFFF"/>
                </a:solidFill>
                <a:latin typeface="Tahoma"/>
                <a:cs typeface="Tahoma"/>
              </a:rPr>
              <a:t>empresas*</a:t>
            </a:r>
            <a:r>
              <a:rPr sz="26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ahoma"/>
                <a:cs typeface="Tahoma"/>
              </a:rPr>
              <a:t>creen</a:t>
            </a:r>
            <a:endParaRPr sz="26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345"/>
              </a:spcBef>
            </a:pPr>
            <a:r>
              <a:rPr sz="2500" spc="13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25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Tahoma"/>
                <a:cs typeface="Tahoma"/>
              </a:rPr>
              <a:t>sostenible</a:t>
            </a:r>
            <a:endParaRPr sz="2500">
              <a:latin typeface="Tahoma"/>
              <a:cs typeface="Tahoma"/>
            </a:endParaRPr>
          </a:p>
          <a:p>
            <a:pPr marL="202565" marR="302260">
              <a:lnSpc>
                <a:spcPts val="3360"/>
              </a:lnSpc>
              <a:spcBef>
                <a:spcPts val="170"/>
              </a:spcBef>
            </a:pP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negocio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clave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19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seguir </a:t>
            </a:r>
            <a:r>
              <a:rPr sz="1900" spc="-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siendo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competitivo</a:t>
            </a:r>
            <a:endParaRPr sz="19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295"/>
              </a:spcBef>
            </a:pP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70%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planea</a:t>
            </a:r>
            <a:endParaRPr sz="24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380"/>
              </a:spcBef>
            </a:pPr>
            <a:r>
              <a:rPr sz="2500" spc="125" dirty="0">
                <a:solidFill>
                  <a:srgbClr val="FFFFFF"/>
                </a:solidFill>
                <a:latin typeface="Tahoma"/>
                <a:cs typeface="Tahoma"/>
              </a:rPr>
              <a:t>aumentar</a:t>
            </a:r>
            <a:r>
              <a:rPr sz="25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14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endParaRPr sz="25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459"/>
              </a:spcBef>
            </a:pP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compromiso</a:t>
            </a:r>
            <a:r>
              <a:rPr sz="2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sobre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24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1485"/>
              </a:spcBef>
            </a:pP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próximo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año.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704" y="368384"/>
            <a:ext cx="7075805" cy="527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0">
              <a:lnSpc>
                <a:spcPct val="137700"/>
              </a:lnSpc>
              <a:spcBef>
                <a:spcPts val="100"/>
              </a:spcBef>
            </a:pPr>
            <a:r>
              <a:rPr sz="1700" spc="75" dirty="0">
                <a:latin typeface="Tahoma"/>
                <a:cs typeface="Tahoma"/>
              </a:rPr>
              <a:t>Construir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sustentabilidad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su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PYME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puede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ayudarlo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superar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problemas </a:t>
            </a:r>
            <a:r>
              <a:rPr sz="1700" spc="65" dirty="0">
                <a:latin typeface="Tahoma"/>
                <a:cs typeface="Tahoma"/>
              </a:rPr>
              <a:t>comerciales </a:t>
            </a:r>
            <a:r>
              <a:rPr sz="1700" spc="40" dirty="0">
                <a:latin typeface="Tahoma"/>
                <a:cs typeface="Tahoma"/>
              </a:rPr>
              <a:t>clave </a:t>
            </a:r>
            <a:r>
              <a:rPr sz="1700" spc="80" dirty="0">
                <a:latin typeface="Tahoma"/>
                <a:cs typeface="Tahoma"/>
              </a:rPr>
              <a:t>en todos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65" dirty="0">
                <a:latin typeface="Tahoma"/>
                <a:cs typeface="Tahoma"/>
              </a:rPr>
              <a:t>ámbitos, </a:t>
            </a:r>
            <a:r>
              <a:rPr sz="1700" spc="100" dirty="0">
                <a:latin typeface="Tahoma"/>
                <a:cs typeface="Tahoma"/>
              </a:rPr>
              <a:t>por </a:t>
            </a:r>
            <a:r>
              <a:rPr sz="1700" spc="55" dirty="0">
                <a:latin typeface="Tahoma"/>
                <a:cs typeface="Tahoma"/>
              </a:rPr>
              <a:t>ejemplo, </a:t>
            </a:r>
            <a:r>
              <a:rPr sz="1700" spc="-52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impactar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sus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ventas,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motivación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empleados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huella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carbono.</a:t>
            </a:r>
            <a:endParaRPr sz="1700">
              <a:latin typeface="Tahoma"/>
              <a:cs typeface="Tahoma"/>
            </a:endParaRPr>
          </a:p>
          <a:p>
            <a:pPr marL="12700" marR="60325">
              <a:lnSpc>
                <a:spcPct val="123200"/>
              </a:lnSpc>
              <a:spcBef>
                <a:spcPts val="1050"/>
              </a:spcBef>
            </a:pPr>
            <a:r>
              <a:rPr sz="1900" spc="25" dirty="0">
                <a:solidFill>
                  <a:srgbClr val="1F2024"/>
                </a:solidFill>
                <a:latin typeface="Tahoma"/>
                <a:cs typeface="Tahoma"/>
              </a:rPr>
              <a:t>Se</a:t>
            </a:r>
            <a:r>
              <a:rPr sz="1900" spc="-11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ha</a:t>
            </a:r>
            <a:r>
              <a:rPr sz="1900" spc="-10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F2024"/>
                </a:solidFill>
                <a:latin typeface="Tahoma"/>
                <a:cs typeface="Tahoma"/>
              </a:rPr>
              <a:t>demostrado</a:t>
            </a:r>
            <a:r>
              <a:rPr sz="1900" spc="-10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F2024"/>
                </a:solidFill>
                <a:latin typeface="Tahoma"/>
                <a:cs typeface="Tahoma"/>
              </a:rPr>
              <a:t>que</a:t>
            </a:r>
            <a:r>
              <a:rPr sz="1900" spc="-11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1F2024"/>
                </a:solidFill>
                <a:latin typeface="Tahoma"/>
                <a:cs typeface="Tahoma"/>
              </a:rPr>
              <a:t>practicar</a:t>
            </a:r>
            <a:r>
              <a:rPr sz="1900" spc="-10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la</a:t>
            </a:r>
            <a:r>
              <a:rPr sz="1900" spc="-10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F2024"/>
                </a:solidFill>
                <a:latin typeface="Tahoma"/>
                <a:cs typeface="Tahoma"/>
              </a:rPr>
              <a:t>sostenibilidad</a:t>
            </a:r>
            <a:r>
              <a:rPr sz="1900" spc="-10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F2024"/>
                </a:solidFill>
                <a:latin typeface="Tahoma"/>
                <a:cs typeface="Tahoma"/>
              </a:rPr>
              <a:t>aumenta</a:t>
            </a:r>
            <a:r>
              <a:rPr sz="1900" spc="-11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F2024"/>
                </a:solidFill>
                <a:latin typeface="Tahoma"/>
                <a:cs typeface="Tahoma"/>
              </a:rPr>
              <a:t>los </a:t>
            </a:r>
            <a:r>
              <a:rPr sz="1900" spc="-57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F2024"/>
                </a:solidFill>
                <a:latin typeface="Tahoma"/>
                <a:cs typeface="Tahoma"/>
              </a:rPr>
              <a:t>resultados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de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las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pymes.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1F2024"/>
                </a:solidFill>
                <a:latin typeface="Tahoma"/>
                <a:cs typeface="Tahoma"/>
              </a:rPr>
              <a:t>Si</a:t>
            </a:r>
            <a:r>
              <a:rPr sz="1900" spc="-9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bien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1F2024"/>
                </a:solidFill>
                <a:latin typeface="Tahoma"/>
                <a:cs typeface="Tahoma"/>
              </a:rPr>
              <a:t>muchas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pequeñas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empresas </a:t>
            </a:r>
            <a:r>
              <a:rPr sz="1900" spc="-58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1F2024"/>
                </a:solidFill>
                <a:latin typeface="Tahoma"/>
                <a:cs typeface="Tahoma"/>
              </a:rPr>
              <a:t>no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F2024"/>
                </a:solidFill>
                <a:latin typeface="Tahoma"/>
                <a:cs typeface="Tahoma"/>
              </a:rPr>
              <a:t>pueden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F2024"/>
                </a:solidFill>
                <a:latin typeface="Tahoma"/>
                <a:cs typeface="Tahoma"/>
              </a:rPr>
              <a:t>igualar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F2024"/>
                </a:solidFill>
                <a:latin typeface="Tahoma"/>
                <a:cs typeface="Tahoma"/>
              </a:rPr>
              <a:t>los</a:t>
            </a:r>
            <a:r>
              <a:rPr sz="1900" spc="-9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1F2024"/>
                </a:solidFill>
                <a:latin typeface="Tahoma"/>
                <a:cs typeface="Tahoma"/>
              </a:rPr>
              <a:t>precios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1F2024"/>
                </a:solidFill>
                <a:latin typeface="Tahoma"/>
                <a:cs typeface="Tahoma"/>
              </a:rPr>
              <a:t>más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bajos</a:t>
            </a:r>
            <a:r>
              <a:rPr sz="1900" spc="-9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de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las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1F2024"/>
                </a:solidFill>
                <a:latin typeface="Tahoma"/>
                <a:cs typeface="Tahoma"/>
              </a:rPr>
              <a:t>cadenas</a:t>
            </a:r>
            <a:r>
              <a:rPr sz="1900" spc="-100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1F2024"/>
                </a:solidFill>
                <a:latin typeface="Tahoma"/>
                <a:cs typeface="Tahoma"/>
              </a:rPr>
              <a:t>y</a:t>
            </a:r>
            <a:r>
              <a:rPr sz="1900" spc="-9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1F2024"/>
                </a:solidFill>
                <a:latin typeface="Tahoma"/>
                <a:cs typeface="Tahoma"/>
              </a:rPr>
              <a:t>las </a:t>
            </a:r>
            <a:r>
              <a:rPr sz="1900" spc="65" dirty="0">
                <a:solidFill>
                  <a:srgbClr val="1F202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1F2024"/>
                </a:solidFill>
                <a:latin typeface="Tahoma"/>
                <a:cs typeface="Tahoma"/>
              </a:rPr>
              <a:t>empresas </a:t>
            </a:r>
            <a:r>
              <a:rPr sz="1900" spc="100" dirty="0">
                <a:solidFill>
                  <a:srgbClr val="1F2024"/>
                </a:solidFill>
                <a:latin typeface="Tahoma"/>
                <a:cs typeface="Tahoma"/>
              </a:rPr>
              <a:t>más </a:t>
            </a:r>
            <a:r>
              <a:rPr sz="1900" spc="70" dirty="0">
                <a:solidFill>
                  <a:srgbClr val="1F2024"/>
                </a:solidFill>
                <a:latin typeface="Tahoma"/>
                <a:cs typeface="Tahoma"/>
              </a:rPr>
              <a:t>grandes, </a:t>
            </a:r>
            <a:r>
              <a:rPr sz="1900" spc="65" dirty="0">
                <a:solidFill>
                  <a:srgbClr val="1F2024"/>
                </a:solidFill>
                <a:latin typeface="Tahoma"/>
                <a:cs typeface="Tahoma"/>
              </a:rPr>
              <a:t>a </a:t>
            </a:r>
            <a:r>
              <a:rPr sz="1900" spc="114" dirty="0">
                <a:solidFill>
                  <a:srgbClr val="1F2024"/>
                </a:solidFill>
                <a:latin typeface="Tahoma"/>
                <a:cs typeface="Tahoma"/>
              </a:rPr>
              <a:t>menudo </a:t>
            </a:r>
            <a:r>
              <a:rPr sz="1900" spc="95" dirty="0">
                <a:solidFill>
                  <a:srgbClr val="1F2024"/>
                </a:solidFill>
                <a:latin typeface="Tahoma"/>
                <a:cs typeface="Tahoma"/>
              </a:rPr>
              <a:t>pueden</a:t>
            </a:r>
            <a:r>
              <a:rPr sz="1900" spc="95" dirty="0">
                <a:latin typeface="Tahoma"/>
                <a:cs typeface="Tahoma"/>
              </a:rPr>
              <a:t>obtener una 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valiosa </a:t>
            </a:r>
            <a:r>
              <a:rPr sz="1900" spc="65" dirty="0">
                <a:latin typeface="Tahoma"/>
                <a:cs typeface="Tahoma"/>
              </a:rPr>
              <a:t>lealtad </a:t>
            </a:r>
            <a:r>
              <a:rPr sz="1900" spc="90" dirty="0">
                <a:latin typeface="Tahoma"/>
                <a:cs typeface="Tahoma"/>
              </a:rPr>
              <a:t>de </a:t>
            </a:r>
            <a:r>
              <a:rPr sz="1900" spc="75" dirty="0">
                <a:latin typeface="Tahoma"/>
                <a:cs typeface="Tahoma"/>
              </a:rPr>
              <a:t>los </a:t>
            </a:r>
            <a:r>
              <a:rPr sz="1900" spc="60" dirty="0">
                <a:latin typeface="Tahoma"/>
                <a:cs typeface="Tahoma"/>
              </a:rPr>
              <a:t>clientes </a:t>
            </a:r>
            <a:r>
              <a:rPr sz="1900" spc="75" dirty="0">
                <a:latin typeface="Tahoma"/>
                <a:cs typeface="Tahoma"/>
              </a:rPr>
              <a:t>estableciéndose </a:t>
            </a:r>
            <a:r>
              <a:rPr sz="1900" spc="110" dirty="0">
                <a:latin typeface="Tahoma"/>
                <a:cs typeface="Tahoma"/>
              </a:rPr>
              <a:t>como </a:t>
            </a:r>
            <a:r>
              <a:rPr sz="1900" spc="95" dirty="0">
                <a:latin typeface="Tahoma"/>
                <a:cs typeface="Tahoma"/>
              </a:rPr>
              <a:t>una 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influencia </a:t>
            </a:r>
            <a:r>
              <a:rPr sz="1900" spc="65" dirty="0">
                <a:latin typeface="Tahoma"/>
                <a:cs typeface="Tahoma"/>
              </a:rPr>
              <a:t>positiva </a:t>
            </a:r>
            <a:r>
              <a:rPr sz="1900" spc="90" dirty="0">
                <a:latin typeface="Tahoma"/>
                <a:cs typeface="Tahoma"/>
              </a:rPr>
              <a:t>en </a:t>
            </a:r>
            <a:r>
              <a:rPr sz="1900" spc="60" dirty="0">
                <a:latin typeface="Tahoma"/>
                <a:cs typeface="Tahoma"/>
              </a:rPr>
              <a:t>la </a:t>
            </a:r>
            <a:r>
              <a:rPr sz="1900" spc="100" dirty="0">
                <a:latin typeface="Tahoma"/>
                <a:cs typeface="Tahoma"/>
              </a:rPr>
              <a:t>comunidad </a:t>
            </a:r>
            <a:r>
              <a:rPr sz="1900" spc="10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900" spc="85" dirty="0">
                <a:solidFill>
                  <a:srgbClr val="353535"/>
                </a:solidFill>
                <a:latin typeface="Tahoma"/>
                <a:cs typeface="Tahoma"/>
              </a:rPr>
              <a:t>incrementará </a:t>
            </a:r>
            <a:r>
              <a:rPr sz="1900" spc="75" dirty="0">
                <a:solidFill>
                  <a:srgbClr val="353535"/>
                </a:solidFill>
                <a:latin typeface="Tahoma"/>
                <a:cs typeface="Tahoma"/>
              </a:rPr>
              <a:t>sus </a:t>
            </a:r>
            <a:r>
              <a:rPr sz="1900" spc="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53535"/>
                </a:solidFill>
                <a:latin typeface="Tahoma"/>
                <a:cs typeface="Tahoma"/>
              </a:rPr>
              <a:t>ventas.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30100"/>
              </a:lnSpc>
              <a:spcBef>
                <a:spcPts val="985"/>
              </a:spcBef>
            </a:pPr>
            <a:r>
              <a:rPr sz="1800" spc="50" dirty="0">
                <a:latin typeface="Tahoma"/>
                <a:cs typeface="Tahoma"/>
              </a:rPr>
              <a:t>Estos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resultados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largo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plazo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muestran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beneficios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por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qué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debe </a:t>
            </a:r>
            <a:r>
              <a:rPr sz="1800" spc="100" dirty="0">
                <a:latin typeface="Tahoma"/>
                <a:cs typeface="Tahoma"/>
              </a:rPr>
              <a:t>dominar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75" dirty="0">
                <a:latin typeface="Tahoma"/>
                <a:cs typeface="Tahoma"/>
              </a:rPr>
              <a:t>desarrollar </a:t>
            </a:r>
            <a:r>
              <a:rPr sz="1800" spc="55" dirty="0">
                <a:latin typeface="Tahoma"/>
                <a:cs typeface="Tahoma"/>
              </a:rPr>
              <a:t>la </a:t>
            </a:r>
            <a:r>
              <a:rPr sz="1800" spc="65" dirty="0">
                <a:latin typeface="Tahoma"/>
                <a:cs typeface="Tahoma"/>
              </a:rPr>
              <a:t>estrategia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75" dirty="0">
                <a:latin typeface="Tahoma"/>
                <a:cs typeface="Tahoma"/>
              </a:rPr>
              <a:t>sostenibilidad 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adecuada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para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su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PYME.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Este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el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enfoque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del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Módulo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2.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4080" y="6560311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0338" y="71627"/>
            <a:ext cx="4932045" cy="6210300"/>
            <a:chOff x="7260338" y="71627"/>
            <a:chExt cx="4932045" cy="6210300"/>
          </a:xfrm>
        </p:grpSpPr>
        <p:sp>
          <p:nvSpPr>
            <p:cNvPr id="3" name="object 3"/>
            <p:cNvSpPr/>
            <p:nvPr/>
          </p:nvSpPr>
          <p:spPr>
            <a:xfrm>
              <a:off x="7260338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28861" y="5208193"/>
              <a:ext cx="73660" cy="405765"/>
            </a:xfrm>
            <a:custGeom>
              <a:avLst/>
              <a:gdLst/>
              <a:ahLst/>
              <a:cxnLst/>
              <a:rect l="l" t="t" r="r" b="b"/>
              <a:pathLst>
                <a:path w="73659" h="405764">
                  <a:moveTo>
                    <a:pt x="73151" y="0"/>
                  </a:moveTo>
                  <a:lnTo>
                    <a:pt x="0" y="0"/>
                  </a:lnTo>
                  <a:lnTo>
                    <a:pt x="0" y="405384"/>
                  </a:lnTo>
                  <a:lnTo>
                    <a:pt x="73151" y="405384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  <a:solidFill>
            <a:srgbClr val="297139"/>
          </a:solidFill>
        </p:spPr>
        <p:txBody>
          <a:bodyPr vert="horz" wrap="square" lIns="0" tIns="28829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2270"/>
              </a:spcBef>
            </a:pPr>
            <a:r>
              <a:rPr sz="2300" spc="85" dirty="0">
                <a:solidFill>
                  <a:srgbClr val="FFFFFF"/>
                </a:solidFill>
                <a:latin typeface="Tahoma"/>
                <a:cs typeface="Tahoma"/>
              </a:rPr>
              <a:t>caso</a:t>
            </a:r>
            <a:r>
              <a:rPr sz="23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3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Tahoma"/>
                <a:cs typeface="Tahoma"/>
              </a:rPr>
              <a:t>competencia</a:t>
            </a:r>
            <a:endParaRPr sz="2300">
              <a:latin typeface="Tahoma"/>
              <a:cs typeface="Tahoma"/>
            </a:endParaRPr>
          </a:p>
          <a:p>
            <a:pPr marL="202565">
              <a:lnSpc>
                <a:spcPct val="100000"/>
              </a:lnSpc>
              <a:spcBef>
                <a:spcPts val="600"/>
              </a:spcBef>
            </a:pPr>
            <a:r>
              <a:rPr sz="2900" spc="75" dirty="0">
                <a:solidFill>
                  <a:srgbClr val="FFFFFF"/>
                </a:solidFill>
                <a:latin typeface="Tahoma"/>
                <a:cs typeface="Tahoma"/>
              </a:rPr>
              <a:t>ventaja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7704" y="437587"/>
            <a:ext cx="7185025" cy="479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215">
              <a:lnSpc>
                <a:spcPct val="130100"/>
              </a:lnSpc>
              <a:spcBef>
                <a:spcPts val="100"/>
              </a:spcBef>
            </a:pP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sostenibilidad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puede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impulsar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competitividad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las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pymes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800" spc="-5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través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mayor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lealtad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satisfacción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353535"/>
                </a:solidFill>
                <a:latin typeface="Tahoma"/>
                <a:cs typeface="Tahoma"/>
              </a:rPr>
              <a:t>clientes,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repetir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negocios,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aumentar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apoyo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lealtad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comunidad,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aumentar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motivación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800" spc="70" dirty="0">
                <a:solidFill>
                  <a:srgbClr val="353535"/>
                </a:solidFill>
                <a:latin typeface="Tahoma"/>
                <a:cs typeface="Tahoma"/>
              </a:rPr>
              <a:t>los trabajadores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reducir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rotación </a:t>
            </a:r>
            <a:r>
              <a:rPr sz="1800" spc="-5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empleados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(productividad </a:t>
            </a:r>
            <a:r>
              <a:rPr sz="1800" spc="70" dirty="0">
                <a:solidFill>
                  <a:srgbClr val="353535"/>
                </a:solidFill>
                <a:latin typeface="Tahoma"/>
                <a:cs typeface="Tahoma"/>
              </a:rPr>
              <a:t>constante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800" spc="75" dirty="0">
                <a:solidFill>
                  <a:srgbClr val="353535"/>
                </a:solidFill>
                <a:latin typeface="Tahoma"/>
                <a:cs typeface="Tahoma"/>
              </a:rPr>
              <a:t>resultados </a:t>
            </a:r>
            <a:r>
              <a:rPr sz="1800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800" spc="30" dirty="0">
                <a:solidFill>
                  <a:srgbClr val="353535"/>
                </a:solidFill>
                <a:latin typeface="Tahoma"/>
                <a:cs typeface="Tahoma"/>
              </a:rPr>
              <a:t>calidad), </a:t>
            </a:r>
            <a:r>
              <a:rPr sz="1800" spc="-5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mejorar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el acceso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800" spc="7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fondos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públicos,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mejorar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95" dirty="0">
                <a:solidFill>
                  <a:srgbClr val="353535"/>
                </a:solidFill>
                <a:latin typeface="Tahoma"/>
                <a:cs typeface="Tahoma"/>
              </a:rPr>
              <a:t>imagen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reputación</a:t>
            </a:r>
            <a:r>
              <a:rPr sz="1800" spc="-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353535"/>
                </a:solidFill>
                <a:latin typeface="Tahoma"/>
                <a:cs typeface="Tahoma"/>
              </a:rPr>
              <a:t>buenos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proveedores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quiere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353535"/>
                </a:solidFill>
                <a:latin typeface="Tahoma"/>
                <a:cs typeface="Tahoma"/>
              </a:rPr>
              <a:t>trabajar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8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353535"/>
                </a:solidFill>
                <a:latin typeface="Tahoma"/>
                <a:cs typeface="Tahoma"/>
              </a:rPr>
              <a:t>asociarse </a:t>
            </a:r>
            <a:r>
              <a:rPr sz="1800" spc="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353535"/>
                </a:solidFill>
                <a:latin typeface="Tahoma"/>
                <a:cs typeface="Tahoma"/>
              </a:rPr>
              <a:t>con</a:t>
            </a:r>
            <a:r>
              <a:rPr sz="1800" spc="-1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353535"/>
                </a:solidFill>
                <a:latin typeface="Tahoma"/>
                <a:cs typeface="Tahoma"/>
              </a:rPr>
              <a:t>usted.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7100"/>
              </a:lnSpc>
              <a:spcBef>
                <a:spcPts val="1045"/>
              </a:spcBef>
            </a:pP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Tendrá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353535"/>
                </a:solidFill>
                <a:latin typeface="Tahoma"/>
                <a:cs typeface="Tahoma"/>
              </a:rPr>
              <a:t>ventaja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sobre</a:t>
            </a:r>
            <a:r>
              <a:rPr sz="2000" spc="-1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competidor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353535"/>
                </a:solidFill>
                <a:latin typeface="Tahoma"/>
                <a:cs typeface="Tahoma"/>
              </a:rPr>
              <a:t>(que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podría</a:t>
            </a:r>
            <a:r>
              <a:rPr sz="2000" spc="-1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353535"/>
                </a:solidFill>
                <a:latin typeface="Tahoma"/>
                <a:cs typeface="Tahoma"/>
              </a:rPr>
              <a:t>tener </a:t>
            </a:r>
            <a:r>
              <a:rPr sz="2000" spc="-6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enfoque en </a:t>
            </a:r>
            <a:r>
              <a:rPr sz="2000" spc="65" dirty="0">
                <a:solidFill>
                  <a:srgbClr val="353535"/>
                </a:solidFill>
                <a:latin typeface="Tahoma"/>
                <a:cs typeface="Tahoma"/>
              </a:rPr>
              <a:t>la sostenibilidad) </a:t>
            </a:r>
            <a:r>
              <a:rPr sz="2000" spc="85" dirty="0">
                <a:solidFill>
                  <a:srgbClr val="353535"/>
                </a:solidFill>
                <a:latin typeface="Tahoma"/>
                <a:cs typeface="Tahoma"/>
              </a:rPr>
              <a:t>atrayendo </a:t>
            </a: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2000" spc="8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2000" spc="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consumidores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son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353535"/>
                </a:solidFill>
                <a:latin typeface="Tahoma"/>
                <a:cs typeface="Tahoma"/>
              </a:rPr>
              <a:t>conscientes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quién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353535"/>
                </a:solidFill>
                <a:latin typeface="Tahoma"/>
                <a:cs typeface="Tahoma"/>
              </a:rPr>
              <a:t>le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353535"/>
                </a:solidFill>
                <a:latin typeface="Tahoma"/>
                <a:cs typeface="Tahoma"/>
              </a:rPr>
              <a:t>compran.</a:t>
            </a:r>
            <a:endParaRPr sz="2000">
              <a:latin typeface="Tahoma"/>
              <a:cs typeface="Tahoma"/>
            </a:endParaRPr>
          </a:p>
          <a:p>
            <a:pPr marL="12700" marR="339090">
              <a:lnSpc>
                <a:spcPts val="2810"/>
              </a:lnSpc>
              <a:spcBef>
                <a:spcPts val="100"/>
              </a:spcBef>
            </a:pPr>
            <a:r>
              <a:rPr sz="2000" spc="125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resultado,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353535"/>
                </a:solidFill>
                <a:latin typeface="Tahoma"/>
                <a:cs typeface="Tahoma"/>
              </a:rPr>
              <a:t>más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probable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353535"/>
                </a:solidFill>
                <a:latin typeface="Tahoma"/>
                <a:cs typeface="Tahoma"/>
              </a:rPr>
              <a:t>clientes</a:t>
            </a:r>
            <a:r>
              <a:rPr sz="2000" spc="-1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353535"/>
                </a:solidFill>
                <a:latin typeface="Tahoma"/>
                <a:cs typeface="Tahoma"/>
              </a:rPr>
              <a:t>elijan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2000" spc="-6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recomienden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353535"/>
                </a:solidFill>
                <a:latin typeface="Tahoma"/>
                <a:cs typeface="Tahoma"/>
              </a:rPr>
              <a:t>su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marca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marca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353535"/>
                </a:solidFill>
                <a:latin typeface="Tahoma"/>
                <a:cs typeface="Tahoma"/>
              </a:rPr>
              <a:t>elección,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7704" y="5261102"/>
            <a:ext cx="4076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353535"/>
                </a:solidFill>
                <a:latin typeface="Tahoma"/>
                <a:cs typeface="Tahoma"/>
              </a:rPr>
              <a:t>disfrutará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353535"/>
                </a:solidFill>
                <a:latin typeface="Tahoma"/>
                <a:cs typeface="Tahoma"/>
              </a:rPr>
              <a:t>su</a:t>
            </a:r>
            <a:r>
              <a:rPr sz="2000" spc="-10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353535"/>
                </a:solidFill>
                <a:latin typeface="Tahoma"/>
                <a:cs typeface="Tahoma"/>
              </a:rPr>
              <a:t>negocio</a:t>
            </a:r>
            <a:r>
              <a:rPr sz="2000" spc="-1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353535"/>
                </a:solidFill>
                <a:latin typeface="Tahoma"/>
                <a:cs typeface="Tahoma"/>
              </a:rPr>
              <a:t>repetido.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4080" y="6560311"/>
            <a:ext cx="276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0B582D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B582D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0B582D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B582D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578" y="4949952"/>
            <a:ext cx="70485" cy="375285"/>
          </a:xfrm>
          <a:custGeom>
            <a:avLst/>
            <a:gdLst/>
            <a:ahLst/>
            <a:cxnLst/>
            <a:rect l="l" t="t" r="r" b="b"/>
            <a:pathLst>
              <a:path w="70484" h="375285">
                <a:moveTo>
                  <a:pt x="70103" y="0"/>
                </a:moveTo>
                <a:lnTo>
                  <a:pt x="0" y="0"/>
                </a:lnTo>
                <a:lnTo>
                  <a:pt x="0" y="374904"/>
                </a:lnTo>
                <a:lnTo>
                  <a:pt x="70103" y="374904"/>
                </a:lnTo>
                <a:lnTo>
                  <a:pt x="701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53" y="520763"/>
            <a:ext cx="94443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sz="1800" spc="70" dirty="0">
                <a:solidFill>
                  <a:srgbClr val="353535"/>
                </a:solidFill>
              </a:rPr>
              <a:t>Los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60" dirty="0">
                <a:solidFill>
                  <a:srgbClr val="353535"/>
                </a:solidFill>
              </a:rPr>
              <a:t>clientes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95" dirty="0">
                <a:solidFill>
                  <a:srgbClr val="353535"/>
                </a:solidFill>
              </a:rPr>
              <a:t>admiran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55" dirty="0">
                <a:solidFill>
                  <a:srgbClr val="353535"/>
                </a:solidFill>
              </a:rPr>
              <a:t>las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85" dirty="0">
                <a:solidFill>
                  <a:srgbClr val="353535"/>
                </a:solidFill>
              </a:rPr>
              <a:t>empresas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95" dirty="0">
                <a:solidFill>
                  <a:srgbClr val="353535"/>
                </a:solidFill>
              </a:rPr>
              <a:t>que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95" dirty="0">
                <a:solidFill>
                  <a:srgbClr val="353535"/>
                </a:solidFill>
              </a:rPr>
              <a:t>dan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80" dirty="0">
                <a:solidFill>
                  <a:srgbClr val="353535"/>
                </a:solidFill>
              </a:rPr>
              <a:t>pasos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65" dirty="0">
                <a:solidFill>
                  <a:srgbClr val="353535"/>
                </a:solidFill>
              </a:rPr>
              <a:t>positivos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80" dirty="0">
                <a:solidFill>
                  <a:srgbClr val="353535"/>
                </a:solidFill>
              </a:rPr>
              <a:t>para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80" dirty="0">
                <a:solidFill>
                  <a:srgbClr val="353535"/>
                </a:solidFill>
              </a:rPr>
              <a:t>mejorar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60" dirty="0">
                <a:solidFill>
                  <a:srgbClr val="353535"/>
                </a:solidFill>
              </a:rPr>
              <a:t>el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90" dirty="0">
                <a:solidFill>
                  <a:srgbClr val="353535"/>
                </a:solidFill>
              </a:rPr>
              <a:t>mundo.</a:t>
            </a:r>
            <a:r>
              <a:rPr sz="1800" spc="-95" dirty="0">
                <a:solidFill>
                  <a:srgbClr val="353535"/>
                </a:solidFill>
              </a:rPr>
              <a:t> </a:t>
            </a:r>
            <a:r>
              <a:rPr sz="1800" spc="60" dirty="0">
                <a:solidFill>
                  <a:srgbClr val="353535"/>
                </a:solidFill>
              </a:rPr>
              <a:t>Al </a:t>
            </a:r>
            <a:r>
              <a:rPr sz="1800" spc="65" dirty="0">
                <a:solidFill>
                  <a:srgbClr val="353535"/>
                </a:solidFill>
              </a:rPr>
              <a:t> </a:t>
            </a:r>
            <a:r>
              <a:rPr sz="1800" spc="90" dirty="0">
                <a:solidFill>
                  <a:srgbClr val="353535"/>
                </a:solidFill>
              </a:rPr>
              <a:t>aumentar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80" dirty="0">
                <a:solidFill>
                  <a:srgbClr val="353535"/>
                </a:solidFill>
              </a:rPr>
              <a:t>su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85" dirty="0">
                <a:solidFill>
                  <a:srgbClr val="353535"/>
                </a:solidFill>
              </a:rPr>
              <a:t>enfoque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85" dirty="0">
                <a:solidFill>
                  <a:srgbClr val="353535"/>
                </a:solidFill>
              </a:rPr>
              <a:t>de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65" dirty="0">
                <a:solidFill>
                  <a:srgbClr val="353535"/>
                </a:solidFill>
              </a:rPr>
              <a:t>sustentabilidad,</a:t>
            </a:r>
            <a:r>
              <a:rPr sz="1800" spc="-85" dirty="0">
                <a:solidFill>
                  <a:srgbClr val="353535"/>
                </a:solidFill>
              </a:rPr>
              <a:t> </a:t>
            </a:r>
            <a:r>
              <a:rPr sz="1800" spc="90" dirty="0">
                <a:solidFill>
                  <a:srgbClr val="353535"/>
                </a:solidFill>
              </a:rPr>
              <a:t>puede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90" dirty="0">
                <a:solidFill>
                  <a:srgbClr val="353535"/>
                </a:solidFill>
              </a:rPr>
              <a:t>proporcionar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65" dirty="0">
                <a:solidFill>
                  <a:srgbClr val="353535"/>
                </a:solidFill>
              </a:rPr>
              <a:t>tres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90" dirty="0">
                <a:solidFill>
                  <a:srgbClr val="353535"/>
                </a:solidFill>
              </a:rPr>
              <a:t>formas</a:t>
            </a:r>
            <a:r>
              <a:rPr sz="1800" spc="-85" dirty="0">
                <a:solidFill>
                  <a:srgbClr val="353535"/>
                </a:solidFill>
              </a:rPr>
              <a:t> </a:t>
            </a:r>
            <a:r>
              <a:rPr sz="1800" spc="85" dirty="0">
                <a:solidFill>
                  <a:srgbClr val="353535"/>
                </a:solidFill>
              </a:rPr>
              <a:t>de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65" dirty="0">
                <a:solidFill>
                  <a:srgbClr val="353535"/>
                </a:solidFill>
              </a:rPr>
              <a:t>valor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65" dirty="0">
                <a:solidFill>
                  <a:srgbClr val="353535"/>
                </a:solidFill>
              </a:rPr>
              <a:t>a</a:t>
            </a:r>
            <a:r>
              <a:rPr sz="1800" spc="-90" dirty="0">
                <a:solidFill>
                  <a:srgbClr val="353535"/>
                </a:solidFill>
              </a:rPr>
              <a:t> </a:t>
            </a:r>
            <a:r>
              <a:rPr sz="1800" spc="70" dirty="0">
                <a:solidFill>
                  <a:srgbClr val="353535"/>
                </a:solidFill>
              </a:rPr>
              <a:t>los </a:t>
            </a:r>
            <a:r>
              <a:rPr sz="1800" spc="-545" dirty="0">
                <a:solidFill>
                  <a:srgbClr val="353535"/>
                </a:solidFill>
              </a:rPr>
              <a:t> </a:t>
            </a:r>
            <a:r>
              <a:rPr sz="1800" spc="60" dirty="0">
                <a:solidFill>
                  <a:srgbClr val="353535"/>
                </a:solidFill>
              </a:rPr>
              <a:t>consumidores;</a:t>
            </a:r>
            <a:r>
              <a:rPr sz="1800" b="1" spc="60" dirty="0">
                <a:solidFill>
                  <a:srgbClr val="46883F"/>
                </a:solidFill>
                <a:latin typeface="Arial"/>
                <a:cs typeface="Arial"/>
              </a:rPr>
              <a:t>emocional,</a:t>
            </a:r>
            <a:r>
              <a:rPr sz="1800" b="1" spc="-4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6883F"/>
                </a:solidFill>
                <a:latin typeface="Arial"/>
                <a:cs typeface="Arial"/>
              </a:rPr>
              <a:t>social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46883F"/>
                </a:solidFill>
                <a:latin typeface="Arial"/>
                <a:cs typeface="Arial"/>
              </a:rPr>
              <a:t>y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46883F"/>
                </a:solidFill>
                <a:latin typeface="Arial"/>
                <a:cs typeface="Arial"/>
              </a:rPr>
              <a:t>funcional.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453" y="1981898"/>
            <a:ext cx="1106487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100"/>
              </a:spcBef>
              <a:tabLst>
                <a:tab pos="7135495" algn="l"/>
              </a:tabLst>
            </a:pPr>
            <a:r>
              <a:rPr sz="1700" spc="45" dirty="0">
                <a:solidFill>
                  <a:srgbClr val="353535"/>
                </a:solidFill>
                <a:latin typeface="Tahoma"/>
                <a:cs typeface="Tahoma"/>
              </a:rPr>
              <a:t>Sus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credenciales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sostenibilidadLa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353535"/>
                </a:solidFill>
                <a:latin typeface="Tahoma"/>
                <a:cs typeface="Tahoma"/>
              </a:rPr>
              <a:t>RSE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puede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ayudar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clientes</a:t>
            </a:r>
            <a:r>
              <a:rPr sz="1700" spc="70" dirty="0">
                <a:solidFill>
                  <a:srgbClr val="E6850E"/>
                </a:solidFill>
                <a:latin typeface="Tahoma"/>
                <a:cs typeface="Tahoma"/>
              </a:rPr>
              <a:t>tomar</a:t>
            </a:r>
            <a:r>
              <a:rPr sz="1700" spc="-80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E6850E"/>
                </a:solidFill>
                <a:latin typeface="Tahoma"/>
                <a:cs typeface="Tahoma"/>
              </a:rPr>
              <a:t>conciencia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lo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haces</a:t>
            </a:r>
            <a:r>
              <a:rPr sz="1700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ver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lo </a:t>
            </a:r>
            <a:r>
              <a:rPr sz="1700" spc="-5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haces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700" spc="75" dirty="0">
                <a:solidFill>
                  <a:srgbClr val="E6850E"/>
                </a:solidFill>
                <a:latin typeface="Tahoma"/>
                <a:cs typeface="Tahoma"/>
              </a:rPr>
              <a:t>fuerza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E6850E"/>
                </a:solidFill>
                <a:latin typeface="Tahoma"/>
                <a:cs typeface="Tahoma"/>
              </a:rPr>
              <a:t>positiva</a:t>
            </a:r>
            <a:r>
              <a:rPr sz="1700" spc="-80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E6850E"/>
                </a:solidFill>
                <a:latin typeface="Tahoma"/>
                <a:cs typeface="Tahoma"/>
              </a:rPr>
              <a:t>en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E6850E"/>
                </a:solidFill>
                <a:latin typeface="Tahoma"/>
                <a:cs typeface="Tahoma"/>
              </a:rPr>
              <a:t>la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E6850E"/>
                </a:solidFill>
                <a:latin typeface="Tahoma"/>
                <a:cs typeface="Tahoma"/>
              </a:rPr>
              <a:t>sociedad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.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" dirty="0">
                <a:solidFill>
                  <a:srgbClr val="353535"/>
                </a:solidFill>
                <a:latin typeface="Tahoma"/>
                <a:cs typeface="Tahoma"/>
              </a:rPr>
              <a:t>Te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353535"/>
                </a:solidFill>
                <a:latin typeface="Tahoma"/>
                <a:cs typeface="Tahoma"/>
              </a:rPr>
              <a:t>vuelves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reconocido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700" spc="70" dirty="0">
                <a:solidFill>
                  <a:srgbClr val="E6850E"/>
                </a:solidFill>
                <a:latin typeface="Tahoma"/>
                <a:cs typeface="Tahoma"/>
              </a:rPr>
              <a:t>'líder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E6850E"/>
                </a:solidFill>
                <a:latin typeface="Tahoma"/>
                <a:cs typeface="Tahoma"/>
              </a:rPr>
              <a:t>del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E6850E"/>
                </a:solidFill>
                <a:latin typeface="Tahoma"/>
                <a:cs typeface="Tahoma"/>
              </a:rPr>
              <a:t>cambio</a:t>
            </a:r>
            <a:r>
              <a:rPr sz="1700" spc="-8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E6850E"/>
                </a:solidFill>
                <a:latin typeface="Tahoma"/>
                <a:cs typeface="Tahoma"/>
              </a:rPr>
              <a:t>positivo' </a:t>
            </a:r>
            <a:r>
              <a:rPr sz="1700" spc="65" dirty="0">
                <a:solidFill>
                  <a:srgbClr val="E6850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'haciendo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bien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353535"/>
                </a:solidFill>
                <a:latin typeface="Tahoma"/>
                <a:cs typeface="Tahoma"/>
              </a:rPr>
              <a:t>por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353535"/>
                </a:solidFill>
                <a:latin typeface="Tahoma"/>
                <a:cs typeface="Tahoma"/>
              </a:rPr>
              <a:t>medio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ambiente,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sociedad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353535"/>
                </a:solidFill>
                <a:latin typeface="Tahoma"/>
                <a:cs typeface="Tahoma"/>
              </a:rPr>
              <a:t>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economía'.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Ganas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nuevos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clientes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mantienes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700" spc="-5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353535"/>
                </a:solidFill>
                <a:latin typeface="Tahoma"/>
                <a:cs typeface="Tahoma"/>
              </a:rPr>
              <a:t>existentes.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desarrollas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700" spc="80" dirty="0">
                <a:solidFill>
                  <a:srgbClr val="E6850E"/>
                </a:solidFill>
                <a:latin typeface="Tahoma"/>
                <a:cs typeface="Tahoma"/>
              </a:rPr>
              <a:t>plataforma de mercado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80" dirty="0">
                <a:solidFill>
                  <a:srgbClr val="E6850E"/>
                </a:solidFill>
                <a:latin typeface="Tahoma"/>
                <a:cs typeface="Tahoma"/>
              </a:rPr>
              <a:t>gane </a:t>
            </a:r>
            <a:r>
              <a:rPr sz="1700" spc="55" dirty="0">
                <a:solidFill>
                  <a:srgbClr val="E6850E"/>
                </a:solidFill>
                <a:latin typeface="Tahoma"/>
                <a:cs typeface="Tahoma"/>
              </a:rPr>
              <a:t>la </a:t>
            </a:r>
            <a:r>
              <a:rPr sz="1700" spc="70" dirty="0">
                <a:solidFill>
                  <a:srgbClr val="E6850E"/>
                </a:solidFill>
                <a:latin typeface="Tahoma"/>
                <a:cs typeface="Tahoma"/>
              </a:rPr>
              <a:t>atención </a:t>
            </a:r>
            <a:r>
              <a:rPr sz="1700" spc="80" dirty="0">
                <a:solidFill>
                  <a:srgbClr val="E6850E"/>
                </a:solidFill>
                <a:latin typeface="Tahoma"/>
                <a:cs typeface="Tahoma"/>
              </a:rPr>
              <a:t>de </a:t>
            </a:r>
            <a:r>
              <a:rPr sz="1700" spc="75" dirty="0">
                <a:solidFill>
                  <a:srgbClr val="E6850E"/>
                </a:solidFill>
                <a:latin typeface="Tahoma"/>
                <a:cs typeface="Tahoma"/>
              </a:rPr>
              <a:t>su </a:t>
            </a:r>
            <a:r>
              <a:rPr sz="1700" spc="60" dirty="0">
                <a:solidFill>
                  <a:srgbClr val="E6850E"/>
                </a:solidFill>
                <a:latin typeface="Tahoma"/>
                <a:cs typeface="Tahoma"/>
              </a:rPr>
              <a:t>público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. </a:t>
            </a:r>
            <a:r>
              <a:rPr sz="1700" spc="50" dirty="0">
                <a:solidFill>
                  <a:srgbClr val="353535"/>
                </a:solidFill>
                <a:latin typeface="Tahoma"/>
                <a:cs typeface="Tahoma"/>
              </a:rPr>
              <a:t>Recuerde,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tener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buena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comprensión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responsabilidad</a:t>
            </a:r>
            <a:r>
              <a:rPr sz="1700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social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importante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para</a:t>
            </a:r>
            <a:r>
              <a:rPr sz="1700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las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partes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interesadas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353535"/>
                </a:solidFill>
                <a:latin typeface="Tahoma"/>
                <a:cs typeface="Tahoma"/>
              </a:rPr>
              <a:t>accionistas, </a:t>
            </a:r>
            <a:r>
              <a:rPr sz="1700" spc="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así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manténgalo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auténtico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353535"/>
                </a:solidFill>
                <a:latin typeface="Tahoma"/>
                <a:cs typeface="Tahoma"/>
              </a:rPr>
              <a:t>real.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353535"/>
                </a:solidFill>
                <a:latin typeface="Tahoma"/>
                <a:cs typeface="Tahoma"/>
              </a:rPr>
              <a:t>Por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lo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353535"/>
                </a:solidFill>
                <a:latin typeface="Tahoma"/>
                <a:cs typeface="Tahoma"/>
              </a:rPr>
              <a:t>tanto,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más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probable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queden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contigo.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más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probable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 que</a:t>
            </a:r>
            <a:r>
              <a:rPr sz="1700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las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partes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interesadas,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socios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clientes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estén</a:t>
            </a:r>
            <a:r>
              <a:rPr sz="1700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interesados	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ofertas comerciales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700" spc="85" dirty="0">
                <a:solidFill>
                  <a:srgbClr val="353535"/>
                </a:solidFill>
                <a:latin typeface="Tahoma"/>
                <a:cs typeface="Tahoma"/>
              </a:rPr>
              <a:t>brinden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353535"/>
                </a:solidFill>
                <a:latin typeface="Tahoma"/>
                <a:cs typeface="Tahoma"/>
              </a:rPr>
              <a:t>servicios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353535"/>
                </a:solidFill>
                <a:latin typeface="Tahoma"/>
                <a:cs typeface="Tahoma"/>
              </a:rPr>
              <a:t>necesitan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353535"/>
                </a:solidFill>
                <a:latin typeface="Tahoma"/>
                <a:cs typeface="Tahoma"/>
              </a:rPr>
              <a:t>con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353535"/>
                </a:solidFill>
                <a:latin typeface="Tahoma"/>
                <a:cs typeface="Tahoma"/>
              </a:rPr>
              <a:t>compromiso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353535"/>
                </a:solidFill>
                <a:latin typeface="Tahoma"/>
                <a:cs typeface="Tahoma"/>
              </a:rPr>
              <a:t>convincente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700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353535"/>
                </a:solidFill>
                <a:latin typeface="Tahoma"/>
                <a:cs typeface="Tahoma"/>
              </a:rPr>
              <a:t>RSC.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8818" y="156971"/>
            <a:ext cx="6855459" cy="497205"/>
          </a:xfrm>
          <a:custGeom>
            <a:avLst/>
            <a:gdLst/>
            <a:ahLst/>
            <a:cxnLst/>
            <a:rect l="l" t="t" r="r" b="b"/>
            <a:pathLst>
              <a:path w="6855459" h="497205">
                <a:moveTo>
                  <a:pt x="2051291" y="0"/>
                </a:moveTo>
                <a:lnTo>
                  <a:pt x="1926336" y="0"/>
                </a:lnTo>
                <a:lnTo>
                  <a:pt x="0" y="0"/>
                </a:lnTo>
                <a:lnTo>
                  <a:pt x="0" y="496824"/>
                </a:lnTo>
                <a:lnTo>
                  <a:pt x="1926336" y="496824"/>
                </a:lnTo>
                <a:lnTo>
                  <a:pt x="2051291" y="496824"/>
                </a:lnTo>
                <a:lnTo>
                  <a:pt x="2051291" y="0"/>
                </a:lnTo>
                <a:close/>
              </a:path>
              <a:path w="6855459" h="497205">
                <a:moveTo>
                  <a:pt x="6854952" y="0"/>
                </a:moveTo>
                <a:lnTo>
                  <a:pt x="6854952" y="0"/>
                </a:lnTo>
                <a:lnTo>
                  <a:pt x="2051304" y="0"/>
                </a:lnTo>
                <a:lnTo>
                  <a:pt x="2051304" y="496824"/>
                </a:lnTo>
                <a:lnTo>
                  <a:pt x="6854952" y="496824"/>
                </a:lnTo>
                <a:lnTo>
                  <a:pt x="6854952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871727"/>
            <a:ext cx="2621280" cy="42946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6752" y="0"/>
            <a:ext cx="8486140" cy="2220595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1939289" algn="l"/>
                <a:tab pos="4024629" algn="l"/>
              </a:tabLst>
            </a:pPr>
            <a:r>
              <a:rPr sz="1800" b="1" spc="-40" dirty="0">
                <a:latin typeface="Arial"/>
                <a:cs typeface="Arial"/>
              </a:rPr>
              <a:t>Caso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de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estudio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3200" b="1" spc="-40" dirty="0">
                <a:latin typeface="Arial"/>
                <a:cs typeface="Arial"/>
              </a:rPr>
              <a:t>-</a:t>
            </a:r>
            <a:r>
              <a:rPr sz="3200" b="1" spc="-220" dirty="0">
                <a:latin typeface="Arial"/>
                <a:cs typeface="Arial"/>
              </a:rPr>
              <a:t> </a:t>
            </a:r>
            <a:r>
              <a:rPr sz="3200" spc="-145" dirty="0"/>
              <a:t>3</a:t>
            </a:r>
            <a:r>
              <a:rPr sz="3000" spc="85" dirty="0"/>
              <a:t>café</a:t>
            </a:r>
            <a:r>
              <a:rPr sz="3000" spc="-160" dirty="0"/>
              <a:t> </a:t>
            </a:r>
            <a:r>
              <a:rPr sz="3000" spc="90" dirty="0"/>
              <a:t>fe</a:t>
            </a:r>
            <a:r>
              <a:rPr sz="3000" dirty="0"/>
              <a:t>	</a:t>
            </a:r>
            <a:r>
              <a:rPr sz="2800" u="sng" spc="3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hlinkClick r:id="rId3"/>
              </a:rPr>
              <a:t>https://</a:t>
            </a:r>
            <a:r>
              <a:rPr sz="2800" spc="-540" dirty="0">
                <a:solidFill>
                  <a:srgbClr val="86A56D"/>
                </a:solidFill>
                <a:hlinkClick r:id="rId3"/>
              </a:rPr>
              <a:t> </a:t>
            </a:r>
            <a:r>
              <a:rPr sz="3200" spc="-145" dirty="0">
                <a:solidFill>
                  <a:srgbClr val="86A56D"/>
                </a:solidFill>
                <a:hlinkClick r:id="rId3"/>
              </a:rPr>
              <a:t>3</a:t>
            </a:r>
            <a:r>
              <a:rPr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hlinkClick r:id="rId3"/>
              </a:rPr>
              <a:t>fe.com/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</a:pPr>
            <a:r>
              <a:rPr sz="1500" spc="40" dirty="0">
                <a:solidFill>
                  <a:srgbClr val="000000"/>
                </a:solidFill>
              </a:rPr>
              <a:t>3fe </a:t>
            </a:r>
            <a:r>
              <a:rPr sz="1500" spc="55" dirty="0">
                <a:solidFill>
                  <a:srgbClr val="000000"/>
                </a:solidFill>
              </a:rPr>
              <a:t>Coffee </a:t>
            </a:r>
            <a:r>
              <a:rPr sz="1500" spc="70" dirty="0">
                <a:solidFill>
                  <a:srgbClr val="000000"/>
                </a:solidFill>
              </a:rPr>
              <a:t>de Dublín </a:t>
            </a:r>
            <a:r>
              <a:rPr sz="1500" spc="50" dirty="0">
                <a:solidFill>
                  <a:srgbClr val="000000"/>
                </a:solidFill>
              </a:rPr>
              <a:t>es </a:t>
            </a:r>
            <a:r>
              <a:rPr sz="1500" spc="75" dirty="0">
                <a:solidFill>
                  <a:srgbClr val="000000"/>
                </a:solidFill>
              </a:rPr>
              <a:t>una </a:t>
            </a:r>
            <a:r>
              <a:rPr sz="1500" spc="70" dirty="0">
                <a:solidFill>
                  <a:srgbClr val="000000"/>
                </a:solidFill>
              </a:rPr>
              <a:t>de </a:t>
            </a:r>
            <a:r>
              <a:rPr sz="1500" spc="45" dirty="0">
                <a:solidFill>
                  <a:srgbClr val="000000"/>
                </a:solidFill>
              </a:rPr>
              <a:t>las </a:t>
            </a:r>
            <a:r>
              <a:rPr sz="1500" spc="60" dirty="0">
                <a:solidFill>
                  <a:srgbClr val="000000"/>
                </a:solidFill>
              </a:rPr>
              <a:t>tiendas </a:t>
            </a:r>
            <a:r>
              <a:rPr sz="1500" spc="70" dirty="0">
                <a:solidFill>
                  <a:srgbClr val="000000"/>
                </a:solidFill>
              </a:rPr>
              <a:t>de </a:t>
            </a:r>
            <a:r>
              <a:rPr sz="1500" spc="40" dirty="0">
                <a:solidFill>
                  <a:srgbClr val="000000"/>
                </a:solidFill>
              </a:rPr>
              <a:t>café </a:t>
            </a:r>
            <a:r>
              <a:rPr sz="1500" spc="70" dirty="0">
                <a:solidFill>
                  <a:srgbClr val="000000"/>
                </a:solidFill>
              </a:rPr>
              <a:t>de </a:t>
            </a:r>
            <a:r>
              <a:rPr sz="1500" spc="55" dirty="0">
                <a:solidFill>
                  <a:srgbClr val="000000"/>
                </a:solidFill>
              </a:rPr>
              <a:t>especialidad </a:t>
            </a:r>
            <a:r>
              <a:rPr sz="1500" spc="80" dirty="0">
                <a:solidFill>
                  <a:srgbClr val="000000"/>
                </a:solidFill>
              </a:rPr>
              <a:t>más </a:t>
            </a:r>
            <a:r>
              <a:rPr sz="1500" spc="65" dirty="0">
                <a:solidFill>
                  <a:srgbClr val="000000"/>
                </a:solidFill>
              </a:rPr>
              <a:t>innovadoras </a:t>
            </a:r>
            <a:r>
              <a:rPr sz="1500" spc="15" dirty="0">
                <a:solidFill>
                  <a:srgbClr val="000000"/>
                </a:solidFill>
              </a:rPr>
              <a:t>y </a:t>
            </a:r>
            <a:r>
              <a:rPr sz="1500" spc="20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progresistas </a:t>
            </a:r>
            <a:r>
              <a:rPr sz="1500" spc="60" dirty="0">
                <a:solidFill>
                  <a:srgbClr val="000000"/>
                </a:solidFill>
              </a:rPr>
              <a:t>del </a:t>
            </a:r>
            <a:r>
              <a:rPr sz="1500" spc="75" dirty="0">
                <a:solidFill>
                  <a:srgbClr val="000000"/>
                </a:solidFill>
              </a:rPr>
              <a:t>mundo. </a:t>
            </a:r>
            <a:r>
              <a:rPr sz="1500" spc="40" dirty="0">
                <a:solidFill>
                  <a:srgbClr val="000000"/>
                </a:solidFill>
              </a:rPr>
              <a:t>3fe </a:t>
            </a:r>
            <a:r>
              <a:rPr sz="1500" spc="55" dirty="0">
                <a:solidFill>
                  <a:srgbClr val="000000"/>
                </a:solidFill>
              </a:rPr>
              <a:t>tiene </a:t>
            </a:r>
            <a:r>
              <a:rPr sz="1500" spc="90" dirty="0">
                <a:solidFill>
                  <a:srgbClr val="000000"/>
                </a:solidFill>
              </a:rPr>
              <a:t>un </a:t>
            </a:r>
            <a:r>
              <a:rPr sz="1500" spc="60" dirty="0">
                <a:solidFill>
                  <a:srgbClr val="000000"/>
                </a:solidFill>
              </a:rPr>
              <a:t>proyecto </a:t>
            </a:r>
            <a:r>
              <a:rPr sz="1500" spc="70" dirty="0">
                <a:solidFill>
                  <a:srgbClr val="000000"/>
                </a:solidFill>
              </a:rPr>
              <a:t>de toda </a:t>
            </a:r>
            <a:r>
              <a:rPr sz="1500" spc="45" dirty="0">
                <a:solidFill>
                  <a:srgbClr val="000000"/>
                </a:solidFill>
              </a:rPr>
              <a:t>la </a:t>
            </a:r>
            <a:r>
              <a:rPr sz="1500" spc="75" dirty="0">
                <a:solidFill>
                  <a:srgbClr val="000000"/>
                </a:solidFill>
              </a:rPr>
              <a:t>empresa </a:t>
            </a:r>
            <a:r>
              <a:rPr sz="1500" spc="80" dirty="0">
                <a:solidFill>
                  <a:srgbClr val="000000"/>
                </a:solidFill>
              </a:rPr>
              <a:t>que </a:t>
            </a:r>
            <a:r>
              <a:rPr sz="1500" spc="50" dirty="0">
                <a:solidFill>
                  <a:srgbClr val="000000"/>
                </a:solidFill>
              </a:rPr>
              <a:t>se </a:t>
            </a:r>
            <a:r>
              <a:rPr sz="1500" spc="55" dirty="0">
                <a:solidFill>
                  <a:srgbClr val="000000"/>
                </a:solidFill>
              </a:rPr>
              <a:t>involucra </a:t>
            </a:r>
            <a:r>
              <a:rPr sz="1500" spc="70" dirty="0">
                <a:solidFill>
                  <a:srgbClr val="000000"/>
                </a:solidFill>
              </a:rPr>
              <a:t>en </a:t>
            </a:r>
            <a:r>
              <a:rPr sz="1500" spc="45" dirty="0">
                <a:solidFill>
                  <a:srgbClr val="000000"/>
                </a:solidFill>
              </a:rPr>
              <a:t>la </a:t>
            </a:r>
            <a:r>
              <a:rPr sz="1500" spc="50" dirty="0">
                <a:solidFill>
                  <a:srgbClr val="000000"/>
                </a:solidFill>
              </a:rPr>
              <a:t> </a:t>
            </a:r>
            <a:r>
              <a:rPr sz="1500" spc="75" dirty="0">
                <a:solidFill>
                  <a:srgbClr val="000000"/>
                </a:solidFill>
              </a:rPr>
              <a:t>economía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40" dirty="0">
                <a:solidFill>
                  <a:srgbClr val="000000"/>
                </a:solidFill>
              </a:rPr>
              <a:t>circular,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50" dirty="0">
                <a:solidFill>
                  <a:srgbClr val="000000"/>
                </a:solidFill>
              </a:rPr>
              <a:t>a</a:t>
            </a:r>
            <a:r>
              <a:rPr sz="1500" spc="-70" dirty="0">
                <a:solidFill>
                  <a:srgbClr val="000000"/>
                </a:solidFill>
              </a:rPr>
              <a:t> </a:t>
            </a:r>
            <a:r>
              <a:rPr sz="1500" spc="45" dirty="0">
                <a:solidFill>
                  <a:srgbClr val="000000"/>
                </a:solidFill>
              </a:rPr>
              <a:t>través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de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soluciones</a:t>
            </a:r>
            <a:r>
              <a:rPr sz="1500" spc="-70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ingeniosas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para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los</a:t>
            </a:r>
            <a:r>
              <a:rPr sz="1500" spc="-70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desperdicios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de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alimentos</a:t>
            </a:r>
            <a:r>
              <a:rPr sz="1500" spc="-70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en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sus </a:t>
            </a:r>
            <a:r>
              <a:rPr sz="1500" spc="-455" dirty="0">
                <a:solidFill>
                  <a:srgbClr val="000000"/>
                </a:solidFill>
              </a:rPr>
              <a:t> </a:t>
            </a:r>
            <a:r>
              <a:rPr sz="1500" spc="50" dirty="0">
                <a:solidFill>
                  <a:srgbClr val="000000"/>
                </a:solidFill>
              </a:rPr>
              <a:t>cafeterías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15" dirty="0">
                <a:solidFill>
                  <a:srgbClr val="000000"/>
                </a:solidFill>
              </a:rPr>
              <a:t>y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encontrando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nuevos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usos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para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los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desechos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industriales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70" dirty="0">
                <a:solidFill>
                  <a:srgbClr val="000000"/>
                </a:solidFill>
              </a:rPr>
              <a:t>en</a:t>
            </a:r>
            <a:r>
              <a:rPr sz="1500" spc="-75" dirty="0">
                <a:solidFill>
                  <a:srgbClr val="000000"/>
                </a:solidFill>
              </a:rPr>
              <a:t> </a:t>
            </a:r>
            <a:r>
              <a:rPr sz="1500" spc="65" dirty="0">
                <a:solidFill>
                  <a:srgbClr val="000000"/>
                </a:solidFill>
              </a:rPr>
              <a:t>su</a:t>
            </a:r>
            <a:r>
              <a:rPr sz="1500" spc="-80" dirty="0">
                <a:solidFill>
                  <a:srgbClr val="000000"/>
                </a:solidFill>
              </a:rPr>
              <a:t> </a:t>
            </a:r>
            <a:r>
              <a:rPr sz="1500" spc="50" dirty="0">
                <a:solidFill>
                  <a:srgbClr val="000000"/>
                </a:solidFill>
              </a:rPr>
              <a:t>tostaduría.</a:t>
            </a:r>
            <a:endParaRPr sz="1500"/>
          </a:p>
        </p:txBody>
      </p:sp>
      <p:sp>
        <p:nvSpPr>
          <p:cNvPr id="5" name="object 5"/>
          <p:cNvSpPr txBox="1"/>
          <p:nvPr/>
        </p:nvSpPr>
        <p:spPr>
          <a:xfrm>
            <a:off x="2976752" y="2440051"/>
            <a:ext cx="8583930" cy="331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marR="5080" indent="-344805">
              <a:lnSpc>
                <a:spcPct val="126400"/>
              </a:lnSpc>
              <a:spcBef>
                <a:spcPts val="100"/>
              </a:spcBef>
              <a:buSzPct val="126315"/>
              <a:buChar char="•"/>
              <a:tabLst>
                <a:tab pos="356870" algn="l"/>
                <a:tab pos="357505" algn="l"/>
              </a:tabLst>
            </a:pPr>
            <a:r>
              <a:rPr sz="1900" spc="60" dirty="0">
                <a:latin typeface="Tahoma"/>
                <a:cs typeface="Tahoma"/>
              </a:rPr>
              <a:t>Redujo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el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desperdicio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alimentos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de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45" dirty="0">
                <a:latin typeface="Tahoma"/>
                <a:cs typeface="Tahoma"/>
              </a:rPr>
              <a:t>8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kg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por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día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2-3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kg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por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día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en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su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ubicación </a:t>
            </a:r>
            <a:r>
              <a:rPr sz="1900" spc="65" dirty="0">
                <a:latin typeface="Tahoma"/>
                <a:cs typeface="Tahoma"/>
              </a:rPr>
              <a:t>principal. </a:t>
            </a:r>
            <a:r>
              <a:rPr sz="1900" spc="60" dirty="0">
                <a:latin typeface="Tahoma"/>
                <a:cs typeface="Tahoma"/>
              </a:rPr>
              <a:t>Casi </a:t>
            </a:r>
            <a:r>
              <a:rPr sz="1900" spc="45" dirty="0">
                <a:latin typeface="Tahoma"/>
                <a:cs typeface="Tahoma"/>
              </a:rPr>
              <a:t>2 </a:t>
            </a:r>
            <a:r>
              <a:rPr sz="1900" spc="80" dirty="0">
                <a:latin typeface="Tahoma"/>
                <a:cs typeface="Tahoma"/>
              </a:rPr>
              <a:t>toneladas </a:t>
            </a:r>
            <a:r>
              <a:rPr sz="1900" spc="90" dirty="0">
                <a:latin typeface="Tahoma"/>
                <a:cs typeface="Tahoma"/>
              </a:rPr>
              <a:t>de </a:t>
            </a:r>
            <a:r>
              <a:rPr sz="1900" spc="85" dirty="0">
                <a:latin typeface="Tahoma"/>
                <a:cs typeface="Tahoma"/>
              </a:rPr>
              <a:t>residuos </a:t>
            </a:r>
            <a:r>
              <a:rPr sz="1900" spc="90" dirty="0">
                <a:latin typeface="Tahoma"/>
                <a:cs typeface="Tahoma"/>
              </a:rPr>
              <a:t>de </a:t>
            </a:r>
            <a:r>
              <a:rPr sz="1900" spc="85" dirty="0">
                <a:latin typeface="Tahoma"/>
                <a:cs typeface="Tahoma"/>
              </a:rPr>
              <a:t>su </a:t>
            </a:r>
            <a:r>
              <a:rPr sz="1900" spc="80" dirty="0">
                <a:latin typeface="Tahoma"/>
                <a:cs typeface="Tahoma"/>
              </a:rPr>
              <a:t>tostaduría </a:t>
            </a:r>
            <a:r>
              <a:rPr sz="1900" spc="65" dirty="0">
                <a:latin typeface="Tahoma"/>
                <a:cs typeface="Tahoma"/>
              </a:rPr>
              <a:t>se </a:t>
            </a:r>
            <a:r>
              <a:rPr sz="1900" spc="70" dirty="0">
                <a:latin typeface="Tahoma"/>
                <a:cs typeface="Tahoma"/>
              </a:rPr>
              <a:t> desvían</a:t>
            </a:r>
            <a:r>
              <a:rPr sz="1900" spc="-105" dirty="0">
                <a:latin typeface="Tahoma"/>
                <a:cs typeface="Tahoma"/>
              </a:rPr>
              <a:t> </a:t>
            </a:r>
            <a:r>
              <a:rPr sz="1900" spc="65" dirty="0">
                <a:latin typeface="Tahoma"/>
                <a:cs typeface="Tahoma"/>
              </a:rPr>
              <a:t>a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otros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negocios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que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100" dirty="0">
                <a:latin typeface="Tahoma"/>
                <a:cs typeface="Tahoma"/>
              </a:rPr>
              <a:t>pueden</a:t>
            </a:r>
            <a:r>
              <a:rPr sz="1900" spc="-100" dirty="0">
                <a:latin typeface="Tahoma"/>
                <a:cs typeface="Tahoma"/>
              </a:rPr>
              <a:t> </a:t>
            </a:r>
            <a:r>
              <a:rPr sz="1900" spc="60" dirty="0">
                <a:latin typeface="Tahoma"/>
                <a:cs typeface="Tahoma"/>
              </a:rPr>
              <a:t>utilizarlos.</a:t>
            </a:r>
            <a:endParaRPr sz="1900">
              <a:latin typeface="Tahoma"/>
              <a:cs typeface="Tahoma"/>
            </a:endParaRPr>
          </a:p>
          <a:p>
            <a:pPr marL="357505" marR="271145" indent="-344805">
              <a:lnSpc>
                <a:spcPts val="2880"/>
              </a:lnSpc>
              <a:spcBef>
                <a:spcPts val="195"/>
              </a:spcBef>
              <a:buSzPct val="192000"/>
              <a:buChar char="•"/>
              <a:tabLst>
                <a:tab pos="356870" algn="l"/>
                <a:tab pos="357505" algn="l"/>
              </a:tabLst>
            </a:pPr>
            <a:r>
              <a:rPr sz="1250" spc="65" dirty="0">
                <a:latin typeface="Tahoma"/>
                <a:cs typeface="Tahoma"/>
              </a:rPr>
              <a:t>Ahorró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dinero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en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los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cargos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de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los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contenedores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adeudados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10" dirty="0">
                <a:latin typeface="Tahoma"/>
                <a:cs typeface="Tahoma"/>
              </a:rPr>
              <a:t>y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obtuvo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márgenes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de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beneficio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45" dirty="0">
                <a:latin typeface="Tahoma"/>
                <a:cs typeface="Tahoma"/>
              </a:rPr>
              <a:t>adicionales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spc="45" dirty="0">
                <a:latin typeface="Tahoma"/>
                <a:cs typeface="Tahoma"/>
              </a:rPr>
              <a:t>a </a:t>
            </a:r>
            <a:r>
              <a:rPr sz="1250" spc="-375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partir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de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0" dirty="0">
                <a:latin typeface="Tahoma"/>
                <a:cs typeface="Tahoma"/>
              </a:rPr>
              <a:t>los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residuos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60" dirty="0">
                <a:latin typeface="Tahoma"/>
                <a:cs typeface="Tahoma"/>
              </a:rPr>
              <a:t>de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55" dirty="0">
                <a:latin typeface="Tahoma"/>
                <a:cs typeface="Tahoma"/>
              </a:rPr>
              <a:t>alimentos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spc="40" dirty="0">
                <a:latin typeface="Tahoma"/>
                <a:cs typeface="Tahoma"/>
              </a:rPr>
              <a:t>reutilizados.</a:t>
            </a:r>
            <a:endParaRPr sz="1250">
              <a:latin typeface="Tahoma"/>
              <a:cs typeface="Tahoma"/>
            </a:endParaRPr>
          </a:p>
          <a:p>
            <a:pPr marL="357505" marR="697865" indent="-344805">
              <a:lnSpc>
                <a:spcPts val="2880"/>
              </a:lnSpc>
              <a:spcBef>
                <a:spcPts val="5"/>
              </a:spcBef>
              <a:buSzPct val="114285"/>
              <a:buChar char="•"/>
              <a:tabLst>
                <a:tab pos="356870" algn="l"/>
                <a:tab pos="357505" algn="l"/>
              </a:tabLst>
            </a:pPr>
            <a:r>
              <a:rPr sz="2100" spc="105" dirty="0">
                <a:latin typeface="Tahoma"/>
                <a:cs typeface="Tahoma"/>
              </a:rPr>
              <a:t>Ha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contribuido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cambiar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la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cultura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más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amplia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dentro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de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la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empresa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hacia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la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sostenibilidad.</a:t>
            </a:r>
            <a:endParaRPr sz="2100">
              <a:latin typeface="Tahoma"/>
              <a:cs typeface="Tahoma"/>
            </a:endParaRPr>
          </a:p>
          <a:p>
            <a:pPr marL="357505" marR="149225" indent="-344805">
              <a:lnSpc>
                <a:spcPts val="2880"/>
              </a:lnSpc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sz="1700" spc="65" dirty="0">
                <a:latin typeface="Tahoma"/>
                <a:cs typeface="Tahoma"/>
              </a:rPr>
              <a:t>Beneficios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marketing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corto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largo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plazo,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través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una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mayor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conciencia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marca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3fe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una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empresa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impulsada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por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sostenibilidad.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871727"/>
            <a:ext cx="2621280" cy="4294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752" y="189931"/>
            <a:ext cx="6664959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00" b="1" spc="-60" dirty="0">
                <a:solidFill>
                  <a:srgbClr val="46883F"/>
                </a:solidFill>
                <a:latin typeface="Arial"/>
                <a:cs typeface="Arial"/>
              </a:rPr>
              <a:t>Caso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2600" b="1" spc="-4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65" dirty="0">
                <a:solidFill>
                  <a:srgbClr val="46883F"/>
                </a:solidFill>
                <a:latin typeface="Arial"/>
                <a:cs typeface="Arial"/>
              </a:rPr>
              <a:t>estudio</a:t>
            </a:r>
            <a:r>
              <a:rPr sz="2600" b="1" spc="-5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46883F"/>
                </a:solidFill>
                <a:latin typeface="Arial"/>
                <a:cs typeface="Arial"/>
              </a:rPr>
              <a:t>-</a:t>
            </a:r>
            <a:r>
              <a:rPr i="1" spc="-30" dirty="0">
                <a:solidFill>
                  <a:srgbClr val="46883F"/>
                </a:solidFill>
                <a:latin typeface="Trebuchet MS"/>
                <a:cs typeface="Trebuchet MS"/>
              </a:rPr>
              <a:t>Café</a:t>
            </a:r>
            <a:r>
              <a:rPr i="1" spc="-135" dirty="0">
                <a:solidFill>
                  <a:srgbClr val="46883F"/>
                </a:solidFill>
                <a:latin typeface="Trebuchet MS"/>
                <a:cs typeface="Trebuchet MS"/>
              </a:rPr>
              <a:t> </a:t>
            </a:r>
            <a:r>
              <a:rPr i="1" spc="10" dirty="0">
                <a:solidFill>
                  <a:srgbClr val="46883F"/>
                </a:solidFill>
                <a:latin typeface="Trebuchet MS"/>
                <a:cs typeface="Trebuchet MS"/>
              </a:rPr>
              <a:t>3fe</a:t>
            </a:r>
            <a:r>
              <a:rPr sz="2600" u="sng" spc="1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hlinkClick r:id="rId3"/>
              </a:rPr>
              <a:t>https://</a:t>
            </a:r>
            <a:r>
              <a:rPr sz="2600" spc="-140" dirty="0">
                <a:solidFill>
                  <a:srgbClr val="86A56D"/>
                </a:solidFill>
                <a:hlinkClick r:id="rId3"/>
              </a:rPr>
              <a:t> </a:t>
            </a:r>
            <a:r>
              <a:rPr sz="2600" spc="70" dirty="0">
                <a:solidFill>
                  <a:srgbClr val="86A56D"/>
                </a:solidFill>
                <a:hlinkClick r:id="rId3"/>
              </a:rPr>
              <a:t>3</a:t>
            </a:r>
            <a:r>
              <a:rPr sz="26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hlinkClick r:id="rId3"/>
              </a:rPr>
              <a:t>fe.com/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6752" y="973785"/>
            <a:ext cx="852678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100"/>
              </a:spcBef>
            </a:pPr>
            <a:r>
              <a:rPr sz="1800" spc="50" dirty="0">
                <a:latin typeface="Tahoma"/>
                <a:cs typeface="Tahoma"/>
              </a:rPr>
              <a:t>3fe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vinculó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actividades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sostenibilidad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al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'Hacia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un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negocio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responsable'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-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Plan Nacional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60" dirty="0">
                <a:latin typeface="Tahoma"/>
                <a:cs typeface="Tahoma"/>
              </a:rPr>
              <a:t>Irlanda </a:t>
            </a:r>
            <a:r>
              <a:rPr sz="1800" spc="85" dirty="0">
                <a:latin typeface="Tahoma"/>
                <a:cs typeface="Tahoma"/>
              </a:rPr>
              <a:t>sobre </a:t>
            </a:r>
            <a:r>
              <a:rPr sz="1800" spc="10" dirty="0">
                <a:latin typeface="Tahoma"/>
                <a:cs typeface="Tahoma"/>
              </a:rPr>
              <a:t>RSC </a:t>
            </a:r>
            <a:r>
              <a:rPr sz="1800" spc="20" dirty="0">
                <a:latin typeface="Tahoma"/>
                <a:cs typeface="Tahoma"/>
              </a:rPr>
              <a:t>2017-2020. </a:t>
            </a:r>
            <a:r>
              <a:rPr sz="1800" spc="60" dirty="0">
                <a:latin typeface="Tahoma"/>
                <a:cs typeface="Tahoma"/>
              </a:rPr>
              <a:t>Identificaron Objetivos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Desarrollo </a:t>
            </a:r>
            <a:r>
              <a:rPr sz="1800" spc="65" dirty="0">
                <a:latin typeface="Tahoma"/>
                <a:cs typeface="Tahoma"/>
              </a:rPr>
              <a:t>Sostenible </a:t>
            </a:r>
            <a:r>
              <a:rPr sz="1800" spc="70" dirty="0">
                <a:latin typeface="Tahoma"/>
                <a:cs typeface="Tahoma"/>
              </a:rPr>
              <a:t>seleccionados vinculados </a:t>
            </a:r>
            <a:r>
              <a:rPr sz="1800" spc="65" dirty="0">
                <a:latin typeface="Tahoma"/>
                <a:cs typeface="Tahoma"/>
              </a:rPr>
              <a:t>a </a:t>
            </a:r>
            <a:r>
              <a:rPr sz="1800" spc="75" dirty="0">
                <a:latin typeface="Tahoma"/>
                <a:cs typeface="Tahoma"/>
              </a:rPr>
              <a:t>sus </a:t>
            </a:r>
            <a:r>
              <a:rPr sz="1800" spc="55" dirty="0">
                <a:latin typeface="Tahoma"/>
                <a:cs typeface="Tahoma"/>
              </a:rPr>
              <a:t>iniciativas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90" dirty="0">
                <a:latin typeface="Tahoma"/>
                <a:cs typeface="Tahoma"/>
              </a:rPr>
              <a:t>luego 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establecieron </a:t>
            </a:r>
            <a:r>
              <a:rPr sz="1800" spc="105" dirty="0">
                <a:latin typeface="Tahoma"/>
                <a:cs typeface="Tahoma"/>
              </a:rPr>
              <a:t>un </a:t>
            </a:r>
            <a:r>
              <a:rPr sz="1800" spc="80" dirty="0">
                <a:latin typeface="Tahoma"/>
                <a:cs typeface="Tahoma"/>
              </a:rPr>
              <a:t>'equipo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70" dirty="0">
                <a:latin typeface="Tahoma"/>
                <a:cs typeface="Tahoma"/>
              </a:rPr>
              <a:t>sostenibilidad' </a:t>
            </a:r>
            <a:r>
              <a:rPr sz="1800" spc="90" dirty="0">
                <a:latin typeface="Tahoma"/>
                <a:cs typeface="Tahoma"/>
              </a:rPr>
              <a:t>compuesto </a:t>
            </a:r>
            <a:r>
              <a:rPr sz="1800" spc="105" dirty="0">
                <a:latin typeface="Tahoma"/>
                <a:cs typeface="Tahoma"/>
              </a:rPr>
              <a:t>por </a:t>
            </a:r>
            <a:r>
              <a:rPr sz="1800" spc="80" dirty="0">
                <a:latin typeface="Tahoma"/>
                <a:cs typeface="Tahoma"/>
              </a:rPr>
              <a:t>personas </a:t>
            </a:r>
            <a:r>
              <a:rPr sz="1800" spc="85" dirty="0">
                <a:latin typeface="Tahoma"/>
                <a:cs typeface="Tahoma"/>
              </a:rPr>
              <a:t>de </a:t>
            </a:r>
            <a:r>
              <a:rPr sz="1800" spc="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diferentes </a:t>
            </a:r>
            <a:r>
              <a:rPr sz="1800" spc="65" dirty="0">
                <a:latin typeface="Tahoma"/>
                <a:cs typeface="Tahoma"/>
              </a:rPr>
              <a:t>secciones </a:t>
            </a:r>
            <a:r>
              <a:rPr sz="1800" spc="70" dirty="0">
                <a:latin typeface="Tahoma"/>
                <a:cs typeface="Tahoma"/>
              </a:rPr>
              <a:t>comerciales </a:t>
            </a:r>
            <a:r>
              <a:rPr sz="1800" spc="80" dirty="0">
                <a:latin typeface="Tahoma"/>
                <a:cs typeface="Tahoma"/>
              </a:rPr>
              <a:t>para intercambiar </a:t>
            </a:r>
            <a:r>
              <a:rPr sz="1800" spc="70" dirty="0">
                <a:latin typeface="Tahoma"/>
                <a:cs typeface="Tahoma"/>
              </a:rPr>
              <a:t>ideas </a:t>
            </a:r>
            <a:r>
              <a:rPr sz="1800" spc="20" dirty="0">
                <a:latin typeface="Tahoma"/>
                <a:cs typeface="Tahoma"/>
              </a:rPr>
              <a:t>y </a:t>
            </a:r>
            <a:r>
              <a:rPr sz="1800" spc="70" dirty="0">
                <a:latin typeface="Tahoma"/>
                <a:cs typeface="Tahoma"/>
              </a:rPr>
              <a:t>hacer </a:t>
            </a:r>
            <a:r>
              <a:rPr sz="1800" spc="95" dirty="0">
                <a:latin typeface="Tahoma"/>
                <a:cs typeface="Tahoma"/>
              </a:rPr>
              <a:t>que </a:t>
            </a:r>
            <a:r>
              <a:rPr sz="1800" spc="70" dirty="0">
                <a:latin typeface="Tahoma"/>
                <a:cs typeface="Tahoma"/>
              </a:rPr>
              <a:t>los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cambios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sucedan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todos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ámbitos.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ahoma"/>
              <a:cs typeface="Tahoma"/>
            </a:endParaRPr>
          </a:p>
          <a:p>
            <a:pPr marL="12700" marR="3166110">
              <a:lnSpc>
                <a:spcPct val="141300"/>
              </a:lnSpc>
            </a:pPr>
            <a:r>
              <a:rPr sz="1700" b="1" spc="50" dirty="0">
                <a:latin typeface="Arial"/>
                <a:cs typeface="Arial"/>
              </a:rPr>
              <a:t>Seguimiento </a:t>
            </a:r>
            <a:r>
              <a:rPr sz="1700" b="1" spc="45" dirty="0">
                <a:latin typeface="Arial"/>
                <a:cs typeface="Arial"/>
              </a:rPr>
              <a:t>de </a:t>
            </a:r>
            <a:r>
              <a:rPr sz="1700" b="1" spc="-15" dirty="0">
                <a:latin typeface="Arial"/>
                <a:cs typeface="Arial"/>
              </a:rPr>
              <a:t>su </a:t>
            </a:r>
            <a:r>
              <a:rPr sz="1700" b="1" spc="50" dirty="0">
                <a:latin typeface="Arial"/>
                <a:cs typeface="Arial"/>
              </a:rPr>
              <a:t>fascinante viaje </a:t>
            </a:r>
            <a:r>
              <a:rPr sz="1700" b="1" spc="45" dirty="0">
                <a:latin typeface="Arial"/>
                <a:cs typeface="Arial"/>
              </a:rPr>
              <a:t>de </a:t>
            </a:r>
            <a:r>
              <a:rPr sz="1700" b="1" spc="50" dirty="0">
                <a:latin typeface="Arial"/>
                <a:cs typeface="Arial"/>
              </a:rPr>
              <a:t> </a:t>
            </a:r>
            <a:r>
              <a:rPr sz="1700" b="1" spc="35" dirty="0">
                <a:latin typeface="Arial"/>
                <a:cs typeface="Arial"/>
                <a:hlinkClick r:id="rId4"/>
              </a:rPr>
              <a:t>sostenibilidad </a:t>
            </a:r>
            <a:r>
              <a:rPr sz="17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Sostenibilidad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4"/>
              </a:rPr>
              <a:t>en </a:t>
            </a:r>
            <a:r>
              <a:rPr sz="17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3fe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Semana </a:t>
            </a:r>
            <a:r>
              <a:rPr sz="17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1 </a:t>
            </a:r>
            <a:r>
              <a:rPr sz="1700" spc="45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7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Sostenibilidad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en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7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3fe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Semana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7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2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700" u="sng" spc="6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Sostenibilidad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700" u="sng" spc="8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en</a:t>
            </a:r>
            <a:r>
              <a:rPr sz="1700" u="sng" spc="-9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 </a:t>
            </a:r>
            <a:r>
              <a:rPr sz="1700" u="sng" spc="5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</a:rPr>
              <a:t>3fe </a:t>
            </a:r>
            <a:r>
              <a:rPr sz="1700" spc="-520" dirty="0">
                <a:solidFill>
                  <a:srgbClr val="86A56D"/>
                </a:solidFill>
                <a:latin typeface="Tahoma"/>
                <a:cs typeface="Tahoma"/>
              </a:rPr>
              <a:t> </a:t>
            </a:r>
            <a:r>
              <a:rPr sz="1700" u="sng" spc="7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Semana</a:t>
            </a:r>
            <a:r>
              <a:rPr sz="1700" u="sng" spc="-9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sz="1700" u="sng" spc="40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ahoma"/>
                <a:cs typeface="Tahoma"/>
                <a:hlinkClick r:id="rId6"/>
              </a:rPr>
              <a:t>14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154" y="1658620"/>
            <a:ext cx="25698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Siguiente</a:t>
            </a:r>
            <a:r>
              <a:rPr sz="2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FFFFFF"/>
                </a:solidFill>
                <a:latin typeface="Tahoma"/>
                <a:cs typeface="Tahoma"/>
              </a:rPr>
              <a:t>Módulo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1154" y="2137155"/>
            <a:ext cx="31559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80" dirty="0">
                <a:solidFill>
                  <a:srgbClr val="FFFFFF"/>
                </a:solidFill>
                <a:latin typeface="Tahoma"/>
                <a:cs typeface="Tahoma"/>
              </a:rPr>
              <a:t>Estrategia</a:t>
            </a:r>
            <a:r>
              <a:rPr sz="25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Tahoma"/>
                <a:cs typeface="Tahoma"/>
              </a:rPr>
              <a:t>Sostenible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7676" y="5724204"/>
            <a:ext cx="1181735" cy="4362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sz="800" spc="30" dirty="0">
                <a:solidFill>
                  <a:srgbClr val="2C48A3"/>
                </a:solidFill>
                <a:latin typeface="Tahoma"/>
                <a:cs typeface="Tahoma"/>
              </a:rPr>
              <a:t>Cofinanciado </a:t>
            </a:r>
            <a:r>
              <a:rPr sz="800" spc="45" dirty="0">
                <a:solidFill>
                  <a:srgbClr val="2C48A3"/>
                </a:solidFill>
                <a:latin typeface="Tahoma"/>
                <a:cs typeface="Tahoma"/>
              </a:rPr>
              <a:t>por </a:t>
            </a:r>
            <a:r>
              <a:rPr sz="800" spc="25" dirty="0">
                <a:solidFill>
                  <a:srgbClr val="2C48A3"/>
                </a:solidFill>
                <a:latin typeface="Tahoma"/>
                <a:cs typeface="Tahoma"/>
              </a:rPr>
              <a:t>el </a:t>
            </a:r>
            <a:r>
              <a:rPr sz="800" spc="3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50" dirty="0">
                <a:solidFill>
                  <a:srgbClr val="2C48A3"/>
                </a:solidFill>
                <a:latin typeface="Tahoma"/>
                <a:cs typeface="Tahoma"/>
              </a:rPr>
              <a:t>Programa</a:t>
            </a:r>
            <a:r>
              <a:rPr sz="950" spc="-5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15" dirty="0">
                <a:solidFill>
                  <a:srgbClr val="2C48A3"/>
                </a:solidFill>
                <a:latin typeface="Tahoma"/>
                <a:cs typeface="Tahoma"/>
              </a:rPr>
              <a:t>Erasmus+  </a:t>
            </a:r>
            <a:r>
              <a:rPr sz="950" spc="45" dirty="0">
                <a:solidFill>
                  <a:srgbClr val="2C48A3"/>
                </a:solidFill>
                <a:latin typeface="Tahoma"/>
                <a:cs typeface="Tahoma"/>
              </a:rPr>
              <a:t>de</a:t>
            </a:r>
            <a:r>
              <a:rPr sz="950" spc="-7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30" dirty="0">
                <a:solidFill>
                  <a:srgbClr val="2C48A3"/>
                </a:solidFill>
                <a:latin typeface="Tahoma"/>
                <a:cs typeface="Tahoma"/>
              </a:rPr>
              <a:t>la</a:t>
            </a:r>
            <a:r>
              <a:rPr sz="950" spc="-70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50" dirty="0">
                <a:solidFill>
                  <a:srgbClr val="2C48A3"/>
                </a:solidFill>
                <a:latin typeface="Tahoma"/>
                <a:cs typeface="Tahoma"/>
              </a:rPr>
              <a:t>Unión</a:t>
            </a:r>
            <a:r>
              <a:rPr sz="950" spc="-65" dirty="0">
                <a:solidFill>
                  <a:srgbClr val="2C48A3"/>
                </a:solidFill>
                <a:latin typeface="Tahoma"/>
                <a:cs typeface="Tahoma"/>
              </a:rPr>
              <a:t> </a:t>
            </a:r>
            <a:r>
              <a:rPr sz="950" spc="40" dirty="0">
                <a:solidFill>
                  <a:srgbClr val="2C48A3"/>
                </a:solidFill>
                <a:latin typeface="Tahoma"/>
                <a:cs typeface="Tahoma"/>
              </a:rPr>
              <a:t>Europea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800" y="2670048"/>
            <a:ext cx="457200" cy="3865245"/>
          </a:xfrm>
          <a:custGeom>
            <a:avLst/>
            <a:gdLst/>
            <a:ahLst/>
            <a:cxnLst/>
            <a:rect l="l" t="t" r="r" b="b"/>
            <a:pathLst>
              <a:path w="457200" h="3865245">
                <a:moveTo>
                  <a:pt x="0" y="3864864"/>
                </a:moveTo>
                <a:lnTo>
                  <a:pt x="457200" y="3864864"/>
                </a:lnTo>
                <a:lnTo>
                  <a:pt x="457200" y="0"/>
                </a:lnTo>
                <a:lnTo>
                  <a:pt x="0" y="0"/>
                </a:lnTo>
                <a:lnTo>
                  <a:pt x="0" y="3864864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2063495"/>
            <a:ext cx="4075176" cy="2331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1063" y="419353"/>
            <a:ext cx="6778625" cy="541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420">
              <a:lnSpc>
                <a:spcPct val="15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Las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PYME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los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motores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competitividad,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prosperidad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sostenibilidad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Europa.</a:t>
            </a:r>
            <a:endParaRPr sz="16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760"/>
              </a:spcBef>
              <a:buSzPct val="133333"/>
              <a:buChar char="•"/>
              <a:tabLst>
                <a:tab pos="356870" algn="l"/>
                <a:tab pos="357505" algn="l"/>
              </a:tabLst>
            </a:pPr>
            <a:r>
              <a:rPr sz="1800" spc="65" dirty="0">
                <a:latin typeface="Tahoma"/>
                <a:cs typeface="Tahoma"/>
              </a:rPr>
              <a:t>Hay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más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25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millones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pymes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en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Europa</a:t>
            </a:r>
            <a:endParaRPr sz="1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120"/>
              </a:spcBef>
              <a:buSzPct val="171428"/>
              <a:buChar char="•"/>
              <a:tabLst>
                <a:tab pos="356870" algn="l"/>
                <a:tab pos="357505" algn="l"/>
              </a:tabLst>
            </a:pPr>
            <a:r>
              <a:rPr sz="1400" spc="35" dirty="0">
                <a:latin typeface="Tahoma"/>
                <a:cs typeface="Tahoma"/>
              </a:rPr>
              <a:t>2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cada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3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puestos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trabajo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UE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están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pymes</a:t>
            </a:r>
            <a:endParaRPr sz="1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100"/>
              </a:spcBef>
              <a:buSzPct val="160000"/>
              <a:buChar char="•"/>
              <a:tabLst>
                <a:tab pos="356870" algn="l"/>
                <a:tab pos="357505" algn="l"/>
              </a:tabLst>
            </a:pPr>
            <a:r>
              <a:rPr sz="1500" spc="45" dirty="0">
                <a:latin typeface="Tahoma"/>
                <a:cs typeface="Tahoma"/>
              </a:rPr>
              <a:t>Las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pymes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representan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-50" dirty="0">
                <a:latin typeface="Tahoma"/>
                <a:cs typeface="Tahoma"/>
              </a:rPr>
              <a:t>50%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del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PIB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total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Europa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ahoma"/>
              <a:cs typeface="Tahoma"/>
            </a:endParaRPr>
          </a:p>
          <a:p>
            <a:pPr marL="332740" marR="271780" indent="-295910">
              <a:lnSpc>
                <a:spcPct val="133300"/>
              </a:lnSpc>
            </a:pPr>
            <a:r>
              <a:rPr sz="1800" b="1" spc="-80" dirty="0">
                <a:solidFill>
                  <a:srgbClr val="46883F"/>
                </a:solidFill>
                <a:latin typeface="Arial"/>
                <a:cs typeface="Arial"/>
              </a:rPr>
              <a:t>Y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46883F"/>
                </a:solidFill>
                <a:latin typeface="Arial"/>
                <a:cs typeface="Arial"/>
              </a:rPr>
              <a:t>motivación</a:t>
            </a:r>
            <a:r>
              <a:rPr sz="18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46883F"/>
                </a:solidFill>
                <a:latin typeface="Arial"/>
                <a:cs typeface="Arial"/>
              </a:rPr>
              <a:t>detrás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6883F"/>
                </a:solidFill>
                <a:latin typeface="Arial"/>
                <a:cs typeface="Arial"/>
              </a:rPr>
              <a:t>este</a:t>
            </a:r>
            <a:r>
              <a:rPr sz="18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46883F"/>
                </a:solidFill>
                <a:latin typeface="Arial"/>
                <a:cs typeface="Arial"/>
              </a:rPr>
              <a:t>curso,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883F"/>
                </a:solidFill>
                <a:latin typeface="Arial"/>
                <a:cs typeface="Arial"/>
              </a:rPr>
              <a:t>solo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46883F"/>
                </a:solidFill>
                <a:latin typeface="Arial"/>
                <a:cs typeface="Arial"/>
              </a:rPr>
              <a:t>el</a:t>
            </a:r>
            <a:r>
              <a:rPr sz="18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46883F"/>
                </a:solidFill>
                <a:latin typeface="Arial"/>
                <a:cs typeface="Arial"/>
              </a:rPr>
              <a:t>25%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46883F"/>
                </a:solidFill>
                <a:latin typeface="Arial"/>
                <a:cs typeface="Arial"/>
              </a:rPr>
              <a:t>UE </a:t>
            </a:r>
            <a:r>
              <a:rPr sz="1800" b="1" spc="-484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Las </a:t>
            </a:r>
            <a:r>
              <a:rPr sz="1800" b="1" spc="-40" dirty="0">
                <a:solidFill>
                  <a:srgbClr val="46883F"/>
                </a:solidFill>
                <a:latin typeface="Arial"/>
                <a:cs typeface="Arial"/>
              </a:rPr>
              <a:t>PYME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6883F"/>
                </a:solidFill>
                <a:latin typeface="Arial"/>
                <a:cs typeface="Arial"/>
              </a:rPr>
              <a:t>ya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46883F"/>
                </a:solidFill>
                <a:latin typeface="Arial"/>
                <a:cs typeface="Arial"/>
              </a:rPr>
              <a:t>están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46883F"/>
                </a:solidFill>
                <a:latin typeface="Arial"/>
                <a:cs typeface="Arial"/>
              </a:rPr>
              <a:t>trabajando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46883F"/>
                </a:solidFill>
                <a:latin typeface="Arial"/>
                <a:cs typeface="Arial"/>
              </a:rPr>
              <a:t>algún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46883F"/>
                </a:solidFill>
                <a:latin typeface="Arial"/>
                <a:cs typeface="Arial"/>
              </a:rPr>
              <a:t>tipo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46883F"/>
                </a:solidFill>
                <a:latin typeface="Arial"/>
                <a:cs typeface="Arial"/>
              </a:rPr>
              <a:t>verde</a:t>
            </a:r>
            <a:endParaRPr sz="1800">
              <a:latin typeface="Arial"/>
              <a:cs typeface="Arial"/>
            </a:endParaRPr>
          </a:p>
          <a:p>
            <a:pPr marL="2707640">
              <a:lnSpc>
                <a:spcPct val="100000"/>
              </a:lnSpc>
              <a:spcBef>
                <a:spcPts val="720"/>
              </a:spcBef>
            </a:pPr>
            <a:r>
              <a:rPr sz="1800" b="1" spc="60" dirty="0">
                <a:solidFill>
                  <a:srgbClr val="46883F"/>
                </a:solidFill>
                <a:latin typeface="Arial"/>
                <a:cs typeface="Arial"/>
              </a:rPr>
              <a:t>integración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12700" marR="5080" algn="just">
              <a:lnSpc>
                <a:spcPct val="154300"/>
              </a:lnSpc>
            </a:pPr>
            <a:r>
              <a:rPr sz="1400" spc="10" dirty="0">
                <a:latin typeface="Tahoma"/>
                <a:cs typeface="Tahoma"/>
              </a:rPr>
              <a:t>Si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bien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acciones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individuales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una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empresa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pueden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parecer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insignificantes, </a:t>
            </a:r>
            <a:r>
              <a:rPr sz="1400" spc="-43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el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esfuerzo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combinado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las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pymes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europeas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puede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tener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un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impacto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duradero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en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los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esfuerzos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sostenibilidad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Europa.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200" i="1" u="sng" spc="-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rebuchet MS"/>
                <a:cs typeface="Trebuchet MS"/>
                <a:hlinkClick r:id="rId3"/>
              </a:rPr>
              <a:t>Fuente</a:t>
            </a:r>
            <a:r>
              <a:rPr sz="1200" i="1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200" i="1" u="sng" spc="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rebuchet MS"/>
                <a:cs typeface="Trebuchet MS"/>
                <a:hlinkClick r:id="rId3"/>
              </a:rPr>
              <a:t>Marzo</a:t>
            </a:r>
            <a:r>
              <a:rPr sz="1200" i="1" u="sng" spc="-8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200" i="1" u="sng" spc="25" dirty="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Trebuchet MS"/>
                <a:cs typeface="Trebuchet MS"/>
                <a:hlinkClick r:id="rId3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9059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383" y="1380744"/>
            <a:ext cx="3331845" cy="1798320"/>
            <a:chOff x="786383" y="1380744"/>
            <a:chExt cx="3331845" cy="1798320"/>
          </a:xfrm>
        </p:grpSpPr>
        <p:sp>
          <p:nvSpPr>
            <p:cNvPr id="3" name="object 3"/>
            <p:cNvSpPr/>
            <p:nvPr/>
          </p:nvSpPr>
          <p:spPr>
            <a:xfrm>
              <a:off x="792479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3021584" y="0"/>
                  </a:moveTo>
                  <a:lnTo>
                    <a:pt x="297688" y="0"/>
                  </a:lnTo>
                  <a:lnTo>
                    <a:pt x="249403" y="3894"/>
                  </a:lnTo>
                  <a:lnTo>
                    <a:pt x="203598" y="15170"/>
                  </a:lnTo>
                  <a:lnTo>
                    <a:pt x="160886" y="33216"/>
                  </a:lnTo>
                  <a:lnTo>
                    <a:pt x="121880" y="57420"/>
                  </a:lnTo>
                  <a:lnTo>
                    <a:pt x="87193" y="87169"/>
                  </a:lnTo>
                  <a:lnTo>
                    <a:pt x="57438" y="121852"/>
                  </a:lnTo>
                  <a:lnTo>
                    <a:pt x="33228" y="160858"/>
                  </a:lnTo>
                  <a:lnTo>
                    <a:pt x="15177" y="203573"/>
                  </a:lnTo>
                  <a:lnTo>
                    <a:pt x="3896" y="249387"/>
                  </a:lnTo>
                  <a:lnTo>
                    <a:pt x="0" y="297688"/>
                  </a:lnTo>
                  <a:lnTo>
                    <a:pt x="0" y="1488439"/>
                  </a:lnTo>
                  <a:lnTo>
                    <a:pt x="3896" y="1536740"/>
                  </a:lnTo>
                  <a:lnTo>
                    <a:pt x="15177" y="1582554"/>
                  </a:lnTo>
                  <a:lnTo>
                    <a:pt x="33228" y="1625269"/>
                  </a:lnTo>
                  <a:lnTo>
                    <a:pt x="57438" y="1664275"/>
                  </a:lnTo>
                  <a:lnTo>
                    <a:pt x="87193" y="1698958"/>
                  </a:lnTo>
                  <a:lnTo>
                    <a:pt x="121880" y="1728707"/>
                  </a:lnTo>
                  <a:lnTo>
                    <a:pt x="160886" y="1752911"/>
                  </a:lnTo>
                  <a:lnTo>
                    <a:pt x="203598" y="1770957"/>
                  </a:lnTo>
                  <a:lnTo>
                    <a:pt x="249403" y="1782233"/>
                  </a:lnTo>
                  <a:lnTo>
                    <a:pt x="297688" y="1786127"/>
                  </a:lnTo>
                  <a:lnTo>
                    <a:pt x="3021584" y="1786127"/>
                  </a:lnTo>
                  <a:lnTo>
                    <a:pt x="3069884" y="1782233"/>
                  </a:lnTo>
                  <a:lnTo>
                    <a:pt x="3115698" y="1770957"/>
                  </a:lnTo>
                  <a:lnTo>
                    <a:pt x="3158413" y="1752911"/>
                  </a:lnTo>
                  <a:lnTo>
                    <a:pt x="3197419" y="1728707"/>
                  </a:lnTo>
                  <a:lnTo>
                    <a:pt x="3232102" y="1698958"/>
                  </a:lnTo>
                  <a:lnTo>
                    <a:pt x="3261851" y="1664275"/>
                  </a:lnTo>
                  <a:lnTo>
                    <a:pt x="3286055" y="1625269"/>
                  </a:lnTo>
                  <a:lnTo>
                    <a:pt x="3304101" y="1582554"/>
                  </a:lnTo>
                  <a:lnTo>
                    <a:pt x="3315377" y="1536740"/>
                  </a:lnTo>
                  <a:lnTo>
                    <a:pt x="3319272" y="1488439"/>
                  </a:lnTo>
                  <a:lnTo>
                    <a:pt x="3319272" y="297688"/>
                  </a:lnTo>
                  <a:lnTo>
                    <a:pt x="3315377" y="249387"/>
                  </a:lnTo>
                  <a:lnTo>
                    <a:pt x="3304101" y="203573"/>
                  </a:lnTo>
                  <a:lnTo>
                    <a:pt x="3286055" y="160858"/>
                  </a:lnTo>
                  <a:lnTo>
                    <a:pt x="3261851" y="121852"/>
                  </a:lnTo>
                  <a:lnTo>
                    <a:pt x="3232102" y="87169"/>
                  </a:lnTo>
                  <a:lnTo>
                    <a:pt x="3197419" y="57420"/>
                  </a:lnTo>
                  <a:lnTo>
                    <a:pt x="3158413" y="33216"/>
                  </a:lnTo>
                  <a:lnTo>
                    <a:pt x="3115698" y="15170"/>
                  </a:lnTo>
                  <a:lnTo>
                    <a:pt x="3069884" y="3894"/>
                  </a:lnTo>
                  <a:lnTo>
                    <a:pt x="3021584" y="0"/>
                  </a:lnTo>
                  <a:close/>
                </a:path>
              </a:pathLst>
            </a:custGeom>
            <a:solidFill>
              <a:srgbClr val="017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79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0" y="297688"/>
                  </a:moveTo>
                  <a:lnTo>
                    <a:pt x="3896" y="249387"/>
                  </a:lnTo>
                  <a:lnTo>
                    <a:pt x="15177" y="203573"/>
                  </a:lnTo>
                  <a:lnTo>
                    <a:pt x="33228" y="160858"/>
                  </a:lnTo>
                  <a:lnTo>
                    <a:pt x="57438" y="121852"/>
                  </a:lnTo>
                  <a:lnTo>
                    <a:pt x="87193" y="87169"/>
                  </a:lnTo>
                  <a:lnTo>
                    <a:pt x="121880" y="57420"/>
                  </a:lnTo>
                  <a:lnTo>
                    <a:pt x="160886" y="33216"/>
                  </a:lnTo>
                  <a:lnTo>
                    <a:pt x="203598" y="15170"/>
                  </a:lnTo>
                  <a:lnTo>
                    <a:pt x="249403" y="3894"/>
                  </a:lnTo>
                  <a:lnTo>
                    <a:pt x="297688" y="0"/>
                  </a:lnTo>
                  <a:lnTo>
                    <a:pt x="3021584" y="0"/>
                  </a:lnTo>
                  <a:lnTo>
                    <a:pt x="3069884" y="3894"/>
                  </a:lnTo>
                  <a:lnTo>
                    <a:pt x="3115698" y="15170"/>
                  </a:lnTo>
                  <a:lnTo>
                    <a:pt x="3158413" y="33216"/>
                  </a:lnTo>
                  <a:lnTo>
                    <a:pt x="3197419" y="57420"/>
                  </a:lnTo>
                  <a:lnTo>
                    <a:pt x="3232102" y="87169"/>
                  </a:lnTo>
                  <a:lnTo>
                    <a:pt x="3261851" y="121852"/>
                  </a:lnTo>
                  <a:lnTo>
                    <a:pt x="3286055" y="160858"/>
                  </a:lnTo>
                  <a:lnTo>
                    <a:pt x="3304101" y="203573"/>
                  </a:lnTo>
                  <a:lnTo>
                    <a:pt x="3315377" y="249387"/>
                  </a:lnTo>
                  <a:lnTo>
                    <a:pt x="3319272" y="297688"/>
                  </a:lnTo>
                  <a:lnTo>
                    <a:pt x="3319272" y="1488439"/>
                  </a:lnTo>
                  <a:lnTo>
                    <a:pt x="3315377" y="1536740"/>
                  </a:lnTo>
                  <a:lnTo>
                    <a:pt x="3304101" y="1582554"/>
                  </a:lnTo>
                  <a:lnTo>
                    <a:pt x="3286055" y="1625269"/>
                  </a:lnTo>
                  <a:lnTo>
                    <a:pt x="3261851" y="1664275"/>
                  </a:lnTo>
                  <a:lnTo>
                    <a:pt x="3232102" y="1698958"/>
                  </a:lnTo>
                  <a:lnTo>
                    <a:pt x="3197419" y="1728707"/>
                  </a:lnTo>
                  <a:lnTo>
                    <a:pt x="3158413" y="1752911"/>
                  </a:lnTo>
                  <a:lnTo>
                    <a:pt x="3115698" y="1770957"/>
                  </a:lnTo>
                  <a:lnTo>
                    <a:pt x="3069884" y="1782233"/>
                  </a:lnTo>
                  <a:lnTo>
                    <a:pt x="3021584" y="1786127"/>
                  </a:lnTo>
                  <a:lnTo>
                    <a:pt x="297688" y="1786127"/>
                  </a:lnTo>
                  <a:lnTo>
                    <a:pt x="249403" y="1782233"/>
                  </a:lnTo>
                  <a:lnTo>
                    <a:pt x="203598" y="1770957"/>
                  </a:lnTo>
                  <a:lnTo>
                    <a:pt x="160886" y="1752911"/>
                  </a:lnTo>
                  <a:lnTo>
                    <a:pt x="121880" y="1728707"/>
                  </a:lnTo>
                  <a:lnTo>
                    <a:pt x="87193" y="1698958"/>
                  </a:lnTo>
                  <a:lnTo>
                    <a:pt x="57438" y="1664275"/>
                  </a:lnTo>
                  <a:lnTo>
                    <a:pt x="33228" y="1625269"/>
                  </a:lnTo>
                  <a:lnTo>
                    <a:pt x="15177" y="1582554"/>
                  </a:lnTo>
                  <a:lnTo>
                    <a:pt x="3896" y="1536740"/>
                  </a:lnTo>
                  <a:lnTo>
                    <a:pt x="0" y="1488439"/>
                  </a:lnTo>
                  <a:lnTo>
                    <a:pt x="0" y="297688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75047" y="1380744"/>
            <a:ext cx="3331845" cy="1798320"/>
            <a:chOff x="4575047" y="1380744"/>
            <a:chExt cx="3331845" cy="1798320"/>
          </a:xfrm>
        </p:grpSpPr>
        <p:sp>
          <p:nvSpPr>
            <p:cNvPr id="6" name="object 6"/>
            <p:cNvSpPr/>
            <p:nvPr/>
          </p:nvSpPr>
          <p:spPr>
            <a:xfrm>
              <a:off x="4581143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3021583" y="0"/>
                  </a:moveTo>
                  <a:lnTo>
                    <a:pt x="297688" y="0"/>
                  </a:lnTo>
                  <a:lnTo>
                    <a:pt x="249387" y="3894"/>
                  </a:lnTo>
                  <a:lnTo>
                    <a:pt x="203573" y="15170"/>
                  </a:lnTo>
                  <a:lnTo>
                    <a:pt x="160858" y="33216"/>
                  </a:lnTo>
                  <a:lnTo>
                    <a:pt x="121852" y="57420"/>
                  </a:lnTo>
                  <a:lnTo>
                    <a:pt x="87169" y="87169"/>
                  </a:lnTo>
                  <a:lnTo>
                    <a:pt x="57420" y="121852"/>
                  </a:lnTo>
                  <a:lnTo>
                    <a:pt x="33216" y="160858"/>
                  </a:lnTo>
                  <a:lnTo>
                    <a:pt x="15170" y="203573"/>
                  </a:lnTo>
                  <a:lnTo>
                    <a:pt x="3894" y="249387"/>
                  </a:lnTo>
                  <a:lnTo>
                    <a:pt x="0" y="297688"/>
                  </a:lnTo>
                  <a:lnTo>
                    <a:pt x="0" y="1488439"/>
                  </a:lnTo>
                  <a:lnTo>
                    <a:pt x="3894" y="1536740"/>
                  </a:lnTo>
                  <a:lnTo>
                    <a:pt x="15170" y="1582554"/>
                  </a:lnTo>
                  <a:lnTo>
                    <a:pt x="33216" y="1625269"/>
                  </a:lnTo>
                  <a:lnTo>
                    <a:pt x="57420" y="1664275"/>
                  </a:lnTo>
                  <a:lnTo>
                    <a:pt x="87169" y="1698958"/>
                  </a:lnTo>
                  <a:lnTo>
                    <a:pt x="121852" y="1728707"/>
                  </a:lnTo>
                  <a:lnTo>
                    <a:pt x="160858" y="1752911"/>
                  </a:lnTo>
                  <a:lnTo>
                    <a:pt x="203573" y="1770957"/>
                  </a:lnTo>
                  <a:lnTo>
                    <a:pt x="249387" y="1782233"/>
                  </a:lnTo>
                  <a:lnTo>
                    <a:pt x="297688" y="1786127"/>
                  </a:lnTo>
                  <a:lnTo>
                    <a:pt x="3021583" y="1786127"/>
                  </a:lnTo>
                  <a:lnTo>
                    <a:pt x="3069884" y="1782233"/>
                  </a:lnTo>
                  <a:lnTo>
                    <a:pt x="3115698" y="1770957"/>
                  </a:lnTo>
                  <a:lnTo>
                    <a:pt x="3158413" y="1752911"/>
                  </a:lnTo>
                  <a:lnTo>
                    <a:pt x="3197419" y="1728707"/>
                  </a:lnTo>
                  <a:lnTo>
                    <a:pt x="3232102" y="1698958"/>
                  </a:lnTo>
                  <a:lnTo>
                    <a:pt x="3261851" y="1664275"/>
                  </a:lnTo>
                  <a:lnTo>
                    <a:pt x="3286055" y="1625269"/>
                  </a:lnTo>
                  <a:lnTo>
                    <a:pt x="3304101" y="1582554"/>
                  </a:lnTo>
                  <a:lnTo>
                    <a:pt x="3315377" y="1536740"/>
                  </a:lnTo>
                  <a:lnTo>
                    <a:pt x="3319272" y="1488439"/>
                  </a:lnTo>
                  <a:lnTo>
                    <a:pt x="3319272" y="297688"/>
                  </a:lnTo>
                  <a:lnTo>
                    <a:pt x="3315377" y="249387"/>
                  </a:lnTo>
                  <a:lnTo>
                    <a:pt x="3304101" y="203573"/>
                  </a:lnTo>
                  <a:lnTo>
                    <a:pt x="3286055" y="160858"/>
                  </a:lnTo>
                  <a:lnTo>
                    <a:pt x="3261851" y="121852"/>
                  </a:lnTo>
                  <a:lnTo>
                    <a:pt x="3232102" y="87169"/>
                  </a:lnTo>
                  <a:lnTo>
                    <a:pt x="3197419" y="57420"/>
                  </a:lnTo>
                  <a:lnTo>
                    <a:pt x="3158413" y="33216"/>
                  </a:lnTo>
                  <a:lnTo>
                    <a:pt x="3115698" y="15170"/>
                  </a:lnTo>
                  <a:lnTo>
                    <a:pt x="3069884" y="3894"/>
                  </a:lnTo>
                  <a:lnTo>
                    <a:pt x="3021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81143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0" y="297688"/>
                  </a:moveTo>
                  <a:lnTo>
                    <a:pt x="3894" y="249387"/>
                  </a:lnTo>
                  <a:lnTo>
                    <a:pt x="15170" y="203573"/>
                  </a:lnTo>
                  <a:lnTo>
                    <a:pt x="33216" y="160858"/>
                  </a:lnTo>
                  <a:lnTo>
                    <a:pt x="57420" y="121852"/>
                  </a:lnTo>
                  <a:lnTo>
                    <a:pt x="87169" y="87169"/>
                  </a:lnTo>
                  <a:lnTo>
                    <a:pt x="121852" y="57420"/>
                  </a:lnTo>
                  <a:lnTo>
                    <a:pt x="160858" y="33216"/>
                  </a:lnTo>
                  <a:lnTo>
                    <a:pt x="203573" y="15170"/>
                  </a:lnTo>
                  <a:lnTo>
                    <a:pt x="249387" y="3894"/>
                  </a:lnTo>
                  <a:lnTo>
                    <a:pt x="297688" y="0"/>
                  </a:lnTo>
                  <a:lnTo>
                    <a:pt x="3021583" y="0"/>
                  </a:lnTo>
                  <a:lnTo>
                    <a:pt x="3069884" y="3894"/>
                  </a:lnTo>
                  <a:lnTo>
                    <a:pt x="3115698" y="15170"/>
                  </a:lnTo>
                  <a:lnTo>
                    <a:pt x="3158413" y="33216"/>
                  </a:lnTo>
                  <a:lnTo>
                    <a:pt x="3197419" y="57420"/>
                  </a:lnTo>
                  <a:lnTo>
                    <a:pt x="3232102" y="87169"/>
                  </a:lnTo>
                  <a:lnTo>
                    <a:pt x="3261851" y="121852"/>
                  </a:lnTo>
                  <a:lnTo>
                    <a:pt x="3286055" y="160858"/>
                  </a:lnTo>
                  <a:lnTo>
                    <a:pt x="3304101" y="203573"/>
                  </a:lnTo>
                  <a:lnTo>
                    <a:pt x="3315377" y="249387"/>
                  </a:lnTo>
                  <a:lnTo>
                    <a:pt x="3319272" y="297688"/>
                  </a:lnTo>
                  <a:lnTo>
                    <a:pt x="3319272" y="1488439"/>
                  </a:lnTo>
                  <a:lnTo>
                    <a:pt x="3315377" y="1536740"/>
                  </a:lnTo>
                  <a:lnTo>
                    <a:pt x="3304101" y="1582554"/>
                  </a:lnTo>
                  <a:lnTo>
                    <a:pt x="3286055" y="1625269"/>
                  </a:lnTo>
                  <a:lnTo>
                    <a:pt x="3261851" y="1664275"/>
                  </a:lnTo>
                  <a:lnTo>
                    <a:pt x="3232102" y="1698958"/>
                  </a:lnTo>
                  <a:lnTo>
                    <a:pt x="3197419" y="1728707"/>
                  </a:lnTo>
                  <a:lnTo>
                    <a:pt x="3158413" y="1752911"/>
                  </a:lnTo>
                  <a:lnTo>
                    <a:pt x="3115698" y="1770957"/>
                  </a:lnTo>
                  <a:lnTo>
                    <a:pt x="3069884" y="1782233"/>
                  </a:lnTo>
                  <a:lnTo>
                    <a:pt x="3021583" y="1786127"/>
                  </a:lnTo>
                  <a:lnTo>
                    <a:pt x="297688" y="1786127"/>
                  </a:lnTo>
                  <a:lnTo>
                    <a:pt x="249387" y="1782233"/>
                  </a:lnTo>
                  <a:lnTo>
                    <a:pt x="203573" y="1770957"/>
                  </a:lnTo>
                  <a:lnTo>
                    <a:pt x="160858" y="1752911"/>
                  </a:lnTo>
                  <a:lnTo>
                    <a:pt x="121852" y="1728707"/>
                  </a:lnTo>
                  <a:lnTo>
                    <a:pt x="87169" y="1698958"/>
                  </a:lnTo>
                  <a:lnTo>
                    <a:pt x="57420" y="1664275"/>
                  </a:lnTo>
                  <a:lnTo>
                    <a:pt x="33216" y="1625269"/>
                  </a:lnTo>
                  <a:lnTo>
                    <a:pt x="15170" y="1582554"/>
                  </a:lnTo>
                  <a:lnTo>
                    <a:pt x="3894" y="1536740"/>
                  </a:lnTo>
                  <a:lnTo>
                    <a:pt x="0" y="1488439"/>
                  </a:lnTo>
                  <a:lnTo>
                    <a:pt x="0" y="297688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360664" y="1380744"/>
            <a:ext cx="3331845" cy="1798320"/>
            <a:chOff x="8360664" y="1380744"/>
            <a:chExt cx="3331845" cy="1798320"/>
          </a:xfrm>
        </p:grpSpPr>
        <p:sp>
          <p:nvSpPr>
            <p:cNvPr id="9" name="object 9"/>
            <p:cNvSpPr/>
            <p:nvPr/>
          </p:nvSpPr>
          <p:spPr>
            <a:xfrm>
              <a:off x="8366760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3021584" y="0"/>
                  </a:moveTo>
                  <a:lnTo>
                    <a:pt x="297688" y="0"/>
                  </a:lnTo>
                  <a:lnTo>
                    <a:pt x="249387" y="3894"/>
                  </a:lnTo>
                  <a:lnTo>
                    <a:pt x="203573" y="15170"/>
                  </a:lnTo>
                  <a:lnTo>
                    <a:pt x="160858" y="33216"/>
                  </a:lnTo>
                  <a:lnTo>
                    <a:pt x="121852" y="57420"/>
                  </a:lnTo>
                  <a:lnTo>
                    <a:pt x="87169" y="87169"/>
                  </a:lnTo>
                  <a:lnTo>
                    <a:pt x="57420" y="121852"/>
                  </a:lnTo>
                  <a:lnTo>
                    <a:pt x="33216" y="160858"/>
                  </a:lnTo>
                  <a:lnTo>
                    <a:pt x="15170" y="203573"/>
                  </a:lnTo>
                  <a:lnTo>
                    <a:pt x="3894" y="249387"/>
                  </a:lnTo>
                  <a:lnTo>
                    <a:pt x="0" y="297688"/>
                  </a:lnTo>
                  <a:lnTo>
                    <a:pt x="0" y="1488439"/>
                  </a:lnTo>
                  <a:lnTo>
                    <a:pt x="3894" y="1536740"/>
                  </a:lnTo>
                  <a:lnTo>
                    <a:pt x="15170" y="1582554"/>
                  </a:lnTo>
                  <a:lnTo>
                    <a:pt x="33216" y="1625269"/>
                  </a:lnTo>
                  <a:lnTo>
                    <a:pt x="57420" y="1664275"/>
                  </a:lnTo>
                  <a:lnTo>
                    <a:pt x="87169" y="1698958"/>
                  </a:lnTo>
                  <a:lnTo>
                    <a:pt x="121852" y="1728707"/>
                  </a:lnTo>
                  <a:lnTo>
                    <a:pt x="160858" y="1752911"/>
                  </a:lnTo>
                  <a:lnTo>
                    <a:pt x="203573" y="1770957"/>
                  </a:lnTo>
                  <a:lnTo>
                    <a:pt x="249387" y="1782233"/>
                  </a:lnTo>
                  <a:lnTo>
                    <a:pt x="297688" y="1786127"/>
                  </a:lnTo>
                  <a:lnTo>
                    <a:pt x="3021584" y="1786127"/>
                  </a:lnTo>
                  <a:lnTo>
                    <a:pt x="3069884" y="1782233"/>
                  </a:lnTo>
                  <a:lnTo>
                    <a:pt x="3115698" y="1770957"/>
                  </a:lnTo>
                  <a:lnTo>
                    <a:pt x="3158413" y="1752911"/>
                  </a:lnTo>
                  <a:lnTo>
                    <a:pt x="3197419" y="1728707"/>
                  </a:lnTo>
                  <a:lnTo>
                    <a:pt x="3232102" y="1698958"/>
                  </a:lnTo>
                  <a:lnTo>
                    <a:pt x="3261851" y="1664275"/>
                  </a:lnTo>
                  <a:lnTo>
                    <a:pt x="3286055" y="1625269"/>
                  </a:lnTo>
                  <a:lnTo>
                    <a:pt x="3304101" y="1582554"/>
                  </a:lnTo>
                  <a:lnTo>
                    <a:pt x="3315377" y="1536740"/>
                  </a:lnTo>
                  <a:lnTo>
                    <a:pt x="3319272" y="1488439"/>
                  </a:lnTo>
                  <a:lnTo>
                    <a:pt x="3319272" y="297688"/>
                  </a:lnTo>
                  <a:lnTo>
                    <a:pt x="3315377" y="249387"/>
                  </a:lnTo>
                  <a:lnTo>
                    <a:pt x="3304101" y="203573"/>
                  </a:lnTo>
                  <a:lnTo>
                    <a:pt x="3286055" y="160858"/>
                  </a:lnTo>
                  <a:lnTo>
                    <a:pt x="3261851" y="121852"/>
                  </a:lnTo>
                  <a:lnTo>
                    <a:pt x="3232102" y="87169"/>
                  </a:lnTo>
                  <a:lnTo>
                    <a:pt x="3197419" y="57420"/>
                  </a:lnTo>
                  <a:lnTo>
                    <a:pt x="3158413" y="33216"/>
                  </a:lnTo>
                  <a:lnTo>
                    <a:pt x="3115698" y="15170"/>
                  </a:lnTo>
                  <a:lnTo>
                    <a:pt x="3069884" y="3894"/>
                  </a:lnTo>
                  <a:lnTo>
                    <a:pt x="3021584" y="0"/>
                  </a:lnTo>
                  <a:close/>
                </a:path>
              </a:pathLst>
            </a:custGeom>
            <a:solidFill>
              <a:srgbClr val="40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66760" y="1386840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5">
                  <a:moveTo>
                    <a:pt x="0" y="297688"/>
                  </a:moveTo>
                  <a:lnTo>
                    <a:pt x="3894" y="249387"/>
                  </a:lnTo>
                  <a:lnTo>
                    <a:pt x="15170" y="203573"/>
                  </a:lnTo>
                  <a:lnTo>
                    <a:pt x="33216" y="160858"/>
                  </a:lnTo>
                  <a:lnTo>
                    <a:pt x="57420" y="121852"/>
                  </a:lnTo>
                  <a:lnTo>
                    <a:pt x="87169" y="87169"/>
                  </a:lnTo>
                  <a:lnTo>
                    <a:pt x="121852" y="57420"/>
                  </a:lnTo>
                  <a:lnTo>
                    <a:pt x="160858" y="33216"/>
                  </a:lnTo>
                  <a:lnTo>
                    <a:pt x="203573" y="15170"/>
                  </a:lnTo>
                  <a:lnTo>
                    <a:pt x="249387" y="3894"/>
                  </a:lnTo>
                  <a:lnTo>
                    <a:pt x="297688" y="0"/>
                  </a:lnTo>
                  <a:lnTo>
                    <a:pt x="3021584" y="0"/>
                  </a:lnTo>
                  <a:lnTo>
                    <a:pt x="3069884" y="3894"/>
                  </a:lnTo>
                  <a:lnTo>
                    <a:pt x="3115698" y="15170"/>
                  </a:lnTo>
                  <a:lnTo>
                    <a:pt x="3158413" y="33216"/>
                  </a:lnTo>
                  <a:lnTo>
                    <a:pt x="3197419" y="57420"/>
                  </a:lnTo>
                  <a:lnTo>
                    <a:pt x="3232102" y="87169"/>
                  </a:lnTo>
                  <a:lnTo>
                    <a:pt x="3261851" y="121852"/>
                  </a:lnTo>
                  <a:lnTo>
                    <a:pt x="3286055" y="160858"/>
                  </a:lnTo>
                  <a:lnTo>
                    <a:pt x="3304101" y="203573"/>
                  </a:lnTo>
                  <a:lnTo>
                    <a:pt x="3315377" y="249387"/>
                  </a:lnTo>
                  <a:lnTo>
                    <a:pt x="3319272" y="297688"/>
                  </a:lnTo>
                  <a:lnTo>
                    <a:pt x="3319272" y="1488439"/>
                  </a:lnTo>
                  <a:lnTo>
                    <a:pt x="3315377" y="1536740"/>
                  </a:lnTo>
                  <a:lnTo>
                    <a:pt x="3304101" y="1582554"/>
                  </a:lnTo>
                  <a:lnTo>
                    <a:pt x="3286055" y="1625269"/>
                  </a:lnTo>
                  <a:lnTo>
                    <a:pt x="3261851" y="1664275"/>
                  </a:lnTo>
                  <a:lnTo>
                    <a:pt x="3232102" y="1698958"/>
                  </a:lnTo>
                  <a:lnTo>
                    <a:pt x="3197419" y="1728707"/>
                  </a:lnTo>
                  <a:lnTo>
                    <a:pt x="3158413" y="1752911"/>
                  </a:lnTo>
                  <a:lnTo>
                    <a:pt x="3115698" y="1770957"/>
                  </a:lnTo>
                  <a:lnTo>
                    <a:pt x="3069884" y="1782233"/>
                  </a:lnTo>
                  <a:lnTo>
                    <a:pt x="3021584" y="1786127"/>
                  </a:lnTo>
                  <a:lnTo>
                    <a:pt x="297688" y="1786127"/>
                  </a:lnTo>
                  <a:lnTo>
                    <a:pt x="249387" y="1782233"/>
                  </a:lnTo>
                  <a:lnTo>
                    <a:pt x="203573" y="1770957"/>
                  </a:lnTo>
                  <a:lnTo>
                    <a:pt x="160858" y="1752911"/>
                  </a:lnTo>
                  <a:lnTo>
                    <a:pt x="121852" y="1728707"/>
                  </a:lnTo>
                  <a:lnTo>
                    <a:pt x="87169" y="1698958"/>
                  </a:lnTo>
                  <a:lnTo>
                    <a:pt x="57420" y="1664275"/>
                  </a:lnTo>
                  <a:lnTo>
                    <a:pt x="33216" y="1625269"/>
                  </a:lnTo>
                  <a:lnTo>
                    <a:pt x="15170" y="1582554"/>
                  </a:lnTo>
                  <a:lnTo>
                    <a:pt x="3894" y="1536740"/>
                  </a:lnTo>
                  <a:lnTo>
                    <a:pt x="0" y="1488439"/>
                  </a:lnTo>
                  <a:lnTo>
                    <a:pt x="0" y="297688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86383" y="4011167"/>
            <a:ext cx="3331845" cy="1801495"/>
            <a:chOff x="786383" y="4011167"/>
            <a:chExt cx="3331845" cy="1801495"/>
          </a:xfrm>
        </p:grpSpPr>
        <p:sp>
          <p:nvSpPr>
            <p:cNvPr id="12" name="object 12"/>
            <p:cNvSpPr/>
            <p:nvPr/>
          </p:nvSpPr>
          <p:spPr>
            <a:xfrm>
              <a:off x="792479" y="4017263"/>
              <a:ext cx="3319779" cy="1789430"/>
            </a:xfrm>
            <a:custGeom>
              <a:avLst/>
              <a:gdLst/>
              <a:ahLst/>
              <a:cxnLst/>
              <a:rect l="l" t="t" r="r" b="b"/>
              <a:pathLst>
                <a:path w="3319779" h="1789429">
                  <a:moveTo>
                    <a:pt x="3021075" y="0"/>
                  </a:moveTo>
                  <a:lnTo>
                    <a:pt x="298195" y="0"/>
                  </a:lnTo>
                  <a:lnTo>
                    <a:pt x="249829" y="3902"/>
                  </a:lnTo>
                  <a:lnTo>
                    <a:pt x="203946" y="15199"/>
                  </a:lnTo>
                  <a:lnTo>
                    <a:pt x="161161" y="33278"/>
                  </a:lnTo>
                  <a:lnTo>
                    <a:pt x="122088" y="57525"/>
                  </a:lnTo>
                  <a:lnTo>
                    <a:pt x="87342" y="87328"/>
                  </a:lnTo>
                  <a:lnTo>
                    <a:pt x="57536" y="122072"/>
                  </a:lnTo>
                  <a:lnTo>
                    <a:pt x="33285" y="161144"/>
                  </a:lnTo>
                  <a:lnTo>
                    <a:pt x="15203" y="203931"/>
                  </a:lnTo>
                  <a:lnTo>
                    <a:pt x="3903" y="249819"/>
                  </a:lnTo>
                  <a:lnTo>
                    <a:pt x="0" y="298196"/>
                  </a:lnTo>
                  <a:lnTo>
                    <a:pt x="0" y="1490980"/>
                  </a:lnTo>
                  <a:lnTo>
                    <a:pt x="3903" y="1539346"/>
                  </a:lnTo>
                  <a:lnTo>
                    <a:pt x="15203" y="1585229"/>
                  </a:lnTo>
                  <a:lnTo>
                    <a:pt x="33285" y="1628014"/>
                  </a:lnTo>
                  <a:lnTo>
                    <a:pt x="57536" y="1667087"/>
                  </a:lnTo>
                  <a:lnTo>
                    <a:pt x="87342" y="1701833"/>
                  </a:lnTo>
                  <a:lnTo>
                    <a:pt x="122088" y="1731639"/>
                  </a:lnTo>
                  <a:lnTo>
                    <a:pt x="161161" y="1755890"/>
                  </a:lnTo>
                  <a:lnTo>
                    <a:pt x="203946" y="1773972"/>
                  </a:lnTo>
                  <a:lnTo>
                    <a:pt x="249829" y="1785272"/>
                  </a:lnTo>
                  <a:lnTo>
                    <a:pt x="298195" y="1789176"/>
                  </a:lnTo>
                  <a:lnTo>
                    <a:pt x="3021075" y="1789176"/>
                  </a:lnTo>
                  <a:lnTo>
                    <a:pt x="3069452" y="1785272"/>
                  </a:lnTo>
                  <a:lnTo>
                    <a:pt x="3115340" y="1773972"/>
                  </a:lnTo>
                  <a:lnTo>
                    <a:pt x="3158127" y="1755890"/>
                  </a:lnTo>
                  <a:lnTo>
                    <a:pt x="3197199" y="1731639"/>
                  </a:lnTo>
                  <a:lnTo>
                    <a:pt x="3231943" y="1701833"/>
                  </a:lnTo>
                  <a:lnTo>
                    <a:pt x="3261746" y="1667087"/>
                  </a:lnTo>
                  <a:lnTo>
                    <a:pt x="3285993" y="1628014"/>
                  </a:lnTo>
                  <a:lnTo>
                    <a:pt x="3304072" y="1585229"/>
                  </a:lnTo>
                  <a:lnTo>
                    <a:pt x="3315369" y="1539346"/>
                  </a:lnTo>
                  <a:lnTo>
                    <a:pt x="3319272" y="1490980"/>
                  </a:lnTo>
                  <a:lnTo>
                    <a:pt x="3319272" y="298196"/>
                  </a:lnTo>
                  <a:lnTo>
                    <a:pt x="3315369" y="249819"/>
                  </a:lnTo>
                  <a:lnTo>
                    <a:pt x="3304072" y="203931"/>
                  </a:lnTo>
                  <a:lnTo>
                    <a:pt x="3285993" y="161144"/>
                  </a:lnTo>
                  <a:lnTo>
                    <a:pt x="3261746" y="122072"/>
                  </a:lnTo>
                  <a:lnTo>
                    <a:pt x="3231943" y="87328"/>
                  </a:lnTo>
                  <a:lnTo>
                    <a:pt x="3197199" y="57525"/>
                  </a:lnTo>
                  <a:lnTo>
                    <a:pt x="3158127" y="33278"/>
                  </a:lnTo>
                  <a:lnTo>
                    <a:pt x="3115340" y="15199"/>
                  </a:lnTo>
                  <a:lnTo>
                    <a:pt x="3069452" y="3902"/>
                  </a:lnTo>
                  <a:lnTo>
                    <a:pt x="3021075" y="0"/>
                  </a:lnTo>
                  <a:close/>
                </a:path>
              </a:pathLst>
            </a:custGeom>
            <a:solidFill>
              <a:srgbClr val="BAE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2479" y="4017263"/>
              <a:ext cx="3319779" cy="1789430"/>
            </a:xfrm>
            <a:custGeom>
              <a:avLst/>
              <a:gdLst/>
              <a:ahLst/>
              <a:cxnLst/>
              <a:rect l="l" t="t" r="r" b="b"/>
              <a:pathLst>
                <a:path w="3319779" h="1789429">
                  <a:moveTo>
                    <a:pt x="0" y="298196"/>
                  </a:moveTo>
                  <a:lnTo>
                    <a:pt x="3903" y="249819"/>
                  </a:lnTo>
                  <a:lnTo>
                    <a:pt x="15203" y="203931"/>
                  </a:lnTo>
                  <a:lnTo>
                    <a:pt x="33285" y="161144"/>
                  </a:lnTo>
                  <a:lnTo>
                    <a:pt x="57536" y="122072"/>
                  </a:lnTo>
                  <a:lnTo>
                    <a:pt x="87342" y="87328"/>
                  </a:lnTo>
                  <a:lnTo>
                    <a:pt x="122088" y="57525"/>
                  </a:lnTo>
                  <a:lnTo>
                    <a:pt x="161161" y="33278"/>
                  </a:lnTo>
                  <a:lnTo>
                    <a:pt x="203946" y="15199"/>
                  </a:lnTo>
                  <a:lnTo>
                    <a:pt x="249829" y="3902"/>
                  </a:lnTo>
                  <a:lnTo>
                    <a:pt x="298195" y="0"/>
                  </a:lnTo>
                  <a:lnTo>
                    <a:pt x="3021075" y="0"/>
                  </a:lnTo>
                  <a:lnTo>
                    <a:pt x="3069452" y="3902"/>
                  </a:lnTo>
                  <a:lnTo>
                    <a:pt x="3115340" y="15199"/>
                  </a:lnTo>
                  <a:lnTo>
                    <a:pt x="3158127" y="33278"/>
                  </a:lnTo>
                  <a:lnTo>
                    <a:pt x="3197199" y="57525"/>
                  </a:lnTo>
                  <a:lnTo>
                    <a:pt x="3231943" y="87328"/>
                  </a:lnTo>
                  <a:lnTo>
                    <a:pt x="3261746" y="122072"/>
                  </a:lnTo>
                  <a:lnTo>
                    <a:pt x="3285993" y="161144"/>
                  </a:lnTo>
                  <a:lnTo>
                    <a:pt x="3304072" y="203931"/>
                  </a:lnTo>
                  <a:lnTo>
                    <a:pt x="3315369" y="249819"/>
                  </a:lnTo>
                  <a:lnTo>
                    <a:pt x="3319272" y="298196"/>
                  </a:lnTo>
                  <a:lnTo>
                    <a:pt x="3319272" y="1490980"/>
                  </a:lnTo>
                  <a:lnTo>
                    <a:pt x="3315369" y="1539346"/>
                  </a:lnTo>
                  <a:lnTo>
                    <a:pt x="3304072" y="1585229"/>
                  </a:lnTo>
                  <a:lnTo>
                    <a:pt x="3285993" y="1628014"/>
                  </a:lnTo>
                  <a:lnTo>
                    <a:pt x="3261746" y="1667087"/>
                  </a:lnTo>
                  <a:lnTo>
                    <a:pt x="3231943" y="1701833"/>
                  </a:lnTo>
                  <a:lnTo>
                    <a:pt x="3197199" y="1731639"/>
                  </a:lnTo>
                  <a:lnTo>
                    <a:pt x="3158127" y="1755890"/>
                  </a:lnTo>
                  <a:lnTo>
                    <a:pt x="3115340" y="1773972"/>
                  </a:lnTo>
                  <a:lnTo>
                    <a:pt x="3069452" y="1785272"/>
                  </a:lnTo>
                  <a:lnTo>
                    <a:pt x="3021075" y="1789176"/>
                  </a:lnTo>
                  <a:lnTo>
                    <a:pt x="298195" y="1789176"/>
                  </a:lnTo>
                  <a:lnTo>
                    <a:pt x="249829" y="1785272"/>
                  </a:lnTo>
                  <a:lnTo>
                    <a:pt x="203946" y="1773972"/>
                  </a:lnTo>
                  <a:lnTo>
                    <a:pt x="161161" y="1755890"/>
                  </a:lnTo>
                  <a:lnTo>
                    <a:pt x="122088" y="1731639"/>
                  </a:lnTo>
                  <a:lnTo>
                    <a:pt x="87342" y="1701833"/>
                  </a:lnTo>
                  <a:lnTo>
                    <a:pt x="57536" y="1667087"/>
                  </a:lnTo>
                  <a:lnTo>
                    <a:pt x="33285" y="1628014"/>
                  </a:lnTo>
                  <a:lnTo>
                    <a:pt x="15203" y="1585229"/>
                  </a:lnTo>
                  <a:lnTo>
                    <a:pt x="3903" y="1539346"/>
                  </a:lnTo>
                  <a:lnTo>
                    <a:pt x="0" y="1490980"/>
                  </a:lnTo>
                  <a:lnTo>
                    <a:pt x="0" y="298196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575047" y="3977640"/>
            <a:ext cx="3331845" cy="1798320"/>
            <a:chOff x="4575047" y="3977640"/>
            <a:chExt cx="3331845" cy="1798320"/>
          </a:xfrm>
        </p:grpSpPr>
        <p:sp>
          <p:nvSpPr>
            <p:cNvPr id="15" name="object 15"/>
            <p:cNvSpPr/>
            <p:nvPr/>
          </p:nvSpPr>
          <p:spPr>
            <a:xfrm>
              <a:off x="4581143" y="3983736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4">
                  <a:moveTo>
                    <a:pt x="3021583" y="0"/>
                  </a:moveTo>
                  <a:lnTo>
                    <a:pt x="297688" y="0"/>
                  </a:lnTo>
                  <a:lnTo>
                    <a:pt x="249387" y="3894"/>
                  </a:lnTo>
                  <a:lnTo>
                    <a:pt x="203573" y="15170"/>
                  </a:lnTo>
                  <a:lnTo>
                    <a:pt x="160858" y="33216"/>
                  </a:lnTo>
                  <a:lnTo>
                    <a:pt x="121852" y="57420"/>
                  </a:lnTo>
                  <a:lnTo>
                    <a:pt x="87169" y="87169"/>
                  </a:lnTo>
                  <a:lnTo>
                    <a:pt x="57420" y="121852"/>
                  </a:lnTo>
                  <a:lnTo>
                    <a:pt x="33216" y="160858"/>
                  </a:lnTo>
                  <a:lnTo>
                    <a:pt x="15170" y="203573"/>
                  </a:lnTo>
                  <a:lnTo>
                    <a:pt x="3894" y="249387"/>
                  </a:lnTo>
                  <a:lnTo>
                    <a:pt x="0" y="297688"/>
                  </a:lnTo>
                  <a:lnTo>
                    <a:pt x="0" y="1488439"/>
                  </a:lnTo>
                  <a:lnTo>
                    <a:pt x="3894" y="1536724"/>
                  </a:lnTo>
                  <a:lnTo>
                    <a:pt x="15170" y="1582529"/>
                  </a:lnTo>
                  <a:lnTo>
                    <a:pt x="33216" y="1625241"/>
                  </a:lnTo>
                  <a:lnTo>
                    <a:pt x="57420" y="1664247"/>
                  </a:lnTo>
                  <a:lnTo>
                    <a:pt x="87169" y="1698934"/>
                  </a:lnTo>
                  <a:lnTo>
                    <a:pt x="121852" y="1728689"/>
                  </a:lnTo>
                  <a:lnTo>
                    <a:pt x="160858" y="1752899"/>
                  </a:lnTo>
                  <a:lnTo>
                    <a:pt x="203573" y="1770950"/>
                  </a:lnTo>
                  <a:lnTo>
                    <a:pt x="249387" y="1782231"/>
                  </a:lnTo>
                  <a:lnTo>
                    <a:pt x="297688" y="1786127"/>
                  </a:lnTo>
                  <a:lnTo>
                    <a:pt x="3021583" y="1786127"/>
                  </a:lnTo>
                  <a:lnTo>
                    <a:pt x="3069884" y="1782231"/>
                  </a:lnTo>
                  <a:lnTo>
                    <a:pt x="3115698" y="1770950"/>
                  </a:lnTo>
                  <a:lnTo>
                    <a:pt x="3158413" y="1752899"/>
                  </a:lnTo>
                  <a:lnTo>
                    <a:pt x="3197419" y="1728689"/>
                  </a:lnTo>
                  <a:lnTo>
                    <a:pt x="3232102" y="1698934"/>
                  </a:lnTo>
                  <a:lnTo>
                    <a:pt x="3261851" y="1664247"/>
                  </a:lnTo>
                  <a:lnTo>
                    <a:pt x="3286055" y="1625241"/>
                  </a:lnTo>
                  <a:lnTo>
                    <a:pt x="3304101" y="1582529"/>
                  </a:lnTo>
                  <a:lnTo>
                    <a:pt x="3315377" y="1536724"/>
                  </a:lnTo>
                  <a:lnTo>
                    <a:pt x="3319272" y="1488439"/>
                  </a:lnTo>
                  <a:lnTo>
                    <a:pt x="3319272" y="297688"/>
                  </a:lnTo>
                  <a:lnTo>
                    <a:pt x="3315377" y="249387"/>
                  </a:lnTo>
                  <a:lnTo>
                    <a:pt x="3304101" y="203573"/>
                  </a:lnTo>
                  <a:lnTo>
                    <a:pt x="3286055" y="160858"/>
                  </a:lnTo>
                  <a:lnTo>
                    <a:pt x="3261851" y="121852"/>
                  </a:lnTo>
                  <a:lnTo>
                    <a:pt x="3232102" y="87169"/>
                  </a:lnTo>
                  <a:lnTo>
                    <a:pt x="3197419" y="57420"/>
                  </a:lnTo>
                  <a:lnTo>
                    <a:pt x="3158413" y="33216"/>
                  </a:lnTo>
                  <a:lnTo>
                    <a:pt x="3115698" y="15170"/>
                  </a:lnTo>
                  <a:lnTo>
                    <a:pt x="3069884" y="3894"/>
                  </a:lnTo>
                  <a:lnTo>
                    <a:pt x="3021583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81143" y="3983736"/>
              <a:ext cx="3319779" cy="1786255"/>
            </a:xfrm>
            <a:custGeom>
              <a:avLst/>
              <a:gdLst/>
              <a:ahLst/>
              <a:cxnLst/>
              <a:rect l="l" t="t" r="r" b="b"/>
              <a:pathLst>
                <a:path w="3319779" h="1786254">
                  <a:moveTo>
                    <a:pt x="0" y="297688"/>
                  </a:moveTo>
                  <a:lnTo>
                    <a:pt x="3894" y="249387"/>
                  </a:lnTo>
                  <a:lnTo>
                    <a:pt x="15170" y="203573"/>
                  </a:lnTo>
                  <a:lnTo>
                    <a:pt x="33216" y="160858"/>
                  </a:lnTo>
                  <a:lnTo>
                    <a:pt x="57420" y="121852"/>
                  </a:lnTo>
                  <a:lnTo>
                    <a:pt x="87169" y="87169"/>
                  </a:lnTo>
                  <a:lnTo>
                    <a:pt x="121852" y="57420"/>
                  </a:lnTo>
                  <a:lnTo>
                    <a:pt x="160858" y="33216"/>
                  </a:lnTo>
                  <a:lnTo>
                    <a:pt x="203573" y="15170"/>
                  </a:lnTo>
                  <a:lnTo>
                    <a:pt x="249387" y="3894"/>
                  </a:lnTo>
                  <a:lnTo>
                    <a:pt x="297688" y="0"/>
                  </a:lnTo>
                  <a:lnTo>
                    <a:pt x="3021583" y="0"/>
                  </a:lnTo>
                  <a:lnTo>
                    <a:pt x="3069884" y="3894"/>
                  </a:lnTo>
                  <a:lnTo>
                    <a:pt x="3115698" y="15170"/>
                  </a:lnTo>
                  <a:lnTo>
                    <a:pt x="3158413" y="33216"/>
                  </a:lnTo>
                  <a:lnTo>
                    <a:pt x="3197419" y="57420"/>
                  </a:lnTo>
                  <a:lnTo>
                    <a:pt x="3232102" y="87169"/>
                  </a:lnTo>
                  <a:lnTo>
                    <a:pt x="3261851" y="121852"/>
                  </a:lnTo>
                  <a:lnTo>
                    <a:pt x="3286055" y="160858"/>
                  </a:lnTo>
                  <a:lnTo>
                    <a:pt x="3304101" y="203573"/>
                  </a:lnTo>
                  <a:lnTo>
                    <a:pt x="3315377" y="249387"/>
                  </a:lnTo>
                  <a:lnTo>
                    <a:pt x="3319272" y="297688"/>
                  </a:lnTo>
                  <a:lnTo>
                    <a:pt x="3319272" y="1488439"/>
                  </a:lnTo>
                  <a:lnTo>
                    <a:pt x="3315377" y="1536724"/>
                  </a:lnTo>
                  <a:lnTo>
                    <a:pt x="3304101" y="1582529"/>
                  </a:lnTo>
                  <a:lnTo>
                    <a:pt x="3286055" y="1625241"/>
                  </a:lnTo>
                  <a:lnTo>
                    <a:pt x="3261851" y="1664247"/>
                  </a:lnTo>
                  <a:lnTo>
                    <a:pt x="3232102" y="1698934"/>
                  </a:lnTo>
                  <a:lnTo>
                    <a:pt x="3197419" y="1728689"/>
                  </a:lnTo>
                  <a:lnTo>
                    <a:pt x="3158413" y="1752899"/>
                  </a:lnTo>
                  <a:lnTo>
                    <a:pt x="3115698" y="1770950"/>
                  </a:lnTo>
                  <a:lnTo>
                    <a:pt x="3069884" y="1782231"/>
                  </a:lnTo>
                  <a:lnTo>
                    <a:pt x="3021583" y="1786127"/>
                  </a:lnTo>
                  <a:lnTo>
                    <a:pt x="297688" y="1786127"/>
                  </a:lnTo>
                  <a:lnTo>
                    <a:pt x="249387" y="1782231"/>
                  </a:lnTo>
                  <a:lnTo>
                    <a:pt x="203573" y="1770950"/>
                  </a:lnTo>
                  <a:lnTo>
                    <a:pt x="160858" y="1752899"/>
                  </a:lnTo>
                  <a:lnTo>
                    <a:pt x="121852" y="1728689"/>
                  </a:lnTo>
                  <a:lnTo>
                    <a:pt x="87169" y="1698934"/>
                  </a:lnTo>
                  <a:lnTo>
                    <a:pt x="57420" y="1664247"/>
                  </a:lnTo>
                  <a:lnTo>
                    <a:pt x="33216" y="1625241"/>
                  </a:lnTo>
                  <a:lnTo>
                    <a:pt x="15170" y="1582529"/>
                  </a:lnTo>
                  <a:lnTo>
                    <a:pt x="3894" y="1536724"/>
                  </a:lnTo>
                  <a:lnTo>
                    <a:pt x="0" y="1488439"/>
                  </a:lnTo>
                  <a:lnTo>
                    <a:pt x="0" y="297688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360664" y="4011167"/>
            <a:ext cx="3331845" cy="1801495"/>
            <a:chOff x="8360664" y="4011167"/>
            <a:chExt cx="3331845" cy="1801495"/>
          </a:xfrm>
        </p:grpSpPr>
        <p:sp>
          <p:nvSpPr>
            <p:cNvPr id="18" name="object 18"/>
            <p:cNvSpPr/>
            <p:nvPr/>
          </p:nvSpPr>
          <p:spPr>
            <a:xfrm>
              <a:off x="8366760" y="4017263"/>
              <a:ext cx="3319779" cy="1789430"/>
            </a:xfrm>
            <a:custGeom>
              <a:avLst/>
              <a:gdLst/>
              <a:ahLst/>
              <a:cxnLst/>
              <a:rect l="l" t="t" r="r" b="b"/>
              <a:pathLst>
                <a:path w="3319779" h="1789429">
                  <a:moveTo>
                    <a:pt x="3021076" y="0"/>
                  </a:moveTo>
                  <a:lnTo>
                    <a:pt x="298196" y="0"/>
                  </a:lnTo>
                  <a:lnTo>
                    <a:pt x="249819" y="3902"/>
                  </a:lnTo>
                  <a:lnTo>
                    <a:pt x="203931" y="15199"/>
                  </a:lnTo>
                  <a:lnTo>
                    <a:pt x="161144" y="33278"/>
                  </a:lnTo>
                  <a:lnTo>
                    <a:pt x="122072" y="57525"/>
                  </a:lnTo>
                  <a:lnTo>
                    <a:pt x="87328" y="87328"/>
                  </a:lnTo>
                  <a:lnTo>
                    <a:pt x="57525" y="122072"/>
                  </a:lnTo>
                  <a:lnTo>
                    <a:pt x="33278" y="161144"/>
                  </a:lnTo>
                  <a:lnTo>
                    <a:pt x="15199" y="203931"/>
                  </a:lnTo>
                  <a:lnTo>
                    <a:pt x="3902" y="249819"/>
                  </a:lnTo>
                  <a:lnTo>
                    <a:pt x="0" y="298196"/>
                  </a:lnTo>
                  <a:lnTo>
                    <a:pt x="0" y="1490980"/>
                  </a:lnTo>
                  <a:lnTo>
                    <a:pt x="3902" y="1539346"/>
                  </a:lnTo>
                  <a:lnTo>
                    <a:pt x="15199" y="1585229"/>
                  </a:lnTo>
                  <a:lnTo>
                    <a:pt x="33278" y="1628014"/>
                  </a:lnTo>
                  <a:lnTo>
                    <a:pt x="57525" y="1667087"/>
                  </a:lnTo>
                  <a:lnTo>
                    <a:pt x="87328" y="1701833"/>
                  </a:lnTo>
                  <a:lnTo>
                    <a:pt x="122072" y="1731639"/>
                  </a:lnTo>
                  <a:lnTo>
                    <a:pt x="161144" y="1755890"/>
                  </a:lnTo>
                  <a:lnTo>
                    <a:pt x="203931" y="1773972"/>
                  </a:lnTo>
                  <a:lnTo>
                    <a:pt x="249819" y="1785272"/>
                  </a:lnTo>
                  <a:lnTo>
                    <a:pt x="298196" y="1789176"/>
                  </a:lnTo>
                  <a:lnTo>
                    <a:pt x="3021076" y="1789176"/>
                  </a:lnTo>
                  <a:lnTo>
                    <a:pt x="3069452" y="1785272"/>
                  </a:lnTo>
                  <a:lnTo>
                    <a:pt x="3115340" y="1773972"/>
                  </a:lnTo>
                  <a:lnTo>
                    <a:pt x="3158127" y="1755890"/>
                  </a:lnTo>
                  <a:lnTo>
                    <a:pt x="3197199" y="1731639"/>
                  </a:lnTo>
                  <a:lnTo>
                    <a:pt x="3231943" y="1701833"/>
                  </a:lnTo>
                  <a:lnTo>
                    <a:pt x="3261746" y="1667087"/>
                  </a:lnTo>
                  <a:lnTo>
                    <a:pt x="3285993" y="1628014"/>
                  </a:lnTo>
                  <a:lnTo>
                    <a:pt x="3304072" y="1585229"/>
                  </a:lnTo>
                  <a:lnTo>
                    <a:pt x="3315369" y="1539346"/>
                  </a:lnTo>
                  <a:lnTo>
                    <a:pt x="3319272" y="1490980"/>
                  </a:lnTo>
                  <a:lnTo>
                    <a:pt x="3319272" y="298196"/>
                  </a:lnTo>
                  <a:lnTo>
                    <a:pt x="3315369" y="249819"/>
                  </a:lnTo>
                  <a:lnTo>
                    <a:pt x="3304072" y="203931"/>
                  </a:lnTo>
                  <a:lnTo>
                    <a:pt x="3285993" y="161144"/>
                  </a:lnTo>
                  <a:lnTo>
                    <a:pt x="3261746" y="122072"/>
                  </a:lnTo>
                  <a:lnTo>
                    <a:pt x="3231943" y="87328"/>
                  </a:lnTo>
                  <a:lnTo>
                    <a:pt x="3197199" y="57525"/>
                  </a:lnTo>
                  <a:lnTo>
                    <a:pt x="3158127" y="33278"/>
                  </a:lnTo>
                  <a:lnTo>
                    <a:pt x="3115340" y="15199"/>
                  </a:lnTo>
                  <a:lnTo>
                    <a:pt x="3069452" y="3902"/>
                  </a:lnTo>
                  <a:lnTo>
                    <a:pt x="3021076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6760" y="4017263"/>
              <a:ext cx="3319779" cy="1789430"/>
            </a:xfrm>
            <a:custGeom>
              <a:avLst/>
              <a:gdLst/>
              <a:ahLst/>
              <a:cxnLst/>
              <a:rect l="l" t="t" r="r" b="b"/>
              <a:pathLst>
                <a:path w="3319779" h="1789429">
                  <a:moveTo>
                    <a:pt x="0" y="298196"/>
                  </a:moveTo>
                  <a:lnTo>
                    <a:pt x="3902" y="249819"/>
                  </a:lnTo>
                  <a:lnTo>
                    <a:pt x="15199" y="203931"/>
                  </a:lnTo>
                  <a:lnTo>
                    <a:pt x="33278" y="161144"/>
                  </a:lnTo>
                  <a:lnTo>
                    <a:pt x="57525" y="122072"/>
                  </a:lnTo>
                  <a:lnTo>
                    <a:pt x="87328" y="87328"/>
                  </a:lnTo>
                  <a:lnTo>
                    <a:pt x="122072" y="57525"/>
                  </a:lnTo>
                  <a:lnTo>
                    <a:pt x="161144" y="33278"/>
                  </a:lnTo>
                  <a:lnTo>
                    <a:pt x="203931" y="15199"/>
                  </a:lnTo>
                  <a:lnTo>
                    <a:pt x="249819" y="3902"/>
                  </a:lnTo>
                  <a:lnTo>
                    <a:pt x="298196" y="0"/>
                  </a:lnTo>
                  <a:lnTo>
                    <a:pt x="3021076" y="0"/>
                  </a:lnTo>
                  <a:lnTo>
                    <a:pt x="3069452" y="3902"/>
                  </a:lnTo>
                  <a:lnTo>
                    <a:pt x="3115340" y="15199"/>
                  </a:lnTo>
                  <a:lnTo>
                    <a:pt x="3158127" y="33278"/>
                  </a:lnTo>
                  <a:lnTo>
                    <a:pt x="3197199" y="57525"/>
                  </a:lnTo>
                  <a:lnTo>
                    <a:pt x="3231943" y="87328"/>
                  </a:lnTo>
                  <a:lnTo>
                    <a:pt x="3261746" y="122072"/>
                  </a:lnTo>
                  <a:lnTo>
                    <a:pt x="3285993" y="161144"/>
                  </a:lnTo>
                  <a:lnTo>
                    <a:pt x="3304072" y="203931"/>
                  </a:lnTo>
                  <a:lnTo>
                    <a:pt x="3315369" y="249819"/>
                  </a:lnTo>
                  <a:lnTo>
                    <a:pt x="3319272" y="298196"/>
                  </a:lnTo>
                  <a:lnTo>
                    <a:pt x="3319272" y="1490980"/>
                  </a:lnTo>
                  <a:lnTo>
                    <a:pt x="3315369" y="1539346"/>
                  </a:lnTo>
                  <a:lnTo>
                    <a:pt x="3304072" y="1585229"/>
                  </a:lnTo>
                  <a:lnTo>
                    <a:pt x="3285993" y="1628014"/>
                  </a:lnTo>
                  <a:lnTo>
                    <a:pt x="3261746" y="1667087"/>
                  </a:lnTo>
                  <a:lnTo>
                    <a:pt x="3231943" y="1701833"/>
                  </a:lnTo>
                  <a:lnTo>
                    <a:pt x="3197199" y="1731639"/>
                  </a:lnTo>
                  <a:lnTo>
                    <a:pt x="3158127" y="1755890"/>
                  </a:lnTo>
                  <a:lnTo>
                    <a:pt x="3115340" y="1773972"/>
                  </a:lnTo>
                  <a:lnTo>
                    <a:pt x="3069452" y="1785272"/>
                  </a:lnTo>
                  <a:lnTo>
                    <a:pt x="3021076" y="1789176"/>
                  </a:lnTo>
                  <a:lnTo>
                    <a:pt x="298196" y="1789176"/>
                  </a:lnTo>
                  <a:lnTo>
                    <a:pt x="249819" y="1785272"/>
                  </a:lnTo>
                  <a:lnTo>
                    <a:pt x="203931" y="1773972"/>
                  </a:lnTo>
                  <a:lnTo>
                    <a:pt x="161144" y="1755890"/>
                  </a:lnTo>
                  <a:lnTo>
                    <a:pt x="122072" y="1731639"/>
                  </a:lnTo>
                  <a:lnTo>
                    <a:pt x="87328" y="1701833"/>
                  </a:lnTo>
                  <a:lnTo>
                    <a:pt x="57525" y="1667087"/>
                  </a:lnTo>
                  <a:lnTo>
                    <a:pt x="33278" y="1628014"/>
                  </a:lnTo>
                  <a:lnTo>
                    <a:pt x="15199" y="1585229"/>
                  </a:lnTo>
                  <a:lnTo>
                    <a:pt x="3902" y="1539346"/>
                  </a:lnTo>
                  <a:lnTo>
                    <a:pt x="0" y="1490980"/>
                  </a:lnTo>
                  <a:lnTo>
                    <a:pt x="0" y="298196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39" y="3102864"/>
            <a:ext cx="914400" cy="914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079" y="3216868"/>
            <a:ext cx="530860" cy="58275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6919" y="3172967"/>
            <a:ext cx="762000" cy="7619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5806440"/>
            <a:ext cx="914400" cy="9144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81673" y="5926112"/>
            <a:ext cx="654517" cy="71226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24086" y="5905258"/>
            <a:ext cx="827772" cy="75077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20774" y="596900"/>
            <a:ext cx="894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017253"/>
                </a:solidFill>
                <a:latin typeface="Arial"/>
                <a:cs typeface="Arial"/>
              </a:rPr>
              <a:t>Problemas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017253"/>
                </a:solidFill>
                <a:latin typeface="Arial"/>
                <a:cs typeface="Arial"/>
              </a:rPr>
              <a:t>fundamentales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017253"/>
                </a:solidFill>
                <a:latin typeface="Arial"/>
                <a:cs typeface="Arial"/>
              </a:rPr>
              <a:t>actuales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17253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017253"/>
                </a:solidFill>
                <a:latin typeface="Arial"/>
                <a:cs typeface="Arial"/>
              </a:rPr>
              <a:t>sostenibilidad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017253"/>
                </a:solidFill>
                <a:latin typeface="Arial"/>
                <a:cs typeface="Arial"/>
              </a:rPr>
              <a:t>que</a:t>
            </a:r>
            <a:r>
              <a:rPr sz="1800" b="1" spc="-35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017253"/>
                </a:solidFill>
                <a:latin typeface="Arial"/>
                <a:cs typeface="Arial"/>
              </a:rPr>
              <a:t>enfrentan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17253"/>
                </a:solidFill>
                <a:latin typeface="Arial"/>
                <a:cs typeface="Arial"/>
              </a:rPr>
              <a:t>las</a:t>
            </a:r>
            <a:r>
              <a:rPr sz="1800" b="1" spc="-30" dirty="0">
                <a:solidFill>
                  <a:srgbClr val="017253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017253"/>
                </a:solidFill>
                <a:latin typeface="Arial"/>
                <a:cs typeface="Arial"/>
              </a:rPr>
              <a:t>pymes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621282" y="1469135"/>
            <a:ext cx="14522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90" dirty="0">
                <a:latin typeface="Arial"/>
                <a:cs typeface="Arial"/>
              </a:rPr>
              <a:t>Ambiente</a:t>
            </a:r>
            <a:endParaRPr sz="2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23179" y="1568835"/>
            <a:ext cx="2152015" cy="13379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115"/>
              </a:spcBef>
            </a:pPr>
            <a:r>
              <a:rPr sz="1700" b="1" spc="30" dirty="0">
                <a:solidFill>
                  <a:srgbClr val="FFFFFF"/>
                </a:solidFill>
                <a:latin typeface="Arial"/>
                <a:cs typeface="Arial"/>
              </a:rPr>
              <a:t>Energía</a:t>
            </a:r>
            <a:endParaRPr sz="1700">
              <a:latin typeface="Arial"/>
              <a:cs typeface="Arial"/>
            </a:endParaRPr>
          </a:p>
          <a:p>
            <a:pPr marL="12700" marR="5080" indent="-32384" algn="ctr">
              <a:lnSpc>
                <a:spcPct val="138100"/>
              </a:lnSpc>
              <a:spcBef>
                <a:spcPts val="185"/>
              </a:spcBef>
            </a:pP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Introducir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acciones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reducir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sistemáticamente 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consumo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energía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09838" y="1590675"/>
            <a:ext cx="2827655" cy="14528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459"/>
              </a:spcBef>
            </a:pP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Gases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efecto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invernadero</a:t>
            </a:r>
            <a:endParaRPr sz="1100">
              <a:latin typeface="Arial"/>
              <a:cs typeface="Arial"/>
            </a:endParaRPr>
          </a:p>
          <a:p>
            <a:pPr marR="125095" algn="ctr">
              <a:lnSpc>
                <a:spcPct val="100000"/>
              </a:lnSpc>
              <a:spcBef>
                <a:spcPts val="66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Emisiones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(GEI)</a:t>
            </a:r>
            <a:endParaRPr sz="2000">
              <a:latin typeface="Arial"/>
              <a:cs typeface="Arial"/>
            </a:endParaRPr>
          </a:p>
          <a:p>
            <a:pPr marL="33655" marR="5080" indent="-21590">
              <a:lnSpc>
                <a:spcPts val="2160"/>
              </a:lnSpc>
              <a:spcBef>
                <a:spcPts val="180"/>
              </a:spcBef>
            </a:pPr>
            <a:r>
              <a:rPr sz="1050" spc="45" dirty="0">
                <a:solidFill>
                  <a:srgbClr val="FFFFFF"/>
                </a:solidFill>
                <a:latin typeface="Tahoma"/>
                <a:cs typeface="Tahoma"/>
              </a:rPr>
              <a:t>Administre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sus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ahoma"/>
                <a:cs typeface="Tahoma"/>
              </a:rPr>
              <a:t>emisiones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gases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efecto </a:t>
            </a:r>
            <a:r>
              <a:rPr sz="1050" spc="-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ahoma"/>
                <a:cs typeface="Tahoma"/>
              </a:rPr>
              <a:t>invernadero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Tahoma"/>
                <a:cs typeface="Tahoma"/>
              </a:rPr>
              <a:t>(GEI)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Tahoma"/>
                <a:cs typeface="Tahoma"/>
              </a:rPr>
              <a:t>resultado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050">
              <a:latin typeface="Tahoma"/>
              <a:cs typeface="Tahoma"/>
            </a:endParaRPr>
          </a:p>
          <a:p>
            <a:pPr marR="62865" algn="ctr">
              <a:lnSpc>
                <a:spcPct val="100000"/>
              </a:lnSpc>
              <a:spcBef>
                <a:spcPts val="375"/>
              </a:spcBef>
            </a:pPr>
            <a:r>
              <a:rPr sz="1350" spc="35" dirty="0">
                <a:solidFill>
                  <a:srgbClr val="FFFFFF"/>
                </a:solidFill>
                <a:latin typeface="Tahoma"/>
                <a:cs typeface="Tahoma"/>
              </a:rPr>
              <a:t>actividades,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producto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8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servicio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4300" y="1829606"/>
            <a:ext cx="2855595" cy="12369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Comprender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endParaRPr sz="1600">
              <a:latin typeface="Tahoma"/>
              <a:cs typeface="Tahoma"/>
            </a:endParaRPr>
          </a:p>
          <a:p>
            <a:pPr marR="31115" algn="ctr">
              <a:lnSpc>
                <a:spcPct val="100000"/>
              </a:lnSpc>
              <a:spcBef>
                <a:spcPts val="380"/>
              </a:spcBef>
            </a:pP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productos,</a:t>
            </a:r>
            <a:r>
              <a:rPr sz="17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servicios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700">
              <a:latin typeface="Tahoma"/>
              <a:cs typeface="Tahoma"/>
            </a:endParaRPr>
          </a:p>
          <a:p>
            <a:pPr marR="44450" algn="ctr">
              <a:lnSpc>
                <a:spcPct val="100000"/>
              </a:lnSpc>
              <a:spcBef>
                <a:spcPts val="815"/>
              </a:spcBef>
            </a:pP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cadena</a:t>
            </a:r>
            <a:r>
              <a:rPr sz="1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suministro</a:t>
            </a:r>
            <a:r>
              <a:rPr sz="1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tiene</a:t>
            </a:r>
            <a:r>
              <a:rPr sz="1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2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1250">
              <a:latin typeface="Tahoma"/>
              <a:cs typeface="Tahoma"/>
            </a:endParaRPr>
          </a:p>
          <a:p>
            <a:pPr marL="804545">
              <a:lnSpc>
                <a:spcPct val="100000"/>
              </a:lnSpc>
              <a:spcBef>
                <a:spcPts val="250"/>
              </a:spcBef>
            </a:pP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ambiente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88484" y="4048171"/>
            <a:ext cx="2549525" cy="16052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265"/>
              </a:spcBef>
            </a:pPr>
            <a:r>
              <a:rPr sz="2300" b="1" spc="-2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3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Arial"/>
                <a:cs typeface="Arial"/>
              </a:rPr>
              <a:t>Ética</a:t>
            </a:r>
            <a:endParaRPr sz="23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5"/>
              </a:spcBef>
            </a:pP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Demostrar</a:t>
            </a:r>
            <a:r>
              <a:rPr sz="19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endParaRPr sz="1900">
              <a:latin typeface="Tahoma"/>
              <a:cs typeface="Tahoma"/>
            </a:endParaRPr>
          </a:p>
          <a:p>
            <a:pPr marL="23495" algn="ctr">
              <a:lnSpc>
                <a:spcPct val="100000"/>
              </a:lnSpc>
              <a:spcBef>
                <a:spcPts val="720"/>
              </a:spcBef>
            </a:pP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responsabilidad</a:t>
            </a:r>
            <a:r>
              <a:rPr sz="1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3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través</a:t>
            </a:r>
            <a:r>
              <a:rPr sz="13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1300">
              <a:latin typeface="Tahoma"/>
              <a:cs typeface="Tahoma"/>
            </a:endParaRPr>
          </a:p>
          <a:p>
            <a:pPr marL="12065" marR="5080" indent="91440" algn="ctr">
              <a:lnSpc>
                <a:spcPct val="148300"/>
              </a:lnSpc>
              <a:spcBef>
                <a:spcPts val="10"/>
              </a:spcBef>
            </a:pPr>
            <a:r>
              <a:rPr sz="1350" spc="45" dirty="0">
                <a:solidFill>
                  <a:srgbClr val="FFFFFF"/>
                </a:solidFill>
                <a:latin typeface="Tahoma"/>
                <a:cs typeface="Tahoma"/>
              </a:rPr>
              <a:t>actividades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tienen </a:t>
            </a:r>
            <a:r>
              <a:rPr sz="1350" spc="80" dirty="0">
                <a:solidFill>
                  <a:srgbClr val="FFFFFF"/>
                </a:solidFill>
                <a:latin typeface="Tahoma"/>
                <a:cs typeface="Tahoma"/>
              </a:rPr>
              <a:t>un </a:t>
            </a:r>
            <a:r>
              <a:rPr sz="135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0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0" dirty="0">
                <a:solidFill>
                  <a:srgbClr val="FFFFFF"/>
                </a:solidFill>
                <a:latin typeface="Tahoma"/>
                <a:cs typeface="Tahoma"/>
              </a:rPr>
              <a:t>positivo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55" dirty="0">
                <a:solidFill>
                  <a:srgbClr val="FFFFFF"/>
                </a:solidFill>
                <a:latin typeface="Tahoma"/>
                <a:cs typeface="Tahoma"/>
              </a:rPr>
              <a:t>sociedad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9540" y="4189348"/>
            <a:ext cx="2760980" cy="135699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700" b="1" spc="50" dirty="0">
                <a:solidFill>
                  <a:srgbClr val="262626"/>
                </a:solidFill>
                <a:latin typeface="Arial"/>
                <a:cs typeface="Arial"/>
              </a:rPr>
              <a:t>Optimización</a:t>
            </a:r>
            <a:r>
              <a:rPr sz="1700" b="1" spc="-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700" b="1" spc="45" dirty="0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sz="1700" b="1" spc="-6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262626"/>
                </a:solidFill>
                <a:latin typeface="Arial"/>
                <a:cs typeface="Arial"/>
              </a:rPr>
              <a:t>recursos</a:t>
            </a:r>
            <a:endParaRPr sz="1700">
              <a:latin typeface="Arial"/>
              <a:cs typeface="Arial"/>
            </a:endParaRPr>
          </a:p>
          <a:p>
            <a:pPr marL="82550" marR="77470" indent="36195">
              <a:lnSpc>
                <a:spcPct val="153800"/>
              </a:lnSpc>
              <a:spcBef>
                <a:spcPts val="20"/>
              </a:spcBef>
            </a:pPr>
            <a:r>
              <a:rPr sz="1300" spc="30" dirty="0">
                <a:solidFill>
                  <a:srgbClr val="262626"/>
                </a:solidFill>
                <a:latin typeface="Tahoma"/>
                <a:cs typeface="Tahoma"/>
              </a:rPr>
              <a:t>Evaluar,</a:t>
            </a:r>
            <a:r>
              <a:rPr sz="13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62626"/>
                </a:solidFill>
                <a:latin typeface="Tahoma"/>
                <a:cs typeface="Tahoma"/>
              </a:rPr>
              <a:t>medir,</a:t>
            </a:r>
            <a:r>
              <a:rPr sz="13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262626"/>
                </a:solidFill>
                <a:latin typeface="Tahoma"/>
                <a:cs typeface="Tahoma"/>
              </a:rPr>
              <a:t>informar</a:t>
            </a:r>
            <a:r>
              <a:rPr sz="13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62626"/>
                </a:solidFill>
                <a:latin typeface="Tahoma"/>
                <a:cs typeface="Tahoma"/>
              </a:rPr>
              <a:t>sobre</a:t>
            </a:r>
            <a:r>
              <a:rPr sz="1300" spc="-8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262626"/>
                </a:solidFill>
                <a:latin typeface="Tahoma"/>
                <a:cs typeface="Tahoma"/>
              </a:rPr>
              <a:t>el </a:t>
            </a:r>
            <a:r>
              <a:rPr sz="1300" spc="-390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262626"/>
                </a:solidFill>
                <a:latin typeface="Tahoma"/>
                <a:cs typeface="Tahoma"/>
              </a:rPr>
              <a:t>consumo</a:t>
            </a:r>
            <a:r>
              <a:rPr sz="1300" spc="-7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262626"/>
                </a:solidFill>
                <a:latin typeface="Tahoma"/>
                <a:cs typeface="Tahoma"/>
              </a:rPr>
              <a:t>de</a:t>
            </a:r>
            <a:r>
              <a:rPr sz="1300" spc="-7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262626"/>
                </a:solidFill>
                <a:latin typeface="Tahoma"/>
                <a:cs typeface="Tahoma"/>
              </a:rPr>
              <a:t>recursos</a:t>
            </a:r>
            <a:r>
              <a:rPr sz="1300" spc="-75" dirty="0">
                <a:solidFill>
                  <a:srgbClr val="26262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262626"/>
                </a:solidFill>
                <a:latin typeface="Tahoma"/>
                <a:cs typeface="Tahoma"/>
              </a:rPr>
              <a:t>naturales</a:t>
            </a:r>
            <a:endParaRPr sz="1300">
              <a:latin typeface="Tahoma"/>
              <a:cs typeface="Tahoma"/>
            </a:endParaRPr>
          </a:p>
          <a:p>
            <a:pPr marL="956944">
              <a:lnSpc>
                <a:spcPct val="100000"/>
              </a:lnSpc>
              <a:spcBef>
                <a:spcPts val="340"/>
              </a:spcBef>
            </a:pPr>
            <a:r>
              <a:rPr sz="1800" spc="75" dirty="0">
                <a:solidFill>
                  <a:srgbClr val="262626"/>
                </a:solidFill>
                <a:latin typeface="Tahoma"/>
                <a:cs typeface="Tahoma"/>
              </a:rPr>
              <a:t>recursos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74100" y="4162625"/>
            <a:ext cx="2537460" cy="15284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330"/>
              </a:spcBef>
            </a:pP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Biodiversidad</a:t>
            </a:r>
            <a:endParaRPr sz="16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275"/>
              </a:spcBef>
            </a:pPr>
            <a:r>
              <a:rPr sz="1900" spc="120" dirty="0">
                <a:solidFill>
                  <a:srgbClr val="FFFFFF"/>
                </a:solidFill>
                <a:latin typeface="Tahoma"/>
                <a:cs typeface="Tahoma"/>
              </a:rPr>
              <a:t>Medir</a:t>
            </a:r>
            <a:r>
              <a:rPr sz="1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salud,</a:t>
            </a:r>
            <a:endParaRPr sz="1900">
              <a:latin typeface="Tahoma"/>
              <a:cs typeface="Tahoma"/>
            </a:endParaRPr>
          </a:p>
          <a:p>
            <a:pPr marL="457200">
              <a:lnSpc>
                <a:spcPct val="100000"/>
              </a:lnSpc>
              <a:spcBef>
                <a:spcPts val="325"/>
              </a:spcBef>
            </a:pP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mantenimiento</a:t>
            </a:r>
            <a:r>
              <a:rPr sz="17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mejora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9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definido</a:t>
            </a:r>
            <a:endParaRPr sz="1900">
              <a:latin typeface="Tahoma"/>
              <a:cs typeface="Tahoma"/>
            </a:endParaRPr>
          </a:p>
          <a:p>
            <a:pPr marL="110489" algn="ctr">
              <a:lnSpc>
                <a:spcPct val="100000"/>
              </a:lnSpc>
              <a:spcBef>
                <a:spcPts val="520"/>
              </a:spcBef>
            </a:pP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ecosistema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85994" y="836771"/>
            <a:ext cx="6123305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1700" spc="15" dirty="0">
                <a:latin typeface="Tahoma"/>
                <a:cs typeface="Tahoma"/>
              </a:rPr>
              <a:t>Si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bien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la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sostenibilidad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como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concepto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se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ha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convertido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un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término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ampliamente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aceptado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el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discurso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75" dirty="0">
                <a:latin typeface="Tahoma"/>
                <a:cs typeface="Tahoma"/>
              </a:rPr>
              <a:t>público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en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los </a:t>
            </a:r>
            <a:r>
              <a:rPr sz="1700" spc="80" dirty="0">
                <a:latin typeface="Tahoma"/>
                <a:cs typeface="Tahoma"/>
              </a:rPr>
              <a:t>últimos </a:t>
            </a:r>
            <a:r>
              <a:rPr sz="1700" spc="50" dirty="0">
                <a:latin typeface="Tahoma"/>
                <a:cs typeface="Tahoma"/>
              </a:rPr>
              <a:t>años, </a:t>
            </a:r>
            <a:r>
              <a:rPr sz="1700" spc="80" dirty="0">
                <a:latin typeface="Tahoma"/>
                <a:cs typeface="Tahoma"/>
              </a:rPr>
              <a:t>debe </a:t>
            </a:r>
            <a:r>
              <a:rPr sz="1700" spc="75" dirty="0">
                <a:latin typeface="Tahoma"/>
                <a:cs typeface="Tahoma"/>
              </a:rPr>
              <a:t>su </a:t>
            </a:r>
            <a:r>
              <a:rPr sz="1700" spc="85" dirty="0">
                <a:latin typeface="Tahoma"/>
                <a:cs typeface="Tahoma"/>
              </a:rPr>
              <a:t>camino </a:t>
            </a:r>
            <a:r>
              <a:rPr sz="1700" spc="55" dirty="0">
                <a:latin typeface="Tahoma"/>
                <a:cs typeface="Tahoma"/>
              </a:rPr>
              <a:t>al </a:t>
            </a:r>
            <a:r>
              <a:rPr sz="1700" spc="75" dirty="0">
                <a:latin typeface="Tahoma"/>
                <a:cs typeface="Tahoma"/>
              </a:rPr>
              <a:t>nacimiento </a:t>
            </a:r>
            <a:r>
              <a:rPr sz="1700" spc="70" dirty="0">
                <a:latin typeface="Tahoma"/>
                <a:cs typeface="Tahoma"/>
              </a:rPr>
              <a:t>del </a:t>
            </a:r>
            <a:r>
              <a:rPr sz="1700" spc="75" dirty="0">
                <a:latin typeface="Tahoma"/>
                <a:cs typeface="Tahoma"/>
              </a:rPr>
              <a:t> </a:t>
            </a:r>
            <a:r>
              <a:rPr sz="1700" spc="85" dirty="0">
                <a:latin typeface="Tahoma"/>
                <a:cs typeface="Tahoma"/>
              </a:rPr>
              <a:t>movimiento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70" dirty="0">
                <a:latin typeface="Tahoma"/>
                <a:cs typeface="Tahoma"/>
              </a:rPr>
              <a:t>ambientalista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moderno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y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otros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movimientos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de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justicia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social.</a:t>
            </a:r>
            <a:endParaRPr sz="1700">
              <a:latin typeface="Tahoma"/>
              <a:cs typeface="Tahoma"/>
            </a:endParaRPr>
          </a:p>
          <a:p>
            <a:pPr marL="12700" marR="417195">
              <a:lnSpc>
                <a:spcPct val="144000"/>
              </a:lnSpc>
              <a:spcBef>
                <a:spcPts val="944"/>
              </a:spcBef>
            </a:pPr>
            <a:r>
              <a:rPr sz="1500" spc="60" dirty="0">
                <a:latin typeface="Tahoma"/>
                <a:cs typeface="Tahoma"/>
              </a:rPr>
              <a:t>Acontecimientos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35" dirty="0">
                <a:latin typeface="Tahoma"/>
                <a:cs typeface="Tahoma"/>
              </a:rPr>
              <a:t>clave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han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cimentado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85" dirty="0">
                <a:latin typeface="Tahoma"/>
                <a:cs typeface="Tahoma"/>
              </a:rPr>
              <a:t>como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5" dirty="0">
                <a:latin typeface="Tahoma"/>
                <a:cs typeface="Tahoma"/>
              </a:rPr>
              <a:t>una</a:t>
            </a:r>
            <a:r>
              <a:rPr sz="1500" spc="-7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prioridad</a:t>
            </a:r>
            <a:r>
              <a:rPr sz="1500" spc="-6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en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últimas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décadas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15" dirty="0">
                <a:latin typeface="Tahoma"/>
                <a:cs typeface="Tahoma"/>
              </a:rPr>
              <a:t>y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conformado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marcos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partir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cuales </a:t>
            </a:r>
            <a:r>
              <a:rPr sz="1500" spc="-45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ahora </a:t>
            </a:r>
            <a:r>
              <a:rPr sz="1500" spc="75" dirty="0">
                <a:latin typeface="Tahoma"/>
                <a:cs typeface="Tahoma"/>
              </a:rPr>
              <a:t>basamos </a:t>
            </a:r>
            <a:r>
              <a:rPr sz="1500" spc="60" dirty="0">
                <a:latin typeface="Tahoma"/>
                <a:cs typeface="Tahoma"/>
              </a:rPr>
              <a:t>nuestras decisiones </a:t>
            </a:r>
            <a:r>
              <a:rPr sz="1500" spc="40" dirty="0">
                <a:latin typeface="Tahoma"/>
                <a:cs typeface="Tahoma"/>
              </a:rPr>
              <a:t>políticas, </a:t>
            </a:r>
            <a:r>
              <a:rPr sz="1500" spc="65" dirty="0">
                <a:latin typeface="Tahoma"/>
                <a:cs typeface="Tahoma"/>
              </a:rPr>
              <a:t>empresariales </a:t>
            </a:r>
            <a:r>
              <a:rPr sz="1500" spc="55" dirty="0">
                <a:latin typeface="Tahoma"/>
                <a:cs typeface="Tahoma"/>
              </a:rPr>
              <a:t>e </a:t>
            </a:r>
            <a:r>
              <a:rPr sz="1500" spc="60" dirty="0">
                <a:latin typeface="Tahoma"/>
                <a:cs typeface="Tahoma"/>
              </a:rPr>
              <a:t> incluso</a:t>
            </a:r>
            <a:r>
              <a:rPr sz="1500" spc="-85" dirty="0">
                <a:latin typeface="Tahoma"/>
                <a:cs typeface="Tahoma"/>
              </a:rPr>
              <a:t> </a:t>
            </a:r>
            <a:r>
              <a:rPr sz="1500" spc="55" dirty="0">
                <a:latin typeface="Tahoma"/>
                <a:cs typeface="Tahoma"/>
              </a:rPr>
              <a:t>personales.</a:t>
            </a:r>
            <a:endParaRPr sz="1500">
              <a:latin typeface="Tahoma"/>
              <a:cs typeface="Tahoma"/>
            </a:endParaRPr>
          </a:p>
          <a:p>
            <a:pPr marL="12700" marR="161290">
              <a:lnSpc>
                <a:spcPct val="144100"/>
              </a:lnSpc>
              <a:spcBef>
                <a:spcPts val="1010"/>
              </a:spcBef>
            </a:pPr>
            <a:r>
              <a:rPr sz="1500" spc="95" dirty="0">
                <a:latin typeface="Tahoma"/>
                <a:cs typeface="Tahoma"/>
              </a:rPr>
              <a:t>Uno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los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mitos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más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conocidos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que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PYME </a:t>
            </a:r>
            <a:r>
              <a:rPr sz="1500" spc="-450" dirty="0">
                <a:latin typeface="Tahoma"/>
                <a:cs typeface="Tahoma"/>
              </a:rPr>
              <a:t> </a:t>
            </a:r>
            <a:r>
              <a:rPr sz="1500" spc="90" dirty="0">
                <a:latin typeface="Tahoma"/>
                <a:cs typeface="Tahoma"/>
              </a:rPr>
              <a:t>no </a:t>
            </a:r>
            <a:r>
              <a:rPr sz="1500" spc="80" dirty="0">
                <a:latin typeface="Tahoma"/>
                <a:cs typeface="Tahoma"/>
              </a:rPr>
              <a:t>pueden </a:t>
            </a:r>
            <a:r>
              <a:rPr sz="1500" spc="65" dirty="0">
                <a:latin typeface="Tahoma"/>
                <a:cs typeface="Tahoma"/>
              </a:rPr>
              <a:t>permitirse </a:t>
            </a:r>
            <a:r>
              <a:rPr sz="1500" spc="60" dirty="0">
                <a:latin typeface="Tahoma"/>
                <a:cs typeface="Tahoma"/>
              </a:rPr>
              <a:t>incluir </a:t>
            </a:r>
            <a:r>
              <a:rPr sz="1500" spc="45" dirty="0">
                <a:latin typeface="Tahoma"/>
                <a:cs typeface="Tahoma"/>
              </a:rPr>
              <a:t>la </a:t>
            </a:r>
            <a:r>
              <a:rPr sz="1500" spc="60" dirty="0">
                <a:latin typeface="Tahoma"/>
                <a:cs typeface="Tahoma"/>
              </a:rPr>
              <a:t>sostenibilidad </a:t>
            </a:r>
            <a:r>
              <a:rPr sz="1500" spc="70" dirty="0">
                <a:latin typeface="Tahoma"/>
                <a:cs typeface="Tahoma"/>
              </a:rPr>
              <a:t>en </a:t>
            </a:r>
            <a:r>
              <a:rPr sz="1500" spc="65" dirty="0">
                <a:latin typeface="Tahoma"/>
                <a:cs typeface="Tahoma"/>
              </a:rPr>
              <a:t>su </a:t>
            </a:r>
            <a:r>
              <a:rPr sz="1500" spc="55" dirty="0">
                <a:latin typeface="Tahoma"/>
                <a:cs typeface="Tahoma"/>
              </a:rPr>
              <a:t>agenda. </a:t>
            </a:r>
            <a:r>
              <a:rPr sz="1500" spc="65" dirty="0">
                <a:latin typeface="Tahoma"/>
                <a:cs typeface="Tahoma"/>
              </a:rPr>
              <a:t>Lo </a:t>
            </a:r>
            <a:r>
              <a:rPr sz="1500" spc="7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contrario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0" dirty="0">
                <a:latin typeface="Tahoma"/>
                <a:cs typeface="Tahoma"/>
              </a:rPr>
              <a:t>cierto,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las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pymes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90" dirty="0">
                <a:latin typeface="Tahoma"/>
                <a:cs typeface="Tahoma"/>
              </a:rPr>
              <a:t>no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80" dirty="0">
                <a:latin typeface="Tahoma"/>
                <a:cs typeface="Tahoma"/>
              </a:rPr>
              <a:t>pueden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permitirse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50" dirty="0">
                <a:latin typeface="Tahoma"/>
                <a:cs typeface="Tahoma"/>
              </a:rPr>
              <a:t>el</a:t>
            </a:r>
            <a:r>
              <a:rPr sz="1500" spc="-75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lujo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90" dirty="0">
                <a:latin typeface="Tahoma"/>
                <a:cs typeface="Tahoma"/>
              </a:rPr>
              <a:t>no </a:t>
            </a:r>
            <a:r>
              <a:rPr sz="1500" spc="95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hacer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70" dirty="0">
                <a:latin typeface="Tahoma"/>
                <a:cs typeface="Tahoma"/>
              </a:rPr>
              <a:t>de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45" dirty="0">
                <a:latin typeface="Tahoma"/>
                <a:cs typeface="Tahoma"/>
              </a:rPr>
              <a:t>la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sostenibilidad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su</a:t>
            </a:r>
            <a:r>
              <a:rPr sz="1500" spc="-80" dirty="0">
                <a:latin typeface="Tahoma"/>
                <a:cs typeface="Tahoma"/>
              </a:rPr>
              <a:t> </a:t>
            </a:r>
            <a:r>
              <a:rPr sz="1500" spc="60" dirty="0">
                <a:latin typeface="Tahoma"/>
                <a:cs typeface="Tahoma"/>
              </a:rPr>
              <a:t>prioridad.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869" y="2430398"/>
            <a:ext cx="26809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solidFill>
                  <a:srgbClr val="84B940"/>
                </a:solidFill>
                <a:latin typeface="Arial"/>
                <a:cs typeface="Arial"/>
              </a:rPr>
              <a:t>Antecedentes</a:t>
            </a:r>
            <a:r>
              <a:rPr sz="2500" b="1" spc="-110" dirty="0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sz="2500" b="1" spc="70" dirty="0">
                <a:solidFill>
                  <a:srgbClr val="84B940"/>
                </a:solidFill>
                <a:latin typeface="Arial"/>
                <a:cs typeface="Arial"/>
              </a:rPr>
              <a:t>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869" y="2937128"/>
            <a:ext cx="2416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84B940"/>
                </a:solidFill>
                <a:latin typeface="Arial"/>
                <a:cs typeface="Arial"/>
              </a:rPr>
              <a:t>Sustentabilidad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sz="900" spc="-20" dirty="0">
                <a:solidFill>
                  <a:srgbClr val="FFFFFF"/>
                </a:solidFill>
                <a:latin typeface="Tahoma"/>
                <a:cs typeface="Tahoma"/>
              </a:rPr>
              <a:t>ENTRES</a:t>
            </a:r>
            <a:r>
              <a:rPr sz="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FUTUROS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Tahoma"/>
                <a:cs typeface="Tahoma"/>
              </a:rPr>
              <a:t>EMPRESAS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8579</Words>
  <Application>Microsoft Office PowerPoint</Application>
  <PresentationFormat>Panorámica</PresentationFormat>
  <Paragraphs>662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5" baseType="lpstr">
      <vt:lpstr>Arial</vt:lpstr>
      <vt:lpstr>Calibri</vt:lpstr>
      <vt:lpstr>Tahoma</vt:lpstr>
      <vt:lpstr>Times New Roman</vt:lpstr>
      <vt:lpstr>Trebuchet MS</vt:lpstr>
      <vt:lpstr>Office Theme</vt:lpstr>
      <vt:lpstr>Presentación de PowerPoint</vt:lpstr>
      <vt:lpstr>M1: Introducción a</vt:lpstr>
      <vt:lpstr>La importancia de  Sostenibilidad y pymes para  el futuro de Europa</vt:lpstr>
      <vt:lpstr>Presentación de PowerPoint</vt:lpstr>
      <vt:lpstr>Cuando piensas en sostenibilidad, ¿qué te viene a la mente?</vt:lpstr>
      <vt:lpstr>¿POR QUÉ PYMES?</vt:lpstr>
      <vt:lpstr>Presentación de PowerPoint</vt:lpstr>
      <vt:lpstr>Ambiente</vt:lpstr>
      <vt:lpstr>Antecedentes de</vt:lpstr>
      <vt:lpstr>Desarrollo de la Sostenibilidad como la conocemos</vt:lpstr>
      <vt:lpstr>Presentación de PowerPoint</vt:lpstr>
      <vt:lpstr>Presentación de PowerPoint</vt:lpstr>
      <vt:lpstr>Presentación de PowerPoint</vt:lpstr>
      <vt:lpstr>Importancia de los ODS para las pymes</vt:lpstr>
      <vt:lpstr>VER - Importancia de los ODS para las pymes</vt:lpstr>
      <vt:lpstr>Formas prácticas de cumplir los ODS en las pymes</vt:lpstr>
      <vt:lpstr>Formas prácticas de cumplir los ODS en las pymes</vt:lpstr>
      <vt:lpstr>Formas prácticas de cumplir los ODS en las pymes</vt:lpstr>
      <vt:lpstr>CONÉCTATE CON ESTE RECURSO: GUÍA DE LA BRÚJULA DE LOS ODS</vt:lpstr>
      <vt:lpstr>RECURSO: GUÍA DE LA BRÚJULA DE LOS ODS</vt:lpstr>
      <vt:lpstr>Los tres pilares de la sostenibilidad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SECCIÓN 2 Sostenibilidad en  profundidad: ambiental</vt:lpstr>
      <vt:lpstr>Presentación de PowerPoint</vt:lpstr>
      <vt:lpstr>La ciencia detrás del cambio climático</vt:lpstr>
      <vt:lpstr>Presentación de PowerPoint</vt:lpstr>
      <vt:lpstr>La ciencia: el efecto invernadero</vt:lpstr>
      <vt:lpstr>La ciencia: el efecto invernadero</vt:lpstr>
      <vt:lpstr>Gases de invernadero</vt:lpstr>
      <vt:lpstr>El ciclo del carbono</vt:lpstr>
      <vt:lpstr>¿Sabías?</vt:lpstr>
      <vt:lpstr>Los Conductores de</vt:lpstr>
      <vt:lpstr>Presentación de PowerPoint</vt:lpstr>
      <vt:lpstr>'Es 'inequívoco' que la influencia humana ha calentado el</vt:lpstr>
      <vt:lpstr>Presentación de PowerPoint</vt:lpstr>
      <vt:lpstr>Actividades que están causando estos fo ssil</vt:lpstr>
      <vt:lpstr>ssil</vt:lpstr>
      <vt:lpstr>Presentación de PowerPoint</vt:lpstr>
      <vt:lpstr>Actividades que provocan la quema de 0ss4il</vt:lpstr>
      <vt:lpstr>ssil</vt:lpstr>
      <vt:lpstr>ssil</vt:lpstr>
      <vt:lpstr>Presentación de PowerPoint</vt:lpstr>
      <vt:lpstr>Cuando piensas en Sostenibilidad, ¿qué te viene a la mente?</vt:lpstr>
      <vt:lpstr>Presentación de PowerPoint</vt:lpstr>
      <vt:lpstr>Las pymes están en el asiento del conductor del impacto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PANORAMA Pacto Verde Europeo</vt:lpstr>
      <vt:lpstr>Presentación de PowerPoint</vt:lpstr>
      <vt:lpstr>¿Eres un buen ciudadano corporativo? Muchos consumidores quieren apoyar a las empresas que tienen reputación de ser buenos ciudadanos  corporativos. En 2019,una encuesta nacional encontrado que</vt:lpstr>
      <vt:lpstr>Presentación de PowerPoint</vt:lpstr>
      <vt:lpstr>La RSC, base para la sostenibilidad</vt:lpstr>
      <vt:lpstr>La RSE sólida de las PYME beneficia a todos</vt:lpstr>
      <vt:lpstr>Presentación de PowerPoint</vt:lpstr>
      <vt:lpstr>Presentación de PowerPoint</vt:lpstr>
      <vt:lpstr>Presentación de PowerPoint</vt:lpstr>
      <vt:lpstr>Los clientes admiran las empresas que dan pasos positivos para mejorar el mundo. Al  aumentar su enfoque de sustentabilidad, puede proporcionar tres formas de valor a los  consumidores;emocional, social y funcional.</vt:lpstr>
      <vt:lpstr>Caso de estudio - 3café fe https:// 3fe.com/ 3fe Coffee de Dublín es una de las tiendas de café de especialidad más innovadoras y  progresistas del mundo. 3fe tiene un proyecto de toda la empresa que se involucra en la  economía circular, a través de soluciones ingeniosas para los desperdicios de alimentos en sus  cafeterías y encontrando nuevos usos para los desechos industriales en su tostaduría.</vt:lpstr>
      <vt:lpstr>Caso de estudio -Café 3fehttps:// 3fe.com/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ances</cp:lastModifiedBy>
  <cp:revision>1</cp:revision>
  <dcterms:created xsi:type="dcterms:W3CDTF">2022-11-17T13:15:14Z</dcterms:created>
  <dcterms:modified xsi:type="dcterms:W3CDTF">2022-11-17T13:45:49Z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