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8" r:id="rId4"/>
  </p:sldMasterIdLst>
  <p:sldIdLst>
    <p:sldId id="4286" r:id="rId5"/>
    <p:sldId id="4270" r:id="rId6"/>
    <p:sldId id="4273" r:id="rId7"/>
    <p:sldId id="4309" r:id="rId8"/>
    <p:sldId id="4343" r:id="rId9"/>
    <p:sldId id="258" r:id="rId10"/>
    <p:sldId id="4308" r:id="rId11"/>
    <p:sldId id="4313" r:id="rId12"/>
    <p:sldId id="4307" r:id="rId13"/>
    <p:sldId id="4314" r:id="rId14"/>
    <p:sldId id="4315" r:id="rId15"/>
    <p:sldId id="4318" r:id="rId16"/>
    <p:sldId id="4317" r:id="rId17"/>
    <p:sldId id="4327" r:id="rId18"/>
    <p:sldId id="4328" r:id="rId19"/>
    <p:sldId id="4329" r:id="rId20"/>
    <p:sldId id="4330" r:id="rId21"/>
    <p:sldId id="4331" r:id="rId22"/>
    <p:sldId id="4332" r:id="rId23"/>
    <p:sldId id="4333" r:id="rId24"/>
    <p:sldId id="4334" r:id="rId25"/>
    <p:sldId id="4335" r:id="rId26"/>
    <p:sldId id="4344" r:id="rId27"/>
    <p:sldId id="4345" r:id="rId28"/>
    <p:sldId id="4346" r:id="rId29"/>
    <p:sldId id="4347" r:id="rId30"/>
    <p:sldId id="4348" r:id="rId31"/>
    <p:sldId id="4323" r:id="rId32"/>
    <p:sldId id="4326" r:id="rId33"/>
    <p:sldId id="4337" r:id="rId34"/>
    <p:sldId id="256" r:id="rId35"/>
    <p:sldId id="257" r:id="rId36"/>
    <p:sldId id="4349" r:id="rId37"/>
    <p:sldId id="259" r:id="rId38"/>
    <p:sldId id="260" r:id="rId39"/>
    <p:sldId id="261" r:id="rId40"/>
    <p:sldId id="262" r:id="rId41"/>
    <p:sldId id="263" r:id="rId42"/>
    <p:sldId id="264" r:id="rId43"/>
    <p:sldId id="265" r:id="rId44"/>
    <p:sldId id="266" r:id="rId45"/>
    <p:sldId id="267" r:id="rId46"/>
    <p:sldId id="268" r:id="rId47"/>
    <p:sldId id="269" r:id="rId48"/>
    <p:sldId id="270" r:id="rId49"/>
    <p:sldId id="271" r:id="rId50"/>
    <p:sldId id="272" r:id="rId51"/>
    <p:sldId id="273" r:id="rId52"/>
    <p:sldId id="274" r:id="rId53"/>
    <p:sldId id="275" r:id="rId54"/>
    <p:sldId id="276" r:id="rId55"/>
    <p:sldId id="277" r:id="rId56"/>
    <p:sldId id="278" r:id="rId57"/>
    <p:sldId id="279" r:id="rId58"/>
    <p:sldId id="280" r:id="rId59"/>
    <p:sldId id="281" r:id="rId60"/>
    <p:sldId id="282" r:id="rId61"/>
    <p:sldId id="283" r:id="rId62"/>
    <p:sldId id="284" r:id="rId63"/>
    <p:sldId id="285" r:id="rId64"/>
    <p:sldId id="286" r:id="rId65"/>
    <p:sldId id="287" r:id="rId66"/>
    <p:sldId id="288" r:id="rId67"/>
    <p:sldId id="289" r:id="rId68"/>
    <p:sldId id="290" r:id="rId69"/>
    <p:sldId id="291" r:id="rId70"/>
    <p:sldId id="292" r:id="rId71"/>
    <p:sldId id="293" r:id="rId72"/>
  </p:sldIdLst>
  <p:sldSz cx="12192000" cy="6858000"/>
  <p:notesSz cx="6858000" cy="9144000"/>
  <p:defaultTextStyle>
    <a:defPPr>
      <a:defRPr lang="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04" userDrawn="1">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92B030D-011A-8B4F-9112-49A488042403}" name="Paula Whyte ( Momentum Consulting )" initials="PW(MC)" userId="Paula Whyte ( Momentum Consulting )"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582E"/>
    <a:srgbClr val="A2CC3A"/>
    <a:srgbClr val="297239"/>
    <a:srgbClr val="84BA41"/>
    <a:srgbClr val="63A043"/>
    <a:srgbClr val="000000"/>
    <a:srgbClr val="468940"/>
    <a:srgbClr val="F5802A"/>
    <a:srgbClr val="EE5128"/>
    <a:srgbClr val="E61F6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28"/>
  </p:normalViewPr>
  <p:slideViewPr>
    <p:cSldViewPr snapToGrid="0">
      <p:cViewPr varScale="1">
        <p:scale>
          <a:sx n="78" d="100"/>
          <a:sy n="78" d="100"/>
        </p:scale>
        <p:origin x="850" y="62"/>
      </p:cViewPr>
      <p:guideLst>
        <p:guide orient="horz" pos="504"/>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microsoft.com/office/2018/10/relationships/authors" Target="author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nt Typecae &amp; Siz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2972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70" y="528535"/>
            <a:ext cx="6419236" cy="1863523"/>
          </a:xfrm>
          <a:prstGeom prst="rect">
            <a:avLst/>
          </a:prstGeom>
        </p:spPr>
        <p:txBody>
          <a:bodyPr wrap="square">
            <a:spAutoFit/>
          </a:bodyPr>
          <a:lstStyle/>
          <a:p>
            <a:pPr marL="0" marR="0" lvl="0" indent="0" algn="l" defTabSz="914400" rtl="0" eaLnBrk="1" fontAlgn="base" latinLnBrk="0" hangingPunct="1">
              <a:lnSpc>
                <a:spcPts val="4580"/>
              </a:lnSpc>
              <a:spcBef>
                <a:spcPts val="0"/>
              </a:spcBef>
              <a:spcAft>
                <a:spcPts val="0"/>
              </a:spcAft>
              <a:buClrTx/>
              <a:buSzTx/>
              <a:buFontTx/>
              <a:buNone/>
              <a:tabLst/>
              <a:defRPr/>
            </a:pPr>
            <a:r>
              <a:rPr lang="en-IE" sz="4400" b="1" i="0" u="none" strike="noStrike" kern="1200" baseline="0">
                <a:solidFill>
                  <a:schemeClr val="bg1"/>
                </a:solidFill>
                <a:effectLst/>
                <a:latin typeface="+mn-lt"/>
                <a:ea typeface="+mn-ea"/>
                <a:cs typeface="+mn-cs"/>
                <a:sym typeface="Quattrocento Sans"/>
              </a:rPr>
              <a:t>SUSTAINABLE FUTURES FOR ENTERPRISE CENTRES</a:t>
            </a:r>
          </a:p>
          <a:p>
            <a:pPr marL="0" marR="0" lvl="0" indent="0" algn="l" defTabSz="914400" rtl="0" eaLnBrk="1" fontAlgn="base" latinLnBrk="0" hangingPunct="1">
              <a:lnSpc>
                <a:spcPts val="4580"/>
              </a:lnSpc>
              <a:spcBef>
                <a:spcPts val="0"/>
              </a:spcBef>
              <a:spcAft>
                <a:spcPts val="0"/>
              </a:spcAft>
              <a:buClrTx/>
              <a:buSzTx/>
              <a:buFontTx/>
              <a:buNone/>
              <a:tabLst/>
              <a:defRPr/>
            </a:pPr>
            <a:r>
              <a:rPr lang="en-IE" sz="4400" b="0" i="0" u="none" strike="noStrike" kern="1200" baseline="0">
                <a:solidFill>
                  <a:schemeClr val="bg1"/>
                </a:solidFill>
                <a:effectLst/>
                <a:latin typeface="+mn-lt"/>
                <a:ea typeface="+mn-ea"/>
                <a:cs typeface="+mn-cs"/>
                <a:sym typeface="Quattrocento Sans"/>
              </a:rPr>
              <a:t>FONT TYPEFACE &amp; SIZE</a:t>
            </a:r>
            <a:endParaRPr lang="en-IE" sz="3600" baseline="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a:solidFill>
                  <a:schemeClr val="bg1"/>
                </a:solidFill>
                <a:effectLst/>
                <a:latin typeface="+mn-lt"/>
                <a:ea typeface="+mn-ea"/>
                <a:cs typeface="+mn-cs"/>
              </a:rPr>
              <a:t>PLEASE</a:t>
            </a:r>
            <a:r>
              <a:rPr lang="en-IE" sz="3000" b="0" i="0" u="none" strike="noStrike" kern="1200" baseline="0">
                <a:solidFill>
                  <a:schemeClr val="bg1"/>
                </a:solidFill>
                <a:effectLst/>
                <a:latin typeface="+mn-lt"/>
                <a:ea typeface="+mn-ea"/>
                <a:cs typeface="+mn-cs"/>
              </a:rPr>
              <a:t> ENSURE TO KEEP FONTS AS PER THE LAYOUT</a:t>
            </a:r>
            <a:endParaRPr lang="en-IE" sz="3000" b="0" i="0" u="none" strike="noStrike" kern="1200">
              <a:solidFill>
                <a:schemeClr val="bg1"/>
              </a:solidFill>
              <a:effectLst/>
              <a:latin typeface="+mn-lt"/>
              <a:ea typeface="+mn-ea"/>
              <a:cs typeface="+mn-cs"/>
            </a:endParaRPr>
          </a:p>
          <a:p>
            <a:pPr fontAlgn="base"/>
            <a:endParaRPr lang="en-IE" sz="3000" b="0" i="0" u="none" strike="noStrike" kern="120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a:solidFill>
                  <a:schemeClr val="bg1"/>
                </a:solidFill>
                <a:effectLst/>
                <a:latin typeface="+mn-lt"/>
                <a:ea typeface="+mn-ea"/>
                <a:cs typeface="+mn-cs"/>
              </a:rPr>
              <a:t>48 point </a:t>
            </a:r>
            <a:r>
              <a:rPr lang="en-IE" sz="3000" b="0" i="0" u="none" strike="noStrike" kern="1200" baseline="0">
                <a:solidFill>
                  <a:schemeClr val="bg1"/>
                </a:solidFill>
                <a:effectLst/>
                <a:latin typeface="+mn-lt"/>
                <a:ea typeface="+mn-ea"/>
                <a:cs typeface="+mn-cs"/>
              </a:rPr>
              <a:t> -  </a:t>
            </a:r>
            <a:r>
              <a:rPr lang="en-IE" sz="3000" b="0" i="0" u="none" strike="noStrike" kern="1200">
                <a:solidFill>
                  <a:schemeClr val="bg1"/>
                </a:solidFill>
                <a:effectLst/>
                <a:latin typeface="+mn-lt"/>
                <a:ea typeface="+mn-ea"/>
                <a:cs typeface="+mn-cs"/>
              </a:rPr>
              <a:t>Divider</a:t>
            </a:r>
            <a:r>
              <a:rPr lang="en-IE" sz="3000" b="0" i="0" u="none" strike="noStrike" kern="1200" baseline="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a:solidFill>
                  <a:schemeClr val="bg1"/>
                </a:solidFill>
                <a:effectLst/>
                <a:latin typeface="+mn-lt"/>
                <a:ea typeface="+mn-ea"/>
                <a:cs typeface="+mn-cs"/>
              </a:rPr>
              <a:t>36 point</a:t>
            </a:r>
            <a:r>
              <a:rPr lang="en-IE" sz="3000" b="0" i="0" u="none" strike="noStrike" kern="1200" baseline="0">
                <a:solidFill>
                  <a:schemeClr val="bg1"/>
                </a:solidFill>
                <a:effectLst/>
                <a:latin typeface="+mn-lt"/>
                <a:ea typeface="+mn-ea"/>
                <a:cs typeface="+mn-cs"/>
              </a:rPr>
              <a:t>  -  </a:t>
            </a:r>
            <a:r>
              <a:rPr lang="en-IE" sz="3000" b="0" i="0" u="none" strike="noStrike" kern="120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a:solidFill>
                  <a:schemeClr val="bg1"/>
                </a:solidFill>
                <a:effectLst/>
                <a:latin typeface="+mn-lt"/>
                <a:ea typeface="+mn-ea"/>
                <a:cs typeface="+mn-cs"/>
              </a:rPr>
              <a:t>30 point</a:t>
            </a:r>
            <a:r>
              <a:rPr lang="en-IE" sz="3000" b="0" i="0" u="none" strike="noStrike" kern="1200" baseline="0">
                <a:solidFill>
                  <a:schemeClr val="bg1"/>
                </a:solidFill>
                <a:effectLst/>
                <a:latin typeface="+mn-lt"/>
                <a:ea typeface="+mn-ea"/>
                <a:cs typeface="+mn-cs"/>
              </a:rPr>
              <a:t>  -  </a:t>
            </a:r>
            <a:r>
              <a:rPr lang="en-IE" sz="3000" b="0" i="0" u="none" strike="noStrike" kern="120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a:solidFill>
                  <a:schemeClr val="bg1"/>
                </a:solidFill>
                <a:effectLst/>
                <a:latin typeface="+mn-lt"/>
                <a:ea typeface="+mn-ea"/>
                <a:cs typeface="+mn-cs"/>
              </a:rPr>
              <a:t>	</a:t>
            </a:r>
            <a:r>
              <a:rPr lang="en-IE" sz="3000" b="0" i="0" u="none" strike="noStrike" kern="1200" baseline="0">
                <a:solidFill>
                  <a:schemeClr val="bg1"/>
                </a:solidFill>
                <a:effectLst/>
                <a:latin typeface="+mn-lt"/>
                <a:ea typeface="+mn-ea"/>
                <a:cs typeface="+mn-cs"/>
              </a:rPr>
              <a:t>       </a:t>
            </a:r>
            <a:r>
              <a:rPr lang="en-IE" sz="3000" b="0" i="0" u="none" strike="noStrike" kern="120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a:solidFill>
                  <a:schemeClr val="bg1"/>
                </a:solidFill>
                <a:effectLst/>
                <a:latin typeface="+mn-lt"/>
                <a:ea typeface="+mn-ea"/>
                <a:cs typeface="+mn-cs"/>
              </a:rPr>
              <a:t>24 point</a:t>
            </a:r>
            <a:r>
              <a:rPr lang="en-IE" sz="3000" b="0" i="0" u="none" strike="noStrike" kern="1200" baseline="0">
                <a:solidFill>
                  <a:schemeClr val="bg1"/>
                </a:solidFill>
                <a:effectLst/>
                <a:latin typeface="+mn-lt"/>
                <a:ea typeface="+mn-ea"/>
                <a:cs typeface="+mn-cs"/>
              </a:rPr>
              <a:t>  -  </a:t>
            </a:r>
            <a:r>
              <a:rPr lang="en-IE" sz="3000" b="0" i="0" u="none" strike="noStrike" kern="1200" baseline="0">
                <a:solidFill>
                  <a:schemeClr val="bg1"/>
                </a:solidFill>
                <a:effectLst/>
                <a:latin typeface="+mn-lt"/>
                <a:ea typeface="Quattrocento Sans"/>
                <a:cs typeface="Quattrocento Sans"/>
                <a:sym typeface="Quattrocento Sans"/>
              </a:rPr>
              <a:t>Main </a:t>
            </a:r>
            <a:r>
              <a:rPr lang="en-IE" sz="3000" b="0" i="0" u="none" strike="noStrike" kern="1200">
                <a:solidFill>
                  <a:schemeClr val="bg1"/>
                </a:solidFill>
                <a:effectLst/>
                <a:latin typeface="+mn-lt"/>
                <a:ea typeface="+mn-ea"/>
                <a:cs typeface="+mn-cs"/>
              </a:rPr>
              <a:t>Text Body </a:t>
            </a:r>
            <a:endParaRPr lang="en-US" sz="3000"/>
          </a:p>
          <a:p>
            <a:pPr fontAlgn="base"/>
            <a:endParaRPr lang="en-IE" sz="3000" b="0" i="0" u="none" strike="noStrike" kern="1200">
              <a:solidFill>
                <a:schemeClr val="bg1"/>
              </a:solidFill>
              <a:effectLst/>
              <a:latin typeface="+mn-lt"/>
              <a:ea typeface="+mn-ea"/>
              <a:cs typeface="+mn-cs"/>
            </a:endParaRPr>
          </a:p>
        </p:txBody>
      </p:sp>
      <p:sp>
        <p:nvSpPr>
          <p:cNvPr id="9" name="Rectangle 8"/>
          <p:cNvSpPr/>
          <p:nvPr userDrawn="1"/>
        </p:nvSpPr>
        <p:spPr>
          <a:xfrm>
            <a:off x="424667" y="2883582"/>
            <a:ext cx="6247594" cy="2492990"/>
          </a:xfrm>
          <a:prstGeom prst="rect">
            <a:avLst/>
          </a:prstGeom>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IE" sz="2400" b="0" i="0" u="none" strike="noStrike" kern="1200" baseline="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a:solidFill>
                  <a:schemeClr val="bg1"/>
                </a:solidFill>
                <a:effectLst/>
                <a:latin typeface="+mn-lt"/>
                <a:ea typeface="+mn-ea"/>
                <a:cs typeface="+mn-cs"/>
                <a:sym typeface="Quattrocento Sans"/>
              </a:rPr>
              <a:t>SUSTAINABLE FUTURES FOR ENTERPRISE CENTRES </a:t>
            </a:r>
            <a:r>
              <a:rPr lang="en-IE" sz="2400" b="0" i="0" u="none" strike="noStrike" kern="1200" baseline="0">
                <a:solidFill>
                  <a:schemeClr val="bg1"/>
                </a:solidFill>
                <a:effectLst/>
                <a:latin typeface="+mn-lt"/>
                <a:ea typeface="+mn-ea"/>
                <a:cs typeface="+mn-cs"/>
                <a:sym typeface="Quattrocento Sans"/>
              </a:rPr>
              <a:t>PowerPoint is</a:t>
            </a:r>
            <a:r>
              <a:rPr lang="is-IS" sz="2400" b="0" i="0" u="none" strike="noStrike" kern="1200" baseline="0">
                <a:solidFill>
                  <a:schemeClr val="bg1"/>
                </a:solidFill>
                <a:effectLst/>
                <a:latin typeface="+mn-lt"/>
                <a:ea typeface="+mn-ea"/>
                <a:cs typeface="+mn-cs"/>
                <a:sym typeface="Quattrocento Sans"/>
              </a:rPr>
              <a:t>….</a:t>
            </a:r>
            <a:endParaRPr lang="en-IE" sz="2400" b="0" i="0" u="none" strike="noStrike" kern="1200" baseline="0">
              <a:solidFill>
                <a:schemeClr val="bg1"/>
              </a:solidFill>
              <a:effectLst/>
              <a:latin typeface="+mn-lt"/>
              <a:ea typeface="+mn-ea"/>
              <a:cs typeface="+mn-cs"/>
              <a:sym typeface="Quattrocento Sans"/>
            </a:endParaRPr>
          </a:p>
          <a:p>
            <a:pPr fontAlgn="base"/>
            <a:endParaRPr lang="en-IE" sz="2400" b="0" i="0" u="none" strike="noStrike" kern="1200" baseline="0">
              <a:solidFill>
                <a:schemeClr val="bg1"/>
              </a:solidFill>
              <a:effectLst/>
              <a:latin typeface="+mn-lt"/>
              <a:ea typeface="+mn-ea"/>
              <a:cs typeface="+mn-cs"/>
              <a:sym typeface="Quattrocento Sans"/>
            </a:endParaRPr>
          </a:p>
          <a:p>
            <a:pPr fontAlgn="base"/>
            <a:r>
              <a:rPr lang="en-IE" sz="3600" b="1" i="1" baseline="0">
                <a:solidFill>
                  <a:schemeClr val="bg1"/>
                </a:solidFill>
                <a:latin typeface="+mn-lt"/>
                <a:ea typeface="Quattrocento Sans"/>
                <a:cs typeface="Quattrocento Sans"/>
                <a:sym typeface="Quattrocento Sans"/>
              </a:rPr>
              <a:t>Calibri</a:t>
            </a:r>
            <a:endParaRPr lang="en-IE" sz="3600" baseline="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2503620"/>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a:solidFill>
                  <a:schemeClr val="bg1"/>
                </a:solidFill>
                <a:effectLst/>
                <a:latin typeface="+mn-lt"/>
                <a:ea typeface="+mn-ea"/>
                <a:cs typeface="+mn-cs"/>
              </a:rPr>
              <a:t>*** </a:t>
            </a:r>
            <a:r>
              <a:rPr lang="en-IE" sz="2400" b="1" kern="1200">
                <a:solidFill>
                  <a:schemeClr val="bg1"/>
                </a:solidFill>
                <a:effectLst/>
                <a:latin typeface="+mn-lt"/>
                <a:ea typeface="+mn-ea"/>
                <a:cs typeface="+mn-cs"/>
              </a:rPr>
              <a:t>PLEASE DELETE THIS INSTRUCTION SLIDE BEFORE PRESENTING FINAL PRESENTATION </a:t>
            </a:r>
            <a:r>
              <a:rPr lang="en-IE" sz="2400" kern="1200">
                <a:solidFill>
                  <a:schemeClr val="bg1"/>
                </a:solidFill>
                <a:effectLst/>
                <a:latin typeface="+mn-lt"/>
                <a:ea typeface="+mn-ea"/>
                <a:cs typeface="+mn-cs"/>
              </a:rPr>
              <a:t>*** </a:t>
            </a:r>
            <a:endParaRPr lang="en-US" sz="2400" kern="120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65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Slide 2">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51CFB6FB-91A0-064F-9454-EDC30779F3AD}"/>
              </a:ext>
            </a:extLst>
          </p:cNvPr>
          <p:cNvSpPr>
            <a:spLocks/>
          </p:cNvSpPr>
          <p:nvPr userDrawn="1"/>
        </p:nvSpPr>
        <p:spPr>
          <a:xfrm>
            <a:off x="420393" y="329380"/>
            <a:ext cx="3722174" cy="6102949"/>
          </a:xfrm>
          <a:prstGeom prst="rect">
            <a:avLst/>
          </a:prstGeom>
          <a:solidFill>
            <a:srgbClr val="29723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3" name="Rectangle 12">
            <a:extLst>
              <a:ext uri="{FF2B5EF4-FFF2-40B4-BE49-F238E27FC236}">
                <a16:creationId xmlns:a16="http://schemas.microsoft.com/office/drawing/2014/main" id="{037DCDAB-9B29-724B-9E94-12531E00608A}"/>
              </a:ext>
            </a:extLst>
          </p:cNvPr>
          <p:cNvSpPr/>
          <p:nvPr userDrawn="1"/>
        </p:nvSpPr>
        <p:spPr>
          <a:xfrm rot="16200000" flipV="1">
            <a:off x="402393" y="5168694"/>
            <a:ext cx="0" cy="36000"/>
          </a:xfrm>
          <a:prstGeom prst="rect">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18" name="Text Placeholder 23">
            <a:extLst>
              <a:ext uri="{FF2B5EF4-FFF2-40B4-BE49-F238E27FC236}">
                <a16:creationId xmlns:a16="http://schemas.microsoft.com/office/drawing/2014/main" id="{9D73C4D1-288F-DA41-9A08-CA23DF1405B1}"/>
              </a:ext>
            </a:extLst>
          </p:cNvPr>
          <p:cNvSpPr>
            <a:spLocks noGrp="1"/>
          </p:cNvSpPr>
          <p:nvPr>
            <p:ph type="body" sz="quarter" idx="16" hasCustomPrompt="1"/>
          </p:nvPr>
        </p:nvSpPr>
        <p:spPr>
          <a:xfrm>
            <a:off x="774354" y="661585"/>
            <a:ext cx="3089893" cy="5502712"/>
          </a:xfrm>
        </p:spPr>
        <p:txBody>
          <a:bodyPr>
            <a:normAutofit/>
          </a:bodyPr>
          <a:lstStyle>
            <a:lvl1pPr marL="0" indent="0" algn="l">
              <a:buNone/>
              <a:defRPr sz="3600" b="1" i="0">
                <a:solidFill>
                  <a:srgbClr val="A2CC3A"/>
                </a:solidFill>
                <a:latin typeface="+mn-lt"/>
              </a:defRPr>
            </a:lvl1pPr>
          </a:lstStyle>
          <a:p>
            <a:pPr lvl="0"/>
            <a:r>
              <a:rPr lang="en-US"/>
              <a:t>Heading</a:t>
            </a:r>
          </a:p>
        </p:txBody>
      </p:sp>
      <p:sp>
        <p:nvSpPr>
          <p:cNvPr id="28" name="Text Box 5">
            <a:extLst>
              <a:ext uri="{FF2B5EF4-FFF2-40B4-BE49-F238E27FC236}">
                <a16:creationId xmlns:a16="http://schemas.microsoft.com/office/drawing/2014/main" id="{296BB96E-518D-2043-9A86-E7B040D760BC}"/>
              </a:ext>
            </a:extLst>
          </p:cNvPr>
          <p:cNvSpPr txBox="1"/>
          <p:nvPr userDrawn="1"/>
        </p:nvSpPr>
        <p:spPr>
          <a:xfrm>
            <a:off x="307231" y="6306497"/>
            <a:ext cx="11528507" cy="369709"/>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280988" indent="0" algn="r">
              <a:tabLst>
                <a:tab pos="11022013" algn="l"/>
                <a:tab pos="11633200" algn="l"/>
              </a:tabLst>
            </a:pPr>
            <a:r>
              <a:rPr lang="en-IE" sz="950" b="1" spc="170" baseline="0">
                <a:solidFill>
                  <a:schemeClr val="bg1"/>
                </a:solidFill>
                <a:effectLst/>
                <a:latin typeface="+mn-lt"/>
                <a:ea typeface="Times New Roman" panose="02020603050405020304" pitchFamily="18" charset="0"/>
                <a:cs typeface="Times New Roman" panose="02020603050405020304" pitchFamily="18" charset="0"/>
              </a:rPr>
              <a:t>SUSTAINABLE</a:t>
            </a:r>
            <a:r>
              <a:rPr lang="en-IE" sz="950" spc="170" baseline="0">
                <a:solidFill>
                  <a:schemeClr val="bg1"/>
                </a:solidFill>
                <a:effectLst/>
                <a:latin typeface="+mj-lt"/>
                <a:ea typeface="Times New Roman" panose="02020603050405020304" pitchFamily="18" charset="0"/>
                <a:cs typeface="Times New Roman" panose="02020603050405020304" pitchFamily="18" charset="0"/>
              </a:rPr>
              <a:t> FUTURES FOR ENTERPRISE CENTRES</a:t>
            </a:r>
            <a:endParaRPr lang="en-IE" sz="950" spc="170" baseline="0">
              <a:solidFill>
                <a:schemeClr val="bg1"/>
              </a:solidFill>
              <a:effectLst/>
              <a:latin typeface="+mj-lt"/>
              <a:ea typeface="Calibri" panose="020F0502020204030204" pitchFamily="34" charset="0"/>
              <a:cs typeface="Times New Roman" panose="02020603050405020304" pitchFamily="18" charset="0"/>
            </a:endParaRPr>
          </a:p>
        </p:txBody>
      </p:sp>
      <p:sp>
        <p:nvSpPr>
          <p:cNvPr id="29" name="Freeform 28">
            <a:extLst>
              <a:ext uri="{FF2B5EF4-FFF2-40B4-BE49-F238E27FC236}">
                <a16:creationId xmlns:a16="http://schemas.microsoft.com/office/drawing/2014/main" id="{365A9D36-9920-3748-B466-5224E9C6C770}"/>
              </a:ext>
            </a:extLst>
          </p:cNvPr>
          <p:cNvSpPr/>
          <p:nvPr userDrawn="1"/>
        </p:nvSpPr>
        <p:spPr>
          <a:xfrm>
            <a:off x="7260419" y="62454"/>
            <a:ext cx="4931581" cy="6220885"/>
          </a:xfrm>
          <a:custGeom>
            <a:avLst/>
            <a:gdLst>
              <a:gd name="connsiteX0" fmla="*/ 3446638 w 4931581"/>
              <a:gd name="connsiteY0" fmla="*/ 0 h 6220885"/>
              <a:gd name="connsiteX1" fmla="*/ 1642543 w 4931581"/>
              <a:gd name="connsiteY1" fmla="*/ 0 h 6220885"/>
              <a:gd name="connsiteX2" fmla="*/ 1528054 w 4931581"/>
              <a:gd name="connsiteY2" fmla="*/ 71581 h 6220885"/>
              <a:gd name="connsiteX3" fmla="*/ 690756 w 4931581"/>
              <a:gd name="connsiteY3" fmla="*/ 844478 h 6220885"/>
              <a:gd name="connsiteX4" fmla="*/ 404387 w 4931581"/>
              <a:gd name="connsiteY4" fmla="*/ 1282290 h 6220885"/>
              <a:gd name="connsiteX5" fmla="*/ 349083 w 4931581"/>
              <a:gd name="connsiteY5" fmla="*/ 1387777 h 6220885"/>
              <a:gd name="connsiteX6" fmla="*/ 348808 w 4931581"/>
              <a:gd name="connsiteY6" fmla="*/ 1388333 h 6220885"/>
              <a:gd name="connsiteX7" fmla="*/ 340608 w 4931581"/>
              <a:gd name="connsiteY7" fmla="*/ 1404041 h 6220885"/>
              <a:gd name="connsiteX8" fmla="*/ 325188 w 4931581"/>
              <a:gd name="connsiteY8" fmla="*/ 1437121 h 6220885"/>
              <a:gd name="connsiteX9" fmla="*/ 295865 w 4931581"/>
              <a:gd name="connsiteY9" fmla="*/ 1499939 h 6220885"/>
              <a:gd name="connsiteX10" fmla="*/ 241815 w 4931581"/>
              <a:gd name="connsiteY10" fmla="*/ 1625447 h 6220885"/>
              <a:gd name="connsiteX11" fmla="*/ 208888 w 4931581"/>
              <a:gd name="connsiteY11" fmla="*/ 1707026 h 6220885"/>
              <a:gd name="connsiteX12" fmla="*/ 102176 w 4931581"/>
              <a:gd name="connsiteY12" fmla="*/ 2049491 h 6220885"/>
              <a:gd name="connsiteX13" fmla="*/ 100787 w 4931581"/>
              <a:gd name="connsiteY13" fmla="*/ 2054912 h 6220885"/>
              <a:gd name="connsiteX14" fmla="*/ 91339 w 4931581"/>
              <a:gd name="connsiteY14" fmla="*/ 2093273 h 6220885"/>
              <a:gd name="connsiteX15" fmla="*/ 88139 w 4931581"/>
              <a:gd name="connsiteY15" fmla="*/ 2106894 h 6220885"/>
              <a:gd name="connsiteX16" fmla="*/ 80778 w 4931581"/>
              <a:gd name="connsiteY16" fmla="*/ 2139000 h 6220885"/>
              <a:gd name="connsiteX17" fmla="*/ 77443 w 4931581"/>
              <a:gd name="connsiteY17" fmla="*/ 2154010 h 6220885"/>
              <a:gd name="connsiteX18" fmla="*/ 69800 w 4931581"/>
              <a:gd name="connsiteY18" fmla="*/ 2189452 h 6220885"/>
              <a:gd name="connsiteX19" fmla="*/ 67719 w 4931581"/>
              <a:gd name="connsiteY19" fmla="*/ 2199316 h 6220885"/>
              <a:gd name="connsiteX20" fmla="*/ 47012 w 4931581"/>
              <a:gd name="connsiteY20" fmla="*/ 2308841 h 6220885"/>
              <a:gd name="connsiteX21" fmla="*/ 38813 w 4931581"/>
              <a:gd name="connsiteY21" fmla="*/ 2354569 h 6220885"/>
              <a:gd name="connsiteX22" fmla="*/ 35343 w 4931581"/>
              <a:gd name="connsiteY22" fmla="*/ 2380837 h 6220885"/>
              <a:gd name="connsiteX23" fmla="*/ 35202 w 4931581"/>
              <a:gd name="connsiteY23" fmla="*/ 2382086 h 6220885"/>
              <a:gd name="connsiteX24" fmla="*/ 19501 w 4931581"/>
              <a:gd name="connsiteY24" fmla="*/ 2503837 h 6220885"/>
              <a:gd name="connsiteX25" fmla="*/ 16998 w 4931581"/>
              <a:gd name="connsiteY25" fmla="*/ 2523711 h 6220885"/>
              <a:gd name="connsiteX26" fmla="*/ 16307 w 4931581"/>
              <a:gd name="connsiteY26" fmla="*/ 2533441 h 6220885"/>
              <a:gd name="connsiteX27" fmla="*/ 12831 w 4931581"/>
              <a:gd name="connsiteY27" fmla="*/ 2576109 h 6220885"/>
              <a:gd name="connsiteX28" fmla="*/ 10744 w 4931581"/>
              <a:gd name="connsiteY28" fmla="*/ 2602237 h 6220885"/>
              <a:gd name="connsiteX29" fmla="*/ 1994 w 4931581"/>
              <a:gd name="connsiteY29" fmla="*/ 2763743 h 6220885"/>
              <a:gd name="connsiteX30" fmla="*/ 27144 w 4931581"/>
              <a:gd name="connsiteY30" fmla="*/ 3281880 h 6220885"/>
              <a:gd name="connsiteX31" fmla="*/ 360201 w 4931581"/>
              <a:gd name="connsiteY31" fmla="*/ 4358607 h 6220885"/>
              <a:gd name="connsiteX32" fmla="*/ 1039791 w 4931581"/>
              <a:gd name="connsiteY32" fmla="*/ 5266607 h 6220885"/>
              <a:gd name="connsiteX33" fmla="*/ 1448573 w 4931581"/>
              <a:gd name="connsiteY33" fmla="*/ 5599202 h 6220885"/>
              <a:gd name="connsiteX34" fmla="*/ 1654219 w 4931581"/>
              <a:gd name="connsiteY34" fmla="*/ 5732346 h 6220885"/>
              <a:gd name="connsiteX35" fmla="*/ 1755925 w 4931581"/>
              <a:gd name="connsiteY35" fmla="*/ 5789749 h 6220885"/>
              <a:gd name="connsiteX36" fmla="*/ 1805667 w 4931581"/>
              <a:gd name="connsiteY36" fmla="*/ 5817272 h 6220885"/>
              <a:gd name="connsiteX37" fmla="*/ 1855550 w 4931581"/>
              <a:gd name="connsiteY37" fmla="*/ 5842287 h 6220885"/>
              <a:gd name="connsiteX38" fmla="*/ 2382021 w 4931581"/>
              <a:gd name="connsiteY38" fmla="*/ 6057580 h 6220885"/>
              <a:gd name="connsiteX39" fmla="*/ 2475950 w 4931581"/>
              <a:gd name="connsiteY39" fmla="*/ 6085654 h 6220885"/>
              <a:gd name="connsiteX40" fmla="*/ 2519720 w 4931581"/>
              <a:gd name="connsiteY40" fmla="*/ 6097745 h 6220885"/>
              <a:gd name="connsiteX41" fmla="*/ 2568770 w 4931581"/>
              <a:gd name="connsiteY41" fmla="*/ 6111226 h 6220885"/>
              <a:gd name="connsiteX42" fmla="*/ 2570435 w 4931581"/>
              <a:gd name="connsiteY42" fmla="*/ 6111642 h 6220885"/>
              <a:gd name="connsiteX43" fmla="*/ 2570576 w 4931581"/>
              <a:gd name="connsiteY43" fmla="*/ 6111642 h 6220885"/>
              <a:gd name="connsiteX44" fmla="*/ 2578635 w 4931581"/>
              <a:gd name="connsiteY44" fmla="*/ 6113869 h 6220885"/>
              <a:gd name="connsiteX45" fmla="*/ 2610729 w 4931581"/>
              <a:gd name="connsiteY45" fmla="*/ 6121371 h 6220885"/>
              <a:gd name="connsiteX46" fmla="*/ 2709798 w 4931581"/>
              <a:gd name="connsiteY46" fmla="*/ 6143608 h 6220885"/>
              <a:gd name="connsiteX47" fmla="*/ 2714106 w 4931581"/>
              <a:gd name="connsiteY47" fmla="*/ 6144581 h 6220885"/>
              <a:gd name="connsiteX48" fmla="*/ 2765654 w 4931581"/>
              <a:gd name="connsiteY48" fmla="*/ 6155424 h 6220885"/>
              <a:gd name="connsiteX49" fmla="*/ 2783442 w 4931581"/>
              <a:gd name="connsiteY49" fmla="*/ 6158483 h 6220885"/>
              <a:gd name="connsiteX50" fmla="*/ 2786079 w 4931581"/>
              <a:gd name="connsiteY50" fmla="*/ 6158759 h 6220885"/>
              <a:gd name="connsiteX51" fmla="*/ 3275731 w 4931581"/>
              <a:gd name="connsiteY51" fmla="*/ 6216718 h 6220885"/>
              <a:gd name="connsiteX52" fmla="*/ 3388696 w 4931581"/>
              <a:gd name="connsiteY52" fmla="*/ 6219637 h 6220885"/>
              <a:gd name="connsiteX53" fmla="*/ 3446914 w 4931581"/>
              <a:gd name="connsiteY53" fmla="*/ 6220885 h 6220885"/>
              <a:gd name="connsiteX54" fmla="*/ 3506104 w 4931581"/>
              <a:gd name="connsiteY54" fmla="*/ 6219496 h 6220885"/>
              <a:gd name="connsiteX55" fmla="*/ 3627544 w 4931581"/>
              <a:gd name="connsiteY55" fmla="*/ 6216161 h 6220885"/>
              <a:gd name="connsiteX56" fmla="*/ 3752460 w 4931581"/>
              <a:gd name="connsiteY56" fmla="*/ 6206989 h 6220885"/>
              <a:gd name="connsiteX57" fmla="*/ 4277817 w 4931581"/>
              <a:gd name="connsiteY57" fmla="*/ 6121512 h 6220885"/>
              <a:gd name="connsiteX58" fmla="*/ 4817419 w 4931581"/>
              <a:gd name="connsiteY58" fmla="*/ 5943037 h 6220885"/>
              <a:gd name="connsiteX59" fmla="*/ 4931581 w 4931581"/>
              <a:gd name="connsiteY59" fmla="*/ 5889124 h 6220885"/>
              <a:gd name="connsiteX60" fmla="*/ 4931581 w 4931581"/>
              <a:gd name="connsiteY60" fmla="*/ 5323260 h 6220885"/>
              <a:gd name="connsiteX61" fmla="*/ 4837261 w 4931581"/>
              <a:gd name="connsiteY61" fmla="*/ 5378510 h 6220885"/>
              <a:gd name="connsiteX62" fmla="*/ 4154431 w 4931581"/>
              <a:gd name="connsiteY62" fmla="*/ 5636032 h 6220885"/>
              <a:gd name="connsiteX63" fmla="*/ 3707441 w 4931581"/>
              <a:gd name="connsiteY63" fmla="*/ 5708721 h 6220885"/>
              <a:gd name="connsiteX64" fmla="*/ 3601005 w 4931581"/>
              <a:gd name="connsiteY64" fmla="*/ 5716645 h 6220885"/>
              <a:gd name="connsiteX65" fmla="*/ 3497488 w 4931581"/>
              <a:gd name="connsiteY65" fmla="*/ 5719423 h 6220885"/>
              <a:gd name="connsiteX66" fmla="*/ 3446914 w 4931581"/>
              <a:gd name="connsiteY66" fmla="*/ 5720677 h 6220885"/>
              <a:gd name="connsiteX67" fmla="*/ 3397312 w 4931581"/>
              <a:gd name="connsiteY67" fmla="*/ 5719423 h 6220885"/>
              <a:gd name="connsiteX68" fmla="*/ 3300881 w 4931581"/>
              <a:gd name="connsiteY68" fmla="*/ 5717061 h 6220885"/>
              <a:gd name="connsiteX69" fmla="*/ 2818871 w 4931581"/>
              <a:gd name="connsiteY69" fmla="*/ 5654659 h 6220885"/>
              <a:gd name="connsiteX70" fmla="*/ 2752314 w 4931581"/>
              <a:gd name="connsiteY70" fmla="*/ 5639649 h 6220885"/>
              <a:gd name="connsiteX71" fmla="*/ 2733559 w 4931581"/>
              <a:gd name="connsiteY71" fmla="*/ 5635476 h 6220885"/>
              <a:gd name="connsiteX72" fmla="*/ 2700766 w 4931581"/>
              <a:gd name="connsiteY72" fmla="*/ 5627557 h 6220885"/>
              <a:gd name="connsiteX73" fmla="*/ 2697988 w 4931581"/>
              <a:gd name="connsiteY73" fmla="*/ 5626719 h 6220885"/>
              <a:gd name="connsiteX74" fmla="*/ 2620177 w 4931581"/>
              <a:gd name="connsiteY74" fmla="*/ 5605180 h 6220885"/>
              <a:gd name="connsiteX75" fmla="*/ 2540005 w 4931581"/>
              <a:gd name="connsiteY75" fmla="*/ 5581273 h 6220885"/>
              <a:gd name="connsiteX76" fmla="*/ 2537086 w 4931581"/>
              <a:gd name="connsiteY76" fmla="*/ 5580300 h 6220885"/>
              <a:gd name="connsiteX77" fmla="*/ 2479982 w 4931581"/>
              <a:gd name="connsiteY77" fmla="*/ 5561398 h 6220885"/>
              <a:gd name="connsiteX78" fmla="*/ 2477755 w 4931581"/>
              <a:gd name="connsiteY78" fmla="*/ 5560841 h 6220885"/>
              <a:gd name="connsiteX79" fmla="*/ 2092874 w 4931581"/>
              <a:gd name="connsiteY79" fmla="*/ 5398368 h 6220885"/>
              <a:gd name="connsiteX80" fmla="*/ 2050352 w 4931581"/>
              <a:gd name="connsiteY80" fmla="*/ 5377239 h 6220885"/>
              <a:gd name="connsiteX81" fmla="*/ 2008112 w 4931581"/>
              <a:gd name="connsiteY81" fmla="*/ 5353748 h 6220885"/>
              <a:gd name="connsiteX82" fmla="*/ 1921410 w 4931581"/>
              <a:gd name="connsiteY82" fmla="*/ 5304967 h 6220885"/>
              <a:gd name="connsiteX83" fmla="*/ 1746477 w 4931581"/>
              <a:gd name="connsiteY83" fmla="*/ 5191557 h 6220885"/>
              <a:gd name="connsiteX84" fmla="*/ 1398415 w 4931581"/>
              <a:gd name="connsiteY84" fmla="*/ 4908300 h 6220885"/>
              <a:gd name="connsiteX85" fmla="*/ 819839 w 4931581"/>
              <a:gd name="connsiteY85" fmla="*/ 4135396 h 6220885"/>
              <a:gd name="connsiteX86" fmla="*/ 536805 w 4931581"/>
              <a:gd name="connsiteY86" fmla="*/ 3220035 h 6220885"/>
              <a:gd name="connsiteX87" fmla="*/ 515407 w 4931581"/>
              <a:gd name="connsiteY87" fmla="*/ 2778337 h 6220885"/>
              <a:gd name="connsiteX88" fmla="*/ 519849 w 4931581"/>
              <a:gd name="connsiteY88" fmla="*/ 2678266 h 6220885"/>
              <a:gd name="connsiteX89" fmla="*/ 519990 w 4931581"/>
              <a:gd name="connsiteY89" fmla="*/ 2677153 h 6220885"/>
              <a:gd name="connsiteX90" fmla="*/ 522768 w 4931581"/>
              <a:gd name="connsiteY90" fmla="*/ 2640738 h 6220885"/>
              <a:gd name="connsiteX91" fmla="*/ 527351 w 4931581"/>
              <a:gd name="connsiteY91" fmla="*/ 2582087 h 6220885"/>
              <a:gd name="connsiteX92" fmla="*/ 530411 w 4931581"/>
              <a:gd name="connsiteY92" fmla="*/ 2554153 h 6220885"/>
              <a:gd name="connsiteX93" fmla="*/ 540416 w 4931581"/>
              <a:gd name="connsiteY93" fmla="*/ 2477011 h 6220885"/>
              <a:gd name="connsiteX94" fmla="*/ 542918 w 4931581"/>
              <a:gd name="connsiteY94" fmla="*/ 2457277 h 6220885"/>
              <a:gd name="connsiteX95" fmla="*/ 543475 w 4931581"/>
              <a:gd name="connsiteY95" fmla="*/ 2453385 h 6220885"/>
              <a:gd name="connsiteX96" fmla="*/ 554031 w 4931581"/>
              <a:gd name="connsiteY96" fmla="*/ 2388756 h 6220885"/>
              <a:gd name="connsiteX97" fmla="*/ 554863 w 4931581"/>
              <a:gd name="connsiteY97" fmla="*/ 2384313 h 6220885"/>
              <a:gd name="connsiteX98" fmla="*/ 571121 w 4931581"/>
              <a:gd name="connsiteY98" fmla="*/ 2298971 h 6220885"/>
              <a:gd name="connsiteX99" fmla="*/ 573624 w 4931581"/>
              <a:gd name="connsiteY99" fmla="*/ 2287296 h 6220885"/>
              <a:gd name="connsiteX100" fmla="*/ 579321 w 4931581"/>
              <a:gd name="connsiteY100" fmla="*/ 2260892 h 6220885"/>
              <a:gd name="connsiteX101" fmla="*/ 582797 w 4931581"/>
              <a:gd name="connsiteY101" fmla="*/ 2245044 h 6220885"/>
              <a:gd name="connsiteX102" fmla="*/ 588212 w 4931581"/>
              <a:gd name="connsiteY102" fmla="*/ 2221693 h 6220885"/>
              <a:gd name="connsiteX103" fmla="*/ 591828 w 4931581"/>
              <a:gd name="connsiteY103" fmla="*/ 2206548 h 6220885"/>
              <a:gd name="connsiteX104" fmla="*/ 598633 w 4931581"/>
              <a:gd name="connsiteY104" fmla="*/ 2178750 h 6220885"/>
              <a:gd name="connsiteX105" fmla="*/ 600995 w 4931581"/>
              <a:gd name="connsiteY105" fmla="*/ 2169436 h 6220885"/>
              <a:gd name="connsiteX106" fmla="*/ 717711 w 4931581"/>
              <a:gd name="connsiteY106" fmla="*/ 1814189 h 6220885"/>
              <a:gd name="connsiteX107" fmla="*/ 719933 w 4931581"/>
              <a:gd name="connsiteY107" fmla="*/ 1808492 h 6220885"/>
              <a:gd name="connsiteX108" fmla="*/ 765092 w 4931581"/>
              <a:gd name="connsiteY108" fmla="*/ 1703556 h 6220885"/>
              <a:gd name="connsiteX109" fmla="*/ 784544 w 4931581"/>
              <a:gd name="connsiteY109" fmla="*/ 1661580 h 6220885"/>
              <a:gd name="connsiteX110" fmla="*/ 790241 w 4931581"/>
              <a:gd name="connsiteY110" fmla="*/ 1649213 h 6220885"/>
              <a:gd name="connsiteX111" fmla="*/ 857356 w 4931581"/>
              <a:gd name="connsiteY111" fmla="*/ 1518284 h 6220885"/>
              <a:gd name="connsiteX112" fmla="*/ 1101068 w 4931581"/>
              <a:gd name="connsiteY112" fmla="*/ 1145664 h 6220885"/>
              <a:gd name="connsiteX113" fmla="*/ 1814007 w 4931581"/>
              <a:gd name="connsiteY113" fmla="*/ 487425 h 6220885"/>
              <a:gd name="connsiteX114" fmla="*/ 2708825 w 4931581"/>
              <a:gd name="connsiteY114" fmla="*/ 95482 h 6220885"/>
              <a:gd name="connsiteX115" fmla="*/ 3155123 w 4931581"/>
              <a:gd name="connsiteY115" fmla="*/ 18761 h 6220885"/>
              <a:gd name="connsiteX116" fmla="*/ 3365071 w 4931581"/>
              <a:gd name="connsiteY116" fmla="*/ 6811 h 6220885"/>
              <a:gd name="connsiteX117" fmla="*/ 3446638 w 4931581"/>
              <a:gd name="connsiteY117" fmla="*/ 5005 h 6220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931581" h="6220885">
                <a:moveTo>
                  <a:pt x="3446638" y="0"/>
                </a:moveTo>
                <a:lnTo>
                  <a:pt x="1642543" y="0"/>
                </a:lnTo>
                <a:cubicBezTo>
                  <a:pt x="1603919" y="23075"/>
                  <a:pt x="1565706" y="46976"/>
                  <a:pt x="1528054" y="71581"/>
                </a:cubicBezTo>
                <a:cubicBezTo>
                  <a:pt x="1200553" y="286170"/>
                  <a:pt x="913211" y="556503"/>
                  <a:pt x="690756" y="844478"/>
                </a:cubicBezTo>
                <a:cubicBezTo>
                  <a:pt x="580013" y="988888"/>
                  <a:pt x="484976" y="1136908"/>
                  <a:pt x="404387" y="1282290"/>
                </a:cubicBezTo>
                <a:cubicBezTo>
                  <a:pt x="384935" y="1317591"/>
                  <a:pt x="366455" y="1352751"/>
                  <a:pt x="349083" y="1387777"/>
                </a:cubicBezTo>
                <a:cubicBezTo>
                  <a:pt x="348948" y="1387917"/>
                  <a:pt x="348808" y="1388058"/>
                  <a:pt x="348808" y="1388333"/>
                </a:cubicBezTo>
                <a:cubicBezTo>
                  <a:pt x="348808" y="1388333"/>
                  <a:pt x="346029" y="1393755"/>
                  <a:pt x="340608" y="1404041"/>
                </a:cubicBezTo>
                <a:cubicBezTo>
                  <a:pt x="336857" y="1412100"/>
                  <a:pt x="331576" y="1423218"/>
                  <a:pt x="325188" y="1437121"/>
                </a:cubicBezTo>
                <a:cubicBezTo>
                  <a:pt x="315183" y="1458103"/>
                  <a:pt x="305319" y="1479091"/>
                  <a:pt x="295865" y="1499939"/>
                </a:cubicBezTo>
                <a:cubicBezTo>
                  <a:pt x="279888" y="1534132"/>
                  <a:pt x="261133" y="1575968"/>
                  <a:pt x="241815" y="1625447"/>
                </a:cubicBezTo>
                <a:cubicBezTo>
                  <a:pt x="230421" y="1652964"/>
                  <a:pt x="219449" y="1680206"/>
                  <a:pt x="208888" y="1707026"/>
                </a:cubicBezTo>
                <a:cubicBezTo>
                  <a:pt x="163453" y="1829340"/>
                  <a:pt x="128850" y="1944555"/>
                  <a:pt x="102176" y="2049491"/>
                </a:cubicBezTo>
                <a:cubicBezTo>
                  <a:pt x="101760" y="2051296"/>
                  <a:pt x="101203" y="2053107"/>
                  <a:pt x="100787" y="2054912"/>
                </a:cubicBezTo>
                <a:cubicBezTo>
                  <a:pt x="97452" y="2067836"/>
                  <a:pt x="94393" y="2080625"/>
                  <a:pt x="91339" y="2093273"/>
                </a:cubicBezTo>
                <a:cubicBezTo>
                  <a:pt x="90226" y="2097856"/>
                  <a:pt x="89112" y="2102304"/>
                  <a:pt x="88139" y="2106894"/>
                </a:cubicBezTo>
                <a:cubicBezTo>
                  <a:pt x="85642" y="2117737"/>
                  <a:pt x="83140" y="2128439"/>
                  <a:pt x="80778" y="2139000"/>
                </a:cubicBezTo>
                <a:cubicBezTo>
                  <a:pt x="79664" y="2144000"/>
                  <a:pt x="78556" y="2149005"/>
                  <a:pt x="77443" y="2154010"/>
                </a:cubicBezTo>
                <a:cubicBezTo>
                  <a:pt x="74805" y="2165961"/>
                  <a:pt x="72303" y="2177912"/>
                  <a:pt x="69800" y="2189452"/>
                </a:cubicBezTo>
                <a:cubicBezTo>
                  <a:pt x="69108" y="2192787"/>
                  <a:pt x="68411" y="2195981"/>
                  <a:pt x="67719" y="2199316"/>
                </a:cubicBezTo>
                <a:cubicBezTo>
                  <a:pt x="59795" y="2237958"/>
                  <a:pt x="52850" y="2274513"/>
                  <a:pt x="47012" y="2308841"/>
                </a:cubicBezTo>
                <a:cubicBezTo>
                  <a:pt x="44234" y="2323992"/>
                  <a:pt x="41597" y="2339142"/>
                  <a:pt x="38813" y="2354569"/>
                </a:cubicBezTo>
                <a:cubicBezTo>
                  <a:pt x="37705" y="2363184"/>
                  <a:pt x="36592" y="2372081"/>
                  <a:pt x="35343" y="2380837"/>
                </a:cubicBezTo>
                <a:cubicBezTo>
                  <a:pt x="35343" y="2381253"/>
                  <a:pt x="35202" y="2381670"/>
                  <a:pt x="35202" y="2382086"/>
                </a:cubicBezTo>
                <a:cubicBezTo>
                  <a:pt x="29089" y="2428370"/>
                  <a:pt x="23668" y="2468952"/>
                  <a:pt x="19501" y="2503837"/>
                </a:cubicBezTo>
                <a:cubicBezTo>
                  <a:pt x="18669" y="2510506"/>
                  <a:pt x="17836" y="2517041"/>
                  <a:pt x="16998" y="2523711"/>
                </a:cubicBezTo>
                <a:cubicBezTo>
                  <a:pt x="16723" y="2526911"/>
                  <a:pt x="16447" y="2530247"/>
                  <a:pt x="16307" y="2533441"/>
                </a:cubicBezTo>
                <a:cubicBezTo>
                  <a:pt x="14777" y="2549148"/>
                  <a:pt x="13528" y="2563601"/>
                  <a:pt x="12831" y="2576109"/>
                </a:cubicBezTo>
                <a:cubicBezTo>
                  <a:pt x="12139" y="2585838"/>
                  <a:pt x="11442" y="2594460"/>
                  <a:pt x="10744" y="2602237"/>
                </a:cubicBezTo>
                <a:cubicBezTo>
                  <a:pt x="6442" y="2654916"/>
                  <a:pt x="2269" y="2708702"/>
                  <a:pt x="1994" y="2763743"/>
                </a:cubicBezTo>
                <a:cubicBezTo>
                  <a:pt x="-4260" y="2928578"/>
                  <a:pt x="4215" y="3103008"/>
                  <a:pt x="27144" y="3281880"/>
                </a:cubicBezTo>
                <a:cubicBezTo>
                  <a:pt x="70216" y="3640053"/>
                  <a:pt x="184430" y="4014202"/>
                  <a:pt x="360201" y="4358607"/>
                </a:cubicBezTo>
                <a:cubicBezTo>
                  <a:pt x="534303" y="4704266"/>
                  <a:pt x="775794" y="5015040"/>
                  <a:pt x="1039791" y="5266607"/>
                </a:cubicBezTo>
                <a:cubicBezTo>
                  <a:pt x="1171377" y="5393222"/>
                  <a:pt x="1310459" y="5503439"/>
                  <a:pt x="1448573" y="5599202"/>
                </a:cubicBezTo>
                <a:cubicBezTo>
                  <a:pt x="1516661" y="5648405"/>
                  <a:pt x="1587104" y="5690235"/>
                  <a:pt x="1654219" y="5732346"/>
                </a:cubicBezTo>
                <a:cubicBezTo>
                  <a:pt x="1688816" y="5751805"/>
                  <a:pt x="1722716" y="5770988"/>
                  <a:pt x="1755925" y="5789749"/>
                </a:cubicBezTo>
                <a:cubicBezTo>
                  <a:pt x="1772599" y="5799062"/>
                  <a:pt x="1789133" y="5808235"/>
                  <a:pt x="1805667" y="5817272"/>
                </a:cubicBezTo>
                <a:cubicBezTo>
                  <a:pt x="1822482" y="5825613"/>
                  <a:pt x="1839016" y="5833947"/>
                  <a:pt x="1855550" y="5842287"/>
                </a:cubicBezTo>
                <a:cubicBezTo>
                  <a:pt x="2052298" y="5942083"/>
                  <a:pt x="2233486" y="6010739"/>
                  <a:pt x="2382021" y="6057580"/>
                </a:cubicBezTo>
                <a:cubicBezTo>
                  <a:pt x="2406755" y="6066336"/>
                  <a:pt x="2438433" y="6075368"/>
                  <a:pt x="2475950" y="6085654"/>
                </a:cubicBezTo>
                <a:cubicBezTo>
                  <a:pt x="2490954" y="6089962"/>
                  <a:pt x="2505683" y="6093994"/>
                  <a:pt x="2519720" y="6097745"/>
                </a:cubicBezTo>
                <a:cubicBezTo>
                  <a:pt x="2536951" y="6102469"/>
                  <a:pt x="2553069" y="6106918"/>
                  <a:pt x="2568770" y="6111226"/>
                </a:cubicBezTo>
                <a:cubicBezTo>
                  <a:pt x="2569321" y="6111366"/>
                  <a:pt x="2569878" y="6111501"/>
                  <a:pt x="2570435" y="6111642"/>
                </a:cubicBezTo>
                <a:cubicBezTo>
                  <a:pt x="2570435" y="6111642"/>
                  <a:pt x="2570576" y="6111642"/>
                  <a:pt x="2570576" y="6111642"/>
                </a:cubicBezTo>
                <a:cubicBezTo>
                  <a:pt x="2573213" y="6112339"/>
                  <a:pt x="2576132" y="6113172"/>
                  <a:pt x="2578635" y="6113869"/>
                </a:cubicBezTo>
                <a:cubicBezTo>
                  <a:pt x="2589747" y="6116647"/>
                  <a:pt x="2600449" y="6119150"/>
                  <a:pt x="2610729" y="6121371"/>
                </a:cubicBezTo>
                <a:cubicBezTo>
                  <a:pt x="2641576" y="6128738"/>
                  <a:pt x="2674644" y="6136246"/>
                  <a:pt x="2709798" y="6143608"/>
                </a:cubicBezTo>
                <a:cubicBezTo>
                  <a:pt x="2711187" y="6143889"/>
                  <a:pt x="2712717" y="6144305"/>
                  <a:pt x="2714106" y="6144581"/>
                </a:cubicBezTo>
                <a:cubicBezTo>
                  <a:pt x="2736618" y="6149586"/>
                  <a:pt x="2753844" y="6153618"/>
                  <a:pt x="2765654" y="6155424"/>
                </a:cubicBezTo>
                <a:cubicBezTo>
                  <a:pt x="2777469" y="6157510"/>
                  <a:pt x="2783442" y="6158483"/>
                  <a:pt x="2783442" y="6158483"/>
                </a:cubicBezTo>
                <a:cubicBezTo>
                  <a:pt x="2784274" y="6158618"/>
                  <a:pt x="2785247" y="6158618"/>
                  <a:pt x="2786079" y="6158759"/>
                </a:cubicBezTo>
                <a:cubicBezTo>
                  <a:pt x="2924610" y="6184887"/>
                  <a:pt x="3089679" y="6207680"/>
                  <a:pt x="3275731" y="6216718"/>
                </a:cubicBezTo>
                <a:cubicBezTo>
                  <a:pt x="3312691" y="6217691"/>
                  <a:pt x="3350348" y="6218523"/>
                  <a:pt x="3388696" y="6219637"/>
                </a:cubicBezTo>
                <a:cubicBezTo>
                  <a:pt x="3407868" y="6220053"/>
                  <a:pt x="3427320" y="6220469"/>
                  <a:pt x="3446914" y="6220885"/>
                </a:cubicBezTo>
                <a:cubicBezTo>
                  <a:pt x="3466507" y="6220469"/>
                  <a:pt x="3486235" y="6219912"/>
                  <a:pt x="3506104" y="6219496"/>
                </a:cubicBezTo>
                <a:cubicBezTo>
                  <a:pt x="3545982" y="6218383"/>
                  <a:pt x="3586417" y="6217275"/>
                  <a:pt x="3627544" y="6216161"/>
                </a:cubicBezTo>
                <a:cubicBezTo>
                  <a:pt x="3668536" y="6213102"/>
                  <a:pt x="3710219" y="6210048"/>
                  <a:pt x="3752460" y="6206989"/>
                </a:cubicBezTo>
                <a:cubicBezTo>
                  <a:pt x="3921005" y="6191141"/>
                  <a:pt x="4098576" y="6166266"/>
                  <a:pt x="4277817" y="6121512"/>
                </a:cubicBezTo>
                <a:cubicBezTo>
                  <a:pt x="4457129" y="6077662"/>
                  <a:pt x="4639150" y="6018211"/>
                  <a:pt x="4817419" y="5943037"/>
                </a:cubicBezTo>
                <a:lnTo>
                  <a:pt x="4931581" y="5889124"/>
                </a:lnTo>
                <a:lnTo>
                  <a:pt x="4931581" y="5323260"/>
                </a:lnTo>
                <a:lnTo>
                  <a:pt x="4837261" y="5378510"/>
                </a:lnTo>
                <a:cubicBezTo>
                  <a:pt x="4616685" y="5494528"/>
                  <a:pt x="4382861" y="5580057"/>
                  <a:pt x="4154431" y="5636032"/>
                </a:cubicBezTo>
                <a:cubicBezTo>
                  <a:pt x="4002010" y="5674393"/>
                  <a:pt x="3850972" y="5695100"/>
                  <a:pt x="3707441" y="5708721"/>
                </a:cubicBezTo>
                <a:cubicBezTo>
                  <a:pt x="3671449" y="5711364"/>
                  <a:pt x="3636025" y="5714001"/>
                  <a:pt x="3601005" y="5716645"/>
                </a:cubicBezTo>
                <a:cubicBezTo>
                  <a:pt x="3565992" y="5717618"/>
                  <a:pt x="3531394" y="5718450"/>
                  <a:pt x="3497488" y="5719423"/>
                </a:cubicBezTo>
                <a:cubicBezTo>
                  <a:pt x="3480538" y="5719839"/>
                  <a:pt x="3463723" y="5720255"/>
                  <a:pt x="3446914" y="5720677"/>
                </a:cubicBezTo>
                <a:cubicBezTo>
                  <a:pt x="3430239" y="5720255"/>
                  <a:pt x="3413705" y="5719839"/>
                  <a:pt x="3397312" y="5719423"/>
                </a:cubicBezTo>
                <a:cubicBezTo>
                  <a:pt x="3364520" y="5718591"/>
                  <a:pt x="3332419" y="5717893"/>
                  <a:pt x="3300881" y="5717061"/>
                </a:cubicBezTo>
                <a:cubicBezTo>
                  <a:pt x="3111910" y="5707748"/>
                  <a:pt x="2948652" y="5681901"/>
                  <a:pt x="2818871" y="5654659"/>
                </a:cubicBezTo>
                <a:cubicBezTo>
                  <a:pt x="2800392" y="5650486"/>
                  <a:pt x="2778161" y="5645480"/>
                  <a:pt x="2752314" y="5639649"/>
                </a:cubicBezTo>
                <a:cubicBezTo>
                  <a:pt x="2746341" y="5638260"/>
                  <a:pt x="2739947" y="5636865"/>
                  <a:pt x="2733559" y="5635476"/>
                </a:cubicBezTo>
                <a:cubicBezTo>
                  <a:pt x="2722305" y="5632838"/>
                  <a:pt x="2711328" y="5630195"/>
                  <a:pt x="2700766" y="5627557"/>
                </a:cubicBezTo>
                <a:cubicBezTo>
                  <a:pt x="2699793" y="5627276"/>
                  <a:pt x="2698961" y="5627001"/>
                  <a:pt x="2697988" y="5626719"/>
                </a:cubicBezTo>
                <a:cubicBezTo>
                  <a:pt x="2669504" y="5618660"/>
                  <a:pt x="2643522" y="5611568"/>
                  <a:pt x="2620177" y="5605180"/>
                </a:cubicBezTo>
                <a:cubicBezTo>
                  <a:pt x="2594887" y="5598088"/>
                  <a:pt x="2568214" y="5590164"/>
                  <a:pt x="2540005" y="5581273"/>
                </a:cubicBezTo>
                <a:cubicBezTo>
                  <a:pt x="2539032" y="5580992"/>
                  <a:pt x="2538059" y="5580575"/>
                  <a:pt x="2537086" y="5580300"/>
                </a:cubicBezTo>
                <a:cubicBezTo>
                  <a:pt x="2499851" y="5568068"/>
                  <a:pt x="2479982" y="5561398"/>
                  <a:pt x="2479982" y="5561398"/>
                </a:cubicBezTo>
                <a:cubicBezTo>
                  <a:pt x="2479285" y="5561117"/>
                  <a:pt x="2478452" y="5560982"/>
                  <a:pt x="2477755" y="5560841"/>
                </a:cubicBezTo>
                <a:cubicBezTo>
                  <a:pt x="2364655" y="5522200"/>
                  <a:pt x="2233486" y="5469667"/>
                  <a:pt x="2092874" y="5398368"/>
                </a:cubicBezTo>
                <a:cubicBezTo>
                  <a:pt x="2078837" y="5391417"/>
                  <a:pt x="2064665" y="5384331"/>
                  <a:pt x="2050352" y="5377239"/>
                </a:cubicBezTo>
                <a:cubicBezTo>
                  <a:pt x="2036462" y="5369456"/>
                  <a:pt x="2022425" y="5361672"/>
                  <a:pt x="2008112" y="5353748"/>
                </a:cubicBezTo>
                <a:cubicBezTo>
                  <a:pt x="1979768" y="5337771"/>
                  <a:pt x="1950868" y="5321507"/>
                  <a:pt x="1921410" y="5304967"/>
                </a:cubicBezTo>
                <a:cubicBezTo>
                  <a:pt x="1864582" y="5268828"/>
                  <a:pt x="1804419" y="5233527"/>
                  <a:pt x="1746477" y="5191557"/>
                </a:cubicBezTo>
                <a:cubicBezTo>
                  <a:pt x="1629069" y="5110106"/>
                  <a:pt x="1510407" y="5016430"/>
                  <a:pt x="1398415" y="4908300"/>
                </a:cubicBezTo>
                <a:cubicBezTo>
                  <a:pt x="1173598" y="4693845"/>
                  <a:pt x="967677" y="4429355"/>
                  <a:pt x="819839" y="4135396"/>
                </a:cubicBezTo>
                <a:cubicBezTo>
                  <a:pt x="670612" y="3842551"/>
                  <a:pt x="573208" y="3524831"/>
                  <a:pt x="536805" y="3220035"/>
                </a:cubicBezTo>
                <a:cubicBezTo>
                  <a:pt x="517353" y="3067983"/>
                  <a:pt x="509845" y="2919130"/>
                  <a:pt x="515407" y="2778337"/>
                </a:cubicBezTo>
                <a:cubicBezTo>
                  <a:pt x="515407" y="2744425"/>
                  <a:pt x="517353" y="2711064"/>
                  <a:pt x="519849" y="2678266"/>
                </a:cubicBezTo>
                <a:cubicBezTo>
                  <a:pt x="519849" y="2677850"/>
                  <a:pt x="519990" y="2677569"/>
                  <a:pt x="519990" y="2677153"/>
                </a:cubicBezTo>
                <a:cubicBezTo>
                  <a:pt x="519990" y="2677153"/>
                  <a:pt x="520963" y="2664505"/>
                  <a:pt x="522768" y="2640738"/>
                </a:cubicBezTo>
                <a:cubicBezTo>
                  <a:pt x="524439" y="2621004"/>
                  <a:pt x="525962" y="2601546"/>
                  <a:pt x="527351" y="2582087"/>
                </a:cubicBezTo>
                <a:cubicBezTo>
                  <a:pt x="528190" y="2573331"/>
                  <a:pt x="529297" y="2564017"/>
                  <a:pt x="530411" y="2554153"/>
                </a:cubicBezTo>
                <a:cubicBezTo>
                  <a:pt x="533746" y="2528160"/>
                  <a:pt x="537081" y="2502307"/>
                  <a:pt x="540416" y="2477011"/>
                </a:cubicBezTo>
                <a:cubicBezTo>
                  <a:pt x="541248" y="2470341"/>
                  <a:pt x="542086" y="2463812"/>
                  <a:pt x="542918" y="2457277"/>
                </a:cubicBezTo>
                <a:cubicBezTo>
                  <a:pt x="543053" y="2455888"/>
                  <a:pt x="543194" y="2454639"/>
                  <a:pt x="543475" y="2453385"/>
                </a:cubicBezTo>
                <a:cubicBezTo>
                  <a:pt x="546529" y="2433094"/>
                  <a:pt x="550004" y="2411414"/>
                  <a:pt x="554031" y="2388756"/>
                </a:cubicBezTo>
                <a:cubicBezTo>
                  <a:pt x="554312" y="2387226"/>
                  <a:pt x="554588" y="2385702"/>
                  <a:pt x="554863" y="2384313"/>
                </a:cubicBezTo>
                <a:cubicBezTo>
                  <a:pt x="559868" y="2355119"/>
                  <a:pt x="565425" y="2326770"/>
                  <a:pt x="571121" y="2298971"/>
                </a:cubicBezTo>
                <a:cubicBezTo>
                  <a:pt x="571954" y="2295079"/>
                  <a:pt x="572792" y="2291187"/>
                  <a:pt x="573624" y="2287296"/>
                </a:cubicBezTo>
                <a:cubicBezTo>
                  <a:pt x="575429" y="2278404"/>
                  <a:pt x="577375" y="2269648"/>
                  <a:pt x="579321" y="2260892"/>
                </a:cubicBezTo>
                <a:cubicBezTo>
                  <a:pt x="580429" y="2255611"/>
                  <a:pt x="581683" y="2250465"/>
                  <a:pt x="582797" y="2245044"/>
                </a:cubicBezTo>
                <a:cubicBezTo>
                  <a:pt x="584602" y="2237126"/>
                  <a:pt x="586407" y="2229342"/>
                  <a:pt x="588212" y="2221693"/>
                </a:cubicBezTo>
                <a:cubicBezTo>
                  <a:pt x="589326" y="2216694"/>
                  <a:pt x="590574" y="2211689"/>
                  <a:pt x="591828" y="2206548"/>
                </a:cubicBezTo>
                <a:cubicBezTo>
                  <a:pt x="594050" y="2197236"/>
                  <a:pt x="596412" y="2187922"/>
                  <a:pt x="598633" y="2178750"/>
                </a:cubicBezTo>
                <a:cubicBezTo>
                  <a:pt x="599471" y="2175690"/>
                  <a:pt x="600163" y="2172631"/>
                  <a:pt x="600995" y="2169436"/>
                </a:cubicBezTo>
                <a:cubicBezTo>
                  <a:pt x="637814" y="2025168"/>
                  <a:pt x="680611" y="1905081"/>
                  <a:pt x="717711" y="1814189"/>
                </a:cubicBezTo>
                <a:cubicBezTo>
                  <a:pt x="718409" y="1812243"/>
                  <a:pt x="719241" y="1810438"/>
                  <a:pt x="719933" y="1808492"/>
                </a:cubicBezTo>
                <a:cubicBezTo>
                  <a:pt x="734245" y="1774023"/>
                  <a:pt x="749114" y="1738998"/>
                  <a:pt x="765092" y="1703556"/>
                </a:cubicBezTo>
                <a:cubicBezTo>
                  <a:pt x="772459" y="1687714"/>
                  <a:pt x="779129" y="1673671"/>
                  <a:pt x="784544" y="1661580"/>
                </a:cubicBezTo>
                <a:cubicBezTo>
                  <a:pt x="786631" y="1657272"/>
                  <a:pt x="788436" y="1653105"/>
                  <a:pt x="790241" y="1649213"/>
                </a:cubicBezTo>
                <a:cubicBezTo>
                  <a:pt x="810948" y="1605847"/>
                  <a:pt x="833038" y="1562206"/>
                  <a:pt x="857356" y="1518284"/>
                </a:cubicBezTo>
                <a:cubicBezTo>
                  <a:pt x="925994" y="1394728"/>
                  <a:pt x="1006858" y="1268669"/>
                  <a:pt x="1101068" y="1145664"/>
                </a:cubicBezTo>
                <a:cubicBezTo>
                  <a:pt x="1290455" y="900633"/>
                  <a:pt x="1535275" y="670189"/>
                  <a:pt x="1814007" y="487425"/>
                </a:cubicBezTo>
                <a:cubicBezTo>
                  <a:pt x="2092874" y="304521"/>
                  <a:pt x="2404809" y="173175"/>
                  <a:pt x="2708825" y="95482"/>
                </a:cubicBezTo>
                <a:cubicBezTo>
                  <a:pt x="2861387" y="57960"/>
                  <a:pt x="3011593" y="33636"/>
                  <a:pt x="3155123" y="18761"/>
                </a:cubicBezTo>
                <a:cubicBezTo>
                  <a:pt x="3227103" y="13762"/>
                  <a:pt x="3296989" y="6811"/>
                  <a:pt x="3365071" y="6811"/>
                </a:cubicBezTo>
                <a:cubicBezTo>
                  <a:pt x="3392582" y="6529"/>
                  <a:pt x="3419818" y="5005"/>
                  <a:pt x="3446638" y="5005"/>
                </a:cubicBezTo>
                <a:close/>
              </a:path>
            </a:pathLst>
          </a:custGeom>
          <a:solidFill>
            <a:srgbClr val="F1F2F2"/>
          </a:solidFill>
          <a:ln w="2370" cap="flat">
            <a:noFill/>
            <a:prstDash val="solid"/>
            <a:miter/>
          </a:ln>
        </p:spPr>
        <p:txBody>
          <a:bodyPr rtlCol="0" anchor="ctr"/>
          <a:lstStyle/>
          <a:p>
            <a:endParaRPr lang="en-US"/>
          </a:p>
        </p:txBody>
      </p:sp>
      <p:sp>
        <p:nvSpPr>
          <p:cNvPr id="30" name="Text Box 5">
            <a:extLst>
              <a:ext uri="{FF2B5EF4-FFF2-40B4-BE49-F238E27FC236}">
                <a16:creationId xmlns:a16="http://schemas.microsoft.com/office/drawing/2014/main" id="{4B98F1B9-EACF-6640-9BF7-40C2CBF6B986}"/>
              </a:ext>
            </a:extLst>
          </p:cNvPr>
          <p:cNvSpPr txBox="1"/>
          <p:nvPr userDrawn="1"/>
        </p:nvSpPr>
        <p:spPr>
          <a:xfrm>
            <a:off x="459631" y="6458897"/>
            <a:ext cx="11528507" cy="369709"/>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280988" indent="0" algn="r">
              <a:tabLst>
                <a:tab pos="11022013" algn="l"/>
                <a:tab pos="11633200" algn="l"/>
              </a:tabLst>
            </a:pPr>
            <a:r>
              <a:rPr lang="en-IE" sz="950" b="1" spc="170" baseline="0">
                <a:solidFill>
                  <a:srgbClr val="0B582E"/>
                </a:solidFill>
                <a:effectLst/>
                <a:latin typeface="+mn-lt"/>
                <a:ea typeface="Times New Roman" panose="02020603050405020304" pitchFamily="18" charset="0"/>
                <a:cs typeface="Times New Roman" panose="02020603050405020304" pitchFamily="18" charset="0"/>
              </a:rPr>
              <a:t>SUSTAINABLE</a:t>
            </a:r>
            <a:r>
              <a:rPr lang="en-IE" sz="950" spc="170" baseline="0">
                <a:solidFill>
                  <a:srgbClr val="0B582E"/>
                </a:solidFill>
                <a:effectLst/>
                <a:latin typeface="+mj-lt"/>
                <a:ea typeface="Times New Roman" panose="02020603050405020304" pitchFamily="18" charset="0"/>
                <a:cs typeface="Times New Roman" panose="02020603050405020304" pitchFamily="18" charset="0"/>
              </a:rPr>
              <a:t> FUTURES FOR ENTERPRISE CENTRES</a:t>
            </a:r>
            <a:endParaRPr lang="en-IE" sz="950" spc="170" baseline="0">
              <a:solidFill>
                <a:srgbClr val="0B582E"/>
              </a:solidFill>
              <a:effectLst/>
              <a:latin typeface="+mj-lt"/>
              <a:ea typeface="Calibri" panose="020F0502020204030204" pitchFamily="34" charset="0"/>
              <a:cs typeface="Times New Roman" panose="02020603050405020304" pitchFamily="18" charset="0"/>
            </a:endParaRPr>
          </a:p>
        </p:txBody>
      </p:sp>
      <p:sp>
        <p:nvSpPr>
          <p:cNvPr id="31" name="Text Placeholder 17">
            <a:extLst>
              <a:ext uri="{FF2B5EF4-FFF2-40B4-BE49-F238E27FC236}">
                <a16:creationId xmlns:a16="http://schemas.microsoft.com/office/drawing/2014/main" id="{44465B25-AB0F-044E-AE82-1E7506D6021E}"/>
              </a:ext>
            </a:extLst>
          </p:cNvPr>
          <p:cNvSpPr>
            <a:spLocks noGrp="1"/>
          </p:cNvSpPr>
          <p:nvPr>
            <p:ph type="body" sz="quarter" idx="18" hasCustomPrompt="1"/>
          </p:nvPr>
        </p:nvSpPr>
        <p:spPr>
          <a:xfrm>
            <a:off x="4496527" y="661585"/>
            <a:ext cx="7112813" cy="5502731"/>
          </a:xfrm>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Tree>
    <p:extLst>
      <p:ext uri="{BB962C8B-B14F-4D97-AF65-F5344CB8AC3E}">
        <p14:creationId xmlns:p14="http://schemas.microsoft.com/office/powerpoint/2010/main" val="40400820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Slide 3">
    <p:spTree>
      <p:nvGrpSpPr>
        <p:cNvPr id="1" name=""/>
        <p:cNvGrpSpPr/>
        <p:nvPr/>
      </p:nvGrpSpPr>
      <p:grpSpPr>
        <a:xfrm>
          <a:off x="0" y="0"/>
          <a:ext cx="0" cy="0"/>
          <a:chOff x="0" y="0"/>
          <a:chExt cx="0" cy="0"/>
        </a:xfrm>
      </p:grpSpPr>
      <p:sp>
        <p:nvSpPr>
          <p:cNvPr id="31" name="Freeform 30">
            <a:extLst>
              <a:ext uri="{FF2B5EF4-FFF2-40B4-BE49-F238E27FC236}">
                <a16:creationId xmlns:a16="http://schemas.microsoft.com/office/drawing/2014/main" id="{9CF2BA25-1A3A-284B-91FD-CA04E45F188F}"/>
              </a:ext>
            </a:extLst>
          </p:cNvPr>
          <p:cNvSpPr/>
          <p:nvPr userDrawn="1"/>
        </p:nvSpPr>
        <p:spPr>
          <a:xfrm flipH="1">
            <a:off x="29482" y="5365"/>
            <a:ext cx="3864247" cy="6220885"/>
          </a:xfrm>
          <a:custGeom>
            <a:avLst/>
            <a:gdLst>
              <a:gd name="connsiteX0" fmla="*/ 3446638 w 3864247"/>
              <a:gd name="connsiteY0" fmla="*/ 0 h 6220885"/>
              <a:gd name="connsiteX1" fmla="*/ 1642543 w 3864247"/>
              <a:gd name="connsiteY1" fmla="*/ 0 h 6220885"/>
              <a:gd name="connsiteX2" fmla="*/ 1528054 w 3864247"/>
              <a:gd name="connsiteY2" fmla="*/ 71581 h 6220885"/>
              <a:gd name="connsiteX3" fmla="*/ 690756 w 3864247"/>
              <a:gd name="connsiteY3" fmla="*/ 844478 h 6220885"/>
              <a:gd name="connsiteX4" fmla="*/ 404387 w 3864247"/>
              <a:gd name="connsiteY4" fmla="*/ 1282290 h 6220885"/>
              <a:gd name="connsiteX5" fmla="*/ 349083 w 3864247"/>
              <a:gd name="connsiteY5" fmla="*/ 1387777 h 6220885"/>
              <a:gd name="connsiteX6" fmla="*/ 348808 w 3864247"/>
              <a:gd name="connsiteY6" fmla="*/ 1388333 h 6220885"/>
              <a:gd name="connsiteX7" fmla="*/ 340608 w 3864247"/>
              <a:gd name="connsiteY7" fmla="*/ 1404041 h 6220885"/>
              <a:gd name="connsiteX8" fmla="*/ 325188 w 3864247"/>
              <a:gd name="connsiteY8" fmla="*/ 1437121 h 6220885"/>
              <a:gd name="connsiteX9" fmla="*/ 295865 w 3864247"/>
              <a:gd name="connsiteY9" fmla="*/ 1499939 h 6220885"/>
              <a:gd name="connsiteX10" fmla="*/ 241815 w 3864247"/>
              <a:gd name="connsiteY10" fmla="*/ 1625447 h 6220885"/>
              <a:gd name="connsiteX11" fmla="*/ 208888 w 3864247"/>
              <a:gd name="connsiteY11" fmla="*/ 1707026 h 6220885"/>
              <a:gd name="connsiteX12" fmla="*/ 102176 w 3864247"/>
              <a:gd name="connsiteY12" fmla="*/ 2049491 h 6220885"/>
              <a:gd name="connsiteX13" fmla="*/ 100787 w 3864247"/>
              <a:gd name="connsiteY13" fmla="*/ 2054912 h 6220885"/>
              <a:gd name="connsiteX14" fmla="*/ 91339 w 3864247"/>
              <a:gd name="connsiteY14" fmla="*/ 2093273 h 6220885"/>
              <a:gd name="connsiteX15" fmla="*/ 88139 w 3864247"/>
              <a:gd name="connsiteY15" fmla="*/ 2106894 h 6220885"/>
              <a:gd name="connsiteX16" fmla="*/ 80778 w 3864247"/>
              <a:gd name="connsiteY16" fmla="*/ 2139000 h 6220885"/>
              <a:gd name="connsiteX17" fmla="*/ 77443 w 3864247"/>
              <a:gd name="connsiteY17" fmla="*/ 2154010 h 6220885"/>
              <a:gd name="connsiteX18" fmla="*/ 69800 w 3864247"/>
              <a:gd name="connsiteY18" fmla="*/ 2189452 h 6220885"/>
              <a:gd name="connsiteX19" fmla="*/ 67719 w 3864247"/>
              <a:gd name="connsiteY19" fmla="*/ 2199316 h 6220885"/>
              <a:gd name="connsiteX20" fmla="*/ 47012 w 3864247"/>
              <a:gd name="connsiteY20" fmla="*/ 2308841 h 6220885"/>
              <a:gd name="connsiteX21" fmla="*/ 38813 w 3864247"/>
              <a:gd name="connsiteY21" fmla="*/ 2354569 h 6220885"/>
              <a:gd name="connsiteX22" fmla="*/ 35343 w 3864247"/>
              <a:gd name="connsiteY22" fmla="*/ 2380837 h 6220885"/>
              <a:gd name="connsiteX23" fmla="*/ 35202 w 3864247"/>
              <a:gd name="connsiteY23" fmla="*/ 2382086 h 6220885"/>
              <a:gd name="connsiteX24" fmla="*/ 19501 w 3864247"/>
              <a:gd name="connsiteY24" fmla="*/ 2503837 h 6220885"/>
              <a:gd name="connsiteX25" fmla="*/ 16998 w 3864247"/>
              <a:gd name="connsiteY25" fmla="*/ 2523711 h 6220885"/>
              <a:gd name="connsiteX26" fmla="*/ 16307 w 3864247"/>
              <a:gd name="connsiteY26" fmla="*/ 2533441 h 6220885"/>
              <a:gd name="connsiteX27" fmla="*/ 12831 w 3864247"/>
              <a:gd name="connsiteY27" fmla="*/ 2576109 h 6220885"/>
              <a:gd name="connsiteX28" fmla="*/ 10744 w 3864247"/>
              <a:gd name="connsiteY28" fmla="*/ 2602237 h 6220885"/>
              <a:gd name="connsiteX29" fmla="*/ 1994 w 3864247"/>
              <a:gd name="connsiteY29" fmla="*/ 2763743 h 6220885"/>
              <a:gd name="connsiteX30" fmla="*/ 27144 w 3864247"/>
              <a:gd name="connsiteY30" fmla="*/ 3281880 h 6220885"/>
              <a:gd name="connsiteX31" fmla="*/ 360201 w 3864247"/>
              <a:gd name="connsiteY31" fmla="*/ 4358607 h 6220885"/>
              <a:gd name="connsiteX32" fmla="*/ 1039791 w 3864247"/>
              <a:gd name="connsiteY32" fmla="*/ 5266607 h 6220885"/>
              <a:gd name="connsiteX33" fmla="*/ 1448573 w 3864247"/>
              <a:gd name="connsiteY33" fmla="*/ 5599202 h 6220885"/>
              <a:gd name="connsiteX34" fmla="*/ 1654219 w 3864247"/>
              <a:gd name="connsiteY34" fmla="*/ 5732346 h 6220885"/>
              <a:gd name="connsiteX35" fmla="*/ 1755925 w 3864247"/>
              <a:gd name="connsiteY35" fmla="*/ 5789749 h 6220885"/>
              <a:gd name="connsiteX36" fmla="*/ 1805667 w 3864247"/>
              <a:gd name="connsiteY36" fmla="*/ 5817272 h 6220885"/>
              <a:gd name="connsiteX37" fmla="*/ 1855550 w 3864247"/>
              <a:gd name="connsiteY37" fmla="*/ 5842287 h 6220885"/>
              <a:gd name="connsiteX38" fmla="*/ 2382021 w 3864247"/>
              <a:gd name="connsiteY38" fmla="*/ 6057580 h 6220885"/>
              <a:gd name="connsiteX39" fmla="*/ 2475950 w 3864247"/>
              <a:gd name="connsiteY39" fmla="*/ 6085654 h 6220885"/>
              <a:gd name="connsiteX40" fmla="*/ 2519720 w 3864247"/>
              <a:gd name="connsiteY40" fmla="*/ 6097745 h 6220885"/>
              <a:gd name="connsiteX41" fmla="*/ 2568770 w 3864247"/>
              <a:gd name="connsiteY41" fmla="*/ 6111226 h 6220885"/>
              <a:gd name="connsiteX42" fmla="*/ 2570435 w 3864247"/>
              <a:gd name="connsiteY42" fmla="*/ 6111642 h 6220885"/>
              <a:gd name="connsiteX43" fmla="*/ 2570576 w 3864247"/>
              <a:gd name="connsiteY43" fmla="*/ 6111642 h 6220885"/>
              <a:gd name="connsiteX44" fmla="*/ 2578635 w 3864247"/>
              <a:gd name="connsiteY44" fmla="*/ 6113869 h 6220885"/>
              <a:gd name="connsiteX45" fmla="*/ 2610729 w 3864247"/>
              <a:gd name="connsiteY45" fmla="*/ 6121371 h 6220885"/>
              <a:gd name="connsiteX46" fmla="*/ 2709798 w 3864247"/>
              <a:gd name="connsiteY46" fmla="*/ 6143608 h 6220885"/>
              <a:gd name="connsiteX47" fmla="*/ 2714106 w 3864247"/>
              <a:gd name="connsiteY47" fmla="*/ 6144581 h 6220885"/>
              <a:gd name="connsiteX48" fmla="*/ 2765654 w 3864247"/>
              <a:gd name="connsiteY48" fmla="*/ 6155424 h 6220885"/>
              <a:gd name="connsiteX49" fmla="*/ 2783442 w 3864247"/>
              <a:gd name="connsiteY49" fmla="*/ 6158483 h 6220885"/>
              <a:gd name="connsiteX50" fmla="*/ 2786079 w 3864247"/>
              <a:gd name="connsiteY50" fmla="*/ 6158759 h 6220885"/>
              <a:gd name="connsiteX51" fmla="*/ 3275731 w 3864247"/>
              <a:gd name="connsiteY51" fmla="*/ 6216718 h 6220885"/>
              <a:gd name="connsiteX52" fmla="*/ 3388696 w 3864247"/>
              <a:gd name="connsiteY52" fmla="*/ 6219637 h 6220885"/>
              <a:gd name="connsiteX53" fmla="*/ 3446914 w 3864247"/>
              <a:gd name="connsiteY53" fmla="*/ 6220885 h 6220885"/>
              <a:gd name="connsiteX54" fmla="*/ 3506104 w 3864247"/>
              <a:gd name="connsiteY54" fmla="*/ 6219496 h 6220885"/>
              <a:gd name="connsiteX55" fmla="*/ 3627544 w 3864247"/>
              <a:gd name="connsiteY55" fmla="*/ 6216161 h 6220885"/>
              <a:gd name="connsiteX56" fmla="*/ 3752460 w 3864247"/>
              <a:gd name="connsiteY56" fmla="*/ 6206989 h 6220885"/>
              <a:gd name="connsiteX57" fmla="*/ 3864247 w 3864247"/>
              <a:gd name="connsiteY57" fmla="*/ 6193204 h 6220885"/>
              <a:gd name="connsiteX58" fmla="*/ 3864247 w 3864247"/>
              <a:gd name="connsiteY58" fmla="*/ 5689443 h 6220885"/>
              <a:gd name="connsiteX59" fmla="*/ 3707441 w 3864247"/>
              <a:gd name="connsiteY59" fmla="*/ 5708721 h 6220885"/>
              <a:gd name="connsiteX60" fmla="*/ 3601005 w 3864247"/>
              <a:gd name="connsiteY60" fmla="*/ 5716645 h 6220885"/>
              <a:gd name="connsiteX61" fmla="*/ 3497488 w 3864247"/>
              <a:gd name="connsiteY61" fmla="*/ 5719423 h 6220885"/>
              <a:gd name="connsiteX62" fmla="*/ 3446914 w 3864247"/>
              <a:gd name="connsiteY62" fmla="*/ 5720677 h 6220885"/>
              <a:gd name="connsiteX63" fmla="*/ 3397312 w 3864247"/>
              <a:gd name="connsiteY63" fmla="*/ 5719423 h 6220885"/>
              <a:gd name="connsiteX64" fmla="*/ 3300881 w 3864247"/>
              <a:gd name="connsiteY64" fmla="*/ 5717061 h 6220885"/>
              <a:gd name="connsiteX65" fmla="*/ 2818871 w 3864247"/>
              <a:gd name="connsiteY65" fmla="*/ 5654659 h 6220885"/>
              <a:gd name="connsiteX66" fmla="*/ 2752314 w 3864247"/>
              <a:gd name="connsiteY66" fmla="*/ 5639649 h 6220885"/>
              <a:gd name="connsiteX67" fmla="*/ 2733559 w 3864247"/>
              <a:gd name="connsiteY67" fmla="*/ 5635476 h 6220885"/>
              <a:gd name="connsiteX68" fmla="*/ 2700766 w 3864247"/>
              <a:gd name="connsiteY68" fmla="*/ 5627557 h 6220885"/>
              <a:gd name="connsiteX69" fmla="*/ 2697988 w 3864247"/>
              <a:gd name="connsiteY69" fmla="*/ 5626719 h 6220885"/>
              <a:gd name="connsiteX70" fmla="*/ 2620177 w 3864247"/>
              <a:gd name="connsiteY70" fmla="*/ 5605180 h 6220885"/>
              <a:gd name="connsiteX71" fmla="*/ 2540005 w 3864247"/>
              <a:gd name="connsiteY71" fmla="*/ 5581273 h 6220885"/>
              <a:gd name="connsiteX72" fmla="*/ 2537086 w 3864247"/>
              <a:gd name="connsiteY72" fmla="*/ 5580300 h 6220885"/>
              <a:gd name="connsiteX73" fmla="*/ 2479982 w 3864247"/>
              <a:gd name="connsiteY73" fmla="*/ 5561398 h 6220885"/>
              <a:gd name="connsiteX74" fmla="*/ 2477755 w 3864247"/>
              <a:gd name="connsiteY74" fmla="*/ 5560841 h 6220885"/>
              <a:gd name="connsiteX75" fmla="*/ 2092874 w 3864247"/>
              <a:gd name="connsiteY75" fmla="*/ 5398368 h 6220885"/>
              <a:gd name="connsiteX76" fmla="*/ 2050352 w 3864247"/>
              <a:gd name="connsiteY76" fmla="*/ 5377239 h 6220885"/>
              <a:gd name="connsiteX77" fmla="*/ 2008112 w 3864247"/>
              <a:gd name="connsiteY77" fmla="*/ 5353748 h 6220885"/>
              <a:gd name="connsiteX78" fmla="*/ 1921410 w 3864247"/>
              <a:gd name="connsiteY78" fmla="*/ 5304967 h 6220885"/>
              <a:gd name="connsiteX79" fmla="*/ 1746477 w 3864247"/>
              <a:gd name="connsiteY79" fmla="*/ 5191557 h 6220885"/>
              <a:gd name="connsiteX80" fmla="*/ 1398415 w 3864247"/>
              <a:gd name="connsiteY80" fmla="*/ 4908300 h 6220885"/>
              <a:gd name="connsiteX81" fmla="*/ 819839 w 3864247"/>
              <a:gd name="connsiteY81" fmla="*/ 4135396 h 6220885"/>
              <a:gd name="connsiteX82" fmla="*/ 536805 w 3864247"/>
              <a:gd name="connsiteY82" fmla="*/ 3220035 h 6220885"/>
              <a:gd name="connsiteX83" fmla="*/ 515407 w 3864247"/>
              <a:gd name="connsiteY83" fmla="*/ 2778337 h 6220885"/>
              <a:gd name="connsiteX84" fmla="*/ 519849 w 3864247"/>
              <a:gd name="connsiteY84" fmla="*/ 2678266 h 6220885"/>
              <a:gd name="connsiteX85" fmla="*/ 519990 w 3864247"/>
              <a:gd name="connsiteY85" fmla="*/ 2677153 h 6220885"/>
              <a:gd name="connsiteX86" fmla="*/ 522768 w 3864247"/>
              <a:gd name="connsiteY86" fmla="*/ 2640738 h 6220885"/>
              <a:gd name="connsiteX87" fmla="*/ 527351 w 3864247"/>
              <a:gd name="connsiteY87" fmla="*/ 2582087 h 6220885"/>
              <a:gd name="connsiteX88" fmla="*/ 530411 w 3864247"/>
              <a:gd name="connsiteY88" fmla="*/ 2554153 h 6220885"/>
              <a:gd name="connsiteX89" fmla="*/ 540416 w 3864247"/>
              <a:gd name="connsiteY89" fmla="*/ 2477011 h 6220885"/>
              <a:gd name="connsiteX90" fmla="*/ 542918 w 3864247"/>
              <a:gd name="connsiteY90" fmla="*/ 2457277 h 6220885"/>
              <a:gd name="connsiteX91" fmla="*/ 543475 w 3864247"/>
              <a:gd name="connsiteY91" fmla="*/ 2453385 h 6220885"/>
              <a:gd name="connsiteX92" fmla="*/ 554031 w 3864247"/>
              <a:gd name="connsiteY92" fmla="*/ 2388756 h 6220885"/>
              <a:gd name="connsiteX93" fmla="*/ 554863 w 3864247"/>
              <a:gd name="connsiteY93" fmla="*/ 2384313 h 6220885"/>
              <a:gd name="connsiteX94" fmla="*/ 571121 w 3864247"/>
              <a:gd name="connsiteY94" fmla="*/ 2298971 h 6220885"/>
              <a:gd name="connsiteX95" fmla="*/ 573624 w 3864247"/>
              <a:gd name="connsiteY95" fmla="*/ 2287296 h 6220885"/>
              <a:gd name="connsiteX96" fmla="*/ 579321 w 3864247"/>
              <a:gd name="connsiteY96" fmla="*/ 2260892 h 6220885"/>
              <a:gd name="connsiteX97" fmla="*/ 582797 w 3864247"/>
              <a:gd name="connsiteY97" fmla="*/ 2245044 h 6220885"/>
              <a:gd name="connsiteX98" fmla="*/ 588212 w 3864247"/>
              <a:gd name="connsiteY98" fmla="*/ 2221693 h 6220885"/>
              <a:gd name="connsiteX99" fmla="*/ 591828 w 3864247"/>
              <a:gd name="connsiteY99" fmla="*/ 2206548 h 6220885"/>
              <a:gd name="connsiteX100" fmla="*/ 598633 w 3864247"/>
              <a:gd name="connsiteY100" fmla="*/ 2178750 h 6220885"/>
              <a:gd name="connsiteX101" fmla="*/ 600995 w 3864247"/>
              <a:gd name="connsiteY101" fmla="*/ 2169436 h 6220885"/>
              <a:gd name="connsiteX102" fmla="*/ 717711 w 3864247"/>
              <a:gd name="connsiteY102" fmla="*/ 1814189 h 6220885"/>
              <a:gd name="connsiteX103" fmla="*/ 719933 w 3864247"/>
              <a:gd name="connsiteY103" fmla="*/ 1808492 h 6220885"/>
              <a:gd name="connsiteX104" fmla="*/ 765092 w 3864247"/>
              <a:gd name="connsiteY104" fmla="*/ 1703556 h 6220885"/>
              <a:gd name="connsiteX105" fmla="*/ 784544 w 3864247"/>
              <a:gd name="connsiteY105" fmla="*/ 1661580 h 6220885"/>
              <a:gd name="connsiteX106" fmla="*/ 790241 w 3864247"/>
              <a:gd name="connsiteY106" fmla="*/ 1649213 h 6220885"/>
              <a:gd name="connsiteX107" fmla="*/ 857356 w 3864247"/>
              <a:gd name="connsiteY107" fmla="*/ 1518284 h 6220885"/>
              <a:gd name="connsiteX108" fmla="*/ 1101068 w 3864247"/>
              <a:gd name="connsiteY108" fmla="*/ 1145664 h 6220885"/>
              <a:gd name="connsiteX109" fmla="*/ 1814007 w 3864247"/>
              <a:gd name="connsiteY109" fmla="*/ 487425 h 6220885"/>
              <a:gd name="connsiteX110" fmla="*/ 2708825 w 3864247"/>
              <a:gd name="connsiteY110" fmla="*/ 95482 h 6220885"/>
              <a:gd name="connsiteX111" fmla="*/ 3155123 w 3864247"/>
              <a:gd name="connsiteY111" fmla="*/ 18761 h 6220885"/>
              <a:gd name="connsiteX112" fmla="*/ 3365071 w 3864247"/>
              <a:gd name="connsiteY112" fmla="*/ 6811 h 6220885"/>
              <a:gd name="connsiteX113" fmla="*/ 3446638 w 3864247"/>
              <a:gd name="connsiteY113" fmla="*/ 5005 h 6220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3864247" h="6220885">
                <a:moveTo>
                  <a:pt x="3446638" y="0"/>
                </a:moveTo>
                <a:lnTo>
                  <a:pt x="1642543" y="0"/>
                </a:lnTo>
                <a:cubicBezTo>
                  <a:pt x="1603919" y="23075"/>
                  <a:pt x="1565706" y="46976"/>
                  <a:pt x="1528054" y="71581"/>
                </a:cubicBezTo>
                <a:cubicBezTo>
                  <a:pt x="1200553" y="286170"/>
                  <a:pt x="913211" y="556503"/>
                  <a:pt x="690756" y="844478"/>
                </a:cubicBezTo>
                <a:cubicBezTo>
                  <a:pt x="580013" y="988888"/>
                  <a:pt x="484976" y="1136908"/>
                  <a:pt x="404387" y="1282290"/>
                </a:cubicBezTo>
                <a:cubicBezTo>
                  <a:pt x="384935" y="1317591"/>
                  <a:pt x="366455" y="1352751"/>
                  <a:pt x="349083" y="1387777"/>
                </a:cubicBezTo>
                <a:cubicBezTo>
                  <a:pt x="348948" y="1387917"/>
                  <a:pt x="348808" y="1388058"/>
                  <a:pt x="348808" y="1388333"/>
                </a:cubicBezTo>
                <a:cubicBezTo>
                  <a:pt x="348808" y="1388333"/>
                  <a:pt x="346029" y="1393755"/>
                  <a:pt x="340608" y="1404041"/>
                </a:cubicBezTo>
                <a:cubicBezTo>
                  <a:pt x="336857" y="1412100"/>
                  <a:pt x="331576" y="1423218"/>
                  <a:pt x="325188" y="1437121"/>
                </a:cubicBezTo>
                <a:cubicBezTo>
                  <a:pt x="315183" y="1458103"/>
                  <a:pt x="305319" y="1479091"/>
                  <a:pt x="295865" y="1499939"/>
                </a:cubicBezTo>
                <a:cubicBezTo>
                  <a:pt x="279888" y="1534132"/>
                  <a:pt x="261133" y="1575968"/>
                  <a:pt x="241815" y="1625447"/>
                </a:cubicBezTo>
                <a:cubicBezTo>
                  <a:pt x="230421" y="1652964"/>
                  <a:pt x="219449" y="1680206"/>
                  <a:pt x="208888" y="1707026"/>
                </a:cubicBezTo>
                <a:cubicBezTo>
                  <a:pt x="163453" y="1829340"/>
                  <a:pt x="128850" y="1944555"/>
                  <a:pt x="102176" y="2049491"/>
                </a:cubicBezTo>
                <a:cubicBezTo>
                  <a:pt x="101760" y="2051296"/>
                  <a:pt x="101203" y="2053107"/>
                  <a:pt x="100787" y="2054912"/>
                </a:cubicBezTo>
                <a:cubicBezTo>
                  <a:pt x="97452" y="2067836"/>
                  <a:pt x="94393" y="2080625"/>
                  <a:pt x="91339" y="2093273"/>
                </a:cubicBezTo>
                <a:cubicBezTo>
                  <a:pt x="90226" y="2097856"/>
                  <a:pt x="89112" y="2102304"/>
                  <a:pt x="88139" y="2106894"/>
                </a:cubicBezTo>
                <a:cubicBezTo>
                  <a:pt x="85642" y="2117737"/>
                  <a:pt x="83140" y="2128439"/>
                  <a:pt x="80778" y="2139000"/>
                </a:cubicBezTo>
                <a:cubicBezTo>
                  <a:pt x="79664" y="2144000"/>
                  <a:pt x="78556" y="2149005"/>
                  <a:pt x="77443" y="2154010"/>
                </a:cubicBezTo>
                <a:cubicBezTo>
                  <a:pt x="74805" y="2165961"/>
                  <a:pt x="72303" y="2177912"/>
                  <a:pt x="69800" y="2189452"/>
                </a:cubicBezTo>
                <a:cubicBezTo>
                  <a:pt x="69108" y="2192787"/>
                  <a:pt x="68411" y="2195981"/>
                  <a:pt x="67719" y="2199316"/>
                </a:cubicBezTo>
                <a:cubicBezTo>
                  <a:pt x="59795" y="2237958"/>
                  <a:pt x="52850" y="2274513"/>
                  <a:pt x="47012" y="2308841"/>
                </a:cubicBezTo>
                <a:cubicBezTo>
                  <a:pt x="44234" y="2323992"/>
                  <a:pt x="41597" y="2339142"/>
                  <a:pt x="38813" y="2354569"/>
                </a:cubicBezTo>
                <a:cubicBezTo>
                  <a:pt x="37705" y="2363184"/>
                  <a:pt x="36592" y="2372081"/>
                  <a:pt x="35343" y="2380837"/>
                </a:cubicBezTo>
                <a:cubicBezTo>
                  <a:pt x="35343" y="2381253"/>
                  <a:pt x="35202" y="2381670"/>
                  <a:pt x="35202" y="2382086"/>
                </a:cubicBezTo>
                <a:cubicBezTo>
                  <a:pt x="29089" y="2428370"/>
                  <a:pt x="23668" y="2468952"/>
                  <a:pt x="19501" y="2503837"/>
                </a:cubicBezTo>
                <a:cubicBezTo>
                  <a:pt x="18669" y="2510506"/>
                  <a:pt x="17836" y="2517041"/>
                  <a:pt x="16998" y="2523711"/>
                </a:cubicBezTo>
                <a:cubicBezTo>
                  <a:pt x="16723" y="2526911"/>
                  <a:pt x="16447" y="2530247"/>
                  <a:pt x="16307" y="2533441"/>
                </a:cubicBezTo>
                <a:cubicBezTo>
                  <a:pt x="14777" y="2549148"/>
                  <a:pt x="13528" y="2563601"/>
                  <a:pt x="12831" y="2576109"/>
                </a:cubicBezTo>
                <a:cubicBezTo>
                  <a:pt x="12139" y="2585838"/>
                  <a:pt x="11442" y="2594460"/>
                  <a:pt x="10744" y="2602237"/>
                </a:cubicBezTo>
                <a:cubicBezTo>
                  <a:pt x="6442" y="2654916"/>
                  <a:pt x="2269" y="2708702"/>
                  <a:pt x="1994" y="2763743"/>
                </a:cubicBezTo>
                <a:cubicBezTo>
                  <a:pt x="-4260" y="2928578"/>
                  <a:pt x="4215" y="3103008"/>
                  <a:pt x="27144" y="3281880"/>
                </a:cubicBezTo>
                <a:cubicBezTo>
                  <a:pt x="70216" y="3640053"/>
                  <a:pt x="184430" y="4014202"/>
                  <a:pt x="360201" y="4358607"/>
                </a:cubicBezTo>
                <a:cubicBezTo>
                  <a:pt x="534303" y="4704266"/>
                  <a:pt x="775794" y="5015040"/>
                  <a:pt x="1039791" y="5266607"/>
                </a:cubicBezTo>
                <a:cubicBezTo>
                  <a:pt x="1171377" y="5393222"/>
                  <a:pt x="1310459" y="5503439"/>
                  <a:pt x="1448573" y="5599202"/>
                </a:cubicBezTo>
                <a:cubicBezTo>
                  <a:pt x="1516661" y="5648405"/>
                  <a:pt x="1587104" y="5690235"/>
                  <a:pt x="1654219" y="5732346"/>
                </a:cubicBezTo>
                <a:cubicBezTo>
                  <a:pt x="1688816" y="5751805"/>
                  <a:pt x="1722716" y="5770988"/>
                  <a:pt x="1755925" y="5789749"/>
                </a:cubicBezTo>
                <a:cubicBezTo>
                  <a:pt x="1772599" y="5799062"/>
                  <a:pt x="1789133" y="5808235"/>
                  <a:pt x="1805667" y="5817272"/>
                </a:cubicBezTo>
                <a:cubicBezTo>
                  <a:pt x="1822482" y="5825613"/>
                  <a:pt x="1839016" y="5833947"/>
                  <a:pt x="1855550" y="5842287"/>
                </a:cubicBezTo>
                <a:cubicBezTo>
                  <a:pt x="2052298" y="5942083"/>
                  <a:pt x="2233486" y="6010739"/>
                  <a:pt x="2382021" y="6057580"/>
                </a:cubicBezTo>
                <a:cubicBezTo>
                  <a:pt x="2406755" y="6066336"/>
                  <a:pt x="2438433" y="6075368"/>
                  <a:pt x="2475950" y="6085654"/>
                </a:cubicBezTo>
                <a:cubicBezTo>
                  <a:pt x="2490954" y="6089962"/>
                  <a:pt x="2505683" y="6093994"/>
                  <a:pt x="2519720" y="6097745"/>
                </a:cubicBezTo>
                <a:cubicBezTo>
                  <a:pt x="2536951" y="6102469"/>
                  <a:pt x="2553069" y="6106918"/>
                  <a:pt x="2568770" y="6111226"/>
                </a:cubicBezTo>
                <a:cubicBezTo>
                  <a:pt x="2569321" y="6111366"/>
                  <a:pt x="2569878" y="6111501"/>
                  <a:pt x="2570435" y="6111642"/>
                </a:cubicBezTo>
                <a:cubicBezTo>
                  <a:pt x="2570435" y="6111642"/>
                  <a:pt x="2570576" y="6111642"/>
                  <a:pt x="2570576" y="6111642"/>
                </a:cubicBezTo>
                <a:cubicBezTo>
                  <a:pt x="2573213" y="6112339"/>
                  <a:pt x="2576132" y="6113172"/>
                  <a:pt x="2578635" y="6113869"/>
                </a:cubicBezTo>
                <a:cubicBezTo>
                  <a:pt x="2589747" y="6116647"/>
                  <a:pt x="2600449" y="6119150"/>
                  <a:pt x="2610729" y="6121371"/>
                </a:cubicBezTo>
                <a:cubicBezTo>
                  <a:pt x="2641576" y="6128738"/>
                  <a:pt x="2674644" y="6136246"/>
                  <a:pt x="2709798" y="6143608"/>
                </a:cubicBezTo>
                <a:cubicBezTo>
                  <a:pt x="2711187" y="6143889"/>
                  <a:pt x="2712717" y="6144305"/>
                  <a:pt x="2714106" y="6144581"/>
                </a:cubicBezTo>
                <a:cubicBezTo>
                  <a:pt x="2736618" y="6149586"/>
                  <a:pt x="2753844" y="6153618"/>
                  <a:pt x="2765654" y="6155424"/>
                </a:cubicBezTo>
                <a:cubicBezTo>
                  <a:pt x="2777469" y="6157510"/>
                  <a:pt x="2783442" y="6158483"/>
                  <a:pt x="2783442" y="6158483"/>
                </a:cubicBezTo>
                <a:cubicBezTo>
                  <a:pt x="2784274" y="6158618"/>
                  <a:pt x="2785247" y="6158618"/>
                  <a:pt x="2786079" y="6158759"/>
                </a:cubicBezTo>
                <a:cubicBezTo>
                  <a:pt x="2924610" y="6184887"/>
                  <a:pt x="3089679" y="6207680"/>
                  <a:pt x="3275731" y="6216718"/>
                </a:cubicBezTo>
                <a:cubicBezTo>
                  <a:pt x="3312691" y="6217691"/>
                  <a:pt x="3350348" y="6218523"/>
                  <a:pt x="3388696" y="6219637"/>
                </a:cubicBezTo>
                <a:cubicBezTo>
                  <a:pt x="3407868" y="6220053"/>
                  <a:pt x="3427320" y="6220469"/>
                  <a:pt x="3446914" y="6220885"/>
                </a:cubicBezTo>
                <a:cubicBezTo>
                  <a:pt x="3466507" y="6220469"/>
                  <a:pt x="3486235" y="6219912"/>
                  <a:pt x="3506104" y="6219496"/>
                </a:cubicBezTo>
                <a:cubicBezTo>
                  <a:pt x="3545982" y="6218383"/>
                  <a:pt x="3586417" y="6217275"/>
                  <a:pt x="3627544" y="6216161"/>
                </a:cubicBezTo>
                <a:cubicBezTo>
                  <a:pt x="3668536" y="6213102"/>
                  <a:pt x="3710219" y="6210048"/>
                  <a:pt x="3752460" y="6206989"/>
                </a:cubicBezTo>
                <a:lnTo>
                  <a:pt x="3864247" y="6193204"/>
                </a:lnTo>
                <a:lnTo>
                  <a:pt x="3864247" y="5689443"/>
                </a:lnTo>
                <a:lnTo>
                  <a:pt x="3707441" y="5708721"/>
                </a:lnTo>
                <a:cubicBezTo>
                  <a:pt x="3671449" y="5711364"/>
                  <a:pt x="3636025" y="5714001"/>
                  <a:pt x="3601005" y="5716645"/>
                </a:cubicBezTo>
                <a:cubicBezTo>
                  <a:pt x="3565992" y="5717618"/>
                  <a:pt x="3531394" y="5718450"/>
                  <a:pt x="3497488" y="5719423"/>
                </a:cubicBezTo>
                <a:cubicBezTo>
                  <a:pt x="3480538" y="5719839"/>
                  <a:pt x="3463723" y="5720255"/>
                  <a:pt x="3446914" y="5720677"/>
                </a:cubicBezTo>
                <a:cubicBezTo>
                  <a:pt x="3430239" y="5720255"/>
                  <a:pt x="3413705" y="5719839"/>
                  <a:pt x="3397312" y="5719423"/>
                </a:cubicBezTo>
                <a:cubicBezTo>
                  <a:pt x="3364520" y="5718591"/>
                  <a:pt x="3332419" y="5717893"/>
                  <a:pt x="3300881" y="5717061"/>
                </a:cubicBezTo>
                <a:cubicBezTo>
                  <a:pt x="3111910" y="5707748"/>
                  <a:pt x="2948652" y="5681901"/>
                  <a:pt x="2818871" y="5654659"/>
                </a:cubicBezTo>
                <a:cubicBezTo>
                  <a:pt x="2800392" y="5650486"/>
                  <a:pt x="2778161" y="5645480"/>
                  <a:pt x="2752314" y="5639649"/>
                </a:cubicBezTo>
                <a:cubicBezTo>
                  <a:pt x="2746341" y="5638260"/>
                  <a:pt x="2739947" y="5636865"/>
                  <a:pt x="2733559" y="5635476"/>
                </a:cubicBezTo>
                <a:cubicBezTo>
                  <a:pt x="2722305" y="5632838"/>
                  <a:pt x="2711328" y="5630195"/>
                  <a:pt x="2700766" y="5627557"/>
                </a:cubicBezTo>
                <a:cubicBezTo>
                  <a:pt x="2699793" y="5627276"/>
                  <a:pt x="2698961" y="5627001"/>
                  <a:pt x="2697988" y="5626719"/>
                </a:cubicBezTo>
                <a:cubicBezTo>
                  <a:pt x="2669504" y="5618660"/>
                  <a:pt x="2643522" y="5611568"/>
                  <a:pt x="2620177" y="5605180"/>
                </a:cubicBezTo>
                <a:cubicBezTo>
                  <a:pt x="2594887" y="5598088"/>
                  <a:pt x="2568214" y="5590164"/>
                  <a:pt x="2540005" y="5581273"/>
                </a:cubicBezTo>
                <a:cubicBezTo>
                  <a:pt x="2539032" y="5580992"/>
                  <a:pt x="2538059" y="5580575"/>
                  <a:pt x="2537086" y="5580300"/>
                </a:cubicBezTo>
                <a:cubicBezTo>
                  <a:pt x="2499851" y="5568068"/>
                  <a:pt x="2479982" y="5561398"/>
                  <a:pt x="2479982" y="5561398"/>
                </a:cubicBezTo>
                <a:cubicBezTo>
                  <a:pt x="2479285" y="5561117"/>
                  <a:pt x="2478452" y="5560982"/>
                  <a:pt x="2477755" y="5560841"/>
                </a:cubicBezTo>
                <a:cubicBezTo>
                  <a:pt x="2364655" y="5522200"/>
                  <a:pt x="2233486" y="5469667"/>
                  <a:pt x="2092874" y="5398368"/>
                </a:cubicBezTo>
                <a:cubicBezTo>
                  <a:pt x="2078837" y="5391417"/>
                  <a:pt x="2064665" y="5384331"/>
                  <a:pt x="2050352" y="5377239"/>
                </a:cubicBezTo>
                <a:cubicBezTo>
                  <a:pt x="2036462" y="5369456"/>
                  <a:pt x="2022425" y="5361672"/>
                  <a:pt x="2008112" y="5353748"/>
                </a:cubicBezTo>
                <a:cubicBezTo>
                  <a:pt x="1979768" y="5337771"/>
                  <a:pt x="1950868" y="5321507"/>
                  <a:pt x="1921410" y="5304967"/>
                </a:cubicBezTo>
                <a:cubicBezTo>
                  <a:pt x="1864582" y="5268828"/>
                  <a:pt x="1804419" y="5233527"/>
                  <a:pt x="1746477" y="5191557"/>
                </a:cubicBezTo>
                <a:cubicBezTo>
                  <a:pt x="1629069" y="5110106"/>
                  <a:pt x="1510407" y="5016430"/>
                  <a:pt x="1398415" y="4908300"/>
                </a:cubicBezTo>
                <a:cubicBezTo>
                  <a:pt x="1173598" y="4693845"/>
                  <a:pt x="967677" y="4429355"/>
                  <a:pt x="819839" y="4135396"/>
                </a:cubicBezTo>
                <a:cubicBezTo>
                  <a:pt x="670612" y="3842551"/>
                  <a:pt x="573208" y="3524831"/>
                  <a:pt x="536805" y="3220035"/>
                </a:cubicBezTo>
                <a:cubicBezTo>
                  <a:pt x="517353" y="3067983"/>
                  <a:pt x="509845" y="2919130"/>
                  <a:pt x="515407" y="2778337"/>
                </a:cubicBezTo>
                <a:cubicBezTo>
                  <a:pt x="515407" y="2744425"/>
                  <a:pt x="517353" y="2711064"/>
                  <a:pt x="519849" y="2678266"/>
                </a:cubicBezTo>
                <a:cubicBezTo>
                  <a:pt x="519849" y="2677850"/>
                  <a:pt x="519990" y="2677569"/>
                  <a:pt x="519990" y="2677153"/>
                </a:cubicBezTo>
                <a:cubicBezTo>
                  <a:pt x="519990" y="2677153"/>
                  <a:pt x="520963" y="2664505"/>
                  <a:pt x="522768" y="2640738"/>
                </a:cubicBezTo>
                <a:cubicBezTo>
                  <a:pt x="524439" y="2621004"/>
                  <a:pt x="525962" y="2601546"/>
                  <a:pt x="527351" y="2582087"/>
                </a:cubicBezTo>
                <a:cubicBezTo>
                  <a:pt x="528190" y="2573331"/>
                  <a:pt x="529297" y="2564017"/>
                  <a:pt x="530411" y="2554153"/>
                </a:cubicBezTo>
                <a:cubicBezTo>
                  <a:pt x="533746" y="2528160"/>
                  <a:pt x="537081" y="2502307"/>
                  <a:pt x="540416" y="2477011"/>
                </a:cubicBezTo>
                <a:cubicBezTo>
                  <a:pt x="541248" y="2470341"/>
                  <a:pt x="542086" y="2463812"/>
                  <a:pt x="542918" y="2457277"/>
                </a:cubicBezTo>
                <a:cubicBezTo>
                  <a:pt x="543053" y="2455888"/>
                  <a:pt x="543194" y="2454639"/>
                  <a:pt x="543475" y="2453385"/>
                </a:cubicBezTo>
                <a:cubicBezTo>
                  <a:pt x="546529" y="2433094"/>
                  <a:pt x="550004" y="2411414"/>
                  <a:pt x="554031" y="2388756"/>
                </a:cubicBezTo>
                <a:cubicBezTo>
                  <a:pt x="554312" y="2387226"/>
                  <a:pt x="554588" y="2385702"/>
                  <a:pt x="554863" y="2384313"/>
                </a:cubicBezTo>
                <a:cubicBezTo>
                  <a:pt x="559868" y="2355119"/>
                  <a:pt x="565425" y="2326770"/>
                  <a:pt x="571121" y="2298971"/>
                </a:cubicBezTo>
                <a:cubicBezTo>
                  <a:pt x="571954" y="2295079"/>
                  <a:pt x="572792" y="2291187"/>
                  <a:pt x="573624" y="2287296"/>
                </a:cubicBezTo>
                <a:cubicBezTo>
                  <a:pt x="575429" y="2278404"/>
                  <a:pt x="577375" y="2269648"/>
                  <a:pt x="579321" y="2260892"/>
                </a:cubicBezTo>
                <a:cubicBezTo>
                  <a:pt x="580429" y="2255611"/>
                  <a:pt x="581683" y="2250465"/>
                  <a:pt x="582797" y="2245044"/>
                </a:cubicBezTo>
                <a:cubicBezTo>
                  <a:pt x="584602" y="2237126"/>
                  <a:pt x="586407" y="2229342"/>
                  <a:pt x="588212" y="2221693"/>
                </a:cubicBezTo>
                <a:cubicBezTo>
                  <a:pt x="589326" y="2216694"/>
                  <a:pt x="590574" y="2211689"/>
                  <a:pt x="591828" y="2206548"/>
                </a:cubicBezTo>
                <a:cubicBezTo>
                  <a:pt x="594050" y="2197236"/>
                  <a:pt x="596412" y="2187922"/>
                  <a:pt x="598633" y="2178750"/>
                </a:cubicBezTo>
                <a:cubicBezTo>
                  <a:pt x="599471" y="2175690"/>
                  <a:pt x="600163" y="2172631"/>
                  <a:pt x="600995" y="2169436"/>
                </a:cubicBezTo>
                <a:cubicBezTo>
                  <a:pt x="637814" y="2025168"/>
                  <a:pt x="680611" y="1905081"/>
                  <a:pt x="717711" y="1814189"/>
                </a:cubicBezTo>
                <a:cubicBezTo>
                  <a:pt x="718409" y="1812243"/>
                  <a:pt x="719241" y="1810438"/>
                  <a:pt x="719933" y="1808492"/>
                </a:cubicBezTo>
                <a:cubicBezTo>
                  <a:pt x="734245" y="1774023"/>
                  <a:pt x="749114" y="1738998"/>
                  <a:pt x="765092" y="1703556"/>
                </a:cubicBezTo>
                <a:cubicBezTo>
                  <a:pt x="772459" y="1687714"/>
                  <a:pt x="779129" y="1673671"/>
                  <a:pt x="784544" y="1661580"/>
                </a:cubicBezTo>
                <a:cubicBezTo>
                  <a:pt x="786631" y="1657272"/>
                  <a:pt x="788436" y="1653105"/>
                  <a:pt x="790241" y="1649213"/>
                </a:cubicBezTo>
                <a:cubicBezTo>
                  <a:pt x="810948" y="1605847"/>
                  <a:pt x="833038" y="1562206"/>
                  <a:pt x="857356" y="1518284"/>
                </a:cubicBezTo>
                <a:cubicBezTo>
                  <a:pt x="925994" y="1394728"/>
                  <a:pt x="1006858" y="1268669"/>
                  <a:pt x="1101068" y="1145664"/>
                </a:cubicBezTo>
                <a:cubicBezTo>
                  <a:pt x="1290455" y="900633"/>
                  <a:pt x="1535275" y="670189"/>
                  <a:pt x="1814007" y="487425"/>
                </a:cubicBezTo>
                <a:cubicBezTo>
                  <a:pt x="2092874" y="304521"/>
                  <a:pt x="2404809" y="173175"/>
                  <a:pt x="2708825" y="95482"/>
                </a:cubicBezTo>
                <a:cubicBezTo>
                  <a:pt x="2861387" y="57960"/>
                  <a:pt x="3011593" y="33636"/>
                  <a:pt x="3155123" y="18761"/>
                </a:cubicBezTo>
                <a:cubicBezTo>
                  <a:pt x="3227103" y="13762"/>
                  <a:pt x="3296989" y="6811"/>
                  <a:pt x="3365071" y="6811"/>
                </a:cubicBezTo>
                <a:cubicBezTo>
                  <a:pt x="3392582" y="6529"/>
                  <a:pt x="3419818" y="5005"/>
                  <a:pt x="3446638" y="5005"/>
                </a:cubicBezTo>
                <a:close/>
              </a:path>
            </a:pathLst>
          </a:custGeom>
          <a:solidFill>
            <a:srgbClr val="F1F2F2"/>
          </a:solidFill>
          <a:ln w="2370" cap="flat">
            <a:noFill/>
            <a:prstDash val="solid"/>
            <a:miter/>
          </a:ln>
        </p:spPr>
        <p:txBody>
          <a:bodyPr rtlCol="0" anchor="ctr"/>
          <a:lstStyle/>
          <a:p>
            <a:endParaRPr lang="en-US"/>
          </a:p>
        </p:txBody>
      </p:sp>
      <p:sp>
        <p:nvSpPr>
          <p:cNvPr id="12" name="Rectangle 11">
            <a:extLst>
              <a:ext uri="{FF2B5EF4-FFF2-40B4-BE49-F238E27FC236}">
                <a16:creationId xmlns:a16="http://schemas.microsoft.com/office/drawing/2014/main" id="{3E5CEDCC-AFA1-AF45-BC21-69B3770153D0}"/>
              </a:ext>
            </a:extLst>
          </p:cNvPr>
          <p:cNvSpPr>
            <a:spLocks/>
          </p:cNvSpPr>
          <p:nvPr userDrawn="1"/>
        </p:nvSpPr>
        <p:spPr>
          <a:xfrm>
            <a:off x="4376832" y="329381"/>
            <a:ext cx="7430774" cy="5867033"/>
          </a:xfrm>
          <a:prstGeom prst="rect">
            <a:avLst/>
          </a:prstGeom>
          <a:solidFill>
            <a:srgbClr val="29723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6" name="Rectangle 15">
            <a:extLst>
              <a:ext uri="{FF2B5EF4-FFF2-40B4-BE49-F238E27FC236}">
                <a16:creationId xmlns:a16="http://schemas.microsoft.com/office/drawing/2014/main" id="{1ABD8106-1644-394D-B33A-B41C8019AC08}"/>
              </a:ext>
            </a:extLst>
          </p:cNvPr>
          <p:cNvSpPr/>
          <p:nvPr userDrawn="1"/>
        </p:nvSpPr>
        <p:spPr>
          <a:xfrm rot="16200000" flipV="1">
            <a:off x="402393" y="5168694"/>
            <a:ext cx="0" cy="36000"/>
          </a:xfrm>
          <a:prstGeom prst="rect">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1" name="Text Placeholder 17">
            <a:extLst>
              <a:ext uri="{FF2B5EF4-FFF2-40B4-BE49-F238E27FC236}">
                <a16:creationId xmlns:a16="http://schemas.microsoft.com/office/drawing/2014/main" id="{62EA474B-3DF2-3D46-85D9-8F1BCAF40D37}"/>
              </a:ext>
            </a:extLst>
          </p:cNvPr>
          <p:cNvSpPr>
            <a:spLocks noGrp="1"/>
          </p:cNvSpPr>
          <p:nvPr>
            <p:ph type="body" sz="quarter" idx="18" hasCustomPrompt="1"/>
          </p:nvPr>
        </p:nvSpPr>
        <p:spPr>
          <a:xfrm>
            <a:off x="4638601" y="661586"/>
            <a:ext cx="6970740" cy="4881940"/>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22" name="Text Placeholder 23">
            <a:extLst>
              <a:ext uri="{FF2B5EF4-FFF2-40B4-BE49-F238E27FC236}">
                <a16:creationId xmlns:a16="http://schemas.microsoft.com/office/drawing/2014/main" id="{0A2F4398-6BE7-DA41-AFD5-79A83EDE24A4}"/>
              </a:ext>
            </a:extLst>
          </p:cNvPr>
          <p:cNvSpPr>
            <a:spLocks noGrp="1"/>
          </p:cNvSpPr>
          <p:nvPr>
            <p:ph type="body" sz="quarter" idx="16" hasCustomPrompt="1"/>
          </p:nvPr>
        </p:nvSpPr>
        <p:spPr>
          <a:xfrm>
            <a:off x="774354" y="661585"/>
            <a:ext cx="3089893" cy="4881923"/>
          </a:xfrm>
        </p:spPr>
        <p:txBody>
          <a:bodyPr>
            <a:normAutofit/>
          </a:bodyPr>
          <a:lstStyle>
            <a:lvl1pPr marL="0" indent="0" algn="l">
              <a:buNone/>
              <a:defRPr sz="3600" b="1" i="0">
                <a:solidFill>
                  <a:srgbClr val="84BA41"/>
                </a:solidFill>
                <a:latin typeface="+mn-lt"/>
              </a:defRPr>
            </a:lvl1pPr>
          </a:lstStyle>
          <a:p>
            <a:pPr lvl="0"/>
            <a:r>
              <a:rPr lang="en-US"/>
              <a:t>Heading</a:t>
            </a:r>
          </a:p>
        </p:txBody>
      </p:sp>
      <p:sp>
        <p:nvSpPr>
          <p:cNvPr id="29" name="Text Box 5">
            <a:extLst>
              <a:ext uri="{FF2B5EF4-FFF2-40B4-BE49-F238E27FC236}">
                <a16:creationId xmlns:a16="http://schemas.microsoft.com/office/drawing/2014/main" id="{7D894155-AA3E-4542-8DEF-0862EBB8AA74}"/>
              </a:ext>
            </a:extLst>
          </p:cNvPr>
          <p:cNvSpPr txBox="1"/>
          <p:nvPr userDrawn="1"/>
        </p:nvSpPr>
        <p:spPr>
          <a:xfrm>
            <a:off x="307231" y="6306497"/>
            <a:ext cx="11528507" cy="369709"/>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280988" indent="0" algn="r">
              <a:tabLst>
                <a:tab pos="11022013" algn="l"/>
                <a:tab pos="11633200" algn="l"/>
              </a:tabLst>
            </a:pPr>
            <a:r>
              <a:rPr lang="en-IE" sz="950" b="1" spc="170" baseline="0">
                <a:solidFill>
                  <a:srgbClr val="0B582E"/>
                </a:solidFill>
                <a:effectLst/>
                <a:latin typeface="+mn-lt"/>
                <a:ea typeface="Times New Roman" panose="02020603050405020304" pitchFamily="18" charset="0"/>
                <a:cs typeface="Times New Roman" panose="02020603050405020304" pitchFamily="18" charset="0"/>
              </a:rPr>
              <a:t>SUSTAINABLE</a:t>
            </a:r>
            <a:r>
              <a:rPr lang="en-IE" sz="950" spc="170" baseline="0">
                <a:solidFill>
                  <a:srgbClr val="0B582E"/>
                </a:solidFill>
                <a:effectLst/>
                <a:latin typeface="+mj-lt"/>
                <a:ea typeface="Times New Roman" panose="02020603050405020304" pitchFamily="18" charset="0"/>
                <a:cs typeface="Times New Roman" panose="02020603050405020304" pitchFamily="18" charset="0"/>
              </a:rPr>
              <a:t> FUTURES FOR ENTERPRISE CENTRES</a:t>
            </a:r>
            <a:endParaRPr lang="en-IE" sz="950" spc="170" baseline="0">
              <a:solidFill>
                <a:srgbClr val="0B582E"/>
              </a:solidFill>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8372060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Slide 4">
    <p:spTree>
      <p:nvGrpSpPr>
        <p:cNvPr id="1" name=""/>
        <p:cNvGrpSpPr/>
        <p:nvPr/>
      </p:nvGrpSpPr>
      <p:grpSpPr>
        <a:xfrm>
          <a:off x="0" y="0"/>
          <a:ext cx="0" cy="0"/>
          <a:chOff x="0" y="0"/>
          <a:chExt cx="0" cy="0"/>
        </a:xfrm>
      </p:grpSpPr>
      <p:sp>
        <p:nvSpPr>
          <p:cNvPr id="31" name="Freeform 30">
            <a:extLst>
              <a:ext uri="{FF2B5EF4-FFF2-40B4-BE49-F238E27FC236}">
                <a16:creationId xmlns:a16="http://schemas.microsoft.com/office/drawing/2014/main" id="{8298BA13-3A99-C647-98BC-68C0EF05E8B2}"/>
              </a:ext>
            </a:extLst>
          </p:cNvPr>
          <p:cNvSpPr/>
          <p:nvPr userDrawn="1"/>
        </p:nvSpPr>
        <p:spPr>
          <a:xfrm flipH="1">
            <a:off x="1" y="0"/>
            <a:ext cx="4931581" cy="6220885"/>
          </a:xfrm>
          <a:custGeom>
            <a:avLst/>
            <a:gdLst>
              <a:gd name="connsiteX0" fmla="*/ 3446638 w 4931581"/>
              <a:gd name="connsiteY0" fmla="*/ 0 h 6220885"/>
              <a:gd name="connsiteX1" fmla="*/ 1642543 w 4931581"/>
              <a:gd name="connsiteY1" fmla="*/ 0 h 6220885"/>
              <a:gd name="connsiteX2" fmla="*/ 1528054 w 4931581"/>
              <a:gd name="connsiteY2" fmla="*/ 71581 h 6220885"/>
              <a:gd name="connsiteX3" fmla="*/ 690756 w 4931581"/>
              <a:gd name="connsiteY3" fmla="*/ 844478 h 6220885"/>
              <a:gd name="connsiteX4" fmla="*/ 404387 w 4931581"/>
              <a:gd name="connsiteY4" fmla="*/ 1282290 h 6220885"/>
              <a:gd name="connsiteX5" fmla="*/ 349083 w 4931581"/>
              <a:gd name="connsiteY5" fmla="*/ 1387777 h 6220885"/>
              <a:gd name="connsiteX6" fmla="*/ 348808 w 4931581"/>
              <a:gd name="connsiteY6" fmla="*/ 1388333 h 6220885"/>
              <a:gd name="connsiteX7" fmla="*/ 340608 w 4931581"/>
              <a:gd name="connsiteY7" fmla="*/ 1404041 h 6220885"/>
              <a:gd name="connsiteX8" fmla="*/ 325188 w 4931581"/>
              <a:gd name="connsiteY8" fmla="*/ 1437121 h 6220885"/>
              <a:gd name="connsiteX9" fmla="*/ 295865 w 4931581"/>
              <a:gd name="connsiteY9" fmla="*/ 1499939 h 6220885"/>
              <a:gd name="connsiteX10" fmla="*/ 241815 w 4931581"/>
              <a:gd name="connsiteY10" fmla="*/ 1625447 h 6220885"/>
              <a:gd name="connsiteX11" fmla="*/ 208888 w 4931581"/>
              <a:gd name="connsiteY11" fmla="*/ 1707026 h 6220885"/>
              <a:gd name="connsiteX12" fmla="*/ 102176 w 4931581"/>
              <a:gd name="connsiteY12" fmla="*/ 2049491 h 6220885"/>
              <a:gd name="connsiteX13" fmla="*/ 100787 w 4931581"/>
              <a:gd name="connsiteY13" fmla="*/ 2054912 h 6220885"/>
              <a:gd name="connsiteX14" fmla="*/ 91339 w 4931581"/>
              <a:gd name="connsiteY14" fmla="*/ 2093273 h 6220885"/>
              <a:gd name="connsiteX15" fmla="*/ 88139 w 4931581"/>
              <a:gd name="connsiteY15" fmla="*/ 2106894 h 6220885"/>
              <a:gd name="connsiteX16" fmla="*/ 80778 w 4931581"/>
              <a:gd name="connsiteY16" fmla="*/ 2139000 h 6220885"/>
              <a:gd name="connsiteX17" fmla="*/ 77443 w 4931581"/>
              <a:gd name="connsiteY17" fmla="*/ 2154010 h 6220885"/>
              <a:gd name="connsiteX18" fmla="*/ 69800 w 4931581"/>
              <a:gd name="connsiteY18" fmla="*/ 2189452 h 6220885"/>
              <a:gd name="connsiteX19" fmla="*/ 67719 w 4931581"/>
              <a:gd name="connsiteY19" fmla="*/ 2199316 h 6220885"/>
              <a:gd name="connsiteX20" fmla="*/ 47012 w 4931581"/>
              <a:gd name="connsiteY20" fmla="*/ 2308841 h 6220885"/>
              <a:gd name="connsiteX21" fmla="*/ 38813 w 4931581"/>
              <a:gd name="connsiteY21" fmla="*/ 2354569 h 6220885"/>
              <a:gd name="connsiteX22" fmla="*/ 35343 w 4931581"/>
              <a:gd name="connsiteY22" fmla="*/ 2380837 h 6220885"/>
              <a:gd name="connsiteX23" fmla="*/ 35202 w 4931581"/>
              <a:gd name="connsiteY23" fmla="*/ 2382086 h 6220885"/>
              <a:gd name="connsiteX24" fmla="*/ 19501 w 4931581"/>
              <a:gd name="connsiteY24" fmla="*/ 2503837 h 6220885"/>
              <a:gd name="connsiteX25" fmla="*/ 16998 w 4931581"/>
              <a:gd name="connsiteY25" fmla="*/ 2523711 h 6220885"/>
              <a:gd name="connsiteX26" fmla="*/ 16307 w 4931581"/>
              <a:gd name="connsiteY26" fmla="*/ 2533441 h 6220885"/>
              <a:gd name="connsiteX27" fmla="*/ 12831 w 4931581"/>
              <a:gd name="connsiteY27" fmla="*/ 2576109 h 6220885"/>
              <a:gd name="connsiteX28" fmla="*/ 10744 w 4931581"/>
              <a:gd name="connsiteY28" fmla="*/ 2602237 h 6220885"/>
              <a:gd name="connsiteX29" fmla="*/ 1994 w 4931581"/>
              <a:gd name="connsiteY29" fmla="*/ 2763743 h 6220885"/>
              <a:gd name="connsiteX30" fmla="*/ 27144 w 4931581"/>
              <a:gd name="connsiteY30" fmla="*/ 3281880 h 6220885"/>
              <a:gd name="connsiteX31" fmla="*/ 360201 w 4931581"/>
              <a:gd name="connsiteY31" fmla="*/ 4358607 h 6220885"/>
              <a:gd name="connsiteX32" fmla="*/ 1039791 w 4931581"/>
              <a:gd name="connsiteY32" fmla="*/ 5266607 h 6220885"/>
              <a:gd name="connsiteX33" fmla="*/ 1448573 w 4931581"/>
              <a:gd name="connsiteY33" fmla="*/ 5599202 h 6220885"/>
              <a:gd name="connsiteX34" fmla="*/ 1654219 w 4931581"/>
              <a:gd name="connsiteY34" fmla="*/ 5732346 h 6220885"/>
              <a:gd name="connsiteX35" fmla="*/ 1755925 w 4931581"/>
              <a:gd name="connsiteY35" fmla="*/ 5789749 h 6220885"/>
              <a:gd name="connsiteX36" fmla="*/ 1805667 w 4931581"/>
              <a:gd name="connsiteY36" fmla="*/ 5817272 h 6220885"/>
              <a:gd name="connsiteX37" fmla="*/ 1855550 w 4931581"/>
              <a:gd name="connsiteY37" fmla="*/ 5842287 h 6220885"/>
              <a:gd name="connsiteX38" fmla="*/ 2382021 w 4931581"/>
              <a:gd name="connsiteY38" fmla="*/ 6057580 h 6220885"/>
              <a:gd name="connsiteX39" fmla="*/ 2475950 w 4931581"/>
              <a:gd name="connsiteY39" fmla="*/ 6085654 h 6220885"/>
              <a:gd name="connsiteX40" fmla="*/ 2519720 w 4931581"/>
              <a:gd name="connsiteY40" fmla="*/ 6097745 h 6220885"/>
              <a:gd name="connsiteX41" fmla="*/ 2568770 w 4931581"/>
              <a:gd name="connsiteY41" fmla="*/ 6111226 h 6220885"/>
              <a:gd name="connsiteX42" fmla="*/ 2570435 w 4931581"/>
              <a:gd name="connsiteY42" fmla="*/ 6111642 h 6220885"/>
              <a:gd name="connsiteX43" fmla="*/ 2570576 w 4931581"/>
              <a:gd name="connsiteY43" fmla="*/ 6111642 h 6220885"/>
              <a:gd name="connsiteX44" fmla="*/ 2578635 w 4931581"/>
              <a:gd name="connsiteY44" fmla="*/ 6113869 h 6220885"/>
              <a:gd name="connsiteX45" fmla="*/ 2610729 w 4931581"/>
              <a:gd name="connsiteY45" fmla="*/ 6121371 h 6220885"/>
              <a:gd name="connsiteX46" fmla="*/ 2709798 w 4931581"/>
              <a:gd name="connsiteY46" fmla="*/ 6143608 h 6220885"/>
              <a:gd name="connsiteX47" fmla="*/ 2714106 w 4931581"/>
              <a:gd name="connsiteY47" fmla="*/ 6144581 h 6220885"/>
              <a:gd name="connsiteX48" fmla="*/ 2765654 w 4931581"/>
              <a:gd name="connsiteY48" fmla="*/ 6155424 h 6220885"/>
              <a:gd name="connsiteX49" fmla="*/ 2783442 w 4931581"/>
              <a:gd name="connsiteY49" fmla="*/ 6158483 h 6220885"/>
              <a:gd name="connsiteX50" fmla="*/ 2786079 w 4931581"/>
              <a:gd name="connsiteY50" fmla="*/ 6158759 h 6220885"/>
              <a:gd name="connsiteX51" fmla="*/ 3275731 w 4931581"/>
              <a:gd name="connsiteY51" fmla="*/ 6216718 h 6220885"/>
              <a:gd name="connsiteX52" fmla="*/ 3388696 w 4931581"/>
              <a:gd name="connsiteY52" fmla="*/ 6219637 h 6220885"/>
              <a:gd name="connsiteX53" fmla="*/ 3446914 w 4931581"/>
              <a:gd name="connsiteY53" fmla="*/ 6220885 h 6220885"/>
              <a:gd name="connsiteX54" fmla="*/ 3506104 w 4931581"/>
              <a:gd name="connsiteY54" fmla="*/ 6219496 h 6220885"/>
              <a:gd name="connsiteX55" fmla="*/ 3627544 w 4931581"/>
              <a:gd name="connsiteY55" fmla="*/ 6216161 h 6220885"/>
              <a:gd name="connsiteX56" fmla="*/ 3752460 w 4931581"/>
              <a:gd name="connsiteY56" fmla="*/ 6206989 h 6220885"/>
              <a:gd name="connsiteX57" fmla="*/ 4277817 w 4931581"/>
              <a:gd name="connsiteY57" fmla="*/ 6121512 h 6220885"/>
              <a:gd name="connsiteX58" fmla="*/ 4817419 w 4931581"/>
              <a:gd name="connsiteY58" fmla="*/ 5943037 h 6220885"/>
              <a:gd name="connsiteX59" fmla="*/ 4931581 w 4931581"/>
              <a:gd name="connsiteY59" fmla="*/ 5889124 h 6220885"/>
              <a:gd name="connsiteX60" fmla="*/ 4931581 w 4931581"/>
              <a:gd name="connsiteY60" fmla="*/ 5323260 h 6220885"/>
              <a:gd name="connsiteX61" fmla="*/ 4837261 w 4931581"/>
              <a:gd name="connsiteY61" fmla="*/ 5378510 h 6220885"/>
              <a:gd name="connsiteX62" fmla="*/ 4154431 w 4931581"/>
              <a:gd name="connsiteY62" fmla="*/ 5636032 h 6220885"/>
              <a:gd name="connsiteX63" fmla="*/ 3707441 w 4931581"/>
              <a:gd name="connsiteY63" fmla="*/ 5708721 h 6220885"/>
              <a:gd name="connsiteX64" fmla="*/ 3601005 w 4931581"/>
              <a:gd name="connsiteY64" fmla="*/ 5716645 h 6220885"/>
              <a:gd name="connsiteX65" fmla="*/ 3497488 w 4931581"/>
              <a:gd name="connsiteY65" fmla="*/ 5719423 h 6220885"/>
              <a:gd name="connsiteX66" fmla="*/ 3446914 w 4931581"/>
              <a:gd name="connsiteY66" fmla="*/ 5720677 h 6220885"/>
              <a:gd name="connsiteX67" fmla="*/ 3397312 w 4931581"/>
              <a:gd name="connsiteY67" fmla="*/ 5719423 h 6220885"/>
              <a:gd name="connsiteX68" fmla="*/ 3300881 w 4931581"/>
              <a:gd name="connsiteY68" fmla="*/ 5717061 h 6220885"/>
              <a:gd name="connsiteX69" fmla="*/ 2818871 w 4931581"/>
              <a:gd name="connsiteY69" fmla="*/ 5654659 h 6220885"/>
              <a:gd name="connsiteX70" fmla="*/ 2752314 w 4931581"/>
              <a:gd name="connsiteY70" fmla="*/ 5639649 h 6220885"/>
              <a:gd name="connsiteX71" fmla="*/ 2733559 w 4931581"/>
              <a:gd name="connsiteY71" fmla="*/ 5635476 h 6220885"/>
              <a:gd name="connsiteX72" fmla="*/ 2700766 w 4931581"/>
              <a:gd name="connsiteY72" fmla="*/ 5627557 h 6220885"/>
              <a:gd name="connsiteX73" fmla="*/ 2697988 w 4931581"/>
              <a:gd name="connsiteY73" fmla="*/ 5626719 h 6220885"/>
              <a:gd name="connsiteX74" fmla="*/ 2620177 w 4931581"/>
              <a:gd name="connsiteY74" fmla="*/ 5605180 h 6220885"/>
              <a:gd name="connsiteX75" fmla="*/ 2540005 w 4931581"/>
              <a:gd name="connsiteY75" fmla="*/ 5581273 h 6220885"/>
              <a:gd name="connsiteX76" fmla="*/ 2537086 w 4931581"/>
              <a:gd name="connsiteY76" fmla="*/ 5580300 h 6220885"/>
              <a:gd name="connsiteX77" fmla="*/ 2479982 w 4931581"/>
              <a:gd name="connsiteY77" fmla="*/ 5561398 h 6220885"/>
              <a:gd name="connsiteX78" fmla="*/ 2477755 w 4931581"/>
              <a:gd name="connsiteY78" fmla="*/ 5560841 h 6220885"/>
              <a:gd name="connsiteX79" fmla="*/ 2092874 w 4931581"/>
              <a:gd name="connsiteY79" fmla="*/ 5398368 h 6220885"/>
              <a:gd name="connsiteX80" fmla="*/ 2050352 w 4931581"/>
              <a:gd name="connsiteY80" fmla="*/ 5377239 h 6220885"/>
              <a:gd name="connsiteX81" fmla="*/ 2008112 w 4931581"/>
              <a:gd name="connsiteY81" fmla="*/ 5353748 h 6220885"/>
              <a:gd name="connsiteX82" fmla="*/ 1921410 w 4931581"/>
              <a:gd name="connsiteY82" fmla="*/ 5304967 h 6220885"/>
              <a:gd name="connsiteX83" fmla="*/ 1746477 w 4931581"/>
              <a:gd name="connsiteY83" fmla="*/ 5191557 h 6220885"/>
              <a:gd name="connsiteX84" fmla="*/ 1398415 w 4931581"/>
              <a:gd name="connsiteY84" fmla="*/ 4908300 h 6220885"/>
              <a:gd name="connsiteX85" fmla="*/ 819839 w 4931581"/>
              <a:gd name="connsiteY85" fmla="*/ 4135396 h 6220885"/>
              <a:gd name="connsiteX86" fmla="*/ 536805 w 4931581"/>
              <a:gd name="connsiteY86" fmla="*/ 3220035 h 6220885"/>
              <a:gd name="connsiteX87" fmla="*/ 515407 w 4931581"/>
              <a:gd name="connsiteY87" fmla="*/ 2778337 h 6220885"/>
              <a:gd name="connsiteX88" fmla="*/ 519849 w 4931581"/>
              <a:gd name="connsiteY88" fmla="*/ 2678266 h 6220885"/>
              <a:gd name="connsiteX89" fmla="*/ 519990 w 4931581"/>
              <a:gd name="connsiteY89" fmla="*/ 2677153 h 6220885"/>
              <a:gd name="connsiteX90" fmla="*/ 522768 w 4931581"/>
              <a:gd name="connsiteY90" fmla="*/ 2640738 h 6220885"/>
              <a:gd name="connsiteX91" fmla="*/ 527351 w 4931581"/>
              <a:gd name="connsiteY91" fmla="*/ 2582087 h 6220885"/>
              <a:gd name="connsiteX92" fmla="*/ 530411 w 4931581"/>
              <a:gd name="connsiteY92" fmla="*/ 2554153 h 6220885"/>
              <a:gd name="connsiteX93" fmla="*/ 540416 w 4931581"/>
              <a:gd name="connsiteY93" fmla="*/ 2477011 h 6220885"/>
              <a:gd name="connsiteX94" fmla="*/ 542918 w 4931581"/>
              <a:gd name="connsiteY94" fmla="*/ 2457277 h 6220885"/>
              <a:gd name="connsiteX95" fmla="*/ 543475 w 4931581"/>
              <a:gd name="connsiteY95" fmla="*/ 2453385 h 6220885"/>
              <a:gd name="connsiteX96" fmla="*/ 554031 w 4931581"/>
              <a:gd name="connsiteY96" fmla="*/ 2388756 h 6220885"/>
              <a:gd name="connsiteX97" fmla="*/ 554863 w 4931581"/>
              <a:gd name="connsiteY97" fmla="*/ 2384313 h 6220885"/>
              <a:gd name="connsiteX98" fmla="*/ 571121 w 4931581"/>
              <a:gd name="connsiteY98" fmla="*/ 2298971 h 6220885"/>
              <a:gd name="connsiteX99" fmla="*/ 573624 w 4931581"/>
              <a:gd name="connsiteY99" fmla="*/ 2287296 h 6220885"/>
              <a:gd name="connsiteX100" fmla="*/ 579321 w 4931581"/>
              <a:gd name="connsiteY100" fmla="*/ 2260892 h 6220885"/>
              <a:gd name="connsiteX101" fmla="*/ 582797 w 4931581"/>
              <a:gd name="connsiteY101" fmla="*/ 2245044 h 6220885"/>
              <a:gd name="connsiteX102" fmla="*/ 588212 w 4931581"/>
              <a:gd name="connsiteY102" fmla="*/ 2221693 h 6220885"/>
              <a:gd name="connsiteX103" fmla="*/ 591828 w 4931581"/>
              <a:gd name="connsiteY103" fmla="*/ 2206548 h 6220885"/>
              <a:gd name="connsiteX104" fmla="*/ 598633 w 4931581"/>
              <a:gd name="connsiteY104" fmla="*/ 2178750 h 6220885"/>
              <a:gd name="connsiteX105" fmla="*/ 600995 w 4931581"/>
              <a:gd name="connsiteY105" fmla="*/ 2169436 h 6220885"/>
              <a:gd name="connsiteX106" fmla="*/ 717711 w 4931581"/>
              <a:gd name="connsiteY106" fmla="*/ 1814189 h 6220885"/>
              <a:gd name="connsiteX107" fmla="*/ 719933 w 4931581"/>
              <a:gd name="connsiteY107" fmla="*/ 1808492 h 6220885"/>
              <a:gd name="connsiteX108" fmla="*/ 765092 w 4931581"/>
              <a:gd name="connsiteY108" fmla="*/ 1703556 h 6220885"/>
              <a:gd name="connsiteX109" fmla="*/ 784544 w 4931581"/>
              <a:gd name="connsiteY109" fmla="*/ 1661580 h 6220885"/>
              <a:gd name="connsiteX110" fmla="*/ 790241 w 4931581"/>
              <a:gd name="connsiteY110" fmla="*/ 1649213 h 6220885"/>
              <a:gd name="connsiteX111" fmla="*/ 857356 w 4931581"/>
              <a:gd name="connsiteY111" fmla="*/ 1518284 h 6220885"/>
              <a:gd name="connsiteX112" fmla="*/ 1101068 w 4931581"/>
              <a:gd name="connsiteY112" fmla="*/ 1145664 h 6220885"/>
              <a:gd name="connsiteX113" fmla="*/ 1814007 w 4931581"/>
              <a:gd name="connsiteY113" fmla="*/ 487425 h 6220885"/>
              <a:gd name="connsiteX114" fmla="*/ 2708825 w 4931581"/>
              <a:gd name="connsiteY114" fmla="*/ 95482 h 6220885"/>
              <a:gd name="connsiteX115" fmla="*/ 3155123 w 4931581"/>
              <a:gd name="connsiteY115" fmla="*/ 18761 h 6220885"/>
              <a:gd name="connsiteX116" fmla="*/ 3365071 w 4931581"/>
              <a:gd name="connsiteY116" fmla="*/ 6811 h 6220885"/>
              <a:gd name="connsiteX117" fmla="*/ 3446638 w 4931581"/>
              <a:gd name="connsiteY117" fmla="*/ 5005 h 6220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931581" h="6220885">
                <a:moveTo>
                  <a:pt x="3446638" y="0"/>
                </a:moveTo>
                <a:lnTo>
                  <a:pt x="1642543" y="0"/>
                </a:lnTo>
                <a:cubicBezTo>
                  <a:pt x="1603919" y="23075"/>
                  <a:pt x="1565706" y="46976"/>
                  <a:pt x="1528054" y="71581"/>
                </a:cubicBezTo>
                <a:cubicBezTo>
                  <a:pt x="1200553" y="286170"/>
                  <a:pt x="913211" y="556503"/>
                  <a:pt x="690756" y="844478"/>
                </a:cubicBezTo>
                <a:cubicBezTo>
                  <a:pt x="580013" y="988888"/>
                  <a:pt x="484976" y="1136908"/>
                  <a:pt x="404387" y="1282290"/>
                </a:cubicBezTo>
                <a:cubicBezTo>
                  <a:pt x="384935" y="1317591"/>
                  <a:pt x="366455" y="1352751"/>
                  <a:pt x="349083" y="1387777"/>
                </a:cubicBezTo>
                <a:cubicBezTo>
                  <a:pt x="348948" y="1387917"/>
                  <a:pt x="348808" y="1388058"/>
                  <a:pt x="348808" y="1388333"/>
                </a:cubicBezTo>
                <a:cubicBezTo>
                  <a:pt x="348808" y="1388333"/>
                  <a:pt x="346029" y="1393755"/>
                  <a:pt x="340608" y="1404041"/>
                </a:cubicBezTo>
                <a:cubicBezTo>
                  <a:pt x="336857" y="1412100"/>
                  <a:pt x="331576" y="1423218"/>
                  <a:pt x="325188" y="1437121"/>
                </a:cubicBezTo>
                <a:cubicBezTo>
                  <a:pt x="315183" y="1458103"/>
                  <a:pt x="305319" y="1479091"/>
                  <a:pt x="295865" y="1499939"/>
                </a:cubicBezTo>
                <a:cubicBezTo>
                  <a:pt x="279888" y="1534132"/>
                  <a:pt x="261133" y="1575968"/>
                  <a:pt x="241815" y="1625447"/>
                </a:cubicBezTo>
                <a:cubicBezTo>
                  <a:pt x="230421" y="1652964"/>
                  <a:pt x="219449" y="1680206"/>
                  <a:pt x="208888" y="1707026"/>
                </a:cubicBezTo>
                <a:cubicBezTo>
                  <a:pt x="163453" y="1829340"/>
                  <a:pt x="128850" y="1944555"/>
                  <a:pt x="102176" y="2049491"/>
                </a:cubicBezTo>
                <a:cubicBezTo>
                  <a:pt x="101760" y="2051296"/>
                  <a:pt x="101203" y="2053107"/>
                  <a:pt x="100787" y="2054912"/>
                </a:cubicBezTo>
                <a:cubicBezTo>
                  <a:pt x="97452" y="2067836"/>
                  <a:pt x="94393" y="2080625"/>
                  <a:pt x="91339" y="2093273"/>
                </a:cubicBezTo>
                <a:cubicBezTo>
                  <a:pt x="90226" y="2097856"/>
                  <a:pt x="89112" y="2102304"/>
                  <a:pt x="88139" y="2106894"/>
                </a:cubicBezTo>
                <a:cubicBezTo>
                  <a:pt x="85642" y="2117737"/>
                  <a:pt x="83140" y="2128439"/>
                  <a:pt x="80778" y="2139000"/>
                </a:cubicBezTo>
                <a:cubicBezTo>
                  <a:pt x="79664" y="2144000"/>
                  <a:pt x="78556" y="2149005"/>
                  <a:pt x="77443" y="2154010"/>
                </a:cubicBezTo>
                <a:cubicBezTo>
                  <a:pt x="74805" y="2165961"/>
                  <a:pt x="72303" y="2177912"/>
                  <a:pt x="69800" y="2189452"/>
                </a:cubicBezTo>
                <a:cubicBezTo>
                  <a:pt x="69108" y="2192787"/>
                  <a:pt x="68411" y="2195981"/>
                  <a:pt x="67719" y="2199316"/>
                </a:cubicBezTo>
                <a:cubicBezTo>
                  <a:pt x="59795" y="2237958"/>
                  <a:pt x="52850" y="2274513"/>
                  <a:pt x="47012" y="2308841"/>
                </a:cubicBezTo>
                <a:cubicBezTo>
                  <a:pt x="44234" y="2323992"/>
                  <a:pt x="41597" y="2339142"/>
                  <a:pt x="38813" y="2354569"/>
                </a:cubicBezTo>
                <a:cubicBezTo>
                  <a:pt x="37705" y="2363184"/>
                  <a:pt x="36592" y="2372081"/>
                  <a:pt x="35343" y="2380837"/>
                </a:cubicBezTo>
                <a:cubicBezTo>
                  <a:pt x="35343" y="2381253"/>
                  <a:pt x="35202" y="2381670"/>
                  <a:pt x="35202" y="2382086"/>
                </a:cubicBezTo>
                <a:cubicBezTo>
                  <a:pt x="29089" y="2428370"/>
                  <a:pt x="23668" y="2468952"/>
                  <a:pt x="19501" y="2503837"/>
                </a:cubicBezTo>
                <a:cubicBezTo>
                  <a:pt x="18669" y="2510506"/>
                  <a:pt x="17836" y="2517041"/>
                  <a:pt x="16998" y="2523711"/>
                </a:cubicBezTo>
                <a:cubicBezTo>
                  <a:pt x="16723" y="2526911"/>
                  <a:pt x="16447" y="2530247"/>
                  <a:pt x="16307" y="2533441"/>
                </a:cubicBezTo>
                <a:cubicBezTo>
                  <a:pt x="14777" y="2549148"/>
                  <a:pt x="13528" y="2563601"/>
                  <a:pt x="12831" y="2576109"/>
                </a:cubicBezTo>
                <a:cubicBezTo>
                  <a:pt x="12139" y="2585838"/>
                  <a:pt x="11442" y="2594460"/>
                  <a:pt x="10744" y="2602237"/>
                </a:cubicBezTo>
                <a:cubicBezTo>
                  <a:pt x="6442" y="2654916"/>
                  <a:pt x="2269" y="2708702"/>
                  <a:pt x="1994" y="2763743"/>
                </a:cubicBezTo>
                <a:cubicBezTo>
                  <a:pt x="-4260" y="2928578"/>
                  <a:pt x="4215" y="3103008"/>
                  <a:pt x="27144" y="3281880"/>
                </a:cubicBezTo>
                <a:cubicBezTo>
                  <a:pt x="70216" y="3640053"/>
                  <a:pt x="184430" y="4014202"/>
                  <a:pt x="360201" y="4358607"/>
                </a:cubicBezTo>
                <a:cubicBezTo>
                  <a:pt x="534303" y="4704266"/>
                  <a:pt x="775794" y="5015040"/>
                  <a:pt x="1039791" y="5266607"/>
                </a:cubicBezTo>
                <a:cubicBezTo>
                  <a:pt x="1171377" y="5393222"/>
                  <a:pt x="1310459" y="5503439"/>
                  <a:pt x="1448573" y="5599202"/>
                </a:cubicBezTo>
                <a:cubicBezTo>
                  <a:pt x="1516661" y="5648405"/>
                  <a:pt x="1587104" y="5690235"/>
                  <a:pt x="1654219" y="5732346"/>
                </a:cubicBezTo>
                <a:cubicBezTo>
                  <a:pt x="1688816" y="5751805"/>
                  <a:pt x="1722716" y="5770988"/>
                  <a:pt x="1755925" y="5789749"/>
                </a:cubicBezTo>
                <a:cubicBezTo>
                  <a:pt x="1772599" y="5799062"/>
                  <a:pt x="1789133" y="5808235"/>
                  <a:pt x="1805667" y="5817272"/>
                </a:cubicBezTo>
                <a:cubicBezTo>
                  <a:pt x="1822482" y="5825613"/>
                  <a:pt x="1839016" y="5833947"/>
                  <a:pt x="1855550" y="5842287"/>
                </a:cubicBezTo>
                <a:cubicBezTo>
                  <a:pt x="2052298" y="5942083"/>
                  <a:pt x="2233486" y="6010739"/>
                  <a:pt x="2382021" y="6057580"/>
                </a:cubicBezTo>
                <a:cubicBezTo>
                  <a:pt x="2406755" y="6066336"/>
                  <a:pt x="2438433" y="6075368"/>
                  <a:pt x="2475950" y="6085654"/>
                </a:cubicBezTo>
                <a:cubicBezTo>
                  <a:pt x="2490954" y="6089962"/>
                  <a:pt x="2505683" y="6093994"/>
                  <a:pt x="2519720" y="6097745"/>
                </a:cubicBezTo>
                <a:cubicBezTo>
                  <a:pt x="2536951" y="6102469"/>
                  <a:pt x="2553069" y="6106918"/>
                  <a:pt x="2568770" y="6111226"/>
                </a:cubicBezTo>
                <a:cubicBezTo>
                  <a:pt x="2569321" y="6111366"/>
                  <a:pt x="2569878" y="6111501"/>
                  <a:pt x="2570435" y="6111642"/>
                </a:cubicBezTo>
                <a:cubicBezTo>
                  <a:pt x="2570435" y="6111642"/>
                  <a:pt x="2570576" y="6111642"/>
                  <a:pt x="2570576" y="6111642"/>
                </a:cubicBezTo>
                <a:cubicBezTo>
                  <a:pt x="2573213" y="6112339"/>
                  <a:pt x="2576132" y="6113172"/>
                  <a:pt x="2578635" y="6113869"/>
                </a:cubicBezTo>
                <a:cubicBezTo>
                  <a:pt x="2589747" y="6116647"/>
                  <a:pt x="2600449" y="6119150"/>
                  <a:pt x="2610729" y="6121371"/>
                </a:cubicBezTo>
                <a:cubicBezTo>
                  <a:pt x="2641576" y="6128738"/>
                  <a:pt x="2674644" y="6136246"/>
                  <a:pt x="2709798" y="6143608"/>
                </a:cubicBezTo>
                <a:cubicBezTo>
                  <a:pt x="2711187" y="6143889"/>
                  <a:pt x="2712717" y="6144305"/>
                  <a:pt x="2714106" y="6144581"/>
                </a:cubicBezTo>
                <a:cubicBezTo>
                  <a:pt x="2736618" y="6149586"/>
                  <a:pt x="2753844" y="6153618"/>
                  <a:pt x="2765654" y="6155424"/>
                </a:cubicBezTo>
                <a:cubicBezTo>
                  <a:pt x="2777469" y="6157510"/>
                  <a:pt x="2783442" y="6158483"/>
                  <a:pt x="2783442" y="6158483"/>
                </a:cubicBezTo>
                <a:cubicBezTo>
                  <a:pt x="2784274" y="6158618"/>
                  <a:pt x="2785247" y="6158618"/>
                  <a:pt x="2786079" y="6158759"/>
                </a:cubicBezTo>
                <a:cubicBezTo>
                  <a:pt x="2924610" y="6184887"/>
                  <a:pt x="3089679" y="6207680"/>
                  <a:pt x="3275731" y="6216718"/>
                </a:cubicBezTo>
                <a:cubicBezTo>
                  <a:pt x="3312691" y="6217691"/>
                  <a:pt x="3350348" y="6218523"/>
                  <a:pt x="3388696" y="6219637"/>
                </a:cubicBezTo>
                <a:cubicBezTo>
                  <a:pt x="3407868" y="6220053"/>
                  <a:pt x="3427320" y="6220469"/>
                  <a:pt x="3446914" y="6220885"/>
                </a:cubicBezTo>
                <a:cubicBezTo>
                  <a:pt x="3466507" y="6220469"/>
                  <a:pt x="3486235" y="6219912"/>
                  <a:pt x="3506104" y="6219496"/>
                </a:cubicBezTo>
                <a:cubicBezTo>
                  <a:pt x="3545982" y="6218383"/>
                  <a:pt x="3586417" y="6217275"/>
                  <a:pt x="3627544" y="6216161"/>
                </a:cubicBezTo>
                <a:cubicBezTo>
                  <a:pt x="3668536" y="6213102"/>
                  <a:pt x="3710219" y="6210048"/>
                  <a:pt x="3752460" y="6206989"/>
                </a:cubicBezTo>
                <a:cubicBezTo>
                  <a:pt x="3921005" y="6191141"/>
                  <a:pt x="4098576" y="6166266"/>
                  <a:pt x="4277817" y="6121512"/>
                </a:cubicBezTo>
                <a:cubicBezTo>
                  <a:pt x="4457129" y="6077662"/>
                  <a:pt x="4639150" y="6018211"/>
                  <a:pt x="4817419" y="5943037"/>
                </a:cubicBezTo>
                <a:lnTo>
                  <a:pt x="4931581" y="5889124"/>
                </a:lnTo>
                <a:lnTo>
                  <a:pt x="4931581" y="5323260"/>
                </a:lnTo>
                <a:lnTo>
                  <a:pt x="4837261" y="5378510"/>
                </a:lnTo>
                <a:cubicBezTo>
                  <a:pt x="4616685" y="5494528"/>
                  <a:pt x="4382861" y="5580057"/>
                  <a:pt x="4154431" y="5636032"/>
                </a:cubicBezTo>
                <a:cubicBezTo>
                  <a:pt x="4002010" y="5674393"/>
                  <a:pt x="3850972" y="5695100"/>
                  <a:pt x="3707441" y="5708721"/>
                </a:cubicBezTo>
                <a:cubicBezTo>
                  <a:pt x="3671449" y="5711364"/>
                  <a:pt x="3636025" y="5714001"/>
                  <a:pt x="3601005" y="5716645"/>
                </a:cubicBezTo>
                <a:cubicBezTo>
                  <a:pt x="3565992" y="5717618"/>
                  <a:pt x="3531394" y="5718450"/>
                  <a:pt x="3497488" y="5719423"/>
                </a:cubicBezTo>
                <a:cubicBezTo>
                  <a:pt x="3480538" y="5719839"/>
                  <a:pt x="3463723" y="5720255"/>
                  <a:pt x="3446914" y="5720677"/>
                </a:cubicBezTo>
                <a:cubicBezTo>
                  <a:pt x="3430239" y="5720255"/>
                  <a:pt x="3413705" y="5719839"/>
                  <a:pt x="3397312" y="5719423"/>
                </a:cubicBezTo>
                <a:cubicBezTo>
                  <a:pt x="3364520" y="5718591"/>
                  <a:pt x="3332419" y="5717893"/>
                  <a:pt x="3300881" y="5717061"/>
                </a:cubicBezTo>
                <a:cubicBezTo>
                  <a:pt x="3111910" y="5707748"/>
                  <a:pt x="2948652" y="5681901"/>
                  <a:pt x="2818871" y="5654659"/>
                </a:cubicBezTo>
                <a:cubicBezTo>
                  <a:pt x="2800392" y="5650486"/>
                  <a:pt x="2778161" y="5645480"/>
                  <a:pt x="2752314" y="5639649"/>
                </a:cubicBezTo>
                <a:cubicBezTo>
                  <a:pt x="2746341" y="5638260"/>
                  <a:pt x="2739947" y="5636865"/>
                  <a:pt x="2733559" y="5635476"/>
                </a:cubicBezTo>
                <a:cubicBezTo>
                  <a:pt x="2722305" y="5632838"/>
                  <a:pt x="2711328" y="5630195"/>
                  <a:pt x="2700766" y="5627557"/>
                </a:cubicBezTo>
                <a:cubicBezTo>
                  <a:pt x="2699793" y="5627276"/>
                  <a:pt x="2698961" y="5627001"/>
                  <a:pt x="2697988" y="5626719"/>
                </a:cubicBezTo>
                <a:cubicBezTo>
                  <a:pt x="2669504" y="5618660"/>
                  <a:pt x="2643522" y="5611568"/>
                  <a:pt x="2620177" y="5605180"/>
                </a:cubicBezTo>
                <a:cubicBezTo>
                  <a:pt x="2594887" y="5598088"/>
                  <a:pt x="2568214" y="5590164"/>
                  <a:pt x="2540005" y="5581273"/>
                </a:cubicBezTo>
                <a:cubicBezTo>
                  <a:pt x="2539032" y="5580992"/>
                  <a:pt x="2538059" y="5580575"/>
                  <a:pt x="2537086" y="5580300"/>
                </a:cubicBezTo>
                <a:cubicBezTo>
                  <a:pt x="2499851" y="5568068"/>
                  <a:pt x="2479982" y="5561398"/>
                  <a:pt x="2479982" y="5561398"/>
                </a:cubicBezTo>
                <a:cubicBezTo>
                  <a:pt x="2479285" y="5561117"/>
                  <a:pt x="2478452" y="5560982"/>
                  <a:pt x="2477755" y="5560841"/>
                </a:cubicBezTo>
                <a:cubicBezTo>
                  <a:pt x="2364655" y="5522200"/>
                  <a:pt x="2233486" y="5469667"/>
                  <a:pt x="2092874" y="5398368"/>
                </a:cubicBezTo>
                <a:cubicBezTo>
                  <a:pt x="2078837" y="5391417"/>
                  <a:pt x="2064665" y="5384331"/>
                  <a:pt x="2050352" y="5377239"/>
                </a:cubicBezTo>
                <a:cubicBezTo>
                  <a:pt x="2036462" y="5369456"/>
                  <a:pt x="2022425" y="5361672"/>
                  <a:pt x="2008112" y="5353748"/>
                </a:cubicBezTo>
                <a:cubicBezTo>
                  <a:pt x="1979768" y="5337771"/>
                  <a:pt x="1950868" y="5321507"/>
                  <a:pt x="1921410" y="5304967"/>
                </a:cubicBezTo>
                <a:cubicBezTo>
                  <a:pt x="1864582" y="5268828"/>
                  <a:pt x="1804419" y="5233527"/>
                  <a:pt x="1746477" y="5191557"/>
                </a:cubicBezTo>
                <a:cubicBezTo>
                  <a:pt x="1629069" y="5110106"/>
                  <a:pt x="1510407" y="5016430"/>
                  <a:pt x="1398415" y="4908300"/>
                </a:cubicBezTo>
                <a:cubicBezTo>
                  <a:pt x="1173598" y="4693845"/>
                  <a:pt x="967677" y="4429355"/>
                  <a:pt x="819839" y="4135396"/>
                </a:cubicBezTo>
                <a:cubicBezTo>
                  <a:pt x="670612" y="3842551"/>
                  <a:pt x="573208" y="3524831"/>
                  <a:pt x="536805" y="3220035"/>
                </a:cubicBezTo>
                <a:cubicBezTo>
                  <a:pt x="517353" y="3067983"/>
                  <a:pt x="509845" y="2919130"/>
                  <a:pt x="515407" y="2778337"/>
                </a:cubicBezTo>
                <a:cubicBezTo>
                  <a:pt x="515407" y="2744425"/>
                  <a:pt x="517353" y="2711064"/>
                  <a:pt x="519849" y="2678266"/>
                </a:cubicBezTo>
                <a:cubicBezTo>
                  <a:pt x="519849" y="2677850"/>
                  <a:pt x="519990" y="2677569"/>
                  <a:pt x="519990" y="2677153"/>
                </a:cubicBezTo>
                <a:cubicBezTo>
                  <a:pt x="519990" y="2677153"/>
                  <a:pt x="520963" y="2664505"/>
                  <a:pt x="522768" y="2640738"/>
                </a:cubicBezTo>
                <a:cubicBezTo>
                  <a:pt x="524439" y="2621004"/>
                  <a:pt x="525962" y="2601546"/>
                  <a:pt x="527351" y="2582087"/>
                </a:cubicBezTo>
                <a:cubicBezTo>
                  <a:pt x="528190" y="2573331"/>
                  <a:pt x="529297" y="2564017"/>
                  <a:pt x="530411" y="2554153"/>
                </a:cubicBezTo>
                <a:cubicBezTo>
                  <a:pt x="533746" y="2528160"/>
                  <a:pt x="537081" y="2502307"/>
                  <a:pt x="540416" y="2477011"/>
                </a:cubicBezTo>
                <a:cubicBezTo>
                  <a:pt x="541248" y="2470341"/>
                  <a:pt x="542086" y="2463812"/>
                  <a:pt x="542918" y="2457277"/>
                </a:cubicBezTo>
                <a:cubicBezTo>
                  <a:pt x="543053" y="2455888"/>
                  <a:pt x="543194" y="2454639"/>
                  <a:pt x="543475" y="2453385"/>
                </a:cubicBezTo>
                <a:cubicBezTo>
                  <a:pt x="546529" y="2433094"/>
                  <a:pt x="550004" y="2411414"/>
                  <a:pt x="554031" y="2388756"/>
                </a:cubicBezTo>
                <a:cubicBezTo>
                  <a:pt x="554312" y="2387226"/>
                  <a:pt x="554588" y="2385702"/>
                  <a:pt x="554863" y="2384313"/>
                </a:cubicBezTo>
                <a:cubicBezTo>
                  <a:pt x="559868" y="2355119"/>
                  <a:pt x="565425" y="2326770"/>
                  <a:pt x="571121" y="2298971"/>
                </a:cubicBezTo>
                <a:cubicBezTo>
                  <a:pt x="571954" y="2295079"/>
                  <a:pt x="572792" y="2291187"/>
                  <a:pt x="573624" y="2287296"/>
                </a:cubicBezTo>
                <a:cubicBezTo>
                  <a:pt x="575429" y="2278404"/>
                  <a:pt x="577375" y="2269648"/>
                  <a:pt x="579321" y="2260892"/>
                </a:cubicBezTo>
                <a:cubicBezTo>
                  <a:pt x="580429" y="2255611"/>
                  <a:pt x="581683" y="2250465"/>
                  <a:pt x="582797" y="2245044"/>
                </a:cubicBezTo>
                <a:cubicBezTo>
                  <a:pt x="584602" y="2237126"/>
                  <a:pt x="586407" y="2229342"/>
                  <a:pt x="588212" y="2221693"/>
                </a:cubicBezTo>
                <a:cubicBezTo>
                  <a:pt x="589326" y="2216694"/>
                  <a:pt x="590574" y="2211689"/>
                  <a:pt x="591828" y="2206548"/>
                </a:cubicBezTo>
                <a:cubicBezTo>
                  <a:pt x="594050" y="2197236"/>
                  <a:pt x="596412" y="2187922"/>
                  <a:pt x="598633" y="2178750"/>
                </a:cubicBezTo>
                <a:cubicBezTo>
                  <a:pt x="599471" y="2175690"/>
                  <a:pt x="600163" y="2172631"/>
                  <a:pt x="600995" y="2169436"/>
                </a:cubicBezTo>
                <a:cubicBezTo>
                  <a:pt x="637814" y="2025168"/>
                  <a:pt x="680611" y="1905081"/>
                  <a:pt x="717711" y="1814189"/>
                </a:cubicBezTo>
                <a:cubicBezTo>
                  <a:pt x="718409" y="1812243"/>
                  <a:pt x="719241" y="1810438"/>
                  <a:pt x="719933" y="1808492"/>
                </a:cubicBezTo>
                <a:cubicBezTo>
                  <a:pt x="734245" y="1774023"/>
                  <a:pt x="749114" y="1738998"/>
                  <a:pt x="765092" y="1703556"/>
                </a:cubicBezTo>
                <a:cubicBezTo>
                  <a:pt x="772459" y="1687714"/>
                  <a:pt x="779129" y="1673671"/>
                  <a:pt x="784544" y="1661580"/>
                </a:cubicBezTo>
                <a:cubicBezTo>
                  <a:pt x="786631" y="1657272"/>
                  <a:pt x="788436" y="1653105"/>
                  <a:pt x="790241" y="1649213"/>
                </a:cubicBezTo>
                <a:cubicBezTo>
                  <a:pt x="810948" y="1605847"/>
                  <a:pt x="833038" y="1562206"/>
                  <a:pt x="857356" y="1518284"/>
                </a:cubicBezTo>
                <a:cubicBezTo>
                  <a:pt x="925994" y="1394728"/>
                  <a:pt x="1006858" y="1268669"/>
                  <a:pt x="1101068" y="1145664"/>
                </a:cubicBezTo>
                <a:cubicBezTo>
                  <a:pt x="1290455" y="900633"/>
                  <a:pt x="1535275" y="670189"/>
                  <a:pt x="1814007" y="487425"/>
                </a:cubicBezTo>
                <a:cubicBezTo>
                  <a:pt x="2092874" y="304521"/>
                  <a:pt x="2404809" y="173175"/>
                  <a:pt x="2708825" y="95482"/>
                </a:cubicBezTo>
                <a:cubicBezTo>
                  <a:pt x="2861387" y="57960"/>
                  <a:pt x="3011593" y="33636"/>
                  <a:pt x="3155123" y="18761"/>
                </a:cubicBezTo>
                <a:cubicBezTo>
                  <a:pt x="3227103" y="13762"/>
                  <a:pt x="3296989" y="6811"/>
                  <a:pt x="3365071" y="6811"/>
                </a:cubicBezTo>
                <a:cubicBezTo>
                  <a:pt x="3392582" y="6529"/>
                  <a:pt x="3419818" y="5005"/>
                  <a:pt x="3446638" y="5005"/>
                </a:cubicBezTo>
                <a:close/>
              </a:path>
            </a:pathLst>
          </a:custGeom>
          <a:solidFill>
            <a:srgbClr val="84BA41"/>
          </a:solidFill>
          <a:ln w="2370" cap="flat">
            <a:solidFill>
              <a:srgbClr val="84BA41"/>
            </a:solidFill>
            <a:prstDash val="solid"/>
            <a:miter/>
          </a:ln>
        </p:spPr>
        <p:txBody>
          <a:bodyPr rtlCol="0" anchor="ctr"/>
          <a:lstStyle/>
          <a:p>
            <a:endParaRPr lang="en-US"/>
          </a:p>
        </p:txBody>
      </p:sp>
      <p:sp>
        <p:nvSpPr>
          <p:cNvPr id="16" name="Rectangle 15">
            <a:extLst>
              <a:ext uri="{FF2B5EF4-FFF2-40B4-BE49-F238E27FC236}">
                <a16:creationId xmlns:a16="http://schemas.microsoft.com/office/drawing/2014/main" id="{3E73CA81-9E8C-3D41-A539-D354B8A0B8AA}"/>
              </a:ext>
            </a:extLst>
          </p:cNvPr>
          <p:cNvSpPr/>
          <p:nvPr userDrawn="1"/>
        </p:nvSpPr>
        <p:spPr>
          <a:xfrm rot="16200000" flipV="1">
            <a:off x="402393" y="5168694"/>
            <a:ext cx="0" cy="36000"/>
          </a:xfrm>
          <a:prstGeom prst="rect">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1" name="Text Placeholder 17">
            <a:extLst>
              <a:ext uri="{FF2B5EF4-FFF2-40B4-BE49-F238E27FC236}">
                <a16:creationId xmlns:a16="http://schemas.microsoft.com/office/drawing/2014/main" id="{F6E40649-9607-8F48-8B1F-73B62000B89A}"/>
              </a:ext>
            </a:extLst>
          </p:cNvPr>
          <p:cNvSpPr>
            <a:spLocks noGrp="1"/>
          </p:cNvSpPr>
          <p:nvPr>
            <p:ph type="body" sz="quarter" idx="18" hasCustomPrompt="1"/>
          </p:nvPr>
        </p:nvSpPr>
        <p:spPr>
          <a:xfrm>
            <a:off x="5291744" y="611725"/>
            <a:ext cx="5597930" cy="5775219"/>
          </a:xfrm>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22" name="Text Placeholder 23">
            <a:extLst>
              <a:ext uri="{FF2B5EF4-FFF2-40B4-BE49-F238E27FC236}">
                <a16:creationId xmlns:a16="http://schemas.microsoft.com/office/drawing/2014/main" id="{3B02B759-DDAA-E343-86AF-536FCE0D18B0}"/>
              </a:ext>
            </a:extLst>
          </p:cNvPr>
          <p:cNvSpPr>
            <a:spLocks noGrp="1"/>
          </p:cNvSpPr>
          <p:nvPr>
            <p:ph type="body" sz="quarter" idx="16" hasCustomPrompt="1"/>
          </p:nvPr>
        </p:nvSpPr>
        <p:spPr>
          <a:xfrm>
            <a:off x="774354" y="608292"/>
            <a:ext cx="4163428" cy="5778781"/>
          </a:xfrm>
        </p:spPr>
        <p:txBody>
          <a:bodyPr>
            <a:normAutofit/>
          </a:bodyPr>
          <a:lstStyle>
            <a:lvl1pPr marL="0" indent="0" algn="l">
              <a:buNone/>
              <a:defRPr sz="3600" b="1" i="0">
                <a:solidFill>
                  <a:srgbClr val="84BA41"/>
                </a:solidFill>
                <a:latin typeface="+mn-lt"/>
              </a:defRPr>
            </a:lvl1pPr>
          </a:lstStyle>
          <a:p>
            <a:pPr lvl="0"/>
            <a:r>
              <a:rPr lang="en-US"/>
              <a:t>Heading</a:t>
            </a:r>
          </a:p>
        </p:txBody>
      </p:sp>
      <p:grpSp>
        <p:nvGrpSpPr>
          <p:cNvPr id="26" name="Group 25">
            <a:extLst>
              <a:ext uri="{FF2B5EF4-FFF2-40B4-BE49-F238E27FC236}">
                <a16:creationId xmlns:a16="http://schemas.microsoft.com/office/drawing/2014/main" id="{ACE97815-52E1-7440-84FA-810C453C4DCB}"/>
              </a:ext>
            </a:extLst>
          </p:cNvPr>
          <p:cNvGrpSpPr/>
          <p:nvPr userDrawn="1"/>
        </p:nvGrpSpPr>
        <p:grpSpPr>
          <a:xfrm>
            <a:off x="11713600" y="2218041"/>
            <a:ext cx="474200" cy="4867482"/>
            <a:chOff x="1009808" y="-71087"/>
            <a:chExt cx="474200" cy="4867482"/>
          </a:xfrm>
        </p:grpSpPr>
        <p:sp>
          <p:nvSpPr>
            <p:cNvPr id="27" name="Graphic 4">
              <a:extLst>
                <a:ext uri="{FF2B5EF4-FFF2-40B4-BE49-F238E27FC236}">
                  <a16:creationId xmlns:a16="http://schemas.microsoft.com/office/drawing/2014/main" id="{60D6F5C6-7481-2341-96D6-969B4FE0B77A}"/>
                </a:ext>
              </a:extLst>
            </p:cNvPr>
            <p:cNvSpPr/>
            <p:nvPr userDrawn="1"/>
          </p:nvSpPr>
          <p:spPr>
            <a:xfrm>
              <a:off x="1009808" y="380038"/>
              <a:ext cx="474200" cy="3865418"/>
            </a:xfrm>
            <a:custGeom>
              <a:avLst/>
              <a:gdLst>
                <a:gd name="connsiteX0" fmla="*/ 0 w 716474"/>
                <a:gd name="connsiteY0" fmla="*/ 0 h 1160145"/>
                <a:gd name="connsiteX1" fmla="*/ 716474 w 716474"/>
                <a:gd name="connsiteY1" fmla="*/ 0 h 1160145"/>
                <a:gd name="connsiteX2" fmla="*/ 716474 w 716474"/>
                <a:gd name="connsiteY2" fmla="*/ 1160145 h 1160145"/>
                <a:gd name="connsiteX3" fmla="*/ 0 w 716474"/>
                <a:gd name="connsiteY3" fmla="*/ 1160145 h 1160145"/>
              </a:gdLst>
              <a:ahLst/>
              <a:cxnLst>
                <a:cxn ang="0">
                  <a:pos x="connsiteX0" y="connsiteY0"/>
                </a:cxn>
                <a:cxn ang="0">
                  <a:pos x="connsiteX1" y="connsiteY1"/>
                </a:cxn>
                <a:cxn ang="0">
                  <a:pos x="connsiteX2" y="connsiteY2"/>
                </a:cxn>
                <a:cxn ang="0">
                  <a:pos x="connsiteX3" y="connsiteY3"/>
                </a:cxn>
              </a:cxnLst>
              <a:rect l="l" t="t" r="r" b="b"/>
              <a:pathLst>
                <a:path w="716474" h="1160145">
                  <a:moveTo>
                    <a:pt x="0" y="0"/>
                  </a:moveTo>
                  <a:lnTo>
                    <a:pt x="716474" y="0"/>
                  </a:lnTo>
                  <a:lnTo>
                    <a:pt x="716474" y="1160145"/>
                  </a:lnTo>
                  <a:lnTo>
                    <a:pt x="0" y="1160145"/>
                  </a:lnTo>
                  <a:close/>
                </a:path>
              </a:pathLst>
            </a:custGeom>
            <a:solidFill>
              <a:srgbClr val="84BA41"/>
            </a:solidFill>
            <a:ln w="2370" cap="flat">
              <a:noFill/>
              <a:prstDash val="solid"/>
              <a:miter/>
            </a:ln>
          </p:spPr>
          <p:txBody>
            <a:bodyPr rtlCol="0" anchor="ctr"/>
            <a:lstStyle/>
            <a:p>
              <a:endParaRPr lang="en-US"/>
            </a:p>
          </p:txBody>
        </p:sp>
        <p:sp>
          <p:nvSpPr>
            <p:cNvPr id="28" name="Text Box 5">
              <a:extLst>
                <a:ext uri="{FF2B5EF4-FFF2-40B4-BE49-F238E27FC236}">
                  <a16:creationId xmlns:a16="http://schemas.microsoft.com/office/drawing/2014/main" id="{4AE3FFDF-1554-0546-8133-FF8CA980CDD2}"/>
                </a:ext>
              </a:extLst>
            </p:cNvPr>
            <p:cNvSpPr txBox="1"/>
            <p:nvPr userDrawn="1"/>
          </p:nvSpPr>
          <p:spPr>
            <a:xfrm rot="16200000">
              <a:off x="-1186833" y="2175463"/>
              <a:ext cx="4867482" cy="374382"/>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IE" sz="950" b="1" spc="170" baseline="0">
                  <a:solidFill>
                    <a:schemeClr val="bg1"/>
                  </a:solidFill>
                  <a:effectLst/>
                  <a:latin typeface="+mn-lt"/>
                  <a:ea typeface="Times New Roman" panose="02020603050405020304" pitchFamily="18" charset="0"/>
                  <a:cs typeface="Times New Roman" panose="02020603050405020304" pitchFamily="18" charset="0"/>
                </a:rPr>
                <a:t>SUSTAINABLE</a:t>
              </a:r>
              <a:r>
                <a:rPr lang="en-IE" sz="950" spc="170" baseline="0">
                  <a:solidFill>
                    <a:schemeClr val="bg1"/>
                  </a:solidFill>
                  <a:effectLst/>
                  <a:latin typeface="+mj-lt"/>
                  <a:ea typeface="Times New Roman" panose="02020603050405020304" pitchFamily="18" charset="0"/>
                  <a:cs typeface="Times New Roman" panose="02020603050405020304" pitchFamily="18" charset="0"/>
                </a:rPr>
                <a:t> FUTURES FOR ENTERPRISE CENTRES</a:t>
              </a:r>
              <a:endParaRPr lang="en-IE" sz="950" spc="170" baseline="0">
                <a:solidFill>
                  <a:schemeClr val="bg1"/>
                </a:solidFill>
                <a:effectLst/>
                <a:latin typeface="+mj-lt"/>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23396497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Slide 5">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7693B33-402D-2141-B743-DF6974306307}"/>
              </a:ext>
            </a:extLst>
          </p:cNvPr>
          <p:cNvSpPr>
            <a:spLocks/>
          </p:cNvSpPr>
          <p:nvPr userDrawn="1"/>
        </p:nvSpPr>
        <p:spPr>
          <a:xfrm>
            <a:off x="353961" y="329381"/>
            <a:ext cx="11453646" cy="2072249"/>
          </a:xfrm>
          <a:prstGeom prst="rect">
            <a:avLst/>
          </a:prstGeom>
          <a:solidFill>
            <a:srgbClr val="29723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4" name="Rectangle 13">
            <a:extLst>
              <a:ext uri="{FF2B5EF4-FFF2-40B4-BE49-F238E27FC236}">
                <a16:creationId xmlns:a16="http://schemas.microsoft.com/office/drawing/2014/main" id="{25321615-55EE-7F47-A3E6-B3AC0DE2F661}"/>
              </a:ext>
            </a:extLst>
          </p:cNvPr>
          <p:cNvSpPr/>
          <p:nvPr userDrawn="1"/>
        </p:nvSpPr>
        <p:spPr>
          <a:xfrm rot="16200000" flipV="1">
            <a:off x="402393" y="5168694"/>
            <a:ext cx="0" cy="36000"/>
          </a:xfrm>
          <a:prstGeom prst="rect">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15" name="Text Placeholder 17">
            <a:extLst>
              <a:ext uri="{FF2B5EF4-FFF2-40B4-BE49-F238E27FC236}">
                <a16:creationId xmlns:a16="http://schemas.microsoft.com/office/drawing/2014/main" id="{86D2150B-80CB-5441-868B-D502A91F6CCA}"/>
              </a:ext>
            </a:extLst>
          </p:cNvPr>
          <p:cNvSpPr>
            <a:spLocks noGrp="1"/>
          </p:cNvSpPr>
          <p:nvPr>
            <p:ph type="body" sz="quarter" idx="18" hasCustomPrompt="1"/>
          </p:nvPr>
        </p:nvSpPr>
        <p:spPr>
          <a:xfrm>
            <a:off x="567560" y="2680138"/>
            <a:ext cx="11041782" cy="3294990"/>
          </a:xfrm>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6" name="Text Placeholder 23">
            <a:extLst>
              <a:ext uri="{FF2B5EF4-FFF2-40B4-BE49-F238E27FC236}">
                <a16:creationId xmlns:a16="http://schemas.microsoft.com/office/drawing/2014/main" id="{B316D977-9858-BE4E-96EF-05B8D6436BA4}"/>
              </a:ext>
            </a:extLst>
          </p:cNvPr>
          <p:cNvSpPr>
            <a:spLocks noGrp="1"/>
          </p:cNvSpPr>
          <p:nvPr>
            <p:ph type="body" sz="quarter" idx="16" hasCustomPrompt="1"/>
          </p:nvPr>
        </p:nvSpPr>
        <p:spPr>
          <a:xfrm>
            <a:off x="568718" y="661585"/>
            <a:ext cx="10979962" cy="1182981"/>
          </a:xfrm>
        </p:spPr>
        <p:txBody>
          <a:bodyPr>
            <a:normAutofit/>
          </a:bodyPr>
          <a:lstStyle>
            <a:lvl1pPr marL="0" indent="0" algn="l">
              <a:buNone/>
              <a:defRPr sz="3600" b="1" i="0">
                <a:solidFill>
                  <a:schemeClr val="bg1"/>
                </a:solidFill>
                <a:latin typeface="+mn-lt"/>
              </a:defRPr>
            </a:lvl1pPr>
          </a:lstStyle>
          <a:p>
            <a:pPr lvl="0"/>
            <a:r>
              <a:rPr lang="en-US"/>
              <a:t>Heading</a:t>
            </a:r>
          </a:p>
        </p:txBody>
      </p:sp>
      <p:sp>
        <p:nvSpPr>
          <p:cNvPr id="20" name="Text Box 5">
            <a:extLst>
              <a:ext uri="{FF2B5EF4-FFF2-40B4-BE49-F238E27FC236}">
                <a16:creationId xmlns:a16="http://schemas.microsoft.com/office/drawing/2014/main" id="{5DE207C9-2483-6644-B181-6C79E5AE0BD7}"/>
              </a:ext>
            </a:extLst>
          </p:cNvPr>
          <p:cNvSpPr txBox="1"/>
          <p:nvPr userDrawn="1"/>
        </p:nvSpPr>
        <p:spPr>
          <a:xfrm>
            <a:off x="307231" y="6306497"/>
            <a:ext cx="11528507" cy="369709"/>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280988" indent="0" algn="r">
              <a:tabLst>
                <a:tab pos="11022013" algn="l"/>
                <a:tab pos="11633200" algn="l"/>
              </a:tabLst>
            </a:pPr>
            <a:r>
              <a:rPr lang="en-IE" sz="950" b="1" spc="170" baseline="0">
                <a:solidFill>
                  <a:srgbClr val="0B582E"/>
                </a:solidFill>
                <a:effectLst/>
                <a:latin typeface="+mn-lt"/>
                <a:ea typeface="Times New Roman" panose="02020603050405020304" pitchFamily="18" charset="0"/>
                <a:cs typeface="Times New Roman" panose="02020603050405020304" pitchFamily="18" charset="0"/>
              </a:rPr>
              <a:t>SUSTAINABLE</a:t>
            </a:r>
            <a:r>
              <a:rPr lang="en-IE" sz="950" spc="170" baseline="0">
                <a:solidFill>
                  <a:srgbClr val="0B582E"/>
                </a:solidFill>
                <a:effectLst/>
                <a:latin typeface="+mj-lt"/>
                <a:ea typeface="Times New Roman" panose="02020603050405020304" pitchFamily="18" charset="0"/>
                <a:cs typeface="Times New Roman" panose="02020603050405020304" pitchFamily="18" charset="0"/>
              </a:rPr>
              <a:t> FUTURES FOR ENTERPRISE CENTRES</a:t>
            </a:r>
            <a:endParaRPr lang="en-IE" sz="950" spc="170" baseline="0">
              <a:solidFill>
                <a:srgbClr val="0B582E"/>
              </a:solidFill>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682028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ext Slide 5">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7693B33-402D-2141-B743-DF6974306307}"/>
              </a:ext>
            </a:extLst>
          </p:cNvPr>
          <p:cNvSpPr>
            <a:spLocks/>
          </p:cNvSpPr>
          <p:nvPr userDrawn="1"/>
        </p:nvSpPr>
        <p:spPr>
          <a:xfrm>
            <a:off x="353961" y="329382"/>
            <a:ext cx="11453646" cy="1182982"/>
          </a:xfrm>
          <a:prstGeom prst="rect">
            <a:avLst/>
          </a:prstGeom>
          <a:solidFill>
            <a:srgbClr val="29723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4" name="Rectangle 13">
            <a:extLst>
              <a:ext uri="{FF2B5EF4-FFF2-40B4-BE49-F238E27FC236}">
                <a16:creationId xmlns:a16="http://schemas.microsoft.com/office/drawing/2014/main" id="{25321615-55EE-7F47-A3E6-B3AC0DE2F661}"/>
              </a:ext>
            </a:extLst>
          </p:cNvPr>
          <p:cNvSpPr/>
          <p:nvPr userDrawn="1"/>
        </p:nvSpPr>
        <p:spPr>
          <a:xfrm rot="16200000" flipV="1">
            <a:off x="402393" y="5168694"/>
            <a:ext cx="0" cy="36000"/>
          </a:xfrm>
          <a:prstGeom prst="rect">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15" name="Text Placeholder 17">
            <a:extLst>
              <a:ext uri="{FF2B5EF4-FFF2-40B4-BE49-F238E27FC236}">
                <a16:creationId xmlns:a16="http://schemas.microsoft.com/office/drawing/2014/main" id="{86D2150B-80CB-5441-868B-D502A91F6CCA}"/>
              </a:ext>
            </a:extLst>
          </p:cNvPr>
          <p:cNvSpPr>
            <a:spLocks noGrp="1"/>
          </p:cNvSpPr>
          <p:nvPr>
            <p:ph type="body" sz="quarter" idx="18" hasCustomPrompt="1"/>
          </p:nvPr>
        </p:nvSpPr>
        <p:spPr>
          <a:xfrm>
            <a:off x="567560" y="1631093"/>
            <a:ext cx="11041782" cy="4344035"/>
          </a:xfrm>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6" name="Text Placeholder 23">
            <a:extLst>
              <a:ext uri="{FF2B5EF4-FFF2-40B4-BE49-F238E27FC236}">
                <a16:creationId xmlns:a16="http://schemas.microsoft.com/office/drawing/2014/main" id="{B316D977-9858-BE4E-96EF-05B8D6436BA4}"/>
              </a:ext>
            </a:extLst>
          </p:cNvPr>
          <p:cNvSpPr>
            <a:spLocks noGrp="1"/>
          </p:cNvSpPr>
          <p:nvPr>
            <p:ph type="body" sz="quarter" idx="16" hasCustomPrompt="1"/>
          </p:nvPr>
        </p:nvSpPr>
        <p:spPr>
          <a:xfrm>
            <a:off x="568718" y="661585"/>
            <a:ext cx="10979962" cy="549377"/>
          </a:xfrm>
        </p:spPr>
        <p:txBody>
          <a:bodyPr>
            <a:normAutofit/>
          </a:bodyPr>
          <a:lstStyle>
            <a:lvl1pPr marL="0" indent="0" algn="l">
              <a:buNone/>
              <a:defRPr sz="3600" b="1" i="0">
                <a:solidFill>
                  <a:schemeClr val="bg1"/>
                </a:solidFill>
                <a:latin typeface="+mn-lt"/>
              </a:defRPr>
            </a:lvl1pPr>
          </a:lstStyle>
          <a:p>
            <a:pPr lvl="0"/>
            <a:r>
              <a:rPr lang="en-US"/>
              <a:t>Heading</a:t>
            </a:r>
          </a:p>
        </p:txBody>
      </p:sp>
      <p:sp>
        <p:nvSpPr>
          <p:cNvPr id="20" name="Text Box 5">
            <a:extLst>
              <a:ext uri="{FF2B5EF4-FFF2-40B4-BE49-F238E27FC236}">
                <a16:creationId xmlns:a16="http://schemas.microsoft.com/office/drawing/2014/main" id="{5DE207C9-2483-6644-B181-6C79E5AE0BD7}"/>
              </a:ext>
            </a:extLst>
          </p:cNvPr>
          <p:cNvSpPr txBox="1"/>
          <p:nvPr userDrawn="1"/>
        </p:nvSpPr>
        <p:spPr>
          <a:xfrm>
            <a:off x="307231" y="6306497"/>
            <a:ext cx="11528507" cy="369709"/>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280988" indent="0" algn="r">
              <a:tabLst>
                <a:tab pos="11022013" algn="l"/>
                <a:tab pos="11633200" algn="l"/>
              </a:tabLst>
            </a:pPr>
            <a:r>
              <a:rPr lang="en-IE" sz="950" b="1" spc="170" baseline="0">
                <a:solidFill>
                  <a:srgbClr val="0B582E"/>
                </a:solidFill>
                <a:effectLst/>
                <a:latin typeface="+mn-lt"/>
                <a:ea typeface="Times New Roman" panose="02020603050405020304" pitchFamily="18" charset="0"/>
                <a:cs typeface="Times New Roman" panose="02020603050405020304" pitchFamily="18" charset="0"/>
              </a:rPr>
              <a:t>SUSTAINABLE</a:t>
            </a:r>
            <a:r>
              <a:rPr lang="en-IE" sz="950" spc="170" baseline="0">
                <a:solidFill>
                  <a:srgbClr val="0B582E"/>
                </a:solidFill>
                <a:effectLst/>
                <a:latin typeface="+mj-lt"/>
                <a:ea typeface="Times New Roman" panose="02020603050405020304" pitchFamily="18" charset="0"/>
                <a:cs typeface="Times New Roman" panose="02020603050405020304" pitchFamily="18" charset="0"/>
              </a:rPr>
              <a:t> FUTURES FOR ENTERPRISE CENTRES</a:t>
            </a:r>
            <a:endParaRPr lang="en-IE" sz="950" spc="170" baseline="0">
              <a:solidFill>
                <a:srgbClr val="0B582E"/>
              </a:solidFill>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12501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atement/quote slide">
    <p:spTree>
      <p:nvGrpSpPr>
        <p:cNvPr id="1" name=""/>
        <p:cNvGrpSpPr/>
        <p:nvPr/>
      </p:nvGrpSpPr>
      <p:grpSpPr>
        <a:xfrm>
          <a:off x="0" y="0"/>
          <a:ext cx="0" cy="0"/>
          <a:chOff x="0" y="0"/>
          <a:chExt cx="0" cy="0"/>
        </a:xfrm>
      </p:grpSpPr>
      <p:sp>
        <p:nvSpPr>
          <p:cNvPr id="15" name="Graphic 4">
            <a:extLst>
              <a:ext uri="{FF2B5EF4-FFF2-40B4-BE49-F238E27FC236}">
                <a16:creationId xmlns:a16="http://schemas.microsoft.com/office/drawing/2014/main" id="{8A9F53ED-30E8-5740-B6D2-5F5096591C92}"/>
              </a:ext>
            </a:extLst>
          </p:cNvPr>
          <p:cNvSpPr/>
          <p:nvPr userDrawn="1"/>
        </p:nvSpPr>
        <p:spPr>
          <a:xfrm flipH="1">
            <a:off x="0" y="0"/>
            <a:ext cx="6257396" cy="6220885"/>
          </a:xfrm>
          <a:custGeom>
            <a:avLst/>
            <a:gdLst>
              <a:gd name="connsiteX0" fmla="*/ 1027068 w 1067631"/>
              <a:gd name="connsiteY0" fmla="*/ 721845 h 1061401"/>
              <a:gd name="connsiteX1" fmla="*/ 984775 w 1067631"/>
              <a:gd name="connsiteY1" fmla="*/ 784971 h 1061401"/>
              <a:gd name="connsiteX2" fmla="*/ 862092 w 1067631"/>
              <a:gd name="connsiteY2" fmla="*/ 896141 h 1061401"/>
              <a:gd name="connsiteX3" fmla="*/ 708825 w 1067631"/>
              <a:gd name="connsiteY3" fmla="*/ 961614 h 1061401"/>
              <a:gd name="connsiteX4" fmla="*/ 632560 w 1067631"/>
              <a:gd name="connsiteY4" fmla="*/ 974016 h 1061401"/>
              <a:gd name="connsiteX5" fmla="*/ 614400 w 1067631"/>
              <a:gd name="connsiteY5" fmla="*/ 975368 h 1061401"/>
              <a:gd name="connsiteX6" fmla="*/ 596738 w 1067631"/>
              <a:gd name="connsiteY6" fmla="*/ 975842 h 1061401"/>
              <a:gd name="connsiteX7" fmla="*/ 588109 w 1067631"/>
              <a:gd name="connsiteY7" fmla="*/ 976056 h 1061401"/>
              <a:gd name="connsiteX8" fmla="*/ 579646 w 1067631"/>
              <a:gd name="connsiteY8" fmla="*/ 975842 h 1061401"/>
              <a:gd name="connsiteX9" fmla="*/ 563193 w 1067631"/>
              <a:gd name="connsiteY9" fmla="*/ 975439 h 1061401"/>
              <a:gd name="connsiteX10" fmla="*/ 480953 w 1067631"/>
              <a:gd name="connsiteY10" fmla="*/ 964792 h 1061401"/>
              <a:gd name="connsiteX11" fmla="*/ 469597 w 1067631"/>
              <a:gd name="connsiteY11" fmla="*/ 962231 h 1061401"/>
              <a:gd name="connsiteX12" fmla="*/ 466397 w 1067631"/>
              <a:gd name="connsiteY12" fmla="*/ 961519 h 1061401"/>
              <a:gd name="connsiteX13" fmla="*/ 460802 w 1067631"/>
              <a:gd name="connsiteY13" fmla="*/ 960168 h 1061401"/>
              <a:gd name="connsiteX14" fmla="*/ 460328 w 1067631"/>
              <a:gd name="connsiteY14" fmla="*/ 960025 h 1061401"/>
              <a:gd name="connsiteX15" fmla="*/ 447052 w 1067631"/>
              <a:gd name="connsiteY15" fmla="*/ 956350 h 1061401"/>
              <a:gd name="connsiteX16" fmla="*/ 433373 w 1067631"/>
              <a:gd name="connsiteY16" fmla="*/ 952271 h 1061401"/>
              <a:gd name="connsiteX17" fmla="*/ 432875 w 1067631"/>
              <a:gd name="connsiteY17" fmla="*/ 952105 h 1061401"/>
              <a:gd name="connsiteX18" fmla="*/ 423132 w 1067631"/>
              <a:gd name="connsiteY18" fmla="*/ 948880 h 1061401"/>
              <a:gd name="connsiteX19" fmla="*/ 422752 w 1067631"/>
              <a:gd name="connsiteY19" fmla="*/ 948785 h 1061401"/>
              <a:gd name="connsiteX20" fmla="*/ 357084 w 1067631"/>
              <a:gd name="connsiteY20" fmla="*/ 921064 h 1061401"/>
              <a:gd name="connsiteX21" fmla="*/ 349829 w 1067631"/>
              <a:gd name="connsiteY21" fmla="*/ 917459 h 1061401"/>
              <a:gd name="connsiteX22" fmla="*/ 342622 w 1067631"/>
              <a:gd name="connsiteY22" fmla="*/ 913451 h 1061401"/>
              <a:gd name="connsiteX23" fmla="*/ 327829 w 1067631"/>
              <a:gd name="connsiteY23" fmla="*/ 905128 h 1061401"/>
              <a:gd name="connsiteX24" fmla="*/ 297982 w 1067631"/>
              <a:gd name="connsiteY24" fmla="*/ 885778 h 1061401"/>
              <a:gd name="connsiteX25" fmla="*/ 238596 w 1067631"/>
              <a:gd name="connsiteY25" fmla="*/ 837449 h 1061401"/>
              <a:gd name="connsiteX26" fmla="*/ 139880 w 1067631"/>
              <a:gd name="connsiteY26" fmla="*/ 705577 h 1061401"/>
              <a:gd name="connsiteX27" fmla="*/ 91589 w 1067631"/>
              <a:gd name="connsiteY27" fmla="*/ 549399 h 1061401"/>
              <a:gd name="connsiteX28" fmla="*/ 87938 w 1067631"/>
              <a:gd name="connsiteY28" fmla="*/ 474037 h 1061401"/>
              <a:gd name="connsiteX29" fmla="*/ 88696 w 1067631"/>
              <a:gd name="connsiteY29" fmla="*/ 456963 h 1061401"/>
              <a:gd name="connsiteX30" fmla="*/ 88720 w 1067631"/>
              <a:gd name="connsiteY30" fmla="*/ 456773 h 1061401"/>
              <a:gd name="connsiteX31" fmla="*/ 89194 w 1067631"/>
              <a:gd name="connsiteY31" fmla="*/ 450560 h 1061401"/>
              <a:gd name="connsiteX32" fmla="*/ 89976 w 1067631"/>
              <a:gd name="connsiteY32" fmla="*/ 440553 h 1061401"/>
              <a:gd name="connsiteX33" fmla="*/ 90498 w 1067631"/>
              <a:gd name="connsiteY33" fmla="*/ 435787 h 1061401"/>
              <a:gd name="connsiteX34" fmla="*/ 92205 w 1067631"/>
              <a:gd name="connsiteY34" fmla="*/ 422625 h 1061401"/>
              <a:gd name="connsiteX35" fmla="*/ 92632 w 1067631"/>
              <a:gd name="connsiteY35" fmla="*/ 419258 h 1061401"/>
              <a:gd name="connsiteX36" fmla="*/ 92727 w 1067631"/>
              <a:gd name="connsiteY36" fmla="*/ 418594 h 1061401"/>
              <a:gd name="connsiteX37" fmla="*/ 94528 w 1067631"/>
              <a:gd name="connsiteY37" fmla="*/ 407567 h 1061401"/>
              <a:gd name="connsiteX38" fmla="*/ 94670 w 1067631"/>
              <a:gd name="connsiteY38" fmla="*/ 406809 h 1061401"/>
              <a:gd name="connsiteX39" fmla="*/ 97444 w 1067631"/>
              <a:gd name="connsiteY39" fmla="*/ 392248 h 1061401"/>
              <a:gd name="connsiteX40" fmla="*/ 97871 w 1067631"/>
              <a:gd name="connsiteY40" fmla="*/ 390256 h 1061401"/>
              <a:gd name="connsiteX41" fmla="*/ 98843 w 1067631"/>
              <a:gd name="connsiteY41" fmla="*/ 385751 h 1061401"/>
              <a:gd name="connsiteX42" fmla="*/ 99436 w 1067631"/>
              <a:gd name="connsiteY42" fmla="*/ 383047 h 1061401"/>
              <a:gd name="connsiteX43" fmla="*/ 100360 w 1067631"/>
              <a:gd name="connsiteY43" fmla="*/ 379063 h 1061401"/>
              <a:gd name="connsiteX44" fmla="*/ 100977 w 1067631"/>
              <a:gd name="connsiteY44" fmla="*/ 376479 h 1061401"/>
              <a:gd name="connsiteX45" fmla="*/ 102138 w 1067631"/>
              <a:gd name="connsiteY45" fmla="*/ 371736 h 1061401"/>
              <a:gd name="connsiteX46" fmla="*/ 102541 w 1067631"/>
              <a:gd name="connsiteY46" fmla="*/ 370147 h 1061401"/>
              <a:gd name="connsiteX47" fmla="*/ 122455 w 1067631"/>
              <a:gd name="connsiteY47" fmla="*/ 309535 h 1061401"/>
              <a:gd name="connsiteX48" fmla="*/ 122834 w 1067631"/>
              <a:gd name="connsiteY48" fmla="*/ 308563 h 1061401"/>
              <a:gd name="connsiteX49" fmla="*/ 130539 w 1067631"/>
              <a:gd name="connsiteY49" fmla="*/ 290659 h 1061401"/>
              <a:gd name="connsiteX50" fmla="*/ 133858 w 1067631"/>
              <a:gd name="connsiteY50" fmla="*/ 283497 h 1061401"/>
              <a:gd name="connsiteX51" fmla="*/ 134830 w 1067631"/>
              <a:gd name="connsiteY51" fmla="*/ 281387 h 1061401"/>
              <a:gd name="connsiteX52" fmla="*/ 146281 w 1067631"/>
              <a:gd name="connsiteY52" fmla="*/ 259048 h 1061401"/>
              <a:gd name="connsiteX53" fmla="*/ 187863 w 1067631"/>
              <a:gd name="connsiteY53" fmla="*/ 195472 h 1061401"/>
              <a:gd name="connsiteX54" fmla="*/ 309504 w 1067631"/>
              <a:gd name="connsiteY54" fmla="*/ 83164 h 1061401"/>
              <a:gd name="connsiteX55" fmla="*/ 462177 w 1067631"/>
              <a:gd name="connsiteY55" fmla="*/ 16291 h 1061401"/>
              <a:gd name="connsiteX56" fmla="*/ 538324 w 1067631"/>
              <a:gd name="connsiteY56" fmla="*/ 3201 h 1061401"/>
              <a:gd name="connsiteX57" fmla="*/ 574145 w 1067631"/>
              <a:gd name="connsiteY57" fmla="*/ 1162 h 1061401"/>
              <a:gd name="connsiteX58" fmla="*/ 588062 w 1067631"/>
              <a:gd name="connsiteY58" fmla="*/ 854 h 1061401"/>
              <a:gd name="connsiteX59" fmla="*/ 588062 w 1067631"/>
              <a:gd name="connsiteY59" fmla="*/ 0 h 1061401"/>
              <a:gd name="connsiteX60" fmla="*/ 280249 w 1067631"/>
              <a:gd name="connsiteY60" fmla="*/ 0 h 1061401"/>
              <a:gd name="connsiteX61" fmla="*/ 260715 w 1067631"/>
              <a:gd name="connsiteY61" fmla="*/ 12213 h 1061401"/>
              <a:gd name="connsiteX62" fmla="*/ 117856 w 1067631"/>
              <a:gd name="connsiteY62" fmla="*/ 144084 h 1061401"/>
              <a:gd name="connsiteX63" fmla="*/ 68996 w 1067631"/>
              <a:gd name="connsiteY63" fmla="*/ 218783 h 1061401"/>
              <a:gd name="connsiteX64" fmla="*/ 59560 w 1067631"/>
              <a:gd name="connsiteY64" fmla="*/ 236781 h 1061401"/>
              <a:gd name="connsiteX65" fmla="*/ 59513 w 1067631"/>
              <a:gd name="connsiteY65" fmla="*/ 236876 h 1061401"/>
              <a:gd name="connsiteX66" fmla="*/ 58114 w 1067631"/>
              <a:gd name="connsiteY66" fmla="*/ 239556 h 1061401"/>
              <a:gd name="connsiteX67" fmla="*/ 55483 w 1067631"/>
              <a:gd name="connsiteY67" fmla="*/ 245200 h 1061401"/>
              <a:gd name="connsiteX68" fmla="*/ 50480 w 1067631"/>
              <a:gd name="connsiteY68" fmla="*/ 255918 h 1061401"/>
              <a:gd name="connsiteX69" fmla="*/ 41258 w 1067631"/>
              <a:gd name="connsiteY69" fmla="*/ 277332 h 1061401"/>
              <a:gd name="connsiteX70" fmla="*/ 35640 w 1067631"/>
              <a:gd name="connsiteY70" fmla="*/ 291251 h 1061401"/>
              <a:gd name="connsiteX71" fmla="*/ 17433 w 1067631"/>
              <a:gd name="connsiteY71" fmla="*/ 349682 h 1061401"/>
              <a:gd name="connsiteX72" fmla="*/ 17196 w 1067631"/>
              <a:gd name="connsiteY72" fmla="*/ 350607 h 1061401"/>
              <a:gd name="connsiteX73" fmla="*/ 15584 w 1067631"/>
              <a:gd name="connsiteY73" fmla="*/ 357152 h 1061401"/>
              <a:gd name="connsiteX74" fmla="*/ 15038 w 1067631"/>
              <a:gd name="connsiteY74" fmla="*/ 359476 h 1061401"/>
              <a:gd name="connsiteX75" fmla="*/ 13782 w 1067631"/>
              <a:gd name="connsiteY75" fmla="*/ 364954 h 1061401"/>
              <a:gd name="connsiteX76" fmla="*/ 13213 w 1067631"/>
              <a:gd name="connsiteY76" fmla="*/ 367515 h 1061401"/>
              <a:gd name="connsiteX77" fmla="*/ 11909 w 1067631"/>
              <a:gd name="connsiteY77" fmla="*/ 373562 h 1061401"/>
              <a:gd name="connsiteX78" fmla="*/ 11554 w 1067631"/>
              <a:gd name="connsiteY78" fmla="*/ 375245 h 1061401"/>
              <a:gd name="connsiteX79" fmla="*/ 8021 w 1067631"/>
              <a:gd name="connsiteY79" fmla="*/ 393932 h 1061401"/>
              <a:gd name="connsiteX80" fmla="*/ 6622 w 1067631"/>
              <a:gd name="connsiteY80" fmla="*/ 401734 h 1061401"/>
              <a:gd name="connsiteX81" fmla="*/ 6030 w 1067631"/>
              <a:gd name="connsiteY81" fmla="*/ 406216 h 1061401"/>
              <a:gd name="connsiteX82" fmla="*/ 6006 w 1067631"/>
              <a:gd name="connsiteY82" fmla="*/ 406429 h 1061401"/>
              <a:gd name="connsiteX83" fmla="*/ 3327 w 1067631"/>
              <a:gd name="connsiteY83" fmla="*/ 427202 h 1061401"/>
              <a:gd name="connsiteX84" fmla="*/ 2900 w 1067631"/>
              <a:gd name="connsiteY84" fmla="*/ 430593 h 1061401"/>
              <a:gd name="connsiteX85" fmla="*/ 2782 w 1067631"/>
              <a:gd name="connsiteY85" fmla="*/ 432253 h 1061401"/>
              <a:gd name="connsiteX86" fmla="*/ 2189 w 1067631"/>
              <a:gd name="connsiteY86" fmla="*/ 439533 h 1061401"/>
              <a:gd name="connsiteX87" fmla="*/ 1833 w 1067631"/>
              <a:gd name="connsiteY87" fmla="*/ 443991 h 1061401"/>
              <a:gd name="connsiteX88" fmla="*/ 340 w 1067631"/>
              <a:gd name="connsiteY88" fmla="*/ 471547 h 1061401"/>
              <a:gd name="connsiteX89" fmla="*/ 4631 w 1067631"/>
              <a:gd name="connsiteY89" fmla="*/ 559951 h 1061401"/>
              <a:gd name="connsiteX90" fmla="*/ 61457 w 1067631"/>
              <a:gd name="connsiteY90" fmla="*/ 743661 h 1061401"/>
              <a:gd name="connsiteX91" fmla="*/ 177408 w 1067631"/>
              <a:gd name="connsiteY91" fmla="*/ 898583 h 1061401"/>
              <a:gd name="connsiteX92" fmla="*/ 247154 w 1067631"/>
              <a:gd name="connsiteY92" fmla="*/ 955330 h 1061401"/>
              <a:gd name="connsiteX93" fmla="*/ 282241 w 1067631"/>
              <a:gd name="connsiteY93" fmla="*/ 978047 h 1061401"/>
              <a:gd name="connsiteX94" fmla="*/ 299594 w 1067631"/>
              <a:gd name="connsiteY94" fmla="*/ 987841 h 1061401"/>
              <a:gd name="connsiteX95" fmla="*/ 308081 w 1067631"/>
              <a:gd name="connsiteY95" fmla="*/ 992537 h 1061401"/>
              <a:gd name="connsiteX96" fmla="*/ 316592 w 1067631"/>
              <a:gd name="connsiteY96" fmla="*/ 996805 h 1061401"/>
              <a:gd name="connsiteX97" fmla="*/ 406418 w 1067631"/>
              <a:gd name="connsiteY97" fmla="*/ 1033538 h 1061401"/>
              <a:gd name="connsiteX98" fmla="*/ 422444 w 1067631"/>
              <a:gd name="connsiteY98" fmla="*/ 1038328 h 1061401"/>
              <a:gd name="connsiteX99" fmla="*/ 429912 w 1067631"/>
              <a:gd name="connsiteY99" fmla="*/ 1040391 h 1061401"/>
              <a:gd name="connsiteX100" fmla="*/ 438281 w 1067631"/>
              <a:gd name="connsiteY100" fmla="*/ 1042691 h 1061401"/>
              <a:gd name="connsiteX101" fmla="*/ 438565 w 1067631"/>
              <a:gd name="connsiteY101" fmla="*/ 1042762 h 1061401"/>
              <a:gd name="connsiteX102" fmla="*/ 438589 w 1067631"/>
              <a:gd name="connsiteY102" fmla="*/ 1042762 h 1061401"/>
              <a:gd name="connsiteX103" fmla="*/ 439964 w 1067631"/>
              <a:gd name="connsiteY103" fmla="*/ 1043142 h 1061401"/>
              <a:gd name="connsiteX104" fmla="*/ 445440 w 1067631"/>
              <a:gd name="connsiteY104" fmla="*/ 1044422 h 1061401"/>
              <a:gd name="connsiteX105" fmla="*/ 462343 w 1067631"/>
              <a:gd name="connsiteY105" fmla="*/ 1048216 h 1061401"/>
              <a:gd name="connsiteX106" fmla="*/ 463078 w 1067631"/>
              <a:gd name="connsiteY106" fmla="*/ 1048382 h 1061401"/>
              <a:gd name="connsiteX107" fmla="*/ 471873 w 1067631"/>
              <a:gd name="connsiteY107" fmla="*/ 1050232 h 1061401"/>
              <a:gd name="connsiteX108" fmla="*/ 474908 w 1067631"/>
              <a:gd name="connsiteY108" fmla="*/ 1050754 h 1061401"/>
              <a:gd name="connsiteX109" fmla="*/ 475358 w 1067631"/>
              <a:gd name="connsiteY109" fmla="*/ 1050801 h 1061401"/>
              <a:gd name="connsiteX110" fmla="*/ 558902 w 1067631"/>
              <a:gd name="connsiteY110" fmla="*/ 1060690 h 1061401"/>
              <a:gd name="connsiteX111" fmla="*/ 578176 w 1067631"/>
              <a:gd name="connsiteY111" fmla="*/ 1061188 h 1061401"/>
              <a:gd name="connsiteX112" fmla="*/ 588109 w 1067631"/>
              <a:gd name="connsiteY112" fmla="*/ 1061401 h 1061401"/>
              <a:gd name="connsiteX113" fmla="*/ 598208 w 1067631"/>
              <a:gd name="connsiteY113" fmla="*/ 1061164 h 1061401"/>
              <a:gd name="connsiteX114" fmla="*/ 618928 w 1067631"/>
              <a:gd name="connsiteY114" fmla="*/ 1060595 h 1061401"/>
              <a:gd name="connsiteX115" fmla="*/ 640241 w 1067631"/>
              <a:gd name="connsiteY115" fmla="*/ 1059030 h 1061401"/>
              <a:gd name="connsiteX116" fmla="*/ 729877 w 1067631"/>
              <a:gd name="connsiteY116" fmla="*/ 1044446 h 1061401"/>
              <a:gd name="connsiteX117" fmla="*/ 910169 w 1067631"/>
              <a:gd name="connsiteY117" fmla="*/ 967447 h 1061401"/>
              <a:gd name="connsiteX118" fmla="*/ 1054237 w 1067631"/>
              <a:gd name="connsiteY118" fmla="*/ 836880 h 1061401"/>
              <a:gd name="connsiteX119" fmla="*/ 1067632 w 1067631"/>
              <a:gd name="connsiteY119" fmla="*/ 819119 h 1061401"/>
              <a:gd name="connsiteX120" fmla="*/ 1067632 w 1067631"/>
              <a:gd name="connsiteY120" fmla="*/ 626231 h 1061401"/>
              <a:gd name="connsiteX121" fmla="*/ 1055849 w 1067631"/>
              <a:gd name="connsiteY121" fmla="*/ 660379 h 1061401"/>
              <a:gd name="connsiteX122" fmla="*/ 1027068 w 1067631"/>
              <a:gd name="connsiteY122" fmla="*/ 721845 h 1061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1067631" h="1061401">
                <a:moveTo>
                  <a:pt x="1027068" y="721845"/>
                </a:moveTo>
                <a:cubicBezTo>
                  <a:pt x="1015191" y="742855"/>
                  <a:pt x="1001062" y="764150"/>
                  <a:pt x="984775" y="784971"/>
                </a:cubicBezTo>
                <a:cubicBezTo>
                  <a:pt x="952344" y="826731"/>
                  <a:pt x="909885" y="865407"/>
                  <a:pt x="862092" y="896141"/>
                </a:cubicBezTo>
                <a:cubicBezTo>
                  <a:pt x="814393" y="927182"/>
                  <a:pt x="760791" y="948880"/>
                  <a:pt x="708825" y="961614"/>
                </a:cubicBezTo>
                <a:cubicBezTo>
                  <a:pt x="682819" y="968159"/>
                  <a:pt x="657049" y="971692"/>
                  <a:pt x="632560" y="974016"/>
                </a:cubicBezTo>
                <a:cubicBezTo>
                  <a:pt x="626419" y="974467"/>
                  <a:pt x="620375" y="974917"/>
                  <a:pt x="614400" y="975368"/>
                </a:cubicBezTo>
                <a:cubicBezTo>
                  <a:pt x="608426" y="975534"/>
                  <a:pt x="602523" y="975676"/>
                  <a:pt x="596738" y="975842"/>
                </a:cubicBezTo>
                <a:cubicBezTo>
                  <a:pt x="593846" y="975913"/>
                  <a:pt x="590977" y="975984"/>
                  <a:pt x="588109" y="976056"/>
                </a:cubicBezTo>
                <a:cubicBezTo>
                  <a:pt x="585264" y="975984"/>
                  <a:pt x="582443" y="975913"/>
                  <a:pt x="579646" y="975842"/>
                </a:cubicBezTo>
                <a:cubicBezTo>
                  <a:pt x="574051" y="975700"/>
                  <a:pt x="568574" y="975581"/>
                  <a:pt x="563193" y="975439"/>
                </a:cubicBezTo>
                <a:cubicBezTo>
                  <a:pt x="530951" y="973850"/>
                  <a:pt x="503096" y="969440"/>
                  <a:pt x="480953" y="964792"/>
                </a:cubicBezTo>
                <a:cubicBezTo>
                  <a:pt x="477800" y="964080"/>
                  <a:pt x="474007" y="963226"/>
                  <a:pt x="469597" y="962231"/>
                </a:cubicBezTo>
                <a:cubicBezTo>
                  <a:pt x="468578" y="961994"/>
                  <a:pt x="467487" y="961756"/>
                  <a:pt x="466397" y="961519"/>
                </a:cubicBezTo>
                <a:cubicBezTo>
                  <a:pt x="464477" y="961069"/>
                  <a:pt x="462604" y="960618"/>
                  <a:pt x="460802" y="960168"/>
                </a:cubicBezTo>
                <a:cubicBezTo>
                  <a:pt x="460636" y="960120"/>
                  <a:pt x="460494" y="960073"/>
                  <a:pt x="460328" y="960025"/>
                </a:cubicBezTo>
                <a:cubicBezTo>
                  <a:pt x="455468" y="958650"/>
                  <a:pt x="451035" y="957440"/>
                  <a:pt x="447052" y="956350"/>
                </a:cubicBezTo>
                <a:cubicBezTo>
                  <a:pt x="442737" y="955140"/>
                  <a:pt x="438186" y="953788"/>
                  <a:pt x="433373" y="952271"/>
                </a:cubicBezTo>
                <a:cubicBezTo>
                  <a:pt x="433207" y="952223"/>
                  <a:pt x="433041" y="952152"/>
                  <a:pt x="432875" y="952105"/>
                </a:cubicBezTo>
                <a:cubicBezTo>
                  <a:pt x="426522" y="950018"/>
                  <a:pt x="423132" y="948880"/>
                  <a:pt x="423132" y="948880"/>
                </a:cubicBezTo>
                <a:cubicBezTo>
                  <a:pt x="423013" y="948832"/>
                  <a:pt x="422871" y="948809"/>
                  <a:pt x="422752" y="948785"/>
                </a:cubicBezTo>
                <a:cubicBezTo>
                  <a:pt x="403455" y="942192"/>
                  <a:pt x="381075" y="933229"/>
                  <a:pt x="357084" y="921064"/>
                </a:cubicBezTo>
                <a:cubicBezTo>
                  <a:pt x="354689" y="919878"/>
                  <a:pt x="352271" y="918669"/>
                  <a:pt x="349829" y="917459"/>
                </a:cubicBezTo>
                <a:cubicBezTo>
                  <a:pt x="347459" y="916131"/>
                  <a:pt x="345064" y="914803"/>
                  <a:pt x="342622" y="913451"/>
                </a:cubicBezTo>
                <a:cubicBezTo>
                  <a:pt x="337786" y="910725"/>
                  <a:pt x="332855" y="907950"/>
                  <a:pt x="327829" y="905128"/>
                </a:cubicBezTo>
                <a:cubicBezTo>
                  <a:pt x="318133" y="898962"/>
                  <a:pt x="307868" y="892939"/>
                  <a:pt x="297982" y="885778"/>
                </a:cubicBezTo>
                <a:cubicBezTo>
                  <a:pt x="277950" y="871881"/>
                  <a:pt x="257704" y="855898"/>
                  <a:pt x="238596" y="837449"/>
                </a:cubicBezTo>
                <a:cubicBezTo>
                  <a:pt x="200238" y="800859"/>
                  <a:pt x="165104" y="755732"/>
                  <a:pt x="139880" y="705577"/>
                </a:cubicBezTo>
                <a:cubicBezTo>
                  <a:pt x="114419" y="655612"/>
                  <a:pt x="97800" y="601403"/>
                  <a:pt x="91589" y="549399"/>
                </a:cubicBezTo>
                <a:cubicBezTo>
                  <a:pt x="88270" y="523456"/>
                  <a:pt x="86989" y="498059"/>
                  <a:pt x="87938" y="474037"/>
                </a:cubicBezTo>
                <a:cubicBezTo>
                  <a:pt x="87938" y="468251"/>
                  <a:pt x="88270" y="462559"/>
                  <a:pt x="88696" y="456963"/>
                </a:cubicBezTo>
                <a:cubicBezTo>
                  <a:pt x="88696" y="456892"/>
                  <a:pt x="88720" y="456844"/>
                  <a:pt x="88720" y="456773"/>
                </a:cubicBezTo>
                <a:cubicBezTo>
                  <a:pt x="88720" y="456773"/>
                  <a:pt x="88886" y="454615"/>
                  <a:pt x="89194" y="450560"/>
                </a:cubicBezTo>
                <a:cubicBezTo>
                  <a:pt x="89479" y="447193"/>
                  <a:pt x="89739" y="443873"/>
                  <a:pt x="89976" y="440553"/>
                </a:cubicBezTo>
                <a:cubicBezTo>
                  <a:pt x="90119" y="439059"/>
                  <a:pt x="90308" y="437470"/>
                  <a:pt x="90498" y="435787"/>
                </a:cubicBezTo>
                <a:cubicBezTo>
                  <a:pt x="91067" y="431352"/>
                  <a:pt x="91636" y="426941"/>
                  <a:pt x="92205" y="422625"/>
                </a:cubicBezTo>
                <a:cubicBezTo>
                  <a:pt x="92347" y="421487"/>
                  <a:pt x="92490" y="420373"/>
                  <a:pt x="92632" y="419258"/>
                </a:cubicBezTo>
                <a:cubicBezTo>
                  <a:pt x="92655" y="419021"/>
                  <a:pt x="92679" y="418808"/>
                  <a:pt x="92727" y="418594"/>
                </a:cubicBezTo>
                <a:cubicBezTo>
                  <a:pt x="93248" y="415132"/>
                  <a:pt x="93841" y="411433"/>
                  <a:pt x="94528" y="407567"/>
                </a:cubicBezTo>
                <a:cubicBezTo>
                  <a:pt x="94576" y="407306"/>
                  <a:pt x="94623" y="407046"/>
                  <a:pt x="94670" y="406809"/>
                </a:cubicBezTo>
                <a:cubicBezTo>
                  <a:pt x="95524" y="401828"/>
                  <a:pt x="96472" y="396991"/>
                  <a:pt x="97444" y="392248"/>
                </a:cubicBezTo>
                <a:cubicBezTo>
                  <a:pt x="97586" y="391584"/>
                  <a:pt x="97729" y="390920"/>
                  <a:pt x="97871" y="390256"/>
                </a:cubicBezTo>
                <a:cubicBezTo>
                  <a:pt x="98179" y="388739"/>
                  <a:pt x="98511" y="387245"/>
                  <a:pt x="98843" y="385751"/>
                </a:cubicBezTo>
                <a:cubicBezTo>
                  <a:pt x="99032" y="384850"/>
                  <a:pt x="99246" y="383972"/>
                  <a:pt x="99436" y="383047"/>
                </a:cubicBezTo>
                <a:cubicBezTo>
                  <a:pt x="99744" y="381696"/>
                  <a:pt x="100052" y="380368"/>
                  <a:pt x="100360" y="379063"/>
                </a:cubicBezTo>
                <a:cubicBezTo>
                  <a:pt x="100550" y="378210"/>
                  <a:pt x="100763" y="377356"/>
                  <a:pt x="100977" y="376479"/>
                </a:cubicBezTo>
                <a:cubicBezTo>
                  <a:pt x="101356" y="374890"/>
                  <a:pt x="101759" y="373301"/>
                  <a:pt x="102138" y="371736"/>
                </a:cubicBezTo>
                <a:cubicBezTo>
                  <a:pt x="102281" y="371214"/>
                  <a:pt x="102399" y="370692"/>
                  <a:pt x="102541" y="370147"/>
                </a:cubicBezTo>
                <a:cubicBezTo>
                  <a:pt x="108823" y="345532"/>
                  <a:pt x="116125" y="325043"/>
                  <a:pt x="122455" y="309535"/>
                </a:cubicBezTo>
                <a:cubicBezTo>
                  <a:pt x="122574" y="309203"/>
                  <a:pt x="122716" y="308895"/>
                  <a:pt x="122834" y="308563"/>
                </a:cubicBezTo>
                <a:cubicBezTo>
                  <a:pt x="125276" y="302682"/>
                  <a:pt x="127813" y="296706"/>
                  <a:pt x="130539" y="290659"/>
                </a:cubicBezTo>
                <a:cubicBezTo>
                  <a:pt x="131796" y="287956"/>
                  <a:pt x="132934" y="285560"/>
                  <a:pt x="133858" y="283497"/>
                </a:cubicBezTo>
                <a:cubicBezTo>
                  <a:pt x="134214" y="282762"/>
                  <a:pt x="134522" y="282051"/>
                  <a:pt x="134830" y="281387"/>
                </a:cubicBezTo>
                <a:cubicBezTo>
                  <a:pt x="138363" y="273988"/>
                  <a:pt x="142132" y="266542"/>
                  <a:pt x="146281" y="259048"/>
                </a:cubicBezTo>
                <a:cubicBezTo>
                  <a:pt x="157992" y="237967"/>
                  <a:pt x="171789" y="216459"/>
                  <a:pt x="187863" y="195472"/>
                </a:cubicBezTo>
                <a:cubicBezTo>
                  <a:pt x="220176" y="153665"/>
                  <a:pt x="261947" y="114347"/>
                  <a:pt x="309504" y="83164"/>
                </a:cubicBezTo>
                <a:cubicBezTo>
                  <a:pt x="357084" y="51957"/>
                  <a:pt x="410306" y="29547"/>
                  <a:pt x="462177" y="16291"/>
                </a:cubicBezTo>
                <a:cubicBezTo>
                  <a:pt x="488207" y="9889"/>
                  <a:pt x="513835" y="5739"/>
                  <a:pt x="538324" y="3201"/>
                </a:cubicBezTo>
                <a:cubicBezTo>
                  <a:pt x="550605" y="2348"/>
                  <a:pt x="562529" y="1162"/>
                  <a:pt x="574145" y="1162"/>
                </a:cubicBezTo>
                <a:cubicBezTo>
                  <a:pt x="578839" y="1114"/>
                  <a:pt x="583486" y="854"/>
                  <a:pt x="588062" y="854"/>
                </a:cubicBezTo>
                <a:lnTo>
                  <a:pt x="588062" y="0"/>
                </a:lnTo>
                <a:lnTo>
                  <a:pt x="280249" y="0"/>
                </a:lnTo>
                <a:cubicBezTo>
                  <a:pt x="273659" y="3937"/>
                  <a:pt x="267139" y="8015"/>
                  <a:pt x="260715" y="12213"/>
                </a:cubicBezTo>
                <a:cubicBezTo>
                  <a:pt x="204837" y="48826"/>
                  <a:pt x="155811" y="94950"/>
                  <a:pt x="117856" y="144084"/>
                </a:cubicBezTo>
                <a:cubicBezTo>
                  <a:pt x="98961" y="168723"/>
                  <a:pt x="82746" y="193978"/>
                  <a:pt x="68996" y="218783"/>
                </a:cubicBezTo>
                <a:cubicBezTo>
                  <a:pt x="65677" y="224806"/>
                  <a:pt x="62524" y="230805"/>
                  <a:pt x="59560" y="236781"/>
                </a:cubicBezTo>
                <a:cubicBezTo>
                  <a:pt x="59537" y="236805"/>
                  <a:pt x="59513" y="236829"/>
                  <a:pt x="59513" y="236876"/>
                </a:cubicBezTo>
                <a:cubicBezTo>
                  <a:pt x="59513" y="236876"/>
                  <a:pt x="59039" y="237801"/>
                  <a:pt x="58114" y="239556"/>
                </a:cubicBezTo>
                <a:cubicBezTo>
                  <a:pt x="57474" y="240931"/>
                  <a:pt x="56573" y="242828"/>
                  <a:pt x="55483" y="245200"/>
                </a:cubicBezTo>
                <a:cubicBezTo>
                  <a:pt x="53776" y="248780"/>
                  <a:pt x="52093" y="252361"/>
                  <a:pt x="50480" y="255918"/>
                </a:cubicBezTo>
                <a:cubicBezTo>
                  <a:pt x="47754" y="261752"/>
                  <a:pt x="44554" y="268890"/>
                  <a:pt x="41258" y="277332"/>
                </a:cubicBezTo>
                <a:cubicBezTo>
                  <a:pt x="39314" y="282027"/>
                  <a:pt x="37442" y="286675"/>
                  <a:pt x="35640" y="291251"/>
                </a:cubicBezTo>
                <a:cubicBezTo>
                  <a:pt x="27888" y="312120"/>
                  <a:pt x="21984" y="331778"/>
                  <a:pt x="17433" y="349682"/>
                </a:cubicBezTo>
                <a:cubicBezTo>
                  <a:pt x="17362" y="349990"/>
                  <a:pt x="17267" y="350299"/>
                  <a:pt x="17196" y="350607"/>
                </a:cubicBezTo>
                <a:cubicBezTo>
                  <a:pt x="16627" y="352812"/>
                  <a:pt x="16105" y="354994"/>
                  <a:pt x="15584" y="357152"/>
                </a:cubicBezTo>
                <a:cubicBezTo>
                  <a:pt x="15394" y="357934"/>
                  <a:pt x="15204" y="358693"/>
                  <a:pt x="15038" y="359476"/>
                </a:cubicBezTo>
                <a:cubicBezTo>
                  <a:pt x="14612" y="361326"/>
                  <a:pt x="14185" y="363152"/>
                  <a:pt x="13782" y="364954"/>
                </a:cubicBezTo>
                <a:cubicBezTo>
                  <a:pt x="13592" y="365807"/>
                  <a:pt x="13403" y="366661"/>
                  <a:pt x="13213" y="367515"/>
                </a:cubicBezTo>
                <a:cubicBezTo>
                  <a:pt x="12763" y="369554"/>
                  <a:pt x="12336" y="371593"/>
                  <a:pt x="11909" y="373562"/>
                </a:cubicBezTo>
                <a:cubicBezTo>
                  <a:pt x="11791" y="374131"/>
                  <a:pt x="11672" y="374676"/>
                  <a:pt x="11554" y="375245"/>
                </a:cubicBezTo>
                <a:cubicBezTo>
                  <a:pt x="10202" y="381838"/>
                  <a:pt x="9017" y="388075"/>
                  <a:pt x="8021" y="393932"/>
                </a:cubicBezTo>
                <a:cubicBezTo>
                  <a:pt x="7547" y="396517"/>
                  <a:pt x="7097" y="399102"/>
                  <a:pt x="6622" y="401734"/>
                </a:cubicBezTo>
                <a:cubicBezTo>
                  <a:pt x="6433" y="403204"/>
                  <a:pt x="6243" y="404722"/>
                  <a:pt x="6030" y="406216"/>
                </a:cubicBezTo>
                <a:cubicBezTo>
                  <a:pt x="6030" y="406287"/>
                  <a:pt x="6006" y="406358"/>
                  <a:pt x="6006" y="406429"/>
                </a:cubicBezTo>
                <a:cubicBezTo>
                  <a:pt x="4963" y="414326"/>
                  <a:pt x="4038" y="421250"/>
                  <a:pt x="3327" y="427202"/>
                </a:cubicBezTo>
                <a:cubicBezTo>
                  <a:pt x="3185" y="428340"/>
                  <a:pt x="3043" y="429455"/>
                  <a:pt x="2900" y="430593"/>
                </a:cubicBezTo>
                <a:cubicBezTo>
                  <a:pt x="2853" y="431139"/>
                  <a:pt x="2806" y="431708"/>
                  <a:pt x="2782" y="432253"/>
                </a:cubicBezTo>
                <a:cubicBezTo>
                  <a:pt x="2521" y="434933"/>
                  <a:pt x="2308" y="437399"/>
                  <a:pt x="2189" y="439533"/>
                </a:cubicBezTo>
                <a:cubicBezTo>
                  <a:pt x="2071" y="441193"/>
                  <a:pt x="1952" y="442664"/>
                  <a:pt x="1833" y="443991"/>
                </a:cubicBezTo>
                <a:cubicBezTo>
                  <a:pt x="1099" y="452979"/>
                  <a:pt x="387" y="462156"/>
                  <a:pt x="340" y="471547"/>
                </a:cubicBezTo>
                <a:cubicBezTo>
                  <a:pt x="-727" y="499671"/>
                  <a:pt x="719" y="529432"/>
                  <a:pt x="4631" y="559951"/>
                </a:cubicBezTo>
                <a:cubicBezTo>
                  <a:pt x="11980" y="621062"/>
                  <a:pt x="31467" y="684899"/>
                  <a:pt x="61457" y="743661"/>
                </a:cubicBezTo>
                <a:cubicBezTo>
                  <a:pt x="91162" y="802637"/>
                  <a:pt x="132365" y="855661"/>
                  <a:pt x="177408" y="898583"/>
                </a:cubicBezTo>
                <a:cubicBezTo>
                  <a:pt x="199859" y="920186"/>
                  <a:pt x="223589" y="938991"/>
                  <a:pt x="247154" y="955330"/>
                </a:cubicBezTo>
                <a:cubicBezTo>
                  <a:pt x="258771" y="963725"/>
                  <a:pt x="270790" y="970862"/>
                  <a:pt x="282241" y="978047"/>
                </a:cubicBezTo>
                <a:cubicBezTo>
                  <a:pt x="288144" y="981367"/>
                  <a:pt x="293928" y="984640"/>
                  <a:pt x="299594" y="987841"/>
                </a:cubicBezTo>
                <a:cubicBezTo>
                  <a:pt x="302439" y="989430"/>
                  <a:pt x="305260" y="990995"/>
                  <a:pt x="308081" y="992537"/>
                </a:cubicBezTo>
                <a:cubicBezTo>
                  <a:pt x="310950" y="993960"/>
                  <a:pt x="313771" y="995382"/>
                  <a:pt x="316592" y="996805"/>
                </a:cubicBezTo>
                <a:cubicBezTo>
                  <a:pt x="350161" y="1013832"/>
                  <a:pt x="381075" y="1025546"/>
                  <a:pt x="406418" y="1033538"/>
                </a:cubicBezTo>
                <a:cubicBezTo>
                  <a:pt x="410638" y="1035032"/>
                  <a:pt x="416043" y="1036573"/>
                  <a:pt x="422444" y="1038328"/>
                </a:cubicBezTo>
                <a:cubicBezTo>
                  <a:pt x="425004" y="1039063"/>
                  <a:pt x="427517" y="1039751"/>
                  <a:pt x="429912" y="1040391"/>
                </a:cubicBezTo>
                <a:cubicBezTo>
                  <a:pt x="432852" y="1041197"/>
                  <a:pt x="435602" y="1041956"/>
                  <a:pt x="438281" y="1042691"/>
                </a:cubicBezTo>
                <a:cubicBezTo>
                  <a:pt x="438375" y="1042715"/>
                  <a:pt x="438470" y="1042738"/>
                  <a:pt x="438565" y="1042762"/>
                </a:cubicBezTo>
                <a:cubicBezTo>
                  <a:pt x="438565" y="1042762"/>
                  <a:pt x="438589" y="1042762"/>
                  <a:pt x="438589" y="1042762"/>
                </a:cubicBezTo>
                <a:cubicBezTo>
                  <a:pt x="439039" y="1042881"/>
                  <a:pt x="439537" y="1043023"/>
                  <a:pt x="439964" y="1043142"/>
                </a:cubicBezTo>
                <a:cubicBezTo>
                  <a:pt x="441860" y="1043616"/>
                  <a:pt x="443686" y="1044043"/>
                  <a:pt x="445440" y="1044422"/>
                </a:cubicBezTo>
                <a:cubicBezTo>
                  <a:pt x="450703" y="1045679"/>
                  <a:pt x="456345" y="1046960"/>
                  <a:pt x="462343" y="1048216"/>
                </a:cubicBezTo>
                <a:cubicBezTo>
                  <a:pt x="462580" y="1048264"/>
                  <a:pt x="462841" y="1048335"/>
                  <a:pt x="463078" y="1048382"/>
                </a:cubicBezTo>
                <a:cubicBezTo>
                  <a:pt x="466919" y="1049236"/>
                  <a:pt x="469858" y="1049924"/>
                  <a:pt x="471873" y="1050232"/>
                </a:cubicBezTo>
                <a:cubicBezTo>
                  <a:pt x="473889" y="1050588"/>
                  <a:pt x="474908" y="1050754"/>
                  <a:pt x="474908" y="1050754"/>
                </a:cubicBezTo>
                <a:cubicBezTo>
                  <a:pt x="475050" y="1050777"/>
                  <a:pt x="475216" y="1050777"/>
                  <a:pt x="475358" y="1050801"/>
                </a:cubicBezTo>
                <a:cubicBezTo>
                  <a:pt x="498994" y="1055259"/>
                  <a:pt x="527158" y="1059148"/>
                  <a:pt x="558902" y="1060690"/>
                </a:cubicBezTo>
                <a:cubicBezTo>
                  <a:pt x="565208" y="1060856"/>
                  <a:pt x="571633" y="1060998"/>
                  <a:pt x="578176" y="1061188"/>
                </a:cubicBezTo>
                <a:cubicBezTo>
                  <a:pt x="581447" y="1061259"/>
                  <a:pt x="584766" y="1061330"/>
                  <a:pt x="588109" y="1061401"/>
                </a:cubicBezTo>
                <a:cubicBezTo>
                  <a:pt x="591452" y="1061330"/>
                  <a:pt x="594818" y="1061235"/>
                  <a:pt x="598208" y="1061164"/>
                </a:cubicBezTo>
                <a:cubicBezTo>
                  <a:pt x="605012" y="1060974"/>
                  <a:pt x="611911" y="1060785"/>
                  <a:pt x="618928" y="1060595"/>
                </a:cubicBezTo>
                <a:cubicBezTo>
                  <a:pt x="625922" y="1060073"/>
                  <a:pt x="633034" y="1059552"/>
                  <a:pt x="640241" y="1059030"/>
                </a:cubicBezTo>
                <a:cubicBezTo>
                  <a:pt x="668998" y="1056326"/>
                  <a:pt x="699295" y="1052082"/>
                  <a:pt x="729877" y="1044446"/>
                </a:cubicBezTo>
                <a:cubicBezTo>
                  <a:pt x="791065" y="1029483"/>
                  <a:pt x="854102" y="1003872"/>
                  <a:pt x="910169" y="967447"/>
                </a:cubicBezTo>
                <a:cubicBezTo>
                  <a:pt x="966355" y="931332"/>
                  <a:pt x="1016116" y="885896"/>
                  <a:pt x="1054237" y="836880"/>
                </a:cubicBezTo>
                <a:cubicBezTo>
                  <a:pt x="1058836" y="830999"/>
                  <a:pt x="1063317" y="825071"/>
                  <a:pt x="1067632" y="819119"/>
                </a:cubicBezTo>
                <a:lnTo>
                  <a:pt x="1067632" y="626231"/>
                </a:lnTo>
                <a:cubicBezTo>
                  <a:pt x="1064383" y="637068"/>
                  <a:pt x="1060496" y="648498"/>
                  <a:pt x="1055849" y="660379"/>
                </a:cubicBezTo>
                <a:cubicBezTo>
                  <a:pt x="1048429" y="680085"/>
                  <a:pt x="1038614" y="700668"/>
                  <a:pt x="1027068" y="721845"/>
                </a:cubicBezTo>
                <a:close/>
              </a:path>
            </a:pathLst>
          </a:custGeom>
          <a:solidFill>
            <a:srgbClr val="F1F2F2"/>
          </a:solidFill>
          <a:ln w="2370" cap="flat">
            <a:noFill/>
            <a:prstDash val="solid"/>
            <a:miter/>
          </a:ln>
        </p:spPr>
        <p:txBody>
          <a:bodyPr rtlCol="0" anchor="ctr"/>
          <a:lstStyle/>
          <a:p>
            <a:endParaRPr lang="en-US"/>
          </a:p>
        </p:txBody>
      </p:sp>
      <p:sp>
        <p:nvSpPr>
          <p:cNvPr id="9" name="Text Placeholder 17">
            <a:extLst>
              <a:ext uri="{FF2B5EF4-FFF2-40B4-BE49-F238E27FC236}">
                <a16:creationId xmlns:a16="http://schemas.microsoft.com/office/drawing/2014/main" id="{D659DBA4-11D3-454A-86FC-4757741D0081}"/>
              </a:ext>
            </a:extLst>
          </p:cNvPr>
          <p:cNvSpPr>
            <a:spLocks noGrp="1"/>
          </p:cNvSpPr>
          <p:nvPr>
            <p:ph type="body" sz="quarter" idx="18" hasCustomPrompt="1"/>
          </p:nvPr>
        </p:nvSpPr>
        <p:spPr>
          <a:xfrm>
            <a:off x="2161309" y="775855"/>
            <a:ext cx="9646298" cy="3540688"/>
          </a:xfrm>
        </p:spPr>
        <p:txBody>
          <a:bodyPr anchor="ctr">
            <a:normAutofit/>
          </a:bodyPr>
          <a:lstStyle>
            <a:lvl1pPr marL="12700" indent="-12700">
              <a:buNone/>
              <a:tabLst/>
              <a:defRPr sz="3600" b="0" i="0" spc="0">
                <a:solidFill>
                  <a:srgbClr val="414042"/>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Your text here…</a:t>
            </a:r>
            <a:endParaRPr lang="en-US"/>
          </a:p>
        </p:txBody>
      </p:sp>
      <p:sp>
        <p:nvSpPr>
          <p:cNvPr id="13" name="Rectangle 12">
            <a:extLst>
              <a:ext uri="{FF2B5EF4-FFF2-40B4-BE49-F238E27FC236}">
                <a16:creationId xmlns:a16="http://schemas.microsoft.com/office/drawing/2014/main" id="{037DCDAB-9B29-724B-9E94-12531E00608A}"/>
              </a:ext>
            </a:extLst>
          </p:cNvPr>
          <p:cNvSpPr/>
          <p:nvPr userDrawn="1"/>
        </p:nvSpPr>
        <p:spPr>
          <a:xfrm rot="16200000" flipV="1">
            <a:off x="402393" y="5168694"/>
            <a:ext cx="0" cy="36000"/>
          </a:xfrm>
          <a:prstGeom prst="rect">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10" name="Rectangle 9">
            <a:extLst>
              <a:ext uri="{FF2B5EF4-FFF2-40B4-BE49-F238E27FC236}">
                <a16:creationId xmlns:a16="http://schemas.microsoft.com/office/drawing/2014/main" id="{48E36943-5030-0147-B12D-0979C6729396}"/>
              </a:ext>
            </a:extLst>
          </p:cNvPr>
          <p:cNvSpPr/>
          <p:nvPr userDrawn="1"/>
        </p:nvSpPr>
        <p:spPr>
          <a:xfrm>
            <a:off x="-1" y="0"/>
            <a:ext cx="1355393" cy="6857999"/>
          </a:xfrm>
          <a:prstGeom prst="rect">
            <a:avLst/>
          </a:prstGeom>
          <a:solidFill>
            <a:srgbClr val="29723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nvGrpSpPr>
          <p:cNvPr id="11" name="Group 10">
            <a:extLst>
              <a:ext uri="{FF2B5EF4-FFF2-40B4-BE49-F238E27FC236}">
                <a16:creationId xmlns:a16="http://schemas.microsoft.com/office/drawing/2014/main" id="{3F1E486B-C209-7B46-AE9F-FF5D471B57E7}"/>
              </a:ext>
            </a:extLst>
          </p:cNvPr>
          <p:cNvGrpSpPr/>
          <p:nvPr userDrawn="1"/>
        </p:nvGrpSpPr>
        <p:grpSpPr>
          <a:xfrm>
            <a:off x="1118293" y="0"/>
            <a:ext cx="474200" cy="4867482"/>
            <a:chOff x="1009808" y="-71087"/>
            <a:chExt cx="474200" cy="4867482"/>
          </a:xfrm>
        </p:grpSpPr>
        <p:sp>
          <p:nvSpPr>
            <p:cNvPr id="12" name="Graphic 4">
              <a:extLst>
                <a:ext uri="{FF2B5EF4-FFF2-40B4-BE49-F238E27FC236}">
                  <a16:creationId xmlns:a16="http://schemas.microsoft.com/office/drawing/2014/main" id="{A5BFAD9C-D161-D046-A7AE-1025251FD766}"/>
                </a:ext>
              </a:extLst>
            </p:cNvPr>
            <p:cNvSpPr/>
            <p:nvPr userDrawn="1"/>
          </p:nvSpPr>
          <p:spPr>
            <a:xfrm>
              <a:off x="1009808" y="380038"/>
              <a:ext cx="474200" cy="3865418"/>
            </a:xfrm>
            <a:custGeom>
              <a:avLst/>
              <a:gdLst>
                <a:gd name="connsiteX0" fmla="*/ 0 w 716474"/>
                <a:gd name="connsiteY0" fmla="*/ 0 h 1160145"/>
                <a:gd name="connsiteX1" fmla="*/ 716474 w 716474"/>
                <a:gd name="connsiteY1" fmla="*/ 0 h 1160145"/>
                <a:gd name="connsiteX2" fmla="*/ 716474 w 716474"/>
                <a:gd name="connsiteY2" fmla="*/ 1160145 h 1160145"/>
                <a:gd name="connsiteX3" fmla="*/ 0 w 716474"/>
                <a:gd name="connsiteY3" fmla="*/ 1160145 h 1160145"/>
              </a:gdLst>
              <a:ahLst/>
              <a:cxnLst>
                <a:cxn ang="0">
                  <a:pos x="connsiteX0" y="connsiteY0"/>
                </a:cxn>
                <a:cxn ang="0">
                  <a:pos x="connsiteX1" y="connsiteY1"/>
                </a:cxn>
                <a:cxn ang="0">
                  <a:pos x="connsiteX2" y="connsiteY2"/>
                </a:cxn>
                <a:cxn ang="0">
                  <a:pos x="connsiteX3" y="connsiteY3"/>
                </a:cxn>
              </a:cxnLst>
              <a:rect l="l" t="t" r="r" b="b"/>
              <a:pathLst>
                <a:path w="716474" h="1160145">
                  <a:moveTo>
                    <a:pt x="0" y="0"/>
                  </a:moveTo>
                  <a:lnTo>
                    <a:pt x="716474" y="0"/>
                  </a:lnTo>
                  <a:lnTo>
                    <a:pt x="716474" y="1160145"/>
                  </a:lnTo>
                  <a:lnTo>
                    <a:pt x="0" y="1160145"/>
                  </a:lnTo>
                  <a:close/>
                </a:path>
              </a:pathLst>
            </a:custGeom>
            <a:solidFill>
              <a:srgbClr val="84BA41"/>
            </a:solidFill>
            <a:ln w="2370" cap="flat">
              <a:noFill/>
              <a:prstDash val="solid"/>
              <a:miter/>
            </a:ln>
          </p:spPr>
          <p:txBody>
            <a:bodyPr rtlCol="0" anchor="ctr"/>
            <a:lstStyle/>
            <a:p>
              <a:endParaRPr lang="en-US"/>
            </a:p>
          </p:txBody>
        </p:sp>
        <p:sp>
          <p:nvSpPr>
            <p:cNvPr id="14" name="Text Box 5">
              <a:extLst>
                <a:ext uri="{FF2B5EF4-FFF2-40B4-BE49-F238E27FC236}">
                  <a16:creationId xmlns:a16="http://schemas.microsoft.com/office/drawing/2014/main" id="{6151A5DA-353C-1741-8F09-88AC919A6C5B}"/>
                </a:ext>
              </a:extLst>
            </p:cNvPr>
            <p:cNvSpPr txBox="1"/>
            <p:nvPr userDrawn="1"/>
          </p:nvSpPr>
          <p:spPr>
            <a:xfrm rot="16200000">
              <a:off x="-1186833" y="2175463"/>
              <a:ext cx="4867482" cy="374382"/>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IE" sz="950" b="1" spc="170" baseline="0">
                  <a:solidFill>
                    <a:schemeClr val="bg1"/>
                  </a:solidFill>
                  <a:effectLst/>
                  <a:latin typeface="+mn-lt"/>
                  <a:ea typeface="Times New Roman" panose="02020603050405020304" pitchFamily="18" charset="0"/>
                  <a:cs typeface="Times New Roman" panose="02020603050405020304" pitchFamily="18" charset="0"/>
                </a:rPr>
                <a:t>SUSTAINABLE</a:t>
              </a:r>
              <a:r>
                <a:rPr lang="en-IE" sz="950" spc="170" baseline="0">
                  <a:solidFill>
                    <a:schemeClr val="bg1"/>
                  </a:solidFill>
                  <a:effectLst/>
                  <a:latin typeface="+mj-lt"/>
                  <a:ea typeface="Times New Roman" panose="02020603050405020304" pitchFamily="18" charset="0"/>
                  <a:cs typeface="Times New Roman" panose="02020603050405020304" pitchFamily="18" charset="0"/>
                </a:rPr>
                <a:t> FUTURES FOR ENTERPRISE CENTRES</a:t>
              </a:r>
              <a:endParaRPr lang="en-IE" sz="950" spc="170" baseline="0">
                <a:solidFill>
                  <a:schemeClr val="bg1"/>
                </a:solidFill>
                <a:effectLst/>
                <a:latin typeface="+mj-lt"/>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29074874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aptop Sl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256BE81-5250-E543-8A71-D732E60FD44A}"/>
              </a:ext>
            </a:extLst>
          </p:cNvPr>
          <p:cNvSpPr>
            <a:spLocks/>
          </p:cNvSpPr>
          <p:nvPr userDrawn="1"/>
        </p:nvSpPr>
        <p:spPr>
          <a:xfrm>
            <a:off x="353961" y="329380"/>
            <a:ext cx="11453646" cy="2531801"/>
          </a:xfrm>
          <a:prstGeom prst="rect">
            <a:avLst/>
          </a:prstGeom>
          <a:solidFill>
            <a:srgbClr val="29723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5" name="Text Placeholder 17">
            <a:extLst>
              <a:ext uri="{FF2B5EF4-FFF2-40B4-BE49-F238E27FC236}">
                <a16:creationId xmlns:a16="http://schemas.microsoft.com/office/drawing/2014/main" id="{668A9CD7-8603-3F46-B793-27E188D60526}"/>
              </a:ext>
            </a:extLst>
          </p:cNvPr>
          <p:cNvSpPr>
            <a:spLocks noGrp="1"/>
          </p:cNvSpPr>
          <p:nvPr>
            <p:ph type="body" sz="quarter" idx="18" hasCustomPrompt="1"/>
          </p:nvPr>
        </p:nvSpPr>
        <p:spPr>
          <a:xfrm>
            <a:off x="712706" y="3569315"/>
            <a:ext cx="6292778" cy="2271033"/>
          </a:xfrm>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6" name="Text Placeholder 23">
            <a:extLst>
              <a:ext uri="{FF2B5EF4-FFF2-40B4-BE49-F238E27FC236}">
                <a16:creationId xmlns:a16="http://schemas.microsoft.com/office/drawing/2014/main" id="{B842FAF1-DCA7-B94C-9621-5BFF9BF14449}"/>
              </a:ext>
            </a:extLst>
          </p:cNvPr>
          <p:cNvSpPr>
            <a:spLocks noGrp="1"/>
          </p:cNvSpPr>
          <p:nvPr>
            <p:ph type="body" sz="quarter" idx="16" hasCustomPrompt="1"/>
          </p:nvPr>
        </p:nvSpPr>
        <p:spPr>
          <a:xfrm>
            <a:off x="712183" y="907301"/>
            <a:ext cx="6293301" cy="1688415"/>
          </a:xfrm>
        </p:spPr>
        <p:txBody>
          <a:bodyPr>
            <a:normAutofit/>
          </a:bodyPr>
          <a:lstStyle>
            <a:lvl1pPr marL="0" indent="0" algn="l">
              <a:buNone/>
              <a:defRPr sz="3600" b="0" i="0">
                <a:solidFill>
                  <a:schemeClr val="bg1"/>
                </a:solidFill>
                <a:latin typeface="+mn-lt"/>
              </a:defRPr>
            </a:lvl1pPr>
          </a:lstStyle>
          <a:p>
            <a:pPr lvl="0"/>
            <a:r>
              <a:rPr lang="en-US"/>
              <a:t>Laptop Preview</a:t>
            </a:r>
          </a:p>
        </p:txBody>
      </p:sp>
      <p:pic>
        <p:nvPicPr>
          <p:cNvPr id="12" name="Picture 11">
            <a:extLst>
              <a:ext uri="{FF2B5EF4-FFF2-40B4-BE49-F238E27FC236}">
                <a16:creationId xmlns:a16="http://schemas.microsoft.com/office/drawing/2014/main" id="{C3C33563-74D4-9C45-B16E-EE9771603C88}"/>
              </a:ext>
            </a:extLst>
          </p:cNvPr>
          <p:cNvPicPr>
            <a:picLocks noChangeAspect="1"/>
          </p:cNvPicPr>
          <p:nvPr userDrawn="1"/>
        </p:nvPicPr>
        <p:blipFill rotWithShape="1">
          <a:blip r:embed="rId2"/>
          <a:srcRect l="-18315" t="15976" r="29196" b="11083"/>
          <a:stretch/>
        </p:blipFill>
        <p:spPr>
          <a:xfrm>
            <a:off x="3726729" y="1308991"/>
            <a:ext cx="8439100" cy="5375657"/>
          </a:xfrm>
          <a:prstGeom prst="rect">
            <a:avLst/>
          </a:prstGeom>
        </p:spPr>
      </p:pic>
      <p:sp>
        <p:nvSpPr>
          <p:cNvPr id="18" name="Picture Placeholder 17">
            <a:extLst>
              <a:ext uri="{FF2B5EF4-FFF2-40B4-BE49-F238E27FC236}">
                <a16:creationId xmlns:a16="http://schemas.microsoft.com/office/drawing/2014/main" id="{9B270587-869E-A549-98E4-0E2F24D7CBA4}"/>
              </a:ext>
            </a:extLst>
          </p:cNvPr>
          <p:cNvSpPr>
            <a:spLocks noGrp="1"/>
          </p:cNvSpPr>
          <p:nvPr>
            <p:ph type="pic" sz="quarter" idx="10"/>
          </p:nvPr>
        </p:nvSpPr>
        <p:spPr>
          <a:xfrm>
            <a:off x="7035029" y="1481931"/>
            <a:ext cx="5130800" cy="3913188"/>
          </a:xfrm>
          <a:solidFill>
            <a:schemeClr val="bg1"/>
          </a:solidFill>
        </p:spPr>
        <p:txBody>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r>
              <a:rPr lang="en-US"/>
              <a:t>Click to add photo</a:t>
            </a:r>
          </a:p>
        </p:txBody>
      </p:sp>
      <p:sp>
        <p:nvSpPr>
          <p:cNvPr id="19" name="Text Box 5">
            <a:extLst>
              <a:ext uri="{FF2B5EF4-FFF2-40B4-BE49-F238E27FC236}">
                <a16:creationId xmlns:a16="http://schemas.microsoft.com/office/drawing/2014/main" id="{3D743185-87F3-8D4F-9A8A-683018D936D8}"/>
              </a:ext>
            </a:extLst>
          </p:cNvPr>
          <p:cNvSpPr txBox="1"/>
          <p:nvPr userDrawn="1"/>
        </p:nvSpPr>
        <p:spPr>
          <a:xfrm>
            <a:off x="307231" y="6306497"/>
            <a:ext cx="11528507" cy="369709"/>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280988" indent="0" algn="r">
              <a:tabLst>
                <a:tab pos="11022013" algn="l"/>
                <a:tab pos="11633200" algn="l"/>
              </a:tabLst>
            </a:pPr>
            <a:r>
              <a:rPr lang="en-IE" sz="950" b="1" spc="170" baseline="0">
                <a:solidFill>
                  <a:srgbClr val="0B582E"/>
                </a:solidFill>
                <a:effectLst/>
                <a:latin typeface="+mn-lt"/>
                <a:ea typeface="Times New Roman" panose="02020603050405020304" pitchFamily="18" charset="0"/>
                <a:cs typeface="Times New Roman" panose="02020603050405020304" pitchFamily="18" charset="0"/>
              </a:rPr>
              <a:t>SUSTAINABLE</a:t>
            </a:r>
            <a:r>
              <a:rPr lang="en-IE" sz="950" spc="170" baseline="0">
                <a:solidFill>
                  <a:srgbClr val="0B582E"/>
                </a:solidFill>
                <a:effectLst/>
                <a:latin typeface="+mj-lt"/>
                <a:ea typeface="Times New Roman" panose="02020603050405020304" pitchFamily="18" charset="0"/>
                <a:cs typeface="Times New Roman" panose="02020603050405020304" pitchFamily="18" charset="0"/>
              </a:rPr>
              <a:t> FUTURES FOR ENTERPRISE CENTRES</a:t>
            </a:r>
            <a:endParaRPr lang="en-IE" sz="950" spc="170" baseline="0">
              <a:solidFill>
                <a:srgbClr val="0B582E"/>
              </a:solidFill>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566428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hone Slide">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3898B3AA-F197-3540-8E83-6550CC21E490}"/>
              </a:ext>
            </a:extLst>
          </p:cNvPr>
          <p:cNvSpPr>
            <a:spLocks/>
          </p:cNvSpPr>
          <p:nvPr userDrawn="1"/>
        </p:nvSpPr>
        <p:spPr>
          <a:xfrm>
            <a:off x="353961" y="329380"/>
            <a:ext cx="11453646" cy="2531801"/>
          </a:xfrm>
          <a:prstGeom prst="rect">
            <a:avLst/>
          </a:prstGeom>
          <a:solidFill>
            <a:srgbClr val="29723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7" name="Rectangle 16">
            <a:extLst>
              <a:ext uri="{FF2B5EF4-FFF2-40B4-BE49-F238E27FC236}">
                <a16:creationId xmlns:a16="http://schemas.microsoft.com/office/drawing/2014/main" id="{4EBB6A3E-405E-6C40-9213-3778C0CC379A}"/>
              </a:ext>
            </a:extLst>
          </p:cNvPr>
          <p:cNvSpPr/>
          <p:nvPr userDrawn="1"/>
        </p:nvSpPr>
        <p:spPr>
          <a:xfrm rot="16200000" flipV="1">
            <a:off x="402393" y="5168694"/>
            <a:ext cx="0" cy="36000"/>
          </a:xfrm>
          <a:prstGeom prst="rect">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pic>
        <p:nvPicPr>
          <p:cNvPr id="4" name="Picture 3" descr="iPhone6_mockup_front_white.png">
            <a:extLst>
              <a:ext uri="{FF2B5EF4-FFF2-40B4-BE49-F238E27FC236}">
                <a16:creationId xmlns:a16="http://schemas.microsoft.com/office/drawing/2014/main" id="{190C133D-22F4-4847-8C19-ACF8FBE171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92938" y="348108"/>
            <a:ext cx="3742800" cy="5854425"/>
          </a:xfrm>
          <a:prstGeom prst="rect">
            <a:avLst/>
          </a:prstGeom>
        </p:spPr>
      </p:pic>
      <p:sp>
        <p:nvSpPr>
          <p:cNvPr id="12" name="Picture Placeholder 17">
            <a:extLst>
              <a:ext uri="{FF2B5EF4-FFF2-40B4-BE49-F238E27FC236}">
                <a16:creationId xmlns:a16="http://schemas.microsoft.com/office/drawing/2014/main" id="{DDF094EB-EB5D-7A4F-9743-1045AC7D2DDE}"/>
              </a:ext>
            </a:extLst>
          </p:cNvPr>
          <p:cNvSpPr>
            <a:spLocks noGrp="1"/>
          </p:cNvSpPr>
          <p:nvPr>
            <p:ph type="pic" sz="quarter" idx="10"/>
          </p:nvPr>
        </p:nvSpPr>
        <p:spPr>
          <a:xfrm>
            <a:off x="8829079" y="1276454"/>
            <a:ext cx="2266512" cy="3978298"/>
          </a:xfrm>
          <a:solidFill>
            <a:schemeClr val="bg1"/>
          </a:solidFill>
        </p:spPr>
        <p:txBody>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r>
              <a:rPr lang="en-US"/>
              <a:t>Click to add photo</a:t>
            </a:r>
          </a:p>
        </p:txBody>
      </p:sp>
      <p:sp>
        <p:nvSpPr>
          <p:cNvPr id="13" name="Text Placeholder 17">
            <a:extLst>
              <a:ext uri="{FF2B5EF4-FFF2-40B4-BE49-F238E27FC236}">
                <a16:creationId xmlns:a16="http://schemas.microsoft.com/office/drawing/2014/main" id="{44BBFAB6-D383-334C-9E99-388F133C90DA}"/>
              </a:ext>
            </a:extLst>
          </p:cNvPr>
          <p:cNvSpPr>
            <a:spLocks noGrp="1"/>
          </p:cNvSpPr>
          <p:nvPr>
            <p:ph type="body" sz="quarter" idx="18" hasCustomPrompt="1"/>
          </p:nvPr>
        </p:nvSpPr>
        <p:spPr>
          <a:xfrm>
            <a:off x="712706" y="3569315"/>
            <a:ext cx="6292778" cy="2271033"/>
          </a:xfrm>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5" name="Text Placeholder 23">
            <a:extLst>
              <a:ext uri="{FF2B5EF4-FFF2-40B4-BE49-F238E27FC236}">
                <a16:creationId xmlns:a16="http://schemas.microsoft.com/office/drawing/2014/main" id="{47C562BD-9CD8-BD45-8B53-0DEC698873B7}"/>
              </a:ext>
            </a:extLst>
          </p:cNvPr>
          <p:cNvSpPr>
            <a:spLocks noGrp="1"/>
          </p:cNvSpPr>
          <p:nvPr>
            <p:ph type="body" sz="quarter" idx="16" hasCustomPrompt="1"/>
          </p:nvPr>
        </p:nvSpPr>
        <p:spPr>
          <a:xfrm>
            <a:off x="712183" y="907301"/>
            <a:ext cx="6293301" cy="1688415"/>
          </a:xfrm>
        </p:spPr>
        <p:txBody>
          <a:bodyPr>
            <a:normAutofit/>
          </a:bodyPr>
          <a:lstStyle>
            <a:lvl1pPr marL="0" indent="0" algn="l">
              <a:buNone/>
              <a:defRPr sz="3600" b="0" i="0">
                <a:solidFill>
                  <a:schemeClr val="bg1"/>
                </a:solidFill>
                <a:latin typeface="+mn-lt"/>
              </a:defRPr>
            </a:lvl1pPr>
          </a:lstStyle>
          <a:p>
            <a:pPr lvl="0"/>
            <a:r>
              <a:rPr lang="en-US"/>
              <a:t>Phone Preview</a:t>
            </a:r>
          </a:p>
        </p:txBody>
      </p:sp>
      <p:sp>
        <p:nvSpPr>
          <p:cNvPr id="20" name="Text Box 5">
            <a:extLst>
              <a:ext uri="{FF2B5EF4-FFF2-40B4-BE49-F238E27FC236}">
                <a16:creationId xmlns:a16="http://schemas.microsoft.com/office/drawing/2014/main" id="{58950C1E-80BE-9F44-A610-D16612E6E443}"/>
              </a:ext>
            </a:extLst>
          </p:cNvPr>
          <p:cNvSpPr txBox="1"/>
          <p:nvPr userDrawn="1"/>
        </p:nvSpPr>
        <p:spPr>
          <a:xfrm>
            <a:off x="307231" y="6306497"/>
            <a:ext cx="11528507" cy="369709"/>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280988" indent="0" algn="r">
              <a:tabLst>
                <a:tab pos="11022013" algn="l"/>
                <a:tab pos="11633200" algn="l"/>
              </a:tabLst>
            </a:pPr>
            <a:r>
              <a:rPr lang="en-IE" sz="950" b="1" spc="170" baseline="0">
                <a:solidFill>
                  <a:srgbClr val="0B582E"/>
                </a:solidFill>
                <a:effectLst/>
                <a:latin typeface="+mn-lt"/>
                <a:ea typeface="Times New Roman" panose="02020603050405020304" pitchFamily="18" charset="0"/>
                <a:cs typeface="Times New Roman" panose="02020603050405020304" pitchFamily="18" charset="0"/>
              </a:rPr>
              <a:t>SUSTAINABLE</a:t>
            </a:r>
            <a:r>
              <a:rPr lang="en-IE" sz="950" spc="170" baseline="0">
                <a:solidFill>
                  <a:srgbClr val="0B582E"/>
                </a:solidFill>
                <a:effectLst/>
                <a:latin typeface="+mj-lt"/>
                <a:ea typeface="Times New Roman" panose="02020603050405020304" pitchFamily="18" charset="0"/>
                <a:cs typeface="Times New Roman" panose="02020603050405020304" pitchFamily="18" charset="0"/>
              </a:rPr>
              <a:t> FUTURES FOR ENTERPRISE CENTRES</a:t>
            </a:r>
            <a:endParaRPr lang="en-IE" sz="950" spc="170" baseline="0">
              <a:solidFill>
                <a:srgbClr val="0B582E"/>
              </a:solidFill>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087756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ullet  Point Slide ">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5D9CE78E-879F-E141-8DDB-5C4694D3F5F6}"/>
              </a:ext>
            </a:extLst>
          </p:cNvPr>
          <p:cNvSpPr>
            <a:spLocks/>
          </p:cNvSpPr>
          <p:nvPr userDrawn="1"/>
        </p:nvSpPr>
        <p:spPr>
          <a:xfrm flipH="1">
            <a:off x="5099761" y="0"/>
            <a:ext cx="6429235" cy="6858000"/>
          </a:xfrm>
          <a:prstGeom prst="rect">
            <a:avLst/>
          </a:prstGeom>
          <a:solidFill>
            <a:srgbClr val="29723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8" name="Graphic 4">
            <a:extLst>
              <a:ext uri="{FF2B5EF4-FFF2-40B4-BE49-F238E27FC236}">
                <a16:creationId xmlns:a16="http://schemas.microsoft.com/office/drawing/2014/main" id="{6E746D53-FE31-1E4C-89A4-409070EF164F}"/>
              </a:ext>
            </a:extLst>
          </p:cNvPr>
          <p:cNvSpPr/>
          <p:nvPr userDrawn="1"/>
        </p:nvSpPr>
        <p:spPr>
          <a:xfrm>
            <a:off x="4719639" y="703717"/>
            <a:ext cx="904163" cy="857158"/>
          </a:xfrm>
          <a:custGeom>
            <a:avLst/>
            <a:gdLst>
              <a:gd name="connsiteX0" fmla="*/ 0 w 716474"/>
              <a:gd name="connsiteY0" fmla="*/ 0 h 1160145"/>
              <a:gd name="connsiteX1" fmla="*/ 716474 w 716474"/>
              <a:gd name="connsiteY1" fmla="*/ 0 h 1160145"/>
              <a:gd name="connsiteX2" fmla="*/ 716474 w 716474"/>
              <a:gd name="connsiteY2" fmla="*/ 1160145 h 1160145"/>
              <a:gd name="connsiteX3" fmla="*/ 0 w 716474"/>
              <a:gd name="connsiteY3" fmla="*/ 1160145 h 1160145"/>
            </a:gdLst>
            <a:ahLst/>
            <a:cxnLst>
              <a:cxn ang="0">
                <a:pos x="connsiteX0" y="connsiteY0"/>
              </a:cxn>
              <a:cxn ang="0">
                <a:pos x="connsiteX1" y="connsiteY1"/>
              </a:cxn>
              <a:cxn ang="0">
                <a:pos x="connsiteX2" y="connsiteY2"/>
              </a:cxn>
              <a:cxn ang="0">
                <a:pos x="connsiteX3" y="connsiteY3"/>
              </a:cxn>
            </a:cxnLst>
            <a:rect l="l" t="t" r="r" b="b"/>
            <a:pathLst>
              <a:path w="716474" h="1160145">
                <a:moveTo>
                  <a:pt x="0" y="0"/>
                </a:moveTo>
                <a:lnTo>
                  <a:pt x="716474" y="0"/>
                </a:lnTo>
                <a:lnTo>
                  <a:pt x="716474" y="1160145"/>
                </a:lnTo>
                <a:lnTo>
                  <a:pt x="0" y="1160145"/>
                </a:lnTo>
                <a:close/>
              </a:path>
            </a:pathLst>
          </a:custGeom>
          <a:solidFill>
            <a:srgbClr val="84BA41"/>
          </a:solidFill>
          <a:ln w="2370" cap="flat">
            <a:noFill/>
            <a:prstDash val="solid"/>
            <a:miter/>
          </a:ln>
        </p:spPr>
        <p:txBody>
          <a:bodyPr rtlCol="0" anchor="ctr"/>
          <a:lstStyle/>
          <a:p>
            <a:endParaRPr lang="en-US"/>
          </a:p>
        </p:txBody>
      </p:sp>
      <p:sp>
        <p:nvSpPr>
          <p:cNvPr id="14" name="Text Placeholder 25">
            <a:extLst>
              <a:ext uri="{FF2B5EF4-FFF2-40B4-BE49-F238E27FC236}">
                <a16:creationId xmlns:a16="http://schemas.microsoft.com/office/drawing/2014/main" id="{325A458D-4CD1-F749-A7CA-2DB4DA3E263F}"/>
              </a:ext>
            </a:extLst>
          </p:cNvPr>
          <p:cNvSpPr>
            <a:spLocks noGrp="1"/>
          </p:cNvSpPr>
          <p:nvPr>
            <p:ph type="body" sz="quarter" idx="20" hasCustomPrompt="1"/>
          </p:nvPr>
        </p:nvSpPr>
        <p:spPr>
          <a:xfrm>
            <a:off x="6009259" y="2066544"/>
            <a:ext cx="4896426" cy="4306547"/>
          </a:xfrm>
        </p:spPr>
        <p:txBody>
          <a:bodyPr>
            <a:noAutofit/>
          </a:bodyPr>
          <a:lstStyle>
            <a:lvl1pPr marL="0" indent="0" algn="l">
              <a:buClr>
                <a:srgbClr val="EA1D76"/>
              </a:buClr>
              <a:buFont typeface="Arial" charset="0"/>
              <a:buNone/>
              <a:defRPr sz="240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16" name="Text Placeholder 23">
            <a:extLst>
              <a:ext uri="{FF2B5EF4-FFF2-40B4-BE49-F238E27FC236}">
                <a16:creationId xmlns:a16="http://schemas.microsoft.com/office/drawing/2014/main" id="{D89B6699-41C2-A647-B805-477AD8D41EEC}"/>
              </a:ext>
            </a:extLst>
          </p:cNvPr>
          <p:cNvSpPr>
            <a:spLocks noGrp="1"/>
          </p:cNvSpPr>
          <p:nvPr>
            <p:ph type="body" sz="quarter" idx="22" hasCustomPrompt="1"/>
          </p:nvPr>
        </p:nvSpPr>
        <p:spPr>
          <a:xfrm>
            <a:off x="5980954" y="703717"/>
            <a:ext cx="4921574" cy="857158"/>
          </a:xfrm>
          <a:noFill/>
        </p:spPr>
        <p:txBody>
          <a:bodyPr anchor="ctr">
            <a:normAutofit/>
          </a:bodyPr>
          <a:lstStyle>
            <a:lvl1pPr marL="0" indent="0" algn="l">
              <a:buNone/>
              <a:defRPr sz="3600" i="0">
                <a:solidFill>
                  <a:schemeClr val="bg1"/>
                </a:solidFill>
                <a:latin typeface="+mn-lt"/>
              </a:defRPr>
            </a:lvl1pPr>
          </a:lstStyle>
          <a:p>
            <a:pPr lvl="0"/>
            <a:r>
              <a:rPr lang="en-US"/>
              <a:t>TITLE</a:t>
            </a:r>
          </a:p>
        </p:txBody>
      </p:sp>
      <p:sp>
        <p:nvSpPr>
          <p:cNvPr id="23" name="Text Placeholder 23">
            <a:extLst>
              <a:ext uri="{FF2B5EF4-FFF2-40B4-BE49-F238E27FC236}">
                <a16:creationId xmlns:a16="http://schemas.microsoft.com/office/drawing/2014/main" id="{2EEC70AB-BD27-9D40-B51B-A5A6EB572E80}"/>
              </a:ext>
            </a:extLst>
          </p:cNvPr>
          <p:cNvSpPr>
            <a:spLocks noGrp="1"/>
          </p:cNvSpPr>
          <p:nvPr>
            <p:ph type="body" sz="quarter" idx="23" hasCustomPrompt="1"/>
          </p:nvPr>
        </p:nvSpPr>
        <p:spPr>
          <a:xfrm>
            <a:off x="663004" y="703718"/>
            <a:ext cx="3975991" cy="5669374"/>
          </a:xfrm>
          <a:noFill/>
        </p:spPr>
        <p:txBody>
          <a:bodyPr anchor="t">
            <a:normAutofit/>
          </a:bodyPr>
          <a:lstStyle>
            <a:lvl1pPr marL="0" indent="0" algn="l">
              <a:buNone/>
              <a:defRPr sz="3600" i="0">
                <a:solidFill>
                  <a:srgbClr val="0B582E"/>
                </a:solidFill>
                <a:latin typeface="+mn-lt"/>
              </a:defRPr>
            </a:lvl1pPr>
          </a:lstStyle>
          <a:p>
            <a:pPr lvl="0"/>
            <a:r>
              <a:rPr lang="en-US"/>
              <a:t>Bullet Point Slide</a:t>
            </a:r>
          </a:p>
        </p:txBody>
      </p:sp>
      <p:sp>
        <p:nvSpPr>
          <p:cNvPr id="24" name="Text Placeholder 23">
            <a:extLst>
              <a:ext uri="{FF2B5EF4-FFF2-40B4-BE49-F238E27FC236}">
                <a16:creationId xmlns:a16="http://schemas.microsoft.com/office/drawing/2014/main" id="{D774BE65-A9FD-8447-B8DC-01E0E3F15686}"/>
              </a:ext>
            </a:extLst>
          </p:cNvPr>
          <p:cNvSpPr>
            <a:spLocks noGrp="1"/>
          </p:cNvSpPr>
          <p:nvPr>
            <p:ph type="body" sz="quarter" idx="24" hasCustomPrompt="1"/>
          </p:nvPr>
        </p:nvSpPr>
        <p:spPr>
          <a:xfrm>
            <a:off x="4763877" y="708094"/>
            <a:ext cx="859926" cy="857158"/>
          </a:xfrm>
          <a:noFill/>
        </p:spPr>
        <p:txBody>
          <a:bodyPr anchor="ctr">
            <a:normAutofit/>
          </a:bodyPr>
          <a:lstStyle>
            <a:lvl1pPr marL="0" indent="0" algn="ctr">
              <a:buNone/>
              <a:defRPr sz="4800" b="0" i="0">
                <a:solidFill>
                  <a:schemeClr val="bg1"/>
                </a:solidFill>
                <a:latin typeface="+mn-lt"/>
              </a:defRPr>
            </a:lvl1pPr>
          </a:lstStyle>
          <a:p>
            <a:pPr lvl="0"/>
            <a:r>
              <a:rPr lang="en-US"/>
              <a:t>01</a:t>
            </a:r>
          </a:p>
        </p:txBody>
      </p:sp>
      <p:grpSp>
        <p:nvGrpSpPr>
          <p:cNvPr id="21" name="Group 20">
            <a:extLst>
              <a:ext uri="{FF2B5EF4-FFF2-40B4-BE49-F238E27FC236}">
                <a16:creationId xmlns:a16="http://schemas.microsoft.com/office/drawing/2014/main" id="{8442BBBB-AD96-404B-8B93-553D05305212}"/>
              </a:ext>
            </a:extLst>
          </p:cNvPr>
          <p:cNvGrpSpPr/>
          <p:nvPr userDrawn="1"/>
        </p:nvGrpSpPr>
        <p:grpSpPr>
          <a:xfrm>
            <a:off x="11366451" y="2507673"/>
            <a:ext cx="474200" cy="3865418"/>
            <a:chOff x="1009808" y="380038"/>
            <a:chExt cx="474200" cy="3865418"/>
          </a:xfrm>
        </p:grpSpPr>
        <p:sp>
          <p:nvSpPr>
            <p:cNvPr id="22" name="Graphic 4">
              <a:extLst>
                <a:ext uri="{FF2B5EF4-FFF2-40B4-BE49-F238E27FC236}">
                  <a16:creationId xmlns:a16="http://schemas.microsoft.com/office/drawing/2014/main" id="{FE8C1BEA-CCCE-8341-8FE3-8E09C434F3F8}"/>
                </a:ext>
              </a:extLst>
            </p:cNvPr>
            <p:cNvSpPr/>
            <p:nvPr userDrawn="1"/>
          </p:nvSpPr>
          <p:spPr>
            <a:xfrm>
              <a:off x="1009808" y="380038"/>
              <a:ext cx="474200" cy="3865418"/>
            </a:xfrm>
            <a:custGeom>
              <a:avLst/>
              <a:gdLst>
                <a:gd name="connsiteX0" fmla="*/ 0 w 716474"/>
                <a:gd name="connsiteY0" fmla="*/ 0 h 1160145"/>
                <a:gd name="connsiteX1" fmla="*/ 716474 w 716474"/>
                <a:gd name="connsiteY1" fmla="*/ 0 h 1160145"/>
                <a:gd name="connsiteX2" fmla="*/ 716474 w 716474"/>
                <a:gd name="connsiteY2" fmla="*/ 1160145 h 1160145"/>
                <a:gd name="connsiteX3" fmla="*/ 0 w 716474"/>
                <a:gd name="connsiteY3" fmla="*/ 1160145 h 1160145"/>
              </a:gdLst>
              <a:ahLst/>
              <a:cxnLst>
                <a:cxn ang="0">
                  <a:pos x="connsiteX0" y="connsiteY0"/>
                </a:cxn>
                <a:cxn ang="0">
                  <a:pos x="connsiteX1" y="connsiteY1"/>
                </a:cxn>
                <a:cxn ang="0">
                  <a:pos x="connsiteX2" y="connsiteY2"/>
                </a:cxn>
                <a:cxn ang="0">
                  <a:pos x="connsiteX3" y="connsiteY3"/>
                </a:cxn>
              </a:cxnLst>
              <a:rect l="l" t="t" r="r" b="b"/>
              <a:pathLst>
                <a:path w="716474" h="1160145">
                  <a:moveTo>
                    <a:pt x="0" y="0"/>
                  </a:moveTo>
                  <a:lnTo>
                    <a:pt x="716474" y="0"/>
                  </a:lnTo>
                  <a:lnTo>
                    <a:pt x="716474" y="1160145"/>
                  </a:lnTo>
                  <a:lnTo>
                    <a:pt x="0" y="1160145"/>
                  </a:lnTo>
                  <a:close/>
                </a:path>
              </a:pathLst>
            </a:custGeom>
            <a:solidFill>
              <a:srgbClr val="84BA41"/>
            </a:solidFill>
            <a:ln w="2370" cap="flat">
              <a:noFill/>
              <a:prstDash val="solid"/>
              <a:miter/>
            </a:ln>
          </p:spPr>
          <p:txBody>
            <a:bodyPr rtlCol="0" anchor="ctr"/>
            <a:lstStyle/>
            <a:p>
              <a:endParaRPr lang="en-US"/>
            </a:p>
          </p:txBody>
        </p:sp>
        <p:sp>
          <p:nvSpPr>
            <p:cNvPr id="25" name="Text Box 5">
              <a:extLst>
                <a:ext uri="{FF2B5EF4-FFF2-40B4-BE49-F238E27FC236}">
                  <a16:creationId xmlns:a16="http://schemas.microsoft.com/office/drawing/2014/main" id="{116570B1-D7B5-EC4A-8957-8BBE9FA5F60C}"/>
                </a:ext>
              </a:extLst>
            </p:cNvPr>
            <p:cNvSpPr txBox="1"/>
            <p:nvPr userDrawn="1"/>
          </p:nvSpPr>
          <p:spPr>
            <a:xfrm rot="16200000">
              <a:off x="-540329" y="2110848"/>
              <a:ext cx="3574474" cy="374382"/>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IE" sz="950" b="1" spc="170" baseline="0">
                  <a:solidFill>
                    <a:schemeClr val="bg1"/>
                  </a:solidFill>
                  <a:effectLst/>
                  <a:latin typeface="+mn-lt"/>
                  <a:ea typeface="Times New Roman" panose="02020603050405020304" pitchFamily="18" charset="0"/>
                  <a:cs typeface="Times New Roman" panose="02020603050405020304" pitchFamily="18" charset="0"/>
                </a:rPr>
                <a:t>SUSTAINABLE</a:t>
              </a:r>
              <a:r>
                <a:rPr lang="en-IE" sz="950" spc="170" baseline="0">
                  <a:solidFill>
                    <a:schemeClr val="bg1"/>
                  </a:solidFill>
                  <a:effectLst/>
                  <a:latin typeface="+mj-lt"/>
                  <a:ea typeface="Times New Roman" panose="02020603050405020304" pitchFamily="18" charset="0"/>
                  <a:cs typeface="Times New Roman" panose="02020603050405020304" pitchFamily="18" charset="0"/>
                </a:rPr>
                <a:t> FUTURES FOR ENTERPRISE CENTRES</a:t>
              </a:r>
              <a:endParaRPr lang="en-IE" sz="950" spc="170" baseline="0">
                <a:solidFill>
                  <a:schemeClr val="bg1"/>
                </a:solidFill>
                <a:effectLst/>
                <a:latin typeface="+mj-lt"/>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39473358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ur Journey 1">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4C620474-398A-C642-97C5-6FFB0DF43052}"/>
              </a:ext>
            </a:extLst>
          </p:cNvPr>
          <p:cNvCxnSpPr>
            <a:cxnSpLocks/>
          </p:cNvCxnSpPr>
          <p:nvPr/>
        </p:nvCxnSpPr>
        <p:spPr>
          <a:xfrm>
            <a:off x="2718910" y="3448776"/>
            <a:ext cx="947150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B6E4A766-FED1-894B-A889-823A4FF75411}"/>
              </a:ext>
            </a:extLst>
          </p:cNvPr>
          <p:cNvSpPr/>
          <p:nvPr/>
        </p:nvSpPr>
        <p:spPr>
          <a:xfrm>
            <a:off x="2102383" y="2832249"/>
            <a:ext cx="1233055" cy="1233055"/>
          </a:xfrm>
          <a:prstGeom prst="ellipse">
            <a:avLst/>
          </a:prstGeom>
          <a:solidFill>
            <a:srgbClr val="84BA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 name="Oval 11">
            <a:extLst>
              <a:ext uri="{FF2B5EF4-FFF2-40B4-BE49-F238E27FC236}">
                <a16:creationId xmlns:a16="http://schemas.microsoft.com/office/drawing/2014/main" id="{C08C6878-4402-894E-8E64-73E151411DC6}"/>
              </a:ext>
            </a:extLst>
          </p:cNvPr>
          <p:cNvSpPr/>
          <p:nvPr/>
        </p:nvSpPr>
        <p:spPr>
          <a:xfrm>
            <a:off x="5969765" y="3362570"/>
            <a:ext cx="172412" cy="172412"/>
          </a:xfrm>
          <a:prstGeom prst="ellipse">
            <a:avLst/>
          </a:prstGeom>
          <a:solidFill>
            <a:srgbClr val="63A0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 name="Oval 12">
            <a:extLst>
              <a:ext uri="{FF2B5EF4-FFF2-40B4-BE49-F238E27FC236}">
                <a16:creationId xmlns:a16="http://schemas.microsoft.com/office/drawing/2014/main" id="{BBB83E75-E0C9-714E-9E45-509D3F33090F}"/>
              </a:ext>
            </a:extLst>
          </p:cNvPr>
          <p:cNvSpPr/>
          <p:nvPr/>
        </p:nvSpPr>
        <p:spPr>
          <a:xfrm>
            <a:off x="9383674" y="3362570"/>
            <a:ext cx="172412" cy="172412"/>
          </a:xfrm>
          <a:prstGeom prst="ellipse">
            <a:avLst/>
          </a:prstGeom>
          <a:solidFill>
            <a:srgbClr val="63A0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 name="Rectangle 20">
            <a:extLst>
              <a:ext uri="{FF2B5EF4-FFF2-40B4-BE49-F238E27FC236}">
                <a16:creationId xmlns:a16="http://schemas.microsoft.com/office/drawing/2014/main" id="{BE62D4D3-21EB-0349-B504-782647ECA544}"/>
              </a:ext>
            </a:extLst>
          </p:cNvPr>
          <p:cNvSpPr/>
          <p:nvPr/>
        </p:nvSpPr>
        <p:spPr>
          <a:xfrm>
            <a:off x="4956904" y="3803693"/>
            <a:ext cx="2198135" cy="230832"/>
          </a:xfrm>
          <a:prstGeom prst="rect">
            <a:avLst/>
          </a:prstGeom>
        </p:spPr>
        <p:txBody>
          <a:bodyPr wrap="square">
            <a:spAutoFit/>
          </a:bodyPr>
          <a:lstStyle/>
          <a:p>
            <a:pPr algn="ctr"/>
            <a:r>
              <a:rPr lang="en-US" sz="900">
                <a:solidFill>
                  <a:schemeClr val="tx2"/>
                </a:solidFill>
                <a:latin typeface="Montserrat Medium" pitchFamily="2" charset="77"/>
                <a:ea typeface="Roboto" panose="02000000000000000000" pitchFamily="2" charset="0"/>
                <a:cs typeface="Lato Light" panose="020F0502020204030203" pitchFamily="34" charset="0"/>
              </a:rPr>
              <a:t>Your Title</a:t>
            </a:r>
          </a:p>
        </p:txBody>
      </p:sp>
      <p:sp>
        <p:nvSpPr>
          <p:cNvPr id="19" name="Rectangle 18">
            <a:extLst>
              <a:ext uri="{FF2B5EF4-FFF2-40B4-BE49-F238E27FC236}">
                <a16:creationId xmlns:a16="http://schemas.microsoft.com/office/drawing/2014/main" id="{2E52E7C6-64EF-FA4A-987B-05E44539FB1E}"/>
              </a:ext>
            </a:extLst>
          </p:cNvPr>
          <p:cNvSpPr/>
          <p:nvPr/>
        </p:nvSpPr>
        <p:spPr>
          <a:xfrm>
            <a:off x="8370812" y="1818770"/>
            <a:ext cx="2198135" cy="230832"/>
          </a:xfrm>
          <a:prstGeom prst="rect">
            <a:avLst/>
          </a:prstGeom>
        </p:spPr>
        <p:txBody>
          <a:bodyPr wrap="square">
            <a:spAutoFit/>
          </a:bodyPr>
          <a:lstStyle/>
          <a:p>
            <a:pPr algn="ctr"/>
            <a:r>
              <a:rPr lang="en-US" sz="900">
                <a:solidFill>
                  <a:schemeClr val="tx2"/>
                </a:solidFill>
                <a:latin typeface="Montserrat Medium" pitchFamily="2" charset="77"/>
                <a:ea typeface="Roboto" panose="02000000000000000000" pitchFamily="2" charset="0"/>
                <a:cs typeface="Lato Light" panose="020F0502020204030203" pitchFamily="34" charset="0"/>
              </a:rPr>
              <a:t>Your Title</a:t>
            </a:r>
          </a:p>
        </p:txBody>
      </p:sp>
      <p:sp>
        <p:nvSpPr>
          <p:cNvPr id="28" name="Text Placeholder 23">
            <a:extLst>
              <a:ext uri="{FF2B5EF4-FFF2-40B4-BE49-F238E27FC236}">
                <a16:creationId xmlns:a16="http://schemas.microsoft.com/office/drawing/2014/main" id="{E74BB04E-437D-4E46-9A57-B72EEF075E66}"/>
              </a:ext>
            </a:extLst>
          </p:cNvPr>
          <p:cNvSpPr>
            <a:spLocks noGrp="1"/>
          </p:cNvSpPr>
          <p:nvPr userDrawn="1">
            <p:ph type="body" sz="quarter" idx="16" hasCustomPrompt="1"/>
          </p:nvPr>
        </p:nvSpPr>
        <p:spPr>
          <a:xfrm>
            <a:off x="464195" y="444299"/>
            <a:ext cx="5113283" cy="582221"/>
          </a:xfrm>
        </p:spPr>
        <p:txBody>
          <a:bodyPr>
            <a:normAutofit/>
          </a:bodyPr>
          <a:lstStyle>
            <a:lvl1pPr marL="0" indent="0" algn="l">
              <a:buNone/>
              <a:defRPr sz="3600" b="0" i="0">
                <a:solidFill>
                  <a:srgbClr val="000000"/>
                </a:solidFill>
                <a:latin typeface="+mn-lt"/>
              </a:defRPr>
            </a:lvl1pPr>
          </a:lstStyle>
          <a:p>
            <a:pPr lvl="0"/>
            <a:r>
              <a:rPr lang="en-US"/>
              <a:t>Our Journey</a:t>
            </a:r>
          </a:p>
        </p:txBody>
      </p:sp>
      <p:sp>
        <p:nvSpPr>
          <p:cNvPr id="31" name="Text Placeholder 17">
            <a:extLst>
              <a:ext uri="{FF2B5EF4-FFF2-40B4-BE49-F238E27FC236}">
                <a16:creationId xmlns:a16="http://schemas.microsoft.com/office/drawing/2014/main" id="{CCD767BA-B79C-2543-AA9A-86E634722F0F}"/>
              </a:ext>
            </a:extLst>
          </p:cNvPr>
          <p:cNvSpPr>
            <a:spLocks noGrp="1"/>
          </p:cNvSpPr>
          <p:nvPr userDrawn="1">
            <p:ph type="body" sz="quarter" idx="19" hasCustomPrompt="1"/>
          </p:nvPr>
        </p:nvSpPr>
        <p:spPr>
          <a:xfrm>
            <a:off x="4785825" y="4220738"/>
            <a:ext cx="2506226" cy="1237497"/>
          </a:xfrm>
        </p:spPr>
        <p:txBody>
          <a:bodyPr>
            <a:normAutofit/>
          </a:bodyPr>
          <a:lstStyle>
            <a:lvl1pPr algn="ct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32" name="Text Placeholder 17">
            <a:extLst>
              <a:ext uri="{FF2B5EF4-FFF2-40B4-BE49-F238E27FC236}">
                <a16:creationId xmlns:a16="http://schemas.microsoft.com/office/drawing/2014/main" id="{3BC6FB8B-D15D-3340-8F2D-D5BC2FD4D66F}"/>
              </a:ext>
            </a:extLst>
          </p:cNvPr>
          <p:cNvSpPr>
            <a:spLocks noGrp="1"/>
          </p:cNvSpPr>
          <p:nvPr userDrawn="1">
            <p:ph type="body" sz="quarter" idx="20" hasCustomPrompt="1"/>
          </p:nvPr>
        </p:nvSpPr>
        <p:spPr>
          <a:xfrm>
            <a:off x="8216766" y="1608539"/>
            <a:ext cx="2506226" cy="1237497"/>
          </a:xfrm>
        </p:spPr>
        <p:txBody>
          <a:bodyPr>
            <a:normAutofit/>
          </a:bodyPr>
          <a:lstStyle>
            <a:lvl1pPr algn="ct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33" name="Text Placeholder 17">
            <a:extLst>
              <a:ext uri="{FF2B5EF4-FFF2-40B4-BE49-F238E27FC236}">
                <a16:creationId xmlns:a16="http://schemas.microsoft.com/office/drawing/2014/main" id="{19348E07-20A7-F740-8715-43EB023172A2}"/>
              </a:ext>
            </a:extLst>
          </p:cNvPr>
          <p:cNvSpPr>
            <a:spLocks noGrp="1"/>
          </p:cNvSpPr>
          <p:nvPr userDrawn="1">
            <p:ph type="body" sz="quarter" idx="21" hasCustomPrompt="1"/>
          </p:nvPr>
        </p:nvSpPr>
        <p:spPr>
          <a:xfrm>
            <a:off x="2102383" y="3228214"/>
            <a:ext cx="1233055" cy="441123"/>
          </a:xfrm>
        </p:spPr>
        <p:txBody>
          <a:bodyPr anchor="ct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START</a:t>
            </a:r>
            <a:endParaRPr lang="en-US"/>
          </a:p>
        </p:txBody>
      </p:sp>
      <p:sp>
        <p:nvSpPr>
          <p:cNvPr id="36" name="Text Placeholder 17">
            <a:extLst>
              <a:ext uri="{FF2B5EF4-FFF2-40B4-BE49-F238E27FC236}">
                <a16:creationId xmlns:a16="http://schemas.microsoft.com/office/drawing/2014/main" id="{BD72605F-29B1-4242-93F3-3F37AA42DC99}"/>
              </a:ext>
            </a:extLst>
          </p:cNvPr>
          <p:cNvSpPr>
            <a:spLocks noGrp="1"/>
          </p:cNvSpPr>
          <p:nvPr>
            <p:ph type="body" sz="quarter" idx="22" hasCustomPrompt="1"/>
          </p:nvPr>
        </p:nvSpPr>
        <p:spPr>
          <a:xfrm>
            <a:off x="4785825" y="2823339"/>
            <a:ext cx="2506226" cy="335052"/>
          </a:xfrm>
        </p:spPr>
        <p:txBody>
          <a:bodyPr/>
          <a:lstStyle>
            <a:lvl1pPr algn="ctr">
              <a:buNone/>
              <a:defRPr sz="2400" b="0" i="0" spc="300">
                <a:solidFill>
                  <a:srgbClr val="63A043"/>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2016</a:t>
            </a:r>
            <a:endParaRPr lang="en-US"/>
          </a:p>
        </p:txBody>
      </p:sp>
      <p:sp>
        <p:nvSpPr>
          <p:cNvPr id="37" name="Text Placeholder 17">
            <a:extLst>
              <a:ext uri="{FF2B5EF4-FFF2-40B4-BE49-F238E27FC236}">
                <a16:creationId xmlns:a16="http://schemas.microsoft.com/office/drawing/2014/main" id="{A04A4060-643D-BB44-93F7-B288E252205D}"/>
              </a:ext>
            </a:extLst>
          </p:cNvPr>
          <p:cNvSpPr>
            <a:spLocks noGrp="1"/>
          </p:cNvSpPr>
          <p:nvPr>
            <p:ph type="body" sz="quarter" idx="23" hasCustomPrompt="1"/>
          </p:nvPr>
        </p:nvSpPr>
        <p:spPr>
          <a:xfrm>
            <a:off x="8216766" y="3843245"/>
            <a:ext cx="2506226" cy="335052"/>
          </a:xfrm>
        </p:spPr>
        <p:txBody>
          <a:bodyPr/>
          <a:lstStyle>
            <a:lvl1pPr algn="ctr">
              <a:buNone/>
              <a:defRPr sz="2400" b="0" i="0" spc="300">
                <a:solidFill>
                  <a:srgbClr val="63A043"/>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2017</a:t>
            </a:r>
            <a:endParaRPr lang="en-US"/>
          </a:p>
        </p:txBody>
      </p:sp>
      <p:sp>
        <p:nvSpPr>
          <p:cNvPr id="16" name="Text Box 5">
            <a:extLst>
              <a:ext uri="{FF2B5EF4-FFF2-40B4-BE49-F238E27FC236}">
                <a16:creationId xmlns:a16="http://schemas.microsoft.com/office/drawing/2014/main" id="{4F629182-DD26-2841-BFC9-F943A4628F22}"/>
              </a:ext>
            </a:extLst>
          </p:cNvPr>
          <p:cNvSpPr txBox="1"/>
          <p:nvPr userDrawn="1"/>
        </p:nvSpPr>
        <p:spPr>
          <a:xfrm>
            <a:off x="307231" y="6306497"/>
            <a:ext cx="11528507" cy="369709"/>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280988" indent="0" algn="l">
              <a:tabLst>
                <a:tab pos="11022013" algn="l"/>
                <a:tab pos="11633200" algn="l"/>
              </a:tabLst>
            </a:pPr>
            <a:r>
              <a:rPr lang="en-IE" sz="950" b="1" spc="170" baseline="0">
                <a:solidFill>
                  <a:srgbClr val="0B582E"/>
                </a:solidFill>
                <a:effectLst/>
                <a:latin typeface="+mn-lt"/>
                <a:ea typeface="Times New Roman" panose="02020603050405020304" pitchFamily="18" charset="0"/>
                <a:cs typeface="Times New Roman" panose="02020603050405020304" pitchFamily="18" charset="0"/>
              </a:rPr>
              <a:t>SUSTAINABLE</a:t>
            </a:r>
            <a:r>
              <a:rPr lang="en-IE" sz="950" spc="170" baseline="0">
                <a:solidFill>
                  <a:srgbClr val="0B582E"/>
                </a:solidFill>
                <a:effectLst/>
                <a:latin typeface="+mj-lt"/>
                <a:ea typeface="Times New Roman" panose="02020603050405020304" pitchFamily="18" charset="0"/>
                <a:cs typeface="Times New Roman" panose="02020603050405020304" pitchFamily="18" charset="0"/>
              </a:rPr>
              <a:t> FUTURES FOR ENTERPRISE CENTRES</a:t>
            </a:r>
            <a:endParaRPr lang="en-IE" sz="950" spc="170" baseline="0">
              <a:solidFill>
                <a:srgbClr val="0B582E"/>
              </a:solidFill>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87100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Icons">
    <p:spTree>
      <p:nvGrpSpPr>
        <p:cNvPr id="1" name=""/>
        <p:cNvGrpSpPr/>
        <p:nvPr/>
      </p:nvGrpSpPr>
      <p:grpSpPr>
        <a:xfrm>
          <a:off x="0" y="0"/>
          <a:ext cx="0" cy="0"/>
          <a:chOff x="0" y="0"/>
          <a:chExt cx="0" cy="0"/>
        </a:xfrm>
      </p:grpSpPr>
      <p:sp>
        <p:nvSpPr>
          <p:cNvPr id="5" name="Rectangle 4"/>
          <p:cNvSpPr/>
          <p:nvPr userDrawn="1"/>
        </p:nvSpPr>
        <p:spPr>
          <a:xfrm>
            <a:off x="0" y="-1"/>
            <a:ext cx="12192000" cy="6858001"/>
          </a:xfrm>
          <a:prstGeom prst="rect">
            <a:avLst/>
          </a:prstGeom>
          <a:solidFill>
            <a:srgbClr val="84BA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userDrawn="1"/>
        </p:nvSpPr>
        <p:spPr>
          <a:xfrm>
            <a:off x="420646" y="508046"/>
            <a:ext cx="4558911" cy="483209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600">
                <a:solidFill>
                  <a:schemeClr val="bg1"/>
                </a:solidFill>
                <a:latin typeface="+mn-lt"/>
                <a:ea typeface="Quattrocento Sans"/>
                <a:cs typeface="Quattrocento Sans"/>
                <a:sym typeface="Quattrocento Sans"/>
              </a:rPr>
              <a:t>ICONS</a:t>
            </a:r>
            <a:r>
              <a:rPr lang="en-IE" sz="3600" baseline="0">
                <a:solidFill>
                  <a:schemeClr val="bg1"/>
                </a:solidFill>
                <a:latin typeface="+mn-lt"/>
                <a:ea typeface="Quattrocento Sans"/>
                <a:cs typeface="Quattrocento Sans"/>
                <a:sym typeface="Quattrocento Sans"/>
              </a:rPr>
              <a:t> WHICH CAN BE USED WITHIN THE </a:t>
            </a:r>
            <a:r>
              <a:rPr lang="en-IE" sz="3600" b="1" baseline="0">
                <a:solidFill>
                  <a:schemeClr val="bg1"/>
                </a:solidFill>
                <a:latin typeface="+mn-lt"/>
                <a:ea typeface="Quattrocento Sans"/>
                <a:cs typeface="Quattrocento Sans"/>
                <a:sym typeface="Quattrocento Sans"/>
              </a:rPr>
              <a:t>SUSTAINABLE FUTURES FOR ENTERPRISE CENTRES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600" baseline="0">
                <a:solidFill>
                  <a:schemeClr val="bg1"/>
                </a:solidFill>
                <a:latin typeface="+mn-lt"/>
                <a:ea typeface="Quattrocento Sans"/>
                <a:cs typeface="Quattrocento Sans"/>
                <a:sym typeface="Quattrocento Sans"/>
              </a:rPr>
              <a:t>POWERPOINT</a:t>
            </a:r>
          </a:p>
          <a:p>
            <a:pPr marL="0" lvl="0" indent="0" algn="l" rtl="0">
              <a:spcBef>
                <a:spcPts val="0"/>
              </a:spcBef>
              <a:spcAft>
                <a:spcPts val="0"/>
              </a:spcAft>
              <a:buClr>
                <a:schemeClr val="dk1"/>
              </a:buClr>
              <a:buSzPts val="1100"/>
              <a:buFont typeface="Arial"/>
              <a:buNone/>
            </a:pPr>
            <a:endParaRPr lang="en-IE" sz="200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IE" sz="2400" i="1">
                <a:solidFill>
                  <a:schemeClr val="bg1"/>
                </a:solidFill>
                <a:latin typeface="+mn-lt"/>
                <a:ea typeface="Quattrocento Sans"/>
                <a:cs typeface="Quattrocento Sans"/>
                <a:sym typeface="Quattrocento Sans"/>
              </a:rPr>
              <a:t>Resize them without losing quality.</a:t>
            </a:r>
            <a:r>
              <a:rPr lang="en-IE" sz="2400" i="1" baseline="0">
                <a:solidFill>
                  <a:schemeClr val="bg1"/>
                </a:solidFill>
                <a:latin typeface="+mn-lt"/>
                <a:ea typeface="Quattrocento Sans"/>
                <a:cs typeface="Quattrocento Sans"/>
                <a:sym typeface="Quattrocento Sans"/>
              </a:rPr>
              <a:t> </a:t>
            </a:r>
            <a:r>
              <a:rPr lang="en-IE" sz="2400" i="1">
                <a:solidFill>
                  <a:schemeClr val="bg1"/>
                </a:solidFill>
                <a:latin typeface="+mn-lt"/>
                <a:ea typeface="Quattrocento Sans"/>
                <a:cs typeface="Quattrocento Sans"/>
                <a:sym typeface="Quattrocento Sans"/>
              </a:rPr>
              <a:t> Change line colour, width and style.</a:t>
            </a:r>
            <a:r>
              <a:rPr lang="en-IE" sz="2400" i="1" baseline="0">
                <a:solidFill>
                  <a:schemeClr val="bg1"/>
                </a:solidFill>
                <a:latin typeface="+mn-lt"/>
                <a:ea typeface="Quattrocento Sans"/>
                <a:cs typeface="Quattrocento Sans"/>
                <a:sym typeface="Quattrocento Sans"/>
              </a:rPr>
              <a:t>  </a:t>
            </a:r>
            <a:r>
              <a:rPr lang="en" sz="2400">
                <a:solidFill>
                  <a:schemeClr val="bg1"/>
                </a:solidFill>
                <a:latin typeface="+mn-lt"/>
                <a:ea typeface="Quattrocento Sans"/>
                <a:cs typeface="Quattrocento Sans"/>
                <a:sym typeface="Quattrocento Sans"/>
              </a:rPr>
              <a:t>Isn’t that nice? :)</a:t>
            </a:r>
          </a:p>
        </p:txBody>
      </p:sp>
      <p:sp>
        <p:nvSpPr>
          <p:cNvPr id="7" name="Rectangle 6"/>
          <p:cNvSpPr/>
          <p:nvPr userDrawn="1"/>
        </p:nvSpPr>
        <p:spPr>
          <a:xfrm>
            <a:off x="0" y="5968370"/>
            <a:ext cx="12192000" cy="461665"/>
          </a:xfrm>
          <a:prstGeom prst="rect">
            <a:avLst/>
          </a:prstGeom>
        </p:spPr>
        <p:txBody>
          <a:bodyPr wrap="square">
            <a:spAutoFit/>
          </a:bodyPr>
          <a:lstStyle/>
          <a:p>
            <a:pPr algn="ctr"/>
            <a:r>
              <a:rPr lang="en-IE" sz="2400" kern="1200">
                <a:solidFill>
                  <a:schemeClr val="bg1"/>
                </a:solidFill>
                <a:effectLst/>
                <a:latin typeface="+mn-lt"/>
                <a:ea typeface="+mn-ea"/>
                <a:cs typeface="+mn-cs"/>
              </a:rPr>
              <a:t>*** </a:t>
            </a:r>
            <a:r>
              <a:rPr lang="en-IE" sz="2400" b="1" kern="1200">
                <a:solidFill>
                  <a:schemeClr val="bg1"/>
                </a:solidFill>
                <a:effectLst/>
                <a:latin typeface="+mn-lt"/>
                <a:ea typeface="+mn-ea"/>
                <a:cs typeface="+mn-cs"/>
              </a:rPr>
              <a:t>PLEASE DELETE THIS INSTRUCTION SLIDE BEFORE PRESENTING FINAL PRESENTATION </a:t>
            </a:r>
            <a:r>
              <a:rPr lang="en-IE" sz="2400" kern="1200">
                <a:solidFill>
                  <a:schemeClr val="bg1"/>
                </a:solidFill>
                <a:effectLst/>
                <a:latin typeface="+mn-lt"/>
                <a:ea typeface="+mn-ea"/>
                <a:cs typeface="+mn-cs"/>
              </a:rPr>
              <a:t>*** </a:t>
            </a:r>
            <a:endParaRPr lang="en-US" sz="2400" kern="1200">
              <a:solidFill>
                <a:schemeClr val="bg1"/>
              </a:solidFill>
              <a:effectLst/>
              <a:latin typeface="+mn-lt"/>
              <a:ea typeface="+mn-ea"/>
              <a:cs typeface="+mn-cs"/>
            </a:endParaRPr>
          </a:p>
        </p:txBody>
      </p:sp>
      <p:cxnSp>
        <p:nvCxnSpPr>
          <p:cNvPr id="8" name="Straight Connector 7"/>
          <p:cNvCxnSpPr/>
          <p:nvPr userDrawn="1"/>
        </p:nvCxnSpPr>
        <p:spPr>
          <a:xfrm flipH="1">
            <a:off x="2" y="5540408"/>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5145818" y="0"/>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34388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ur Journey 2">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9159BEB2-8918-8740-99A7-553D0D414983}"/>
              </a:ext>
            </a:extLst>
          </p:cNvPr>
          <p:cNvCxnSpPr>
            <a:cxnSpLocks/>
          </p:cNvCxnSpPr>
          <p:nvPr userDrawn="1"/>
        </p:nvCxnSpPr>
        <p:spPr>
          <a:xfrm>
            <a:off x="1588" y="3448776"/>
            <a:ext cx="1218882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7D4A19C4-1947-4349-9457-0ACFFBA4FC07}"/>
              </a:ext>
            </a:extLst>
          </p:cNvPr>
          <p:cNvSpPr/>
          <p:nvPr/>
        </p:nvSpPr>
        <p:spPr>
          <a:xfrm>
            <a:off x="6040275" y="3362570"/>
            <a:ext cx="172412" cy="172412"/>
          </a:xfrm>
          <a:prstGeom prst="ellipse">
            <a:avLst/>
          </a:prstGeom>
          <a:solidFill>
            <a:srgbClr val="2972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 name="Oval 8">
            <a:extLst>
              <a:ext uri="{FF2B5EF4-FFF2-40B4-BE49-F238E27FC236}">
                <a16:creationId xmlns:a16="http://schemas.microsoft.com/office/drawing/2014/main" id="{187DE787-8DE7-3C4E-8EB8-423F070D8AFF}"/>
              </a:ext>
            </a:extLst>
          </p:cNvPr>
          <p:cNvSpPr/>
          <p:nvPr/>
        </p:nvSpPr>
        <p:spPr>
          <a:xfrm>
            <a:off x="2626366" y="3362571"/>
            <a:ext cx="172412" cy="172412"/>
          </a:xfrm>
          <a:prstGeom prst="ellipse">
            <a:avLst/>
          </a:prstGeom>
          <a:solidFill>
            <a:srgbClr val="4689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 name="Rectangle 18">
            <a:extLst>
              <a:ext uri="{FF2B5EF4-FFF2-40B4-BE49-F238E27FC236}">
                <a16:creationId xmlns:a16="http://schemas.microsoft.com/office/drawing/2014/main" id="{1B55B83A-4FE7-254B-BB23-DA5834F3C561}"/>
              </a:ext>
            </a:extLst>
          </p:cNvPr>
          <p:cNvSpPr/>
          <p:nvPr userDrawn="1"/>
        </p:nvSpPr>
        <p:spPr>
          <a:xfrm>
            <a:off x="5027413" y="1818770"/>
            <a:ext cx="2198135" cy="230832"/>
          </a:xfrm>
          <a:prstGeom prst="rect">
            <a:avLst/>
          </a:prstGeom>
        </p:spPr>
        <p:txBody>
          <a:bodyPr wrap="square">
            <a:spAutoFit/>
          </a:bodyPr>
          <a:lstStyle/>
          <a:p>
            <a:pPr algn="ctr"/>
            <a:r>
              <a:rPr lang="en-US" sz="900">
                <a:solidFill>
                  <a:schemeClr val="tx2"/>
                </a:solidFill>
                <a:latin typeface="Montserrat Medium" pitchFamily="2" charset="77"/>
                <a:ea typeface="Roboto" panose="02000000000000000000" pitchFamily="2" charset="0"/>
                <a:cs typeface="Lato Light" panose="020F0502020204030203" pitchFamily="34" charset="0"/>
              </a:rPr>
              <a:t>Your Title</a:t>
            </a:r>
          </a:p>
        </p:txBody>
      </p:sp>
      <p:sp>
        <p:nvSpPr>
          <p:cNvPr id="21" name="Oval 20">
            <a:extLst>
              <a:ext uri="{FF2B5EF4-FFF2-40B4-BE49-F238E27FC236}">
                <a16:creationId xmlns:a16="http://schemas.microsoft.com/office/drawing/2014/main" id="{C249088C-C99A-C54C-8067-8456BF21657E}"/>
              </a:ext>
            </a:extLst>
          </p:cNvPr>
          <p:cNvSpPr/>
          <p:nvPr/>
        </p:nvSpPr>
        <p:spPr>
          <a:xfrm>
            <a:off x="9393224" y="3362571"/>
            <a:ext cx="172412" cy="172412"/>
          </a:xfrm>
          <a:prstGeom prst="ellipse">
            <a:avLst/>
          </a:prstGeom>
          <a:solidFill>
            <a:srgbClr val="297239">
              <a:alpha val="8039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2" name="Text Placeholder 17">
            <a:extLst>
              <a:ext uri="{FF2B5EF4-FFF2-40B4-BE49-F238E27FC236}">
                <a16:creationId xmlns:a16="http://schemas.microsoft.com/office/drawing/2014/main" id="{FF92472D-9633-1B41-8BB1-3CE8FDF598FC}"/>
              </a:ext>
            </a:extLst>
          </p:cNvPr>
          <p:cNvSpPr>
            <a:spLocks noGrp="1"/>
          </p:cNvSpPr>
          <p:nvPr userDrawn="1">
            <p:ph type="body" sz="quarter" idx="19" hasCustomPrompt="1"/>
          </p:nvPr>
        </p:nvSpPr>
        <p:spPr>
          <a:xfrm>
            <a:off x="1459184" y="4206951"/>
            <a:ext cx="2506226" cy="1237497"/>
          </a:xfrm>
        </p:spPr>
        <p:txBody>
          <a:bodyPr/>
          <a:lstStyle>
            <a:lvl1pPr algn="ct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33" name="Text Placeholder 17">
            <a:extLst>
              <a:ext uri="{FF2B5EF4-FFF2-40B4-BE49-F238E27FC236}">
                <a16:creationId xmlns:a16="http://schemas.microsoft.com/office/drawing/2014/main" id="{4FA104B9-3949-7046-BD33-D672B1459790}"/>
              </a:ext>
            </a:extLst>
          </p:cNvPr>
          <p:cNvSpPr>
            <a:spLocks noGrp="1"/>
          </p:cNvSpPr>
          <p:nvPr userDrawn="1">
            <p:ph type="body" sz="quarter" idx="20" hasCustomPrompt="1"/>
          </p:nvPr>
        </p:nvSpPr>
        <p:spPr>
          <a:xfrm>
            <a:off x="4890125" y="1594752"/>
            <a:ext cx="2506226" cy="1237497"/>
          </a:xfrm>
        </p:spPr>
        <p:txBody>
          <a:bodyPr/>
          <a:lstStyle>
            <a:lvl1pPr algn="ct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34" name="Text Placeholder 17">
            <a:extLst>
              <a:ext uri="{FF2B5EF4-FFF2-40B4-BE49-F238E27FC236}">
                <a16:creationId xmlns:a16="http://schemas.microsoft.com/office/drawing/2014/main" id="{4170B2DE-1D76-D746-B4E0-1DF37E4C7538}"/>
              </a:ext>
            </a:extLst>
          </p:cNvPr>
          <p:cNvSpPr>
            <a:spLocks noGrp="1"/>
          </p:cNvSpPr>
          <p:nvPr userDrawn="1">
            <p:ph type="body" sz="quarter" idx="21" hasCustomPrompt="1"/>
          </p:nvPr>
        </p:nvSpPr>
        <p:spPr>
          <a:xfrm>
            <a:off x="8223426" y="4210067"/>
            <a:ext cx="2506226" cy="1237497"/>
          </a:xfrm>
        </p:spPr>
        <p:txBody>
          <a:bodyPr/>
          <a:lstStyle>
            <a:lvl1pPr algn="ctr">
              <a:buNone/>
              <a:defRPr sz="2400" b="0" i="0" spc="0">
                <a:solidFill>
                  <a:srgbClr val="414042"/>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39" name="Text Placeholder 17">
            <a:extLst>
              <a:ext uri="{FF2B5EF4-FFF2-40B4-BE49-F238E27FC236}">
                <a16:creationId xmlns:a16="http://schemas.microsoft.com/office/drawing/2014/main" id="{00BAA056-DFBD-584F-9273-7D940103359C}"/>
              </a:ext>
            </a:extLst>
          </p:cNvPr>
          <p:cNvSpPr>
            <a:spLocks noGrp="1"/>
          </p:cNvSpPr>
          <p:nvPr>
            <p:ph type="body" sz="quarter" idx="22" hasCustomPrompt="1"/>
          </p:nvPr>
        </p:nvSpPr>
        <p:spPr>
          <a:xfrm>
            <a:off x="1459184" y="2837148"/>
            <a:ext cx="2506226" cy="335052"/>
          </a:xfrm>
        </p:spPr>
        <p:txBody>
          <a:bodyPr>
            <a:noAutofit/>
          </a:bodyPr>
          <a:lstStyle>
            <a:lvl1pPr algn="ctr">
              <a:buNone/>
              <a:defRPr sz="2400" b="0" i="0" spc="300">
                <a:solidFill>
                  <a:srgbClr val="46894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2018</a:t>
            </a:r>
            <a:endParaRPr lang="en-US"/>
          </a:p>
        </p:txBody>
      </p:sp>
      <p:sp>
        <p:nvSpPr>
          <p:cNvPr id="40" name="Text Placeholder 17">
            <a:extLst>
              <a:ext uri="{FF2B5EF4-FFF2-40B4-BE49-F238E27FC236}">
                <a16:creationId xmlns:a16="http://schemas.microsoft.com/office/drawing/2014/main" id="{6BF9179A-0AB3-E042-BD2E-A24FBC624C6C}"/>
              </a:ext>
            </a:extLst>
          </p:cNvPr>
          <p:cNvSpPr>
            <a:spLocks noGrp="1"/>
          </p:cNvSpPr>
          <p:nvPr>
            <p:ph type="body" sz="quarter" idx="23" hasCustomPrompt="1"/>
          </p:nvPr>
        </p:nvSpPr>
        <p:spPr>
          <a:xfrm>
            <a:off x="4890125" y="3857054"/>
            <a:ext cx="2506226" cy="335052"/>
          </a:xfrm>
        </p:spPr>
        <p:txBody>
          <a:bodyPr>
            <a:noAutofit/>
          </a:bodyPr>
          <a:lstStyle>
            <a:lvl1pPr algn="ctr">
              <a:buNone/>
              <a:defRPr sz="2400" b="0" i="0" spc="300">
                <a:solidFill>
                  <a:srgbClr val="29723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2019</a:t>
            </a:r>
            <a:endParaRPr lang="en-US"/>
          </a:p>
        </p:txBody>
      </p:sp>
      <p:sp>
        <p:nvSpPr>
          <p:cNvPr id="41" name="Text Placeholder 17">
            <a:extLst>
              <a:ext uri="{FF2B5EF4-FFF2-40B4-BE49-F238E27FC236}">
                <a16:creationId xmlns:a16="http://schemas.microsoft.com/office/drawing/2014/main" id="{5D05B818-03D6-0C48-A4A4-879D1B8573FA}"/>
              </a:ext>
            </a:extLst>
          </p:cNvPr>
          <p:cNvSpPr>
            <a:spLocks noGrp="1"/>
          </p:cNvSpPr>
          <p:nvPr>
            <p:ph type="body" sz="quarter" idx="24" hasCustomPrompt="1"/>
          </p:nvPr>
        </p:nvSpPr>
        <p:spPr>
          <a:xfrm>
            <a:off x="8223426" y="2825658"/>
            <a:ext cx="2506226" cy="335052"/>
          </a:xfrm>
        </p:spPr>
        <p:txBody>
          <a:bodyPr>
            <a:noAutofit/>
          </a:bodyPr>
          <a:lstStyle>
            <a:lvl1pPr algn="ctr">
              <a:buNone/>
              <a:defRPr sz="2400" b="0" i="0" spc="30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2020</a:t>
            </a:r>
            <a:endParaRPr lang="en-US"/>
          </a:p>
        </p:txBody>
      </p:sp>
      <p:sp>
        <p:nvSpPr>
          <p:cNvPr id="14" name="Text Box 5">
            <a:extLst>
              <a:ext uri="{FF2B5EF4-FFF2-40B4-BE49-F238E27FC236}">
                <a16:creationId xmlns:a16="http://schemas.microsoft.com/office/drawing/2014/main" id="{28FFE124-56EA-F545-828D-C131A361D6EF}"/>
              </a:ext>
            </a:extLst>
          </p:cNvPr>
          <p:cNvSpPr txBox="1"/>
          <p:nvPr userDrawn="1"/>
        </p:nvSpPr>
        <p:spPr>
          <a:xfrm>
            <a:off x="307231" y="6306497"/>
            <a:ext cx="11528507" cy="369709"/>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280988" indent="0" algn="ctr">
              <a:tabLst>
                <a:tab pos="11022013" algn="l"/>
                <a:tab pos="11633200" algn="l"/>
              </a:tabLst>
            </a:pPr>
            <a:r>
              <a:rPr lang="en-IE" sz="950" b="1" spc="170" baseline="0">
                <a:solidFill>
                  <a:srgbClr val="0B582E"/>
                </a:solidFill>
                <a:effectLst/>
                <a:latin typeface="+mn-lt"/>
                <a:ea typeface="Times New Roman" panose="02020603050405020304" pitchFamily="18" charset="0"/>
                <a:cs typeface="Times New Roman" panose="02020603050405020304" pitchFamily="18" charset="0"/>
              </a:rPr>
              <a:t>SUSTAINABLE</a:t>
            </a:r>
            <a:r>
              <a:rPr lang="en-IE" sz="950" spc="170" baseline="0">
                <a:solidFill>
                  <a:srgbClr val="0B582E"/>
                </a:solidFill>
                <a:effectLst/>
                <a:latin typeface="+mj-lt"/>
                <a:ea typeface="Times New Roman" panose="02020603050405020304" pitchFamily="18" charset="0"/>
                <a:cs typeface="Times New Roman" panose="02020603050405020304" pitchFamily="18" charset="0"/>
              </a:rPr>
              <a:t> FUTURES FOR ENTERPRISE CENTRES</a:t>
            </a:r>
            <a:endParaRPr lang="en-IE" sz="950" spc="170" baseline="0">
              <a:solidFill>
                <a:srgbClr val="0B582E"/>
              </a:solidFill>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415678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Our Journey 3">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D99EA92-8C6E-B84F-B459-728079F0C1CC}"/>
              </a:ext>
            </a:extLst>
          </p:cNvPr>
          <p:cNvGrpSpPr/>
          <p:nvPr userDrawn="1"/>
        </p:nvGrpSpPr>
        <p:grpSpPr>
          <a:xfrm flipH="1">
            <a:off x="-87112" y="2832249"/>
            <a:ext cx="10088030" cy="1233055"/>
            <a:chOff x="4201590" y="5664497"/>
            <a:chExt cx="20176060" cy="2466109"/>
          </a:xfrm>
        </p:grpSpPr>
        <p:cxnSp>
          <p:nvCxnSpPr>
            <p:cNvPr id="3" name="Straight Connector 2">
              <a:extLst>
                <a:ext uri="{FF2B5EF4-FFF2-40B4-BE49-F238E27FC236}">
                  <a16:creationId xmlns:a16="http://schemas.microsoft.com/office/drawing/2014/main" id="{E7ED26DD-7AEB-9E44-8FF6-C477D8C00C2B}"/>
                </a:ext>
              </a:extLst>
            </p:cNvPr>
            <p:cNvCxnSpPr>
              <a:cxnSpLocks/>
            </p:cNvCxnSpPr>
            <p:nvPr/>
          </p:nvCxnSpPr>
          <p:spPr>
            <a:xfrm>
              <a:off x="5434644" y="6897551"/>
              <a:ext cx="1894300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40BA1181-B947-D246-AEDB-8D5690586889}"/>
                </a:ext>
              </a:extLst>
            </p:cNvPr>
            <p:cNvSpPr/>
            <p:nvPr/>
          </p:nvSpPr>
          <p:spPr>
            <a:xfrm>
              <a:off x="4201590" y="5664497"/>
              <a:ext cx="2466109" cy="2466109"/>
            </a:xfrm>
            <a:prstGeom prst="ellipse">
              <a:avLst/>
            </a:prstGeom>
            <a:solidFill>
              <a:srgbClr val="4689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 name="Oval 4">
              <a:extLst>
                <a:ext uri="{FF2B5EF4-FFF2-40B4-BE49-F238E27FC236}">
                  <a16:creationId xmlns:a16="http://schemas.microsoft.com/office/drawing/2014/main" id="{93279403-2DD6-294E-8653-2A42ED9EBD96}"/>
                </a:ext>
              </a:extLst>
            </p:cNvPr>
            <p:cNvSpPr/>
            <p:nvPr/>
          </p:nvSpPr>
          <p:spPr>
            <a:xfrm>
              <a:off x="11936354" y="6725140"/>
              <a:ext cx="344824" cy="344824"/>
            </a:xfrm>
            <a:prstGeom prst="ellipse">
              <a:avLst/>
            </a:prstGeom>
            <a:solidFill>
              <a:srgbClr val="63A0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Oval 5">
              <a:extLst>
                <a:ext uri="{FF2B5EF4-FFF2-40B4-BE49-F238E27FC236}">
                  <a16:creationId xmlns:a16="http://schemas.microsoft.com/office/drawing/2014/main" id="{B1A0B9AD-E1B8-4A47-B627-580D076FD190}"/>
                </a:ext>
              </a:extLst>
            </p:cNvPr>
            <p:cNvSpPr/>
            <p:nvPr/>
          </p:nvSpPr>
          <p:spPr>
            <a:xfrm>
              <a:off x="18764171" y="6725140"/>
              <a:ext cx="344824" cy="344824"/>
            </a:xfrm>
            <a:prstGeom prst="ellipse">
              <a:avLst/>
            </a:prstGeom>
            <a:solidFill>
              <a:srgbClr val="84BA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0" name="Text Placeholder 17">
            <a:extLst>
              <a:ext uri="{FF2B5EF4-FFF2-40B4-BE49-F238E27FC236}">
                <a16:creationId xmlns:a16="http://schemas.microsoft.com/office/drawing/2014/main" id="{EE27F43F-5131-7247-81C7-14B1147E8D74}"/>
              </a:ext>
            </a:extLst>
          </p:cNvPr>
          <p:cNvSpPr>
            <a:spLocks noGrp="1"/>
          </p:cNvSpPr>
          <p:nvPr>
            <p:ph type="body" sz="quarter" idx="20" hasCustomPrompt="1"/>
          </p:nvPr>
        </p:nvSpPr>
        <p:spPr>
          <a:xfrm>
            <a:off x="1474900" y="1617548"/>
            <a:ext cx="2506226" cy="1237497"/>
          </a:xfrm>
        </p:spPr>
        <p:txBody>
          <a:bodyPr/>
          <a:lstStyle>
            <a:lvl1pPr algn="ct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21" name="Text Placeholder 17">
            <a:extLst>
              <a:ext uri="{FF2B5EF4-FFF2-40B4-BE49-F238E27FC236}">
                <a16:creationId xmlns:a16="http://schemas.microsoft.com/office/drawing/2014/main" id="{FA701368-7F3A-D942-9086-74C5BC9A1AD6}"/>
              </a:ext>
            </a:extLst>
          </p:cNvPr>
          <p:cNvSpPr>
            <a:spLocks noGrp="1"/>
          </p:cNvSpPr>
          <p:nvPr>
            <p:ph type="body" sz="quarter" idx="21" hasCustomPrompt="1"/>
          </p:nvPr>
        </p:nvSpPr>
        <p:spPr>
          <a:xfrm>
            <a:off x="4808201" y="4232863"/>
            <a:ext cx="2506226" cy="1237497"/>
          </a:xfrm>
        </p:spPr>
        <p:txBody>
          <a:bodyPr/>
          <a:lstStyle>
            <a:lvl1pPr algn="ct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22" name="Text Placeholder 17">
            <a:extLst>
              <a:ext uri="{FF2B5EF4-FFF2-40B4-BE49-F238E27FC236}">
                <a16:creationId xmlns:a16="http://schemas.microsoft.com/office/drawing/2014/main" id="{19E93A3E-D93B-6746-924C-B809E688CD72}"/>
              </a:ext>
            </a:extLst>
          </p:cNvPr>
          <p:cNvSpPr>
            <a:spLocks noGrp="1"/>
          </p:cNvSpPr>
          <p:nvPr>
            <p:ph type="body" sz="quarter" idx="22" hasCustomPrompt="1"/>
          </p:nvPr>
        </p:nvSpPr>
        <p:spPr>
          <a:xfrm>
            <a:off x="8767864" y="3228214"/>
            <a:ext cx="1233055" cy="441123"/>
          </a:xfrm>
        </p:spPr>
        <p:txBody>
          <a:bodyPr anchor="ct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END</a:t>
            </a:r>
            <a:endParaRPr lang="en-US"/>
          </a:p>
        </p:txBody>
      </p:sp>
      <p:sp>
        <p:nvSpPr>
          <p:cNvPr id="26" name="Text Placeholder 17">
            <a:extLst>
              <a:ext uri="{FF2B5EF4-FFF2-40B4-BE49-F238E27FC236}">
                <a16:creationId xmlns:a16="http://schemas.microsoft.com/office/drawing/2014/main" id="{14EC00ED-B9B5-564F-A2BD-E9361B35ED61}"/>
              </a:ext>
            </a:extLst>
          </p:cNvPr>
          <p:cNvSpPr>
            <a:spLocks noGrp="1"/>
          </p:cNvSpPr>
          <p:nvPr>
            <p:ph type="body" sz="quarter" idx="24" hasCustomPrompt="1"/>
          </p:nvPr>
        </p:nvSpPr>
        <p:spPr>
          <a:xfrm>
            <a:off x="1466515" y="3842694"/>
            <a:ext cx="2506226" cy="335052"/>
          </a:xfrm>
        </p:spPr>
        <p:txBody>
          <a:bodyPr>
            <a:noAutofit/>
          </a:bodyPr>
          <a:lstStyle>
            <a:lvl1pPr algn="ctr">
              <a:buNone/>
              <a:defRPr sz="2400" b="0" i="0" spc="300">
                <a:solidFill>
                  <a:srgbClr val="84BA4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2021</a:t>
            </a:r>
            <a:endParaRPr lang="en-US"/>
          </a:p>
        </p:txBody>
      </p:sp>
      <p:sp>
        <p:nvSpPr>
          <p:cNvPr id="27" name="Text Placeholder 17">
            <a:extLst>
              <a:ext uri="{FF2B5EF4-FFF2-40B4-BE49-F238E27FC236}">
                <a16:creationId xmlns:a16="http://schemas.microsoft.com/office/drawing/2014/main" id="{3BB708B1-BD9F-3D4B-A3F2-DAAACD7B96FF}"/>
              </a:ext>
            </a:extLst>
          </p:cNvPr>
          <p:cNvSpPr>
            <a:spLocks noGrp="1"/>
          </p:cNvSpPr>
          <p:nvPr>
            <p:ph type="body" sz="quarter" idx="25" hasCustomPrompt="1"/>
          </p:nvPr>
        </p:nvSpPr>
        <p:spPr>
          <a:xfrm>
            <a:off x="4808201" y="2797420"/>
            <a:ext cx="2506226" cy="335052"/>
          </a:xfrm>
        </p:spPr>
        <p:txBody>
          <a:bodyPr>
            <a:noAutofit/>
          </a:bodyPr>
          <a:lstStyle>
            <a:lvl1pPr algn="ctr">
              <a:buNone/>
              <a:defRPr sz="2400" b="0" i="0" spc="300">
                <a:solidFill>
                  <a:srgbClr val="63A043"/>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2022</a:t>
            </a:r>
            <a:endParaRPr lang="en-US"/>
          </a:p>
        </p:txBody>
      </p:sp>
      <p:sp>
        <p:nvSpPr>
          <p:cNvPr id="13" name="Text Box 5">
            <a:extLst>
              <a:ext uri="{FF2B5EF4-FFF2-40B4-BE49-F238E27FC236}">
                <a16:creationId xmlns:a16="http://schemas.microsoft.com/office/drawing/2014/main" id="{EC934E4F-F833-5E4C-96BD-D901B2F4C889}"/>
              </a:ext>
            </a:extLst>
          </p:cNvPr>
          <p:cNvSpPr txBox="1"/>
          <p:nvPr userDrawn="1"/>
        </p:nvSpPr>
        <p:spPr>
          <a:xfrm>
            <a:off x="307231" y="6306497"/>
            <a:ext cx="11528507" cy="369709"/>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280988" indent="0" algn="r">
              <a:tabLst>
                <a:tab pos="11022013" algn="l"/>
                <a:tab pos="11633200" algn="l"/>
              </a:tabLst>
            </a:pPr>
            <a:r>
              <a:rPr lang="en-IE" sz="950" b="1" spc="170" baseline="0">
                <a:solidFill>
                  <a:srgbClr val="0B582E"/>
                </a:solidFill>
                <a:effectLst/>
                <a:latin typeface="+mn-lt"/>
                <a:ea typeface="Times New Roman" panose="02020603050405020304" pitchFamily="18" charset="0"/>
                <a:cs typeface="Times New Roman" panose="02020603050405020304" pitchFamily="18" charset="0"/>
              </a:rPr>
              <a:t>SUSTAINABLE</a:t>
            </a:r>
            <a:r>
              <a:rPr lang="en-IE" sz="950" spc="170" baseline="0">
                <a:solidFill>
                  <a:srgbClr val="0B582E"/>
                </a:solidFill>
                <a:effectLst/>
                <a:latin typeface="+mj-lt"/>
                <a:ea typeface="Times New Roman" panose="02020603050405020304" pitchFamily="18" charset="0"/>
                <a:cs typeface="Times New Roman" panose="02020603050405020304" pitchFamily="18" charset="0"/>
              </a:rPr>
              <a:t> FUTURES FOR ENTERPRISE CENTRES</a:t>
            </a:r>
            <a:endParaRPr lang="en-IE" sz="950" spc="170" baseline="0">
              <a:solidFill>
                <a:srgbClr val="0B582E"/>
              </a:solidFill>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334337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 column text box">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A7EC3A-FA50-904B-839F-2B92D5166DD5}"/>
              </a:ext>
            </a:extLst>
          </p:cNvPr>
          <p:cNvSpPr/>
          <p:nvPr userDrawn="1"/>
        </p:nvSpPr>
        <p:spPr>
          <a:xfrm>
            <a:off x="0" y="482371"/>
            <a:ext cx="6113604" cy="2855598"/>
          </a:xfrm>
          <a:prstGeom prst="rect">
            <a:avLst/>
          </a:prstGeom>
          <a:solidFill>
            <a:srgbClr val="84BA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946976CB-0B76-DD49-AA4D-4F230C256467}"/>
              </a:ext>
            </a:extLst>
          </p:cNvPr>
          <p:cNvSpPr/>
          <p:nvPr userDrawn="1"/>
        </p:nvSpPr>
        <p:spPr>
          <a:xfrm>
            <a:off x="6113604" y="482371"/>
            <a:ext cx="6113604" cy="2855598"/>
          </a:xfrm>
          <a:prstGeom prst="rect">
            <a:avLst/>
          </a:prstGeom>
          <a:solidFill>
            <a:srgbClr val="63A0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7">
            <a:extLst>
              <a:ext uri="{FF2B5EF4-FFF2-40B4-BE49-F238E27FC236}">
                <a16:creationId xmlns:a16="http://schemas.microsoft.com/office/drawing/2014/main" id="{A80F2D74-8F18-9F49-A166-16ACDC1D1115}"/>
              </a:ext>
            </a:extLst>
          </p:cNvPr>
          <p:cNvSpPr>
            <a:spLocks noGrp="1"/>
          </p:cNvSpPr>
          <p:nvPr>
            <p:ph type="body" sz="quarter" idx="18" hasCustomPrompt="1"/>
          </p:nvPr>
        </p:nvSpPr>
        <p:spPr>
          <a:xfrm>
            <a:off x="657289" y="3807088"/>
            <a:ext cx="5137516" cy="2320581"/>
          </a:xfrm>
        </p:spPr>
        <p:txBody>
          <a:bodyPr/>
          <a:lstStyle>
            <a:lvl1pPr algn="ct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7" name="Text Placeholder 23">
            <a:extLst>
              <a:ext uri="{FF2B5EF4-FFF2-40B4-BE49-F238E27FC236}">
                <a16:creationId xmlns:a16="http://schemas.microsoft.com/office/drawing/2014/main" id="{8C1B99A3-E2FF-264E-947B-7183A27F95CD}"/>
              </a:ext>
            </a:extLst>
          </p:cNvPr>
          <p:cNvSpPr>
            <a:spLocks noGrp="1"/>
          </p:cNvSpPr>
          <p:nvPr>
            <p:ph type="body" sz="quarter" idx="16" hasCustomPrompt="1"/>
          </p:nvPr>
        </p:nvSpPr>
        <p:spPr>
          <a:xfrm>
            <a:off x="633715" y="2505507"/>
            <a:ext cx="5137516" cy="582221"/>
          </a:xfrm>
        </p:spPr>
        <p:txBody>
          <a:bodyPr>
            <a:normAutofit/>
          </a:bodyPr>
          <a:lstStyle>
            <a:lvl1pPr marL="0" indent="0" algn="ctr">
              <a:buNone/>
              <a:defRPr sz="3600" b="0" i="0">
                <a:solidFill>
                  <a:schemeClr val="bg1"/>
                </a:solidFill>
                <a:latin typeface="+mn-lt"/>
              </a:defRPr>
            </a:lvl1pPr>
          </a:lstStyle>
          <a:p>
            <a:pPr lvl="0"/>
            <a:r>
              <a:rPr lang="en-US"/>
              <a:t>Heading</a:t>
            </a:r>
          </a:p>
        </p:txBody>
      </p:sp>
      <p:sp>
        <p:nvSpPr>
          <p:cNvPr id="18" name="Text Placeholder 17">
            <a:extLst>
              <a:ext uri="{FF2B5EF4-FFF2-40B4-BE49-F238E27FC236}">
                <a16:creationId xmlns:a16="http://schemas.microsoft.com/office/drawing/2014/main" id="{02E7D4CC-063A-6D45-92B2-EC8AC4E32AAF}"/>
              </a:ext>
            </a:extLst>
          </p:cNvPr>
          <p:cNvSpPr>
            <a:spLocks noGrp="1"/>
          </p:cNvSpPr>
          <p:nvPr>
            <p:ph type="body" sz="quarter" idx="19" hasCustomPrompt="1"/>
          </p:nvPr>
        </p:nvSpPr>
        <p:spPr>
          <a:xfrm>
            <a:off x="6444344" y="3807088"/>
            <a:ext cx="5364829" cy="2320581"/>
          </a:xfrm>
        </p:spPr>
        <p:txBody>
          <a:bodyPr/>
          <a:lstStyle>
            <a:lvl1pPr algn="ct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9" name="Text Placeholder 23">
            <a:extLst>
              <a:ext uri="{FF2B5EF4-FFF2-40B4-BE49-F238E27FC236}">
                <a16:creationId xmlns:a16="http://schemas.microsoft.com/office/drawing/2014/main" id="{A04C066A-035C-0341-9527-E538DEB47886}"/>
              </a:ext>
            </a:extLst>
          </p:cNvPr>
          <p:cNvSpPr>
            <a:spLocks noGrp="1"/>
          </p:cNvSpPr>
          <p:nvPr>
            <p:ph type="body" sz="quarter" idx="20" hasCustomPrompt="1"/>
          </p:nvPr>
        </p:nvSpPr>
        <p:spPr>
          <a:xfrm>
            <a:off x="6420770" y="2505507"/>
            <a:ext cx="5364829" cy="582221"/>
          </a:xfrm>
        </p:spPr>
        <p:txBody>
          <a:bodyPr>
            <a:normAutofit/>
          </a:bodyPr>
          <a:lstStyle>
            <a:lvl1pPr marL="0" indent="0" algn="ctr">
              <a:buNone/>
              <a:defRPr sz="3600" b="0" i="0">
                <a:solidFill>
                  <a:schemeClr val="bg1"/>
                </a:solidFill>
                <a:latin typeface="+mn-lt"/>
              </a:defRPr>
            </a:lvl1pPr>
          </a:lstStyle>
          <a:p>
            <a:pPr lvl="0"/>
            <a:r>
              <a:rPr lang="en-US"/>
              <a:t>Heading</a:t>
            </a:r>
          </a:p>
        </p:txBody>
      </p:sp>
      <p:sp>
        <p:nvSpPr>
          <p:cNvPr id="9" name="Text Box 5">
            <a:extLst>
              <a:ext uri="{FF2B5EF4-FFF2-40B4-BE49-F238E27FC236}">
                <a16:creationId xmlns:a16="http://schemas.microsoft.com/office/drawing/2014/main" id="{31DFF6F0-6E2D-E541-820A-2A1DEA1D6EE9}"/>
              </a:ext>
            </a:extLst>
          </p:cNvPr>
          <p:cNvSpPr txBox="1"/>
          <p:nvPr userDrawn="1"/>
        </p:nvSpPr>
        <p:spPr>
          <a:xfrm>
            <a:off x="90679" y="6377911"/>
            <a:ext cx="12101321" cy="372172"/>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IE" sz="950" b="1" spc="170" baseline="0">
                <a:solidFill>
                  <a:srgbClr val="0B582E"/>
                </a:solidFill>
                <a:effectLst/>
                <a:latin typeface="+mn-lt"/>
                <a:ea typeface="Times New Roman" panose="02020603050405020304" pitchFamily="18" charset="0"/>
                <a:cs typeface="Times New Roman" panose="02020603050405020304" pitchFamily="18" charset="0"/>
              </a:rPr>
              <a:t>SUSTAINABLE</a:t>
            </a:r>
            <a:r>
              <a:rPr lang="en-IE" sz="950" spc="170" baseline="0">
                <a:solidFill>
                  <a:srgbClr val="0B582E"/>
                </a:solidFill>
                <a:effectLst/>
                <a:latin typeface="+mj-lt"/>
                <a:ea typeface="Times New Roman" panose="02020603050405020304" pitchFamily="18" charset="0"/>
                <a:cs typeface="Times New Roman" panose="02020603050405020304" pitchFamily="18" charset="0"/>
              </a:rPr>
              <a:t> FUTURES FOR ENTERPRISE CENTRES</a:t>
            </a:r>
            <a:endParaRPr lang="en-IE" sz="950" spc="170" baseline="0">
              <a:solidFill>
                <a:srgbClr val="0B582E"/>
              </a:solidFill>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7720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alendar graph">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F295640-5B5F-6E47-808F-2F2FB8B377B6}"/>
              </a:ext>
            </a:extLst>
          </p:cNvPr>
          <p:cNvGrpSpPr/>
          <p:nvPr userDrawn="1"/>
        </p:nvGrpSpPr>
        <p:grpSpPr>
          <a:xfrm>
            <a:off x="13492" y="1908372"/>
            <a:ext cx="12165015" cy="4019461"/>
            <a:chOff x="0" y="4738255"/>
            <a:chExt cx="21169744" cy="5292436"/>
          </a:xfrm>
        </p:grpSpPr>
        <p:sp>
          <p:nvSpPr>
            <p:cNvPr id="3" name="Rectangle 2">
              <a:extLst>
                <a:ext uri="{FF2B5EF4-FFF2-40B4-BE49-F238E27FC236}">
                  <a16:creationId xmlns:a16="http://schemas.microsoft.com/office/drawing/2014/main" id="{2C287D99-39F7-274E-881D-B1205E86882D}"/>
                </a:ext>
              </a:extLst>
            </p:cNvPr>
            <p:cNvSpPr/>
            <p:nvPr/>
          </p:nvSpPr>
          <p:spPr>
            <a:xfrm>
              <a:off x="0" y="4738255"/>
              <a:ext cx="5292436" cy="5292436"/>
            </a:xfrm>
            <a:prstGeom prst="rect">
              <a:avLst/>
            </a:prstGeom>
            <a:solidFill>
              <a:srgbClr val="84BA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A7255414-C2BD-294E-A843-C1E85CBB702D}"/>
                </a:ext>
              </a:extLst>
            </p:cNvPr>
            <p:cNvSpPr/>
            <p:nvPr/>
          </p:nvSpPr>
          <p:spPr>
            <a:xfrm>
              <a:off x="5292436" y="4738255"/>
              <a:ext cx="5292436" cy="5292436"/>
            </a:xfrm>
            <a:prstGeom prst="rect">
              <a:avLst/>
            </a:prstGeom>
            <a:solidFill>
              <a:srgbClr val="63A0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2AF4D0D-CD86-1943-BD02-89B10E71AB04}"/>
                </a:ext>
              </a:extLst>
            </p:cNvPr>
            <p:cNvSpPr/>
            <p:nvPr/>
          </p:nvSpPr>
          <p:spPr>
            <a:xfrm>
              <a:off x="10584872" y="4738255"/>
              <a:ext cx="5292436" cy="5292436"/>
            </a:xfrm>
            <a:prstGeom prst="rect">
              <a:avLst/>
            </a:prstGeom>
            <a:solidFill>
              <a:srgbClr val="4689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B3D836D-4100-D44A-83B0-51B97203CAA2}"/>
                </a:ext>
              </a:extLst>
            </p:cNvPr>
            <p:cNvSpPr/>
            <p:nvPr/>
          </p:nvSpPr>
          <p:spPr>
            <a:xfrm>
              <a:off x="15877308" y="4738255"/>
              <a:ext cx="5292436" cy="5292436"/>
            </a:xfrm>
            <a:prstGeom prst="rect">
              <a:avLst/>
            </a:prstGeom>
            <a:solidFill>
              <a:srgbClr val="2972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 Placeholder 17">
            <a:extLst>
              <a:ext uri="{FF2B5EF4-FFF2-40B4-BE49-F238E27FC236}">
                <a16:creationId xmlns:a16="http://schemas.microsoft.com/office/drawing/2014/main" id="{40B2C6C4-135F-5946-B876-EA9B72EF097A}"/>
              </a:ext>
            </a:extLst>
          </p:cNvPr>
          <p:cNvSpPr>
            <a:spLocks noGrp="1"/>
          </p:cNvSpPr>
          <p:nvPr>
            <p:ph type="body" sz="quarter" idx="18" hasCustomPrompt="1"/>
          </p:nvPr>
        </p:nvSpPr>
        <p:spPr>
          <a:xfrm>
            <a:off x="3054743" y="2997026"/>
            <a:ext cx="3024340" cy="442916"/>
          </a:xfrm>
        </p:spPr>
        <p:txBody>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February</a:t>
            </a:r>
            <a:endParaRPr lang="en-US"/>
          </a:p>
        </p:txBody>
      </p:sp>
      <p:sp>
        <p:nvSpPr>
          <p:cNvPr id="36" name="Text Placeholder 23">
            <a:extLst>
              <a:ext uri="{FF2B5EF4-FFF2-40B4-BE49-F238E27FC236}">
                <a16:creationId xmlns:a16="http://schemas.microsoft.com/office/drawing/2014/main" id="{BDA90A0E-F434-DE4E-802E-4F8D96708411}"/>
              </a:ext>
            </a:extLst>
          </p:cNvPr>
          <p:cNvSpPr>
            <a:spLocks noGrp="1"/>
          </p:cNvSpPr>
          <p:nvPr>
            <p:ph type="body" sz="quarter" idx="16" hasCustomPrompt="1"/>
          </p:nvPr>
        </p:nvSpPr>
        <p:spPr>
          <a:xfrm>
            <a:off x="3059026" y="2365673"/>
            <a:ext cx="3049353" cy="582221"/>
          </a:xfrm>
        </p:spPr>
        <p:txBody>
          <a:bodyPr>
            <a:noAutofit/>
          </a:bodyPr>
          <a:lstStyle>
            <a:lvl1pPr marL="0" indent="0" algn="ctr">
              <a:buNone/>
              <a:defRPr sz="4400" b="1" i="0">
                <a:solidFill>
                  <a:schemeClr val="bg1"/>
                </a:solidFill>
                <a:latin typeface="+mn-lt"/>
              </a:defRPr>
            </a:lvl1pPr>
          </a:lstStyle>
          <a:p>
            <a:pPr lvl="0"/>
            <a:r>
              <a:rPr lang="en-US"/>
              <a:t>4</a:t>
            </a:r>
          </a:p>
        </p:txBody>
      </p:sp>
      <p:sp>
        <p:nvSpPr>
          <p:cNvPr id="37" name="Text Placeholder 17">
            <a:extLst>
              <a:ext uri="{FF2B5EF4-FFF2-40B4-BE49-F238E27FC236}">
                <a16:creationId xmlns:a16="http://schemas.microsoft.com/office/drawing/2014/main" id="{E4E3947D-3C0D-864E-A378-E86B96AB3AB7}"/>
              </a:ext>
            </a:extLst>
          </p:cNvPr>
          <p:cNvSpPr>
            <a:spLocks noGrp="1"/>
          </p:cNvSpPr>
          <p:nvPr>
            <p:ph type="body" sz="quarter" idx="19" hasCustomPrompt="1"/>
          </p:nvPr>
        </p:nvSpPr>
        <p:spPr>
          <a:xfrm>
            <a:off x="3069574" y="3727302"/>
            <a:ext cx="3024340" cy="2027112"/>
          </a:xfrm>
        </p:spPr>
        <p:txBody>
          <a:bodyPr>
            <a:normAutofit/>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38" name="Text Placeholder 17">
            <a:extLst>
              <a:ext uri="{FF2B5EF4-FFF2-40B4-BE49-F238E27FC236}">
                <a16:creationId xmlns:a16="http://schemas.microsoft.com/office/drawing/2014/main" id="{7A61D601-8E58-BD42-BBBF-581E5B432135}"/>
              </a:ext>
            </a:extLst>
          </p:cNvPr>
          <p:cNvSpPr>
            <a:spLocks noGrp="1"/>
          </p:cNvSpPr>
          <p:nvPr>
            <p:ph type="body" sz="quarter" idx="20" hasCustomPrompt="1"/>
          </p:nvPr>
        </p:nvSpPr>
        <p:spPr>
          <a:xfrm>
            <a:off x="-979" y="3000122"/>
            <a:ext cx="3024340" cy="442916"/>
          </a:xfrm>
        </p:spPr>
        <p:txBody>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January</a:t>
            </a:r>
            <a:endParaRPr lang="en-US"/>
          </a:p>
        </p:txBody>
      </p:sp>
      <p:sp>
        <p:nvSpPr>
          <p:cNvPr id="39" name="Text Placeholder 23">
            <a:extLst>
              <a:ext uri="{FF2B5EF4-FFF2-40B4-BE49-F238E27FC236}">
                <a16:creationId xmlns:a16="http://schemas.microsoft.com/office/drawing/2014/main" id="{FBF15F1B-8908-F446-91BA-B6025A5D96A4}"/>
              </a:ext>
            </a:extLst>
          </p:cNvPr>
          <p:cNvSpPr>
            <a:spLocks noGrp="1"/>
          </p:cNvSpPr>
          <p:nvPr>
            <p:ph type="body" sz="quarter" idx="21" hasCustomPrompt="1"/>
          </p:nvPr>
        </p:nvSpPr>
        <p:spPr>
          <a:xfrm>
            <a:off x="3304" y="2368769"/>
            <a:ext cx="3049353" cy="582221"/>
          </a:xfrm>
        </p:spPr>
        <p:txBody>
          <a:bodyPr>
            <a:normAutofit/>
          </a:bodyPr>
          <a:lstStyle>
            <a:lvl1pPr marL="0" indent="0" algn="ctr">
              <a:buNone/>
              <a:defRPr sz="4400" b="1" i="0">
                <a:solidFill>
                  <a:schemeClr val="bg1"/>
                </a:solidFill>
                <a:latin typeface="+mn-lt"/>
              </a:defRPr>
            </a:lvl1pPr>
          </a:lstStyle>
          <a:p>
            <a:pPr lvl="0"/>
            <a:r>
              <a:rPr lang="en-US"/>
              <a:t>20</a:t>
            </a:r>
          </a:p>
        </p:txBody>
      </p:sp>
      <p:sp>
        <p:nvSpPr>
          <p:cNvPr id="40" name="Text Placeholder 17">
            <a:extLst>
              <a:ext uri="{FF2B5EF4-FFF2-40B4-BE49-F238E27FC236}">
                <a16:creationId xmlns:a16="http://schemas.microsoft.com/office/drawing/2014/main" id="{8DA24536-E652-E647-BC3C-200CC5578281}"/>
              </a:ext>
            </a:extLst>
          </p:cNvPr>
          <p:cNvSpPr>
            <a:spLocks noGrp="1"/>
          </p:cNvSpPr>
          <p:nvPr>
            <p:ph type="body" sz="quarter" idx="22" hasCustomPrompt="1"/>
          </p:nvPr>
        </p:nvSpPr>
        <p:spPr>
          <a:xfrm>
            <a:off x="13852" y="3730398"/>
            <a:ext cx="3024340" cy="2027112"/>
          </a:xfrm>
        </p:spPr>
        <p:txBody>
          <a:bodyPr>
            <a:normAutofit/>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41" name="Text Placeholder 17">
            <a:extLst>
              <a:ext uri="{FF2B5EF4-FFF2-40B4-BE49-F238E27FC236}">
                <a16:creationId xmlns:a16="http://schemas.microsoft.com/office/drawing/2014/main" id="{87F5E8E1-032A-ED43-93E9-DB20B4563FF8}"/>
              </a:ext>
            </a:extLst>
          </p:cNvPr>
          <p:cNvSpPr>
            <a:spLocks noGrp="1"/>
          </p:cNvSpPr>
          <p:nvPr>
            <p:ph type="body" sz="quarter" idx="23" hasCustomPrompt="1"/>
          </p:nvPr>
        </p:nvSpPr>
        <p:spPr>
          <a:xfrm>
            <a:off x="9124512" y="2983711"/>
            <a:ext cx="3024340" cy="442916"/>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April</a:t>
            </a:r>
            <a:endParaRPr lang="en-US"/>
          </a:p>
        </p:txBody>
      </p:sp>
      <p:sp>
        <p:nvSpPr>
          <p:cNvPr id="42" name="Text Placeholder 23">
            <a:extLst>
              <a:ext uri="{FF2B5EF4-FFF2-40B4-BE49-F238E27FC236}">
                <a16:creationId xmlns:a16="http://schemas.microsoft.com/office/drawing/2014/main" id="{76204B1D-FD93-534C-86DB-6D09C9545691}"/>
              </a:ext>
            </a:extLst>
          </p:cNvPr>
          <p:cNvSpPr>
            <a:spLocks noGrp="1"/>
          </p:cNvSpPr>
          <p:nvPr>
            <p:ph type="body" sz="quarter" idx="24" hasCustomPrompt="1"/>
          </p:nvPr>
        </p:nvSpPr>
        <p:spPr>
          <a:xfrm>
            <a:off x="9128795" y="2352358"/>
            <a:ext cx="3049353" cy="582221"/>
          </a:xfrm>
        </p:spPr>
        <p:txBody>
          <a:bodyPr>
            <a:noAutofit/>
          </a:bodyPr>
          <a:lstStyle>
            <a:lvl1pPr marL="0" indent="0" algn="ctr">
              <a:buNone/>
              <a:defRPr sz="4400" b="1" i="0">
                <a:solidFill>
                  <a:schemeClr val="bg1"/>
                </a:solidFill>
                <a:latin typeface="+mn-lt"/>
              </a:defRPr>
            </a:lvl1pPr>
          </a:lstStyle>
          <a:p>
            <a:pPr lvl="0"/>
            <a:r>
              <a:rPr lang="en-US"/>
              <a:t>2</a:t>
            </a:r>
          </a:p>
        </p:txBody>
      </p:sp>
      <p:sp>
        <p:nvSpPr>
          <p:cNvPr id="43" name="Text Placeholder 17">
            <a:extLst>
              <a:ext uri="{FF2B5EF4-FFF2-40B4-BE49-F238E27FC236}">
                <a16:creationId xmlns:a16="http://schemas.microsoft.com/office/drawing/2014/main" id="{F4D63AE9-5CEC-9F4B-96A5-3F0DB00BF3E5}"/>
              </a:ext>
            </a:extLst>
          </p:cNvPr>
          <p:cNvSpPr>
            <a:spLocks noGrp="1"/>
          </p:cNvSpPr>
          <p:nvPr>
            <p:ph type="body" sz="quarter" idx="25" hasCustomPrompt="1"/>
          </p:nvPr>
        </p:nvSpPr>
        <p:spPr>
          <a:xfrm>
            <a:off x="9139343" y="3713987"/>
            <a:ext cx="3024340" cy="2027112"/>
          </a:xfrm>
        </p:spPr>
        <p:txBody>
          <a:bodyPr>
            <a:normAutofit/>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44" name="Text Placeholder 17">
            <a:extLst>
              <a:ext uri="{FF2B5EF4-FFF2-40B4-BE49-F238E27FC236}">
                <a16:creationId xmlns:a16="http://schemas.microsoft.com/office/drawing/2014/main" id="{18449C84-980B-324B-B217-BB2EDFA5B227}"/>
              </a:ext>
            </a:extLst>
          </p:cNvPr>
          <p:cNvSpPr>
            <a:spLocks noGrp="1"/>
          </p:cNvSpPr>
          <p:nvPr>
            <p:ph type="body" sz="quarter" idx="26" hasCustomPrompt="1"/>
          </p:nvPr>
        </p:nvSpPr>
        <p:spPr>
          <a:xfrm>
            <a:off x="6068790" y="2986807"/>
            <a:ext cx="3024340" cy="442916"/>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March</a:t>
            </a:r>
            <a:endParaRPr lang="en-US"/>
          </a:p>
        </p:txBody>
      </p:sp>
      <p:sp>
        <p:nvSpPr>
          <p:cNvPr id="45" name="Text Placeholder 23">
            <a:extLst>
              <a:ext uri="{FF2B5EF4-FFF2-40B4-BE49-F238E27FC236}">
                <a16:creationId xmlns:a16="http://schemas.microsoft.com/office/drawing/2014/main" id="{DB432D93-6FEA-AC42-83B9-779DFF3A77AA}"/>
              </a:ext>
            </a:extLst>
          </p:cNvPr>
          <p:cNvSpPr>
            <a:spLocks noGrp="1"/>
          </p:cNvSpPr>
          <p:nvPr>
            <p:ph type="body" sz="quarter" idx="27" hasCustomPrompt="1"/>
          </p:nvPr>
        </p:nvSpPr>
        <p:spPr>
          <a:xfrm>
            <a:off x="6073073" y="2355454"/>
            <a:ext cx="3049353" cy="582221"/>
          </a:xfrm>
        </p:spPr>
        <p:txBody>
          <a:bodyPr>
            <a:normAutofit/>
          </a:bodyPr>
          <a:lstStyle>
            <a:lvl1pPr marL="0" indent="0" algn="ctr">
              <a:buNone/>
              <a:defRPr sz="4400" b="1" i="0">
                <a:solidFill>
                  <a:schemeClr val="bg1"/>
                </a:solidFill>
                <a:latin typeface="+mn-lt"/>
              </a:defRPr>
            </a:lvl1pPr>
          </a:lstStyle>
          <a:p>
            <a:pPr lvl="0"/>
            <a:r>
              <a:rPr lang="en-US"/>
              <a:t>17</a:t>
            </a:r>
          </a:p>
        </p:txBody>
      </p:sp>
      <p:sp>
        <p:nvSpPr>
          <p:cNvPr id="46" name="Text Placeholder 17">
            <a:extLst>
              <a:ext uri="{FF2B5EF4-FFF2-40B4-BE49-F238E27FC236}">
                <a16:creationId xmlns:a16="http://schemas.microsoft.com/office/drawing/2014/main" id="{23980425-5596-AE4F-A5E0-1E8D36188DD0}"/>
              </a:ext>
            </a:extLst>
          </p:cNvPr>
          <p:cNvSpPr>
            <a:spLocks noGrp="1"/>
          </p:cNvSpPr>
          <p:nvPr>
            <p:ph type="body" sz="quarter" idx="28" hasCustomPrompt="1"/>
          </p:nvPr>
        </p:nvSpPr>
        <p:spPr>
          <a:xfrm>
            <a:off x="6083621" y="3717083"/>
            <a:ext cx="3024340" cy="2027112"/>
          </a:xfrm>
        </p:spPr>
        <p:txBody>
          <a:bodyPr>
            <a:normAutofit/>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25" name="Text Placeholder 23">
            <a:extLst>
              <a:ext uri="{FF2B5EF4-FFF2-40B4-BE49-F238E27FC236}">
                <a16:creationId xmlns:a16="http://schemas.microsoft.com/office/drawing/2014/main" id="{931F17A9-1990-CB4F-B6F6-4BB13F4AD5DC}"/>
              </a:ext>
            </a:extLst>
          </p:cNvPr>
          <p:cNvSpPr>
            <a:spLocks noGrp="1"/>
          </p:cNvSpPr>
          <p:nvPr>
            <p:ph type="body" sz="quarter" idx="29" hasCustomPrompt="1"/>
          </p:nvPr>
        </p:nvSpPr>
        <p:spPr>
          <a:xfrm>
            <a:off x="10764" y="418492"/>
            <a:ext cx="12181236" cy="582221"/>
          </a:xfrm>
        </p:spPr>
        <p:txBody>
          <a:bodyPr>
            <a:normAutofit/>
          </a:bodyPr>
          <a:lstStyle>
            <a:lvl1pPr marL="0" indent="0" algn="ctr">
              <a:buNone/>
              <a:defRPr sz="3600" b="0" i="0">
                <a:solidFill>
                  <a:srgbClr val="000000"/>
                </a:solidFill>
                <a:latin typeface="+mn-lt"/>
              </a:defRPr>
            </a:lvl1pPr>
          </a:lstStyle>
          <a:p>
            <a:pPr lvl="0"/>
            <a:r>
              <a:rPr lang="en-US"/>
              <a:t>Heading</a:t>
            </a:r>
          </a:p>
        </p:txBody>
      </p:sp>
      <p:sp>
        <p:nvSpPr>
          <p:cNvPr id="21" name="Text Box 5">
            <a:extLst>
              <a:ext uri="{FF2B5EF4-FFF2-40B4-BE49-F238E27FC236}">
                <a16:creationId xmlns:a16="http://schemas.microsoft.com/office/drawing/2014/main" id="{AB78E801-7E8F-B24F-A3BA-F5B97FEF63E1}"/>
              </a:ext>
            </a:extLst>
          </p:cNvPr>
          <p:cNvSpPr txBox="1"/>
          <p:nvPr userDrawn="1"/>
        </p:nvSpPr>
        <p:spPr>
          <a:xfrm>
            <a:off x="90679" y="6377911"/>
            <a:ext cx="12101321" cy="372172"/>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IE" sz="950" b="1" spc="170" baseline="0">
                <a:solidFill>
                  <a:srgbClr val="0B582E"/>
                </a:solidFill>
                <a:effectLst/>
                <a:latin typeface="+mn-lt"/>
                <a:ea typeface="Times New Roman" panose="02020603050405020304" pitchFamily="18" charset="0"/>
                <a:cs typeface="Times New Roman" panose="02020603050405020304" pitchFamily="18" charset="0"/>
              </a:rPr>
              <a:t>SUSTAINABLE</a:t>
            </a:r>
            <a:r>
              <a:rPr lang="en-IE" sz="950" spc="170" baseline="0">
                <a:solidFill>
                  <a:srgbClr val="0B582E"/>
                </a:solidFill>
                <a:effectLst/>
                <a:latin typeface="+mj-lt"/>
                <a:ea typeface="Times New Roman" panose="02020603050405020304" pitchFamily="18" charset="0"/>
                <a:cs typeface="Times New Roman" panose="02020603050405020304" pitchFamily="18" charset="0"/>
              </a:rPr>
              <a:t> FUTURES FOR ENTERPRISE CENTRES</a:t>
            </a:r>
            <a:endParaRPr lang="en-IE" sz="950" spc="170" baseline="0">
              <a:solidFill>
                <a:srgbClr val="0B582E"/>
              </a:solidFill>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040658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 point icon graph">
    <p:spTree>
      <p:nvGrpSpPr>
        <p:cNvPr id="1" name=""/>
        <p:cNvGrpSpPr/>
        <p:nvPr/>
      </p:nvGrpSpPr>
      <p:grpSpPr>
        <a:xfrm>
          <a:off x="0" y="0"/>
          <a:ext cx="0" cy="0"/>
          <a:chOff x="0" y="0"/>
          <a:chExt cx="0" cy="0"/>
        </a:xfrm>
      </p:grpSpPr>
      <p:sp>
        <p:nvSpPr>
          <p:cNvPr id="4" name="Freeform: Shape 4232">
            <a:extLst>
              <a:ext uri="{FF2B5EF4-FFF2-40B4-BE49-F238E27FC236}">
                <a16:creationId xmlns:a16="http://schemas.microsoft.com/office/drawing/2014/main" id="{622070F6-FB1F-9148-9EB4-D8EF592B6C8A}"/>
              </a:ext>
            </a:extLst>
          </p:cNvPr>
          <p:cNvSpPr/>
          <p:nvPr userDrawn="1"/>
        </p:nvSpPr>
        <p:spPr>
          <a:xfrm>
            <a:off x="2225374" y="1727469"/>
            <a:ext cx="1521426" cy="2214649"/>
          </a:xfrm>
          <a:custGeom>
            <a:avLst/>
            <a:gdLst/>
            <a:ahLst/>
            <a:cxnLst>
              <a:cxn ang="3cd4">
                <a:pos x="hc" y="t"/>
              </a:cxn>
              <a:cxn ang="cd2">
                <a:pos x="l" y="vc"/>
              </a:cxn>
              <a:cxn ang="cd4">
                <a:pos x="hc" y="b"/>
              </a:cxn>
              <a:cxn ang="0">
                <a:pos x="r" y="vc"/>
              </a:cxn>
            </a:cxnLst>
            <a:rect l="l" t="t" r="r" b="b"/>
            <a:pathLst>
              <a:path w="914" h="1330">
                <a:moveTo>
                  <a:pt x="456" y="219"/>
                </a:moveTo>
                <a:cubicBezTo>
                  <a:pt x="327" y="219"/>
                  <a:pt x="220" y="325"/>
                  <a:pt x="220" y="455"/>
                </a:cubicBezTo>
                <a:cubicBezTo>
                  <a:pt x="220" y="587"/>
                  <a:pt x="327" y="692"/>
                  <a:pt x="456" y="692"/>
                </a:cubicBezTo>
                <a:cubicBezTo>
                  <a:pt x="587" y="692"/>
                  <a:pt x="693" y="587"/>
                  <a:pt x="693" y="455"/>
                </a:cubicBezTo>
                <a:cubicBezTo>
                  <a:pt x="693" y="325"/>
                  <a:pt x="587" y="219"/>
                  <a:pt x="456" y="219"/>
                </a:cubicBezTo>
                <a:close/>
                <a:moveTo>
                  <a:pt x="456" y="0"/>
                </a:moveTo>
                <a:cubicBezTo>
                  <a:pt x="709" y="0"/>
                  <a:pt x="914" y="203"/>
                  <a:pt x="914" y="455"/>
                </a:cubicBezTo>
                <a:cubicBezTo>
                  <a:pt x="914" y="705"/>
                  <a:pt x="714" y="907"/>
                  <a:pt x="466" y="913"/>
                </a:cubicBezTo>
                <a:lnTo>
                  <a:pt x="466" y="1276"/>
                </a:lnTo>
                <a:cubicBezTo>
                  <a:pt x="477" y="1280"/>
                  <a:pt x="485" y="1289"/>
                  <a:pt x="485" y="1303"/>
                </a:cubicBezTo>
                <a:cubicBezTo>
                  <a:pt x="485" y="1316"/>
                  <a:pt x="473" y="1330"/>
                  <a:pt x="456" y="1330"/>
                </a:cubicBezTo>
                <a:cubicBezTo>
                  <a:pt x="442" y="1330"/>
                  <a:pt x="429" y="1316"/>
                  <a:pt x="429" y="1303"/>
                </a:cubicBezTo>
                <a:cubicBezTo>
                  <a:pt x="429" y="1289"/>
                  <a:pt x="438" y="1280"/>
                  <a:pt x="449" y="1276"/>
                </a:cubicBezTo>
                <a:lnTo>
                  <a:pt x="449" y="913"/>
                </a:lnTo>
                <a:cubicBezTo>
                  <a:pt x="200" y="907"/>
                  <a:pt x="0" y="705"/>
                  <a:pt x="0" y="455"/>
                </a:cubicBezTo>
                <a:cubicBezTo>
                  <a:pt x="0" y="203"/>
                  <a:pt x="204" y="0"/>
                  <a:pt x="456" y="0"/>
                </a:cubicBezTo>
                <a:close/>
              </a:path>
            </a:pathLst>
          </a:custGeom>
          <a:solidFill>
            <a:srgbClr val="84BA4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a:ln>
                <a:noFill/>
              </a:ln>
              <a:latin typeface="Lato Regular" charset="0"/>
              <a:ea typeface="Arial Unicode MS" pitchFamily="2"/>
              <a:cs typeface="Arial Unicode MS" pitchFamily="2"/>
            </a:endParaRPr>
          </a:p>
        </p:txBody>
      </p:sp>
      <p:sp>
        <p:nvSpPr>
          <p:cNvPr id="5" name="Freeform: Shape 4237">
            <a:extLst>
              <a:ext uri="{FF2B5EF4-FFF2-40B4-BE49-F238E27FC236}">
                <a16:creationId xmlns:a16="http://schemas.microsoft.com/office/drawing/2014/main" id="{D8A1DBA4-C804-2D47-9911-EC8677BC17CE}"/>
              </a:ext>
            </a:extLst>
          </p:cNvPr>
          <p:cNvSpPr/>
          <p:nvPr userDrawn="1"/>
        </p:nvSpPr>
        <p:spPr>
          <a:xfrm>
            <a:off x="2268473" y="1768904"/>
            <a:ext cx="1433560" cy="1433557"/>
          </a:xfrm>
          <a:custGeom>
            <a:avLst/>
            <a:gdLst/>
            <a:ahLst/>
            <a:cxnLst>
              <a:cxn ang="3cd4">
                <a:pos x="hc" y="t"/>
              </a:cxn>
              <a:cxn ang="cd2">
                <a:pos x="l" y="vc"/>
              </a:cxn>
              <a:cxn ang="cd4">
                <a:pos x="hc" y="b"/>
              </a:cxn>
              <a:cxn ang="0">
                <a:pos x="r" y="vc"/>
              </a:cxn>
            </a:cxnLst>
            <a:rect l="l" t="t" r="r" b="b"/>
            <a:pathLst>
              <a:path w="473" h="473">
                <a:moveTo>
                  <a:pt x="236" y="0"/>
                </a:moveTo>
                <a:cubicBezTo>
                  <a:pt x="107" y="0"/>
                  <a:pt x="0" y="106"/>
                  <a:pt x="0" y="236"/>
                </a:cubicBezTo>
                <a:cubicBezTo>
                  <a:pt x="0" y="368"/>
                  <a:pt x="107" y="473"/>
                  <a:pt x="236" y="473"/>
                </a:cubicBezTo>
                <a:cubicBezTo>
                  <a:pt x="367" y="473"/>
                  <a:pt x="473" y="368"/>
                  <a:pt x="473" y="236"/>
                </a:cubicBezTo>
                <a:cubicBezTo>
                  <a:pt x="473" y="106"/>
                  <a:pt x="367" y="0"/>
                  <a:pt x="236" y="0"/>
                </a:cubicBezTo>
                <a:close/>
              </a:path>
            </a:pathLst>
          </a:custGeom>
          <a:solidFill>
            <a:srgbClr val="84BA4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a:ln>
                <a:noFill/>
              </a:ln>
              <a:latin typeface="Lato Regular" charset="0"/>
              <a:ea typeface="Arial Unicode MS" pitchFamily="2"/>
              <a:cs typeface="Arial Unicode MS" pitchFamily="2"/>
            </a:endParaRPr>
          </a:p>
        </p:txBody>
      </p:sp>
      <p:sp>
        <p:nvSpPr>
          <p:cNvPr id="6" name="Freeform: Shape 4233">
            <a:extLst>
              <a:ext uri="{FF2B5EF4-FFF2-40B4-BE49-F238E27FC236}">
                <a16:creationId xmlns:a16="http://schemas.microsoft.com/office/drawing/2014/main" id="{A2B5C452-54BF-9B4F-A43E-38B402D1B95F}"/>
              </a:ext>
            </a:extLst>
          </p:cNvPr>
          <p:cNvSpPr/>
          <p:nvPr userDrawn="1"/>
        </p:nvSpPr>
        <p:spPr>
          <a:xfrm>
            <a:off x="5348401" y="1773769"/>
            <a:ext cx="1519759" cy="2214649"/>
          </a:xfrm>
          <a:custGeom>
            <a:avLst/>
            <a:gdLst/>
            <a:ahLst/>
            <a:cxnLst>
              <a:cxn ang="3cd4">
                <a:pos x="hc" y="t"/>
              </a:cxn>
              <a:cxn ang="cd2">
                <a:pos x="l" y="vc"/>
              </a:cxn>
              <a:cxn ang="cd4">
                <a:pos x="hc" y="b"/>
              </a:cxn>
              <a:cxn ang="0">
                <a:pos x="r" y="vc"/>
              </a:cxn>
            </a:cxnLst>
            <a:rect l="l" t="t" r="r" b="b"/>
            <a:pathLst>
              <a:path w="913" h="1330">
                <a:moveTo>
                  <a:pt x="455" y="219"/>
                </a:moveTo>
                <a:cubicBezTo>
                  <a:pt x="325" y="219"/>
                  <a:pt x="219" y="325"/>
                  <a:pt x="219" y="455"/>
                </a:cubicBezTo>
                <a:cubicBezTo>
                  <a:pt x="219" y="587"/>
                  <a:pt x="325" y="692"/>
                  <a:pt x="455" y="692"/>
                </a:cubicBezTo>
                <a:cubicBezTo>
                  <a:pt x="587" y="692"/>
                  <a:pt x="692" y="587"/>
                  <a:pt x="692" y="455"/>
                </a:cubicBezTo>
                <a:cubicBezTo>
                  <a:pt x="692" y="325"/>
                  <a:pt x="587" y="219"/>
                  <a:pt x="455" y="219"/>
                </a:cubicBezTo>
                <a:close/>
                <a:moveTo>
                  <a:pt x="455" y="0"/>
                </a:moveTo>
                <a:cubicBezTo>
                  <a:pt x="708" y="0"/>
                  <a:pt x="913" y="203"/>
                  <a:pt x="913" y="455"/>
                </a:cubicBezTo>
                <a:cubicBezTo>
                  <a:pt x="913" y="705"/>
                  <a:pt x="713" y="907"/>
                  <a:pt x="465" y="913"/>
                </a:cubicBezTo>
                <a:lnTo>
                  <a:pt x="465" y="1276"/>
                </a:lnTo>
                <a:cubicBezTo>
                  <a:pt x="476" y="1280"/>
                  <a:pt x="484" y="1289"/>
                  <a:pt x="484" y="1303"/>
                </a:cubicBezTo>
                <a:cubicBezTo>
                  <a:pt x="484" y="1316"/>
                  <a:pt x="471" y="1330"/>
                  <a:pt x="455" y="1330"/>
                </a:cubicBezTo>
                <a:cubicBezTo>
                  <a:pt x="441" y="1330"/>
                  <a:pt x="429" y="1316"/>
                  <a:pt x="429" y="1303"/>
                </a:cubicBezTo>
                <a:cubicBezTo>
                  <a:pt x="429" y="1289"/>
                  <a:pt x="435" y="1280"/>
                  <a:pt x="446" y="1276"/>
                </a:cubicBezTo>
                <a:lnTo>
                  <a:pt x="446" y="913"/>
                </a:lnTo>
                <a:cubicBezTo>
                  <a:pt x="199" y="907"/>
                  <a:pt x="0" y="705"/>
                  <a:pt x="0" y="455"/>
                </a:cubicBezTo>
                <a:cubicBezTo>
                  <a:pt x="0" y="203"/>
                  <a:pt x="203" y="0"/>
                  <a:pt x="455" y="0"/>
                </a:cubicBezTo>
                <a:close/>
              </a:path>
            </a:pathLst>
          </a:custGeom>
          <a:solidFill>
            <a:srgbClr val="63A043"/>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a:ln>
                <a:noFill/>
              </a:ln>
              <a:latin typeface="Lato Regular" charset="0"/>
              <a:ea typeface="Arial Unicode MS" pitchFamily="2"/>
              <a:cs typeface="Arial Unicode MS" pitchFamily="2"/>
            </a:endParaRPr>
          </a:p>
        </p:txBody>
      </p:sp>
      <p:sp>
        <p:nvSpPr>
          <p:cNvPr id="7" name="Freeform: Shape 4238">
            <a:extLst>
              <a:ext uri="{FF2B5EF4-FFF2-40B4-BE49-F238E27FC236}">
                <a16:creationId xmlns:a16="http://schemas.microsoft.com/office/drawing/2014/main" id="{444A958E-CFA7-B64E-92C8-D832683C4A94}"/>
              </a:ext>
            </a:extLst>
          </p:cNvPr>
          <p:cNvSpPr/>
          <p:nvPr userDrawn="1"/>
        </p:nvSpPr>
        <p:spPr>
          <a:xfrm>
            <a:off x="5389834" y="1815204"/>
            <a:ext cx="1433560" cy="1433557"/>
          </a:xfrm>
          <a:custGeom>
            <a:avLst/>
            <a:gdLst/>
            <a:ahLst/>
            <a:cxnLst>
              <a:cxn ang="3cd4">
                <a:pos x="hc" y="t"/>
              </a:cxn>
              <a:cxn ang="cd2">
                <a:pos x="l" y="vc"/>
              </a:cxn>
              <a:cxn ang="cd4">
                <a:pos x="hc" y="b"/>
              </a:cxn>
              <a:cxn ang="0">
                <a:pos x="r" y="vc"/>
              </a:cxn>
            </a:cxnLst>
            <a:rect l="l" t="t" r="r" b="b"/>
            <a:pathLst>
              <a:path w="473" h="473">
                <a:moveTo>
                  <a:pt x="236" y="0"/>
                </a:moveTo>
                <a:cubicBezTo>
                  <a:pt x="106" y="0"/>
                  <a:pt x="0" y="106"/>
                  <a:pt x="0" y="236"/>
                </a:cubicBezTo>
                <a:cubicBezTo>
                  <a:pt x="0" y="368"/>
                  <a:pt x="106" y="473"/>
                  <a:pt x="236" y="473"/>
                </a:cubicBezTo>
                <a:cubicBezTo>
                  <a:pt x="368" y="473"/>
                  <a:pt x="473" y="368"/>
                  <a:pt x="473" y="236"/>
                </a:cubicBezTo>
                <a:cubicBezTo>
                  <a:pt x="473" y="106"/>
                  <a:pt x="368" y="0"/>
                  <a:pt x="236" y="0"/>
                </a:cubicBezTo>
                <a:close/>
              </a:path>
            </a:pathLst>
          </a:custGeom>
          <a:solidFill>
            <a:srgbClr val="63A043"/>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a:ln>
                <a:noFill/>
              </a:ln>
              <a:latin typeface="Lato Regular" charset="0"/>
              <a:ea typeface="Arial Unicode MS" pitchFamily="2"/>
              <a:cs typeface="Arial Unicode MS" pitchFamily="2"/>
            </a:endParaRPr>
          </a:p>
        </p:txBody>
      </p:sp>
      <p:sp>
        <p:nvSpPr>
          <p:cNvPr id="12" name="Freeform: Shape 4234">
            <a:extLst>
              <a:ext uri="{FF2B5EF4-FFF2-40B4-BE49-F238E27FC236}">
                <a16:creationId xmlns:a16="http://schemas.microsoft.com/office/drawing/2014/main" id="{473A5FB1-762F-F846-BB1E-727584AF3C5F}"/>
              </a:ext>
            </a:extLst>
          </p:cNvPr>
          <p:cNvSpPr/>
          <p:nvPr userDrawn="1"/>
        </p:nvSpPr>
        <p:spPr>
          <a:xfrm>
            <a:off x="8745392" y="1780019"/>
            <a:ext cx="1521426" cy="2214649"/>
          </a:xfrm>
          <a:custGeom>
            <a:avLst/>
            <a:gdLst/>
            <a:ahLst/>
            <a:cxnLst>
              <a:cxn ang="3cd4">
                <a:pos x="hc" y="t"/>
              </a:cxn>
              <a:cxn ang="cd2">
                <a:pos x="l" y="vc"/>
              </a:cxn>
              <a:cxn ang="cd4">
                <a:pos x="hc" y="b"/>
              </a:cxn>
              <a:cxn ang="0">
                <a:pos x="r" y="vc"/>
              </a:cxn>
            </a:cxnLst>
            <a:rect l="l" t="t" r="r" b="b"/>
            <a:pathLst>
              <a:path w="914" h="1330">
                <a:moveTo>
                  <a:pt x="457" y="219"/>
                </a:moveTo>
                <a:cubicBezTo>
                  <a:pt x="327" y="219"/>
                  <a:pt x="222" y="325"/>
                  <a:pt x="222" y="455"/>
                </a:cubicBezTo>
                <a:cubicBezTo>
                  <a:pt x="222" y="587"/>
                  <a:pt x="327" y="692"/>
                  <a:pt x="457" y="692"/>
                </a:cubicBezTo>
                <a:cubicBezTo>
                  <a:pt x="587" y="692"/>
                  <a:pt x="694" y="587"/>
                  <a:pt x="694" y="455"/>
                </a:cubicBezTo>
                <a:cubicBezTo>
                  <a:pt x="694" y="325"/>
                  <a:pt x="587" y="219"/>
                  <a:pt x="457" y="219"/>
                </a:cubicBezTo>
                <a:close/>
                <a:moveTo>
                  <a:pt x="457" y="0"/>
                </a:moveTo>
                <a:cubicBezTo>
                  <a:pt x="710" y="0"/>
                  <a:pt x="914" y="203"/>
                  <a:pt x="914" y="455"/>
                </a:cubicBezTo>
                <a:cubicBezTo>
                  <a:pt x="914" y="705"/>
                  <a:pt x="714" y="907"/>
                  <a:pt x="466" y="913"/>
                </a:cubicBezTo>
                <a:lnTo>
                  <a:pt x="466" y="1276"/>
                </a:lnTo>
                <a:cubicBezTo>
                  <a:pt x="477" y="1280"/>
                  <a:pt x="484" y="1289"/>
                  <a:pt x="484" y="1303"/>
                </a:cubicBezTo>
                <a:cubicBezTo>
                  <a:pt x="484" y="1316"/>
                  <a:pt x="472" y="1330"/>
                  <a:pt x="457" y="1330"/>
                </a:cubicBezTo>
                <a:cubicBezTo>
                  <a:pt x="441" y="1330"/>
                  <a:pt x="429" y="1316"/>
                  <a:pt x="429" y="1303"/>
                </a:cubicBezTo>
                <a:cubicBezTo>
                  <a:pt x="429" y="1289"/>
                  <a:pt x="437" y="1280"/>
                  <a:pt x="448" y="1276"/>
                </a:cubicBezTo>
                <a:lnTo>
                  <a:pt x="448" y="913"/>
                </a:lnTo>
                <a:cubicBezTo>
                  <a:pt x="200" y="907"/>
                  <a:pt x="0" y="705"/>
                  <a:pt x="0" y="455"/>
                </a:cubicBezTo>
                <a:cubicBezTo>
                  <a:pt x="0" y="203"/>
                  <a:pt x="205" y="0"/>
                  <a:pt x="457" y="0"/>
                </a:cubicBezTo>
                <a:close/>
              </a:path>
            </a:pathLst>
          </a:custGeom>
          <a:solidFill>
            <a:srgbClr val="46894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a:ln>
                <a:noFill/>
              </a:ln>
              <a:latin typeface="Lato Regular" charset="0"/>
              <a:ea typeface="Arial Unicode MS" pitchFamily="2"/>
              <a:cs typeface="Arial Unicode MS" pitchFamily="2"/>
            </a:endParaRPr>
          </a:p>
        </p:txBody>
      </p:sp>
      <p:sp>
        <p:nvSpPr>
          <p:cNvPr id="13" name="Freeform: Shape 4239">
            <a:extLst>
              <a:ext uri="{FF2B5EF4-FFF2-40B4-BE49-F238E27FC236}">
                <a16:creationId xmlns:a16="http://schemas.microsoft.com/office/drawing/2014/main" id="{C85CF623-BF5F-8445-9C36-B325D84F9DE3}"/>
              </a:ext>
            </a:extLst>
          </p:cNvPr>
          <p:cNvSpPr/>
          <p:nvPr userDrawn="1"/>
        </p:nvSpPr>
        <p:spPr>
          <a:xfrm>
            <a:off x="8792510" y="1821454"/>
            <a:ext cx="1430522" cy="1433557"/>
          </a:xfrm>
          <a:custGeom>
            <a:avLst/>
            <a:gdLst/>
            <a:ahLst/>
            <a:cxnLst>
              <a:cxn ang="3cd4">
                <a:pos x="hc" y="t"/>
              </a:cxn>
              <a:cxn ang="cd2">
                <a:pos x="l" y="vc"/>
              </a:cxn>
              <a:cxn ang="cd4">
                <a:pos x="hc" y="b"/>
              </a:cxn>
              <a:cxn ang="0">
                <a:pos x="r" y="vc"/>
              </a:cxn>
            </a:cxnLst>
            <a:rect l="l" t="t" r="r" b="b"/>
            <a:pathLst>
              <a:path w="472" h="473">
                <a:moveTo>
                  <a:pt x="235" y="0"/>
                </a:moveTo>
                <a:cubicBezTo>
                  <a:pt x="105" y="0"/>
                  <a:pt x="0" y="106"/>
                  <a:pt x="0" y="236"/>
                </a:cubicBezTo>
                <a:cubicBezTo>
                  <a:pt x="0" y="368"/>
                  <a:pt x="105" y="473"/>
                  <a:pt x="235" y="473"/>
                </a:cubicBezTo>
                <a:cubicBezTo>
                  <a:pt x="365" y="473"/>
                  <a:pt x="472" y="368"/>
                  <a:pt x="472" y="236"/>
                </a:cubicBezTo>
                <a:cubicBezTo>
                  <a:pt x="472" y="106"/>
                  <a:pt x="365" y="0"/>
                  <a:pt x="235" y="0"/>
                </a:cubicBezTo>
                <a:close/>
              </a:path>
            </a:pathLst>
          </a:custGeom>
          <a:solidFill>
            <a:srgbClr val="46894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a:ln>
                <a:noFill/>
              </a:ln>
              <a:latin typeface="Lato Regular" charset="0"/>
              <a:ea typeface="Arial Unicode MS" pitchFamily="2"/>
              <a:cs typeface="Arial Unicode MS" pitchFamily="2"/>
            </a:endParaRPr>
          </a:p>
        </p:txBody>
      </p:sp>
      <p:sp>
        <p:nvSpPr>
          <p:cNvPr id="52" name="Text Placeholder 17">
            <a:extLst>
              <a:ext uri="{FF2B5EF4-FFF2-40B4-BE49-F238E27FC236}">
                <a16:creationId xmlns:a16="http://schemas.microsoft.com/office/drawing/2014/main" id="{F8D16C6E-0FEF-E949-9F8E-AD42CE6382AE}"/>
              </a:ext>
            </a:extLst>
          </p:cNvPr>
          <p:cNvSpPr>
            <a:spLocks noGrp="1"/>
          </p:cNvSpPr>
          <p:nvPr>
            <p:ph type="body" sz="quarter" idx="31" hasCustomPrompt="1"/>
          </p:nvPr>
        </p:nvSpPr>
        <p:spPr>
          <a:xfrm>
            <a:off x="1956271" y="4333338"/>
            <a:ext cx="2061046" cy="1626027"/>
          </a:xfrm>
        </p:spPr>
        <p:txBody>
          <a:bodyPr/>
          <a:lstStyle>
            <a:lvl1pPr algn="ctr">
              <a:buNone/>
              <a:defRPr sz="2000" b="0" i="0" spc="0">
                <a:solidFill>
                  <a:srgbClr val="84BA41"/>
                </a:solidFill>
                <a:latin typeface="Montserra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 One</a:t>
            </a:r>
            <a:endParaRPr lang="en-US"/>
          </a:p>
        </p:txBody>
      </p:sp>
      <p:sp>
        <p:nvSpPr>
          <p:cNvPr id="54" name="Text Placeholder 17">
            <a:extLst>
              <a:ext uri="{FF2B5EF4-FFF2-40B4-BE49-F238E27FC236}">
                <a16:creationId xmlns:a16="http://schemas.microsoft.com/office/drawing/2014/main" id="{03C080F9-4843-5C45-9B7C-3FF59B8138FD}"/>
              </a:ext>
            </a:extLst>
          </p:cNvPr>
          <p:cNvSpPr>
            <a:spLocks noGrp="1"/>
          </p:cNvSpPr>
          <p:nvPr>
            <p:ph type="body" sz="quarter" idx="33" hasCustomPrompt="1"/>
          </p:nvPr>
        </p:nvSpPr>
        <p:spPr>
          <a:xfrm>
            <a:off x="5078733" y="4333338"/>
            <a:ext cx="2061046" cy="1626027"/>
          </a:xfrm>
        </p:spPr>
        <p:txBody>
          <a:bodyPr/>
          <a:lstStyle>
            <a:lvl1pPr algn="ctr">
              <a:buNone/>
              <a:defRPr sz="2000" b="0" i="0" spc="0">
                <a:solidFill>
                  <a:srgbClr val="63A043"/>
                </a:solidFill>
                <a:latin typeface="Montserra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 One</a:t>
            </a:r>
            <a:endParaRPr lang="en-US"/>
          </a:p>
        </p:txBody>
      </p:sp>
      <p:sp>
        <p:nvSpPr>
          <p:cNvPr id="56" name="Text Placeholder 17">
            <a:extLst>
              <a:ext uri="{FF2B5EF4-FFF2-40B4-BE49-F238E27FC236}">
                <a16:creationId xmlns:a16="http://schemas.microsoft.com/office/drawing/2014/main" id="{FA8BB5AD-0DE3-1B4E-A424-802043EDCCCF}"/>
              </a:ext>
            </a:extLst>
          </p:cNvPr>
          <p:cNvSpPr>
            <a:spLocks noGrp="1"/>
          </p:cNvSpPr>
          <p:nvPr>
            <p:ph type="body" sz="quarter" idx="35" hasCustomPrompt="1"/>
          </p:nvPr>
        </p:nvSpPr>
        <p:spPr>
          <a:xfrm>
            <a:off x="8479091" y="4333338"/>
            <a:ext cx="2061046" cy="1626027"/>
          </a:xfrm>
        </p:spPr>
        <p:txBody>
          <a:bodyPr/>
          <a:lstStyle>
            <a:lvl1pPr algn="ctr">
              <a:buNone/>
              <a:defRPr sz="2000" b="0" i="0" spc="0">
                <a:solidFill>
                  <a:srgbClr val="468940"/>
                </a:solidFill>
                <a:latin typeface="Montserra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 One</a:t>
            </a:r>
            <a:endParaRPr lang="en-US"/>
          </a:p>
        </p:txBody>
      </p:sp>
      <p:sp>
        <p:nvSpPr>
          <p:cNvPr id="21" name="Text Placeholder 23">
            <a:extLst>
              <a:ext uri="{FF2B5EF4-FFF2-40B4-BE49-F238E27FC236}">
                <a16:creationId xmlns:a16="http://schemas.microsoft.com/office/drawing/2014/main" id="{C979FF8E-2FF0-A342-B688-0AFAC421133E}"/>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000000"/>
                </a:solidFill>
                <a:latin typeface="+mn-lt"/>
              </a:defRPr>
            </a:lvl1pPr>
          </a:lstStyle>
          <a:p>
            <a:pPr lvl="0"/>
            <a:r>
              <a:rPr lang="en-US"/>
              <a:t>Heading</a:t>
            </a:r>
          </a:p>
        </p:txBody>
      </p:sp>
      <p:sp>
        <p:nvSpPr>
          <p:cNvPr id="15" name="Text Box 5">
            <a:extLst>
              <a:ext uri="{FF2B5EF4-FFF2-40B4-BE49-F238E27FC236}">
                <a16:creationId xmlns:a16="http://schemas.microsoft.com/office/drawing/2014/main" id="{3C70FF59-F4A4-D244-BC68-C058B0F980A2}"/>
              </a:ext>
            </a:extLst>
          </p:cNvPr>
          <p:cNvSpPr txBox="1"/>
          <p:nvPr userDrawn="1"/>
        </p:nvSpPr>
        <p:spPr>
          <a:xfrm>
            <a:off x="90679" y="6377911"/>
            <a:ext cx="12101321" cy="372172"/>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IE" sz="950" b="1" spc="170" baseline="0">
                <a:solidFill>
                  <a:srgbClr val="0B582E"/>
                </a:solidFill>
                <a:effectLst/>
                <a:latin typeface="+mn-lt"/>
                <a:ea typeface="Times New Roman" panose="02020603050405020304" pitchFamily="18" charset="0"/>
                <a:cs typeface="Times New Roman" panose="02020603050405020304" pitchFamily="18" charset="0"/>
              </a:rPr>
              <a:t>SUSTAINABLE</a:t>
            </a:r>
            <a:r>
              <a:rPr lang="en-IE" sz="950" spc="170" baseline="0">
                <a:solidFill>
                  <a:srgbClr val="0B582E"/>
                </a:solidFill>
                <a:effectLst/>
                <a:latin typeface="+mj-lt"/>
                <a:ea typeface="Times New Roman" panose="02020603050405020304" pitchFamily="18" charset="0"/>
                <a:cs typeface="Times New Roman" panose="02020603050405020304" pitchFamily="18" charset="0"/>
              </a:rPr>
              <a:t> FUTURES FOR ENTERPRISE CENTRES</a:t>
            </a:r>
            <a:endParaRPr lang="en-IE" sz="950" spc="170" baseline="0">
              <a:solidFill>
                <a:srgbClr val="0B582E"/>
              </a:solidFill>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682548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5 point icon graph A">
    <p:spTree>
      <p:nvGrpSpPr>
        <p:cNvPr id="1" name=""/>
        <p:cNvGrpSpPr/>
        <p:nvPr/>
      </p:nvGrpSpPr>
      <p:grpSpPr>
        <a:xfrm>
          <a:off x="0" y="0"/>
          <a:ext cx="0" cy="0"/>
          <a:chOff x="0" y="0"/>
          <a:chExt cx="0" cy="0"/>
        </a:xfrm>
      </p:grpSpPr>
      <p:sp>
        <p:nvSpPr>
          <p:cNvPr id="4" name="Freeform: Shape 4232">
            <a:extLst>
              <a:ext uri="{FF2B5EF4-FFF2-40B4-BE49-F238E27FC236}">
                <a16:creationId xmlns:a16="http://schemas.microsoft.com/office/drawing/2014/main" id="{622070F6-FB1F-9148-9EB4-D8EF592B6C8A}"/>
              </a:ext>
            </a:extLst>
          </p:cNvPr>
          <p:cNvSpPr/>
          <p:nvPr userDrawn="1"/>
        </p:nvSpPr>
        <p:spPr>
          <a:xfrm>
            <a:off x="3184089" y="1773769"/>
            <a:ext cx="1521426" cy="2214649"/>
          </a:xfrm>
          <a:custGeom>
            <a:avLst/>
            <a:gdLst/>
            <a:ahLst/>
            <a:cxnLst>
              <a:cxn ang="3cd4">
                <a:pos x="hc" y="t"/>
              </a:cxn>
              <a:cxn ang="cd2">
                <a:pos x="l" y="vc"/>
              </a:cxn>
              <a:cxn ang="cd4">
                <a:pos x="hc" y="b"/>
              </a:cxn>
              <a:cxn ang="0">
                <a:pos x="r" y="vc"/>
              </a:cxn>
            </a:cxnLst>
            <a:rect l="l" t="t" r="r" b="b"/>
            <a:pathLst>
              <a:path w="914" h="1330">
                <a:moveTo>
                  <a:pt x="456" y="219"/>
                </a:moveTo>
                <a:cubicBezTo>
                  <a:pt x="327" y="219"/>
                  <a:pt x="220" y="325"/>
                  <a:pt x="220" y="455"/>
                </a:cubicBezTo>
                <a:cubicBezTo>
                  <a:pt x="220" y="587"/>
                  <a:pt x="327" y="692"/>
                  <a:pt x="456" y="692"/>
                </a:cubicBezTo>
                <a:cubicBezTo>
                  <a:pt x="587" y="692"/>
                  <a:pt x="693" y="587"/>
                  <a:pt x="693" y="455"/>
                </a:cubicBezTo>
                <a:cubicBezTo>
                  <a:pt x="693" y="325"/>
                  <a:pt x="587" y="219"/>
                  <a:pt x="456" y="219"/>
                </a:cubicBezTo>
                <a:close/>
                <a:moveTo>
                  <a:pt x="456" y="0"/>
                </a:moveTo>
                <a:cubicBezTo>
                  <a:pt x="709" y="0"/>
                  <a:pt x="914" y="203"/>
                  <a:pt x="914" y="455"/>
                </a:cubicBezTo>
                <a:cubicBezTo>
                  <a:pt x="914" y="705"/>
                  <a:pt x="714" y="907"/>
                  <a:pt x="466" y="913"/>
                </a:cubicBezTo>
                <a:lnTo>
                  <a:pt x="466" y="1276"/>
                </a:lnTo>
                <a:cubicBezTo>
                  <a:pt x="477" y="1280"/>
                  <a:pt x="485" y="1289"/>
                  <a:pt x="485" y="1303"/>
                </a:cubicBezTo>
                <a:cubicBezTo>
                  <a:pt x="485" y="1316"/>
                  <a:pt x="473" y="1330"/>
                  <a:pt x="456" y="1330"/>
                </a:cubicBezTo>
                <a:cubicBezTo>
                  <a:pt x="442" y="1330"/>
                  <a:pt x="429" y="1316"/>
                  <a:pt x="429" y="1303"/>
                </a:cubicBezTo>
                <a:cubicBezTo>
                  <a:pt x="429" y="1289"/>
                  <a:pt x="438" y="1280"/>
                  <a:pt x="449" y="1276"/>
                </a:cubicBezTo>
                <a:lnTo>
                  <a:pt x="449" y="913"/>
                </a:lnTo>
                <a:cubicBezTo>
                  <a:pt x="200" y="907"/>
                  <a:pt x="0" y="705"/>
                  <a:pt x="0" y="455"/>
                </a:cubicBezTo>
                <a:cubicBezTo>
                  <a:pt x="0" y="203"/>
                  <a:pt x="204" y="0"/>
                  <a:pt x="456" y="0"/>
                </a:cubicBezTo>
                <a:close/>
              </a:path>
            </a:pathLst>
          </a:custGeom>
          <a:solidFill>
            <a:srgbClr val="63A043"/>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a:ln>
                <a:noFill/>
              </a:ln>
              <a:latin typeface="Lato Regular" charset="0"/>
              <a:ea typeface="Arial Unicode MS" pitchFamily="2"/>
              <a:cs typeface="Arial Unicode MS" pitchFamily="2"/>
            </a:endParaRPr>
          </a:p>
        </p:txBody>
      </p:sp>
      <p:sp>
        <p:nvSpPr>
          <p:cNvPr id="5" name="Freeform: Shape 4237">
            <a:extLst>
              <a:ext uri="{FF2B5EF4-FFF2-40B4-BE49-F238E27FC236}">
                <a16:creationId xmlns:a16="http://schemas.microsoft.com/office/drawing/2014/main" id="{D8A1DBA4-C804-2D47-9911-EC8677BC17CE}"/>
              </a:ext>
            </a:extLst>
          </p:cNvPr>
          <p:cNvSpPr/>
          <p:nvPr userDrawn="1"/>
        </p:nvSpPr>
        <p:spPr>
          <a:xfrm>
            <a:off x="3227188" y="1815204"/>
            <a:ext cx="1433560" cy="1433557"/>
          </a:xfrm>
          <a:custGeom>
            <a:avLst/>
            <a:gdLst/>
            <a:ahLst/>
            <a:cxnLst>
              <a:cxn ang="3cd4">
                <a:pos x="hc" y="t"/>
              </a:cxn>
              <a:cxn ang="cd2">
                <a:pos x="l" y="vc"/>
              </a:cxn>
              <a:cxn ang="cd4">
                <a:pos x="hc" y="b"/>
              </a:cxn>
              <a:cxn ang="0">
                <a:pos x="r" y="vc"/>
              </a:cxn>
            </a:cxnLst>
            <a:rect l="l" t="t" r="r" b="b"/>
            <a:pathLst>
              <a:path w="473" h="473">
                <a:moveTo>
                  <a:pt x="236" y="0"/>
                </a:moveTo>
                <a:cubicBezTo>
                  <a:pt x="107" y="0"/>
                  <a:pt x="0" y="106"/>
                  <a:pt x="0" y="236"/>
                </a:cubicBezTo>
                <a:cubicBezTo>
                  <a:pt x="0" y="368"/>
                  <a:pt x="107" y="473"/>
                  <a:pt x="236" y="473"/>
                </a:cubicBezTo>
                <a:cubicBezTo>
                  <a:pt x="367" y="473"/>
                  <a:pt x="473" y="368"/>
                  <a:pt x="473" y="236"/>
                </a:cubicBezTo>
                <a:cubicBezTo>
                  <a:pt x="473" y="106"/>
                  <a:pt x="367" y="0"/>
                  <a:pt x="236" y="0"/>
                </a:cubicBezTo>
                <a:close/>
              </a:path>
            </a:pathLst>
          </a:custGeom>
          <a:solidFill>
            <a:srgbClr val="63A043"/>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a:ln>
                <a:noFill/>
              </a:ln>
              <a:latin typeface="Lato Regular" charset="0"/>
              <a:ea typeface="Arial Unicode MS" pitchFamily="2"/>
              <a:cs typeface="Arial Unicode MS" pitchFamily="2"/>
            </a:endParaRPr>
          </a:p>
        </p:txBody>
      </p:sp>
      <p:sp>
        <p:nvSpPr>
          <p:cNvPr id="6" name="Freeform: Shape 4233">
            <a:extLst>
              <a:ext uri="{FF2B5EF4-FFF2-40B4-BE49-F238E27FC236}">
                <a16:creationId xmlns:a16="http://schemas.microsoft.com/office/drawing/2014/main" id="{A2B5C452-54BF-9B4F-A43E-38B402D1B95F}"/>
              </a:ext>
            </a:extLst>
          </p:cNvPr>
          <p:cNvSpPr/>
          <p:nvPr userDrawn="1"/>
        </p:nvSpPr>
        <p:spPr>
          <a:xfrm>
            <a:off x="5348401" y="1773769"/>
            <a:ext cx="1519759" cy="2214649"/>
          </a:xfrm>
          <a:custGeom>
            <a:avLst/>
            <a:gdLst/>
            <a:ahLst/>
            <a:cxnLst>
              <a:cxn ang="3cd4">
                <a:pos x="hc" y="t"/>
              </a:cxn>
              <a:cxn ang="cd2">
                <a:pos x="l" y="vc"/>
              </a:cxn>
              <a:cxn ang="cd4">
                <a:pos x="hc" y="b"/>
              </a:cxn>
              <a:cxn ang="0">
                <a:pos x="r" y="vc"/>
              </a:cxn>
            </a:cxnLst>
            <a:rect l="l" t="t" r="r" b="b"/>
            <a:pathLst>
              <a:path w="913" h="1330">
                <a:moveTo>
                  <a:pt x="455" y="219"/>
                </a:moveTo>
                <a:cubicBezTo>
                  <a:pt x="325" y="219"/>
                  <a:pt x="219" y="325"/>
                  <a:pt x="219" y="455"/>
                </a:cubicBezTo>
                <a:cubicBezTo>
                  <a:pt x="219" y="587"/>
                  <a:pt x="325" y="692"/>
                  <a:pt x="455" y="692"/>
                </a:cubicBezTo>
                <a:cubicBezTo>
                  <a:pt x="587" y="692"/>
                  <a:pt x="692" y="587"/>
                  <a:pt x="692" y="455"/>
                </a:cubicBezTo>
                <a:cubicBezTo>
                  <a:pt x="692" y="325"/>
                  <a:pt x="587" y="219"/>
                  <a:pt x="455" y="219"/>
                </a:cubicBezTo>
                <a:close/>
                <a:moveTo>
                  <a:pt x="455" y="0"/>
                </a:moveTo>
                <a:cubicBezTo>
                  <a:pt x="708" y="0"/>
                  <a:pt x="913" y="203"/>
                  <a:pt x="913" y="455"/>
                </a:cubicBezTo>
                <a:cubicBezTo>
                  <a:pt x="913" y="705"/>
                  <a:pt x="713" y="907"/>
                  <a:pt x="465" y="913"/>
                </a:cubicBezTo>
                <a:lnTo>
                  <a:pt x="465" y="1276"/>
                </a:lnTo>
                <a:cubicBezTo>
                  <a:pt x="476" y="1280"/>
                  <a:pt x="484" y="1289"/>
                  <a:pt x="484" y="1303"/>
                </a:cubicBezTo>
                <a:cubicBezTo>
                  <a:pt x="484" y="1316"/>
                  <a:pt x="471" y="1330"/>
                  <a:pt x="455" y="1330"/>
                </a:cubicBezTo>
                <a:cubicBezTo>
                  <a:pt x="441" y="1330"/>
                  <a:pt x="429" y="1316"/>
                  <a:pt x="429" y="1303"/>
                </a:cubicBezTo>
                <a:cubicBezTo>
                  <a:pt x="429" y="1289"/>
                  <a:pt x="435" y="1280"/>
                  <a:pt x="446" y="1276"/>
                </a:cubicBezTo>
                <a:lnTo>
                  <a:pt x="446" y="913"/>
                </a:lnTo>
                <a:cubicBezTo>
                  <a:pt x="199" y="907"/>
                  <a:pt x="0" y="705"/>
                  <a:pt x="0" y="455"/>
                </a:cubicBezTo>
                <a:cubicBezTo>
                  <a:pt x="0" y="203"/>
                  <a:pt x="203" y="0"/>
                  <a:pt x="455" y="0"/>
                </a:cubicBezTo>
                <a:close/>
              </a:path>
            </a:pathLst>
          </a:custGeom>
          <a:solidFill>
            <a:srgbClr val="46894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a:ln>
                <a:noFill/>
              </a:ln>
              <a:latin typeface="Lato Regular" charset="0"/>
              <a:ea typeface="Arial Unicode MS" pitchFamily="2"/>
              <a:cs typeface="Arial Unicode MS" pitchFamily="2"/>
            </a:endParaRPr>
          </a:p>
        </p:txBody>
      </p:sp>
      <p:sp>
        <p:nvSpPr>
          <p:cNvPr id="7" name="Freeform: Shape 4238">
            <a:extLst>
              <a:ext uri="{FF2B5EF4-FFF2-40B4-BE49-F238E27FC236}">
                <a16:creationId xmlns:a16="http://schemas.microsoft.com/office/drawing/2014/main" id="{444A958E-CFA7-B64E-92C8-D832683C4A94}"/>
              </a:ext>
            </a:extLst>
          </p:cNvPr>
          <p:cNvSpPr/>
          <p:nvPr userDrawn="1"/>
        </p:nvSpPr>
        <p:spPr>
          <a:xfrm>
            <a:off x="5389834" y="1815204"/>
            <a:ext cx="1433560" cy="1433557"/>
          </a:xfrm>
          <a:custGeom>
            <a:avLst/>
            <a:gdLst/>
            <a:ahLst/>
            <a:cxnLst>
              <a:cxn ang="3cd4">
                <a:pos x="hc" y="t"/>
              </a:cxn>
              <a:cxn ang="cd2">
                <a:pos x="l" y="vc"/>
              </a:cxn>
              <a:cxn ang="cd4">
                <a:pos x="hc" y="b"/>
              </a:cxn>
              <a:cxn ang="0">
                <a:pos x="r" y="vc"/>
              </a:cxn>
            </a:cxnLst>
            <a:rect l="l" t="t" r="r" b="b"/>
            <a:pathLst>
              <a:path w="473" h="473">
                <a:moveTo>
                  <a:pt x="236" y="0"/>
                </a:moveTo>
                <a:cubicBezTo>
                  <a:pt x="106" y="0"/>
                  <a:pt x="0" y="106"/>
                  <a:pt x="0" y="236"/>
                </a:cubicBezTo>
                <a:cubicBezTo>
                  <a:pt x="0" y="368"/>
                  <a:pt x="106" y="473"/>
                  <a:pt x="236" y="473"/>
                </a:cubicBezTo>
                <a:cubicBezTo>
                  <a:pt x="368" y="473"/>
                  <a:pt x="473" y="368"/>
                  <a:pt x="473" y="236"/>
                </a:cubicBezTo>
                <a:cubicBezTo>
                  <a:pt x="473" y="106"/>
                  <a:pt x="368" y="0"/>
                  <a:pt x="236" y="0"/>
                </a:cubicBezTo>
                <a:close/>
              </a:path>
            </a:pathLst>
          </a:custGeom>
          <a:solidFill>
            <a:srgbClr val="46894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a:ln>
                <a:noFill/>
              </a:ln>
              <a:latin typeface="Lato Regular" charset="0"/>
              <a:ea typeface="Arial Unicode MS" pitchFamily="2"/>
              <a:cs typeface="Arial Unicode MS" pitchFamily="2"/>
            </a:endParaRPr>
          </a:p>
        </p:txBody>
      </p:sp>
      <p:sp>
        <p:nvSpPr>
          <p:cNvPr id="8" name="Freeform: Shape 4231">
            <a:extLst>
              <a:ext uri="{FF2B5EF4-FFF2-40B4-BE49-F238E27FC236}">
                <a16:creationId xmlns:a16="http://schemas.microsoft.com/office/drawing/2014/main" id="{9605CC6B-4A3F-524F-A45E-78BB72858F56}"/>
              </a:ext>
            </a:extLst>
          </p:cNvPr>
          <p:cNvSpPr/>
          <p:nvPr userDrawn="1"/>
        </p:nvSpPr>
        <p:spPr>
          <a:xfrm>
            <a:off x="1019776" y="1773769"/>
            <a:ext cx="1521426" cy="2214649"/>
          </a:xfrm>
          <a:custGeom>
            <a:avLst/>
            <a:gdLst/>
            <a:ahLst/>
            <a:cxnLst>
              <a:cxn ang="3cd4">
                <a:pos x="hc" y="t"/>
              </a:cxn>
              <a:cxn ang="cd2">
                <a:pos x="l" y="vc"/>
              </a:cxn>
              <a:cxn ang="cd4">
                <a:pos x="hc" y="b"/>
              </a:cxn>
              <a:cxn ang="0">
                <a:pos x="r" y="vc"/>
              </a:cxn>
            </a:cxnLst>
            <a:rect l="l" t="t" r="r" b="b"/>
            <a:pathLst>
              <a:path w="914" h="1330">
                <a:moveTo>
                  <a:pt x="458" y="219"/>
                </a:moveTo>
                <a:cubicBezTo>
                  <a:pt x="327" y="219"/>
                  <a:pt x="222" y="325"/>
                  <a:pt x="222" y="455"/>
                </a:cubicBezTo>
                <a:cubicBezTo>
                  <a:pt x="222" y="587"/>
                  <a:pt x="327" y="692"/>
                  <a:pt x="458" y="692"/>
                </a:cubicBezTo>
                <a:cubicBezTo>
                  <a:pt x="587" y="692"/>
                  <a:pt x="694" y="587"/>
                  <a:pt x="694" y="455"/>
                </a:cubicBezTo>
                <a:cubicBezTo>
                  <a:pt x="694" y="325"/>
                  <a:pt x="587" y="219"/>
                  <a:pt x="458" y="219"/>
                </a:cubicBezTo>
                <a:close/>
                <a:moveTo>
                  <a:pt x="458" y="0"/>
                </a:moveTo>
                <a:cubicBezTo>
                  <a:pt x="710" y="0"/>
                  <a:pt x="914" y="203"/>
                  <a:pt x="914" y="455"/>
                </a:cubicBezTo>
                <a:cubicBezTo>
                  <a:pt x="914" y="705"/>
                  <a:pt x="714" y="907"/>
                  <a:pt x="466" y="913"/>
                </a:cubicBezTo>
                <a:lnTo>
                  <a:pt x="466" y="1276"/>
                </a:lnTo>
                <a:cubicBezTo>
                  <a:pt x="476" y="1280"/>
                  <a:pt x="485" y="1289"/>
                  <a:pt x="485" y="1303"/>
                </a:cubicBezTo>
                <a:cubicBezTo>
                  <a:pt x="485" y="1316"/>
                  <a:pt x="473" y="1330"/>
                  <a:pt x="458" y="1330"/>
                </a:cubicBezTo>
                <a:cubicBezTo>
                  <a:pt x="441" y="1330"/>
                  <a:pt x="429" y="1316"/>
                  <a:pt x="429" y="1303"/>
                </a:cubicBezTo>
                <a:cubicBezTo>
                  <a:pt x="429" y="1289"/>
                  <a:pt x="438" y="1280"/>
                  <a:pt x="448" y="1276"/>
                </a:cubicBezTo>
                <a:lnTo>
                  <a:pt x="448" y="913"/>
                </a:lnTo>
                <a:cubicBezTo>
                  <a:pt x="200" y="907"/>
                  <a:pt x="0" y="705"/>
                  <a:pt x="0" y="455"/>
                </a:cubicBezTo>
                <a:cubicBezTo>
                  <a:pt x="0" y="203"/>
                  <a:pt x="206" y="0"/>
                  <a:pt x="458" y="0"/>
                </a:cubicBezTo>
                <a:close/>
              </a:path>
            </a:pathLst>
          </a:custGeom>
          <a:solidFill>
            <a:srgbClr val="84BA4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a:ln>
                <a:noFill/>
              </a:ln>
              <a:latin typeface="Lato Regular" charset="0"/>
              <a:ea typeface="Arial Unicode MS" pitchFamily="2"/>
              <a:cs typeface="Arial Unicode MS" pitchFamily="2"/>
            </a:endParaRPr>
          </a:p>
        </p:txBody>
      </p:sp>
      <p:sp>
        <p:nvSpPr>
          <p:cNvPr id="9" name="Freeform: Shape 4236">
            <a:extLst>
              <a:ext uri="{FF2B5EF4-FFF2-40B4-BE49-F238E27FC236}">
                <a16:creationId xmlns:a16="http://schemas.microsoft.com/office/drawing/2014/main" id="{F05D8F79-BD65-8347-867D-58A890D1083E}"/>
              </a:ext>
            </a:extLst>
          </p:cNvPr>
          <p:cNvSpPr/>
          <p:nvPr userDrawn="1"/>
        </p:nvSpPr>
        <p:spPr>
          <a:xfrm>
            <a:off x="1066895" y="1815204"/>
            <a:ext cx="1430522" cy="1433557"/>
          </a:xfrm>
          <a:custGeom>
            <a:avLst/>
            <a:gdLst/>
            <a:ahLst/>
            <a:cxnLst>
              <a:cxn ang="3cd4">
                <a:pos x="hc" y="t"/>
              </a:cxn>
              <a:cxn ang="cd2">
                <a:pos x="l" y="vc"/>
              </a:cxn>
              <a:cxn ang="cd4">
                <a:pos x="hc" y="b"/>
              </a:cxn>
              <a:cxn ang="0">
                <a:pos x="r" y="vc"/>
              </a:cxn>
            </a:cxnLst>
            <a:rect l="l" t="t" r="r" b="b"/>
            <a:pathLst>
              <a:path w="472" h="473">
                <a:moveTo>
                  <a:pt x="236" y="0"/>
                </a:moveTo>
                <a:cubicBezTo>
                  <a:pt x="105" y="0"/>
                  <a:pt x="0" y="106"/>
                  <a:pt x="0" y="236"/>
                </a:cubicBezTo>
                <a:cubicBezTo>
                  <a:pt x="0" y="368"/>
                  <a:pt x="105" y="473"/>
                  <a:pt x="236" y="473"/>
                </a:cubicBezTo>
                <a:cubicBezTo>
                  <a:pt x="365" y="473"/>
                  <a:pt x="472" y="368"/>
                  <a:pt x="472" y="236"/>
                </a:cubicBezTo>
                <a:cubicBezTo>
                  <a:pt x="472" y="106"/>
                  <a:pt x="365" y="0"/>
                  <a:pt x="236" y="0"/>
                </a:cubicBezTo>
                <a:close/>
              </a:path>
            </a:pathLst>
          </a:custGeom>
          <a:solidFill>
            <a:srgbClr val="84BA4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a:ln>
                <a:noFill/>
              </a:ln>
              <a:latin typeface="Lato Regular" charset="0"/>
              <a:ea typeface="Arial Unicode MS" pitchFamily="2"/>
              <a:cs typeface="Arial Unicode MS" pitchFamily="2"/>
            </a:endParaRPr>
          </a:p>
        </p:txBody>
      </p:sp>
      <p:sp>
        <p:nvSpPr>
          <p:cNvPr id="10" name="Freeform: Shape 4235">
            <a:extLst>
              <a:ext uri="{FF2B5EF4-FFF2-40B4-BE49-F238E27FC236}">
                <a16:creationId xmlns:a16="http://schemas.microsoft.com/office/drawing/2014/main" id="{2F2F1A50-32F6-E84E-B2A8-E09466C954B2}"/>
              </a:ext>
            </a:extLst>
          </p:cNvPr>
          <p:cNvSpPr/>
          <p:nvPr userDrawn="1"/>
        </p:nvSpPr>
        <p:spPr>
          <a:xfrm>
            <a:off x="9675359" y="1773769"/>
            <a:ext cx="1518092" cy="2214649"/>
          </a:xfrm>
          <a:custGeom>
            <a:avLst/>
            <a:gdLst/>
            <a:ahLst/>
            <a:cxnLst>
              <a:cxn ang="3cd4">
                <a:pos x="hc" y="t"/>
              </a:cxn>
              <a:cxn ang="cd2">
                <a:pos x="l" y="vc"/>
              </a:cxn>
              <a:cxn ang="cd4">
                <a:pos x="hc" y="b"/>
              </a:cxn>
              <a:cxn ang="0">
                <a:pos x="r" y="vc"/>
              </a:cxn>
            </a:cxnLst>
            <a:rect l="l" t="t" r="r" b="b"/>
            <a:pathLst>
              <a:path w="912" h="1330">
                <a:moveTo>
                  <a:pt x="455" y="219"/>
                </a:moveTo>
                <a:cubicBezTo>
                  <a:pt x="326" y="219"/>
                  <a:pt x="219" y="325"/>
                  <a:pt x="219" y="455"/>
                </a:cubicBezTo>
                <a:cubicBezTo>
                  <a:pt x="219" y="587"/>
                  <a:pt x="326" y="692"/>
                  <a:pt x="455" y="692"/>
                </a:cubicBezTo>
                <a:cubicBezTo>
                  <a:pt x="586" y="692"/>
                  <a:pt x="692" y="587"/>
                  <a:pt x="692" y="455"/>
                </a:cubicBezTo>
                <a:cubicBezTo>
                  <a:pt x="692" y="325"/>
                  <a:pt x="586" y="219"/>
                  <a:pt x="455" y="219"/>
                </a:cubicBezTo>
                <a:close/>
                <a:moveTo>
                  <a:pt x="455" y="0"/>
                </a:moveTo>
                <a:cubicBezTo>
                  <a:pt x="708" y="0"/>
                  <a:pt x="912" y="203"/>
                  <a:pt x="912" y="455"/>
                </a:cubicBezTo>
                <a:cubicBezTo>
                  <a:pt x="912" y="705"/>
                  <a:pt x="713" y="907"/>
                  <a:pt x="465" y="913"/>
                </a:cubicBezTo>
                <a:lnTo>
                  <a:pt x="465" y="1276"/>
                </a:lnTo>
                <a:cubicBezTo>
                  <a:pt x="476" y="1280"/>
                  <a:pt x="483" y="1289"/>
                  <a:pt x="483" y="1303"/>
                </a:cubicBezTo>
                <a:cubicBezTo>
                  <a:pt x="483" y="1316"/>
                  <a:pt x="471" y="1330"/>
                  <a:pt x="455" y="1330"/>
                </a:cubicBezTo>
                <a:cubicBezTo>
                  <a:pt x="441" y="1330"/>
                  <a:pt x="428" y="1316"/>
                  <a:pt x="428" y="1303"/>
                </a:cubicBezTo>
                <a:cubicBezTo>
                  <a:pt x="428" y="1289"/>
                  <a:pt x="436" y="1280"/>
                  <a:pt x="447" y="1276"/>
                </a:cubicBezTo>
                <a:lnTo>
                  <a:pt x="447" y="913"/>
                </a:lnTo>
                <a:cubicBezTo>
                  <a:pt x="199" y="907"/>
                  <a:pt x="0" y="705"/>
                  <a:pt x="0" y="455"/>
                </a:cubicBezTo>
                <a:cubicBezTo>
                  <a:pt x="0" y="203"/>
                  <a:pt x="203" y="0"/>
                  <a:pt x="455" y="0"/>
                </a:cubicBezTo>
                <a:close/>
              </a:path>
            </a:pathLst>
          </a:custGeom>
          <a:solidFill>
            <a:srgbClr val="0B582E"/>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a:ln>
                <a:noFill/>
              </a:ln>
              <a:latin typeface="Lato Regular" charset="0"/>
              <a:ea typeface="Arial Unicode MS" pitchFamily="2"/>
              <a:cs typeface="Arial Unicode MS" pitchFamily="2"/>
            </a:endParaRPr>
          </a:p>
        </p:txBody>
      </p:sp>
      <p:sp>
        <p:nvSpPr>
          <p:cNvPr id="12" name="Freeform: Shape 4234">
            <a:extLst>
              <a:ext uri="{FF2B5EF4-FFF2-40B4-BE49-F238E27FC236}">
                <a16:creationId xmlns:a16="http://schemas.microsoft.com/office/drawing/2014/main" id="{473A5FB1-762F-F846-BB1E-727584AF3C5F}"/>
              </a:ext>
            </a:extLst>
          </p:cNvPr>
          <p:cNvSpPr/>
          <p:nvPr userDrawn="1"/>
        </p:nvSpPr>
        <p:spPr>
          <a:xfrm>
            <a:off x="7511047" y="1773769"/>
            <a:ext cx="1521426" cy="2214649"/>
          </a:xfrm>
          <a:custGeom>
            <a:avLst/>
            <a:gdLst/>
            <a:ahLst/>
            <a:cxnLst>
              <a:cxn ang="3cd4">
                <a:pos x="hc" y="t"/>
              </a:cxn>
              <a:cxn ang="cd2">
                <a:pos x="l" y="vc"/>
              </a:cxn>
              <a:cxn ang="cd4">
                <a:pos x="hc" y="b"/>
              </a:cxn>
              <a:cxn ang="0">
                <a:pos x="r" y="vc"/>
              </a:cxn>
            </a:cxnLst>
            <a:rect l="l" t="t" r="r" b="b"/>
            <a:pathLst>
              <a:path w="914" h="1330">
                <a:moveTo>
                  <a:pt x="457" y="219"/>
                </a:moveTo>
                <a:cubicBezTo>
                  <a:pt x="327" y="219"/>
                  <a:pt x="222" y="325"/>
                  <a:pt x="222" y="455"/>
                </a:cubicBezTo>
                <a:cubicBezTo>
                  <a:pt x="222" y="587"/>
                  <a:pt x="327" y="692"/>
                  <a:pt x="457" y="692"/>
                </a:cubicBezTo>
                <a:cubicBezTo>
                  <a:pt x="587" y="692"/>
                  <a:pt x="694" y="587"/>
                  <a:pt x="694" y="455"/>
                </a:cubicBezTo>
                <a:cubicBezTo>
                  <a:pt x="694" y="325"/>
                  <a:pt x="587" y="219"/>
                  <a:pt x="457" y="219"/>
                </a:cubicBezTo>
                <a:close/>
                <a:moveTo>
                  <a:pt x="457" y="0"/>
                </a:moveTo>
                <a:cubicBezTo>
                  <a:pt x="710" y="0"/>
                  <a:pt x="914" y="203"/>
                  <a:pt x="914" y="455"/>
                </a:cubicBezTo>
                <a:cubicBezTo>
                  <a:pt x="914" y="705"/>
                  <a:pt x="714" y="907"/>
                  <a:pt x="466" y="913"/>
                </a:cubicBezTo>
                <a:lnTo>
                  <a:pt x="466" y="1276"/>
                </a:lnTo>
                <a:cubicBezTo>
                  <a:pt x="477" y="1280"/>
                  <a:pt x="484" y="1289"/>
                  <a:pt x="484" y="1303"/>
                </a:cubicBezTo>
                <a:cubicBezTo>
                  <a:pt x="484" y="1316"/>
                  <a:pt x="472" y="1330"/>
                  <a:pt x="457" y="1330"/>
                </a:cubicBezTo>
                <a:cubicBezTo>
                  <a:pt x="441" y="1330"/>
                  <a:pt x="429" y="1316"/>
                  <a:pt x="429" y="1303"/>
                </a:cubicBezTo>
                <a:cubicBezTo>
                  <a:pt x="429" y="1289"/>
                  <a:pt x="437" y="1280"/>
                  <a:pt x="448" y="1276"/>
                </a:cubicBezTo>
                <a:lnTo>
                  <a:pt x="448" y="913"/>
                </a:lnTo>
                <a:cubicBezTo>
                  <a:pt x="200" y="907"/>
                  <a:pt x="0" y="705"/>
                  <a:pt x="0" y="455"/>
                </a:cubicBezTo>
                <a:cubicBezTo>
                  <a:pt x="0" y="203"/>
                  <a:pt x="205" y="0"/>
                  <a:pt x="457" y="0"/>
                </a:cubicBezTo>
                <a:close/>
              </a:path>
            </a:pathLst>
          </a:custGeom>
          <a:solidFill>
            <a:srgbClr val="297239"/>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a:ln>
                <a:noFill/>
              </a:ln>
              <a:latin typeface="Lato Regular" charset="0"/>
              <a:ea typeface="Arial Unicode MS" pitchFamily="2"/>
              <a:cs typeface="Arial Unicode MS" pitchFamily="2"/>
            </a:endParaRPr>
          </a:p>
        </p:txBody>
      </p:sp>
      <p:sp>
        <p:nvSpPr>
          <p:cNvPr id="13" name="Freeform: Shape 4239">
            <a:extLst>
              <a:ext uri="{FF2B5EF4-FFF2-40B4-BE49-F238E27FC236}">
                <a16:creationId xmlns:a16="http://schemas.microsoft.com/office/drawing/2014/main" id="{C85CF623-BF5F-8445-9C36-B325D84F9DE3}"/>
              </a:ext>
            </a:extLst>
          </p:cNvPr>
          <p:cNvSpPr/>
          <p:nvPr userDrawn="1"/>
        </p:nvSpPr>
        <p:spPr>
          <a:xfrm>
            <a:off x="7558165" y="1815204"/>
            <a:ext cx="1430522" cy="1433557"/>
          </a:xfrm>
          <a:custGeom>
            <a:avLst/>
            <a:gdLst/>
            <a:ahLst/>
            <a:cxnLst>
              <a:cxn ang="3cd4">
                <a:pos x="hc" y="t"/>
              </a:cxn>
              <a:cxn ang="cd2">
                <a:pos x="l" y="vc"/>
              </a:cxn>
              <a:cxn ang="cd4">
                <a:pos x="hc" y="b"/>
              </a:cxn>
              <a:cxn ang="0">
                <a:pos x="r" y="vc"/>
              </a:cxn>
            </a:cxnLst>
            <a:rect l="l" t="t" r="r" b="b"/>
            <a:pathLst>
              <a:path w="472" h="473">
                <a:moveTo>
                  <a:pt x="235" y="0"/>
                </a:moveTo>
                <a:cubicBezTo>
                  <a:pt x="105" y="0"/>
                  <a:pt x="0" y="106"/>
                  <a:pt x="0" y="236"/>
                </a:cubicBezTo>
                <a:cubicBezTo>
                  <a:pt x="0" y="368"/>
                  <a:pt x="105" y="473"/>
                  <a:pt x="235" y="473"/>
                </a:cubicBezTo>
                <a:cubicBezTo>
                  <a:pt x="365" y="473"/>
                  <a:pt x="472" y="368"/>
                  <a:pt x="472" y="236"/>
                </a:cubicBezTo>
                <a:cubicBezTo>
                  <a:pt x="472" y="106"/>
                  <a:pt x="365" y="0"/>
                  <a:pt x="235" y="0"/>
                </a:cubicBezTo>
                <a:close/>
              </a:path>
            </a:pathLst>
          </a:custGeom>
          <a:solidFill>
            <a:srgbClr val="297239"/>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a:ln>
                <a:noFill/>
              </a:ln>
              <a:latin typeface="Lato Regular" charset="0"/>
              <a:ea typeface="Arial Unicode MS" pitchFamily="2"/>
              <a:cs typeface="Arial Unicode MS" pitchFamily="2"/>
            </a:endParaRPr>
          </a:p>
        </p:txBody>
      </p:sp>
      <p:sp>
        <p:nvSpPr>
          <p:cNvPr id="50" name="Text Placeholder 17">
            <a:extLst>
              <a:ext uri="{FF2B5EF4-FFF2-40B4-BE49-F238E27FC236}">
                <a16:creationId xmlns:a16="http://schemas.microsoft.com/office/drawing/2014/main" id="{18990701-AC9F-534B-8665-6B063C6FD299}"/>
              </a:ext>
            </a:extLst>
          </p:cNvPr>
          <p:cNvSpPr>
            <a:spLocks noGrp="1"/>
          </p:cNvSpPr>
          <p:nvPr>
            <p:ph type="body" sz="quarter" idx="25" hasCustomPrompt="1"/>
          </p:nvPr>
        </p:nvSpPr>
        <p:spPr>
          <a:xfrm>
            <a:off x="748973" y="4364934"/>
            <a:ext cx="2061046" cy="1594432"/>
          </a:xfrm>
        </p:spPr>
        <p:txBody>
          <a:bodyPr/>
          <a:lstStyle>
            <a:lvl1pPr algn="ctr">
              <a:buNone/>
              <a:defRPr sz="2000" b="1" i="0" spc="0">
                <a:solidFill>
                  <a:srgbClr val="84BA4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 One</a:t>
            </a:r>
            <a:endParaRPr lang="en-US"/>
          </a:p>
        </p:txBody>
      </p:sp>
      <p:sp>
        <p:nvSpPr>
          <p:cNvPr id="52" name="Text Placeholder 17">
            <a:extLst>
              <a:ext uri="{FF2B5EF4-FFF2-40B4-BE49-F238E27FC236}">
                <a16:creationId xmlns:a16="http://schemas.microsoft.com/office/drawing/2014/main" id="{F8D16C6E-0FEF-E949-9F8E-AD42CE6382AE}"/>
              </a:ext>
            </a:extLst>
          </p:cNvPr>
          <p:cNvSpPr>
            <a:spLocks noGrp="1"/>
          </p:cNvSpPr>
          <p:nvPr>
            <p:ph type="body" sz="quarter" idx="31" hasCustomPrompt="1"/>
          </p:nvPr>
        </p:nvSpPr>
        <p:spPr>
          <a:xfrm>
            <a:off x="2914986" y="4364934"/>
            <a:ext cx="2061046" cy="1594432"/>
          </a:xfrm>
        </p:spPr>
        <p:txBody>
          <a:bodyPr/>
          <a:lstStyle>
            <a:lvl1pPr algn="ctr">
              <a:buNone/>
              <a:defRPr sz="2000" b="1" i="0" spc="0">
                <a:solidFill>
                  <a:srgbClr val="63A043"/>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 One</a:t>
            </a:r>
            <a:endParaRPr lang="en-US"/>
          </a:p>
        </p:txBody>
      </p:sp>
      <p:sp>
        <p:nvSpPr>
          <p:cNvPr id="54" name="Text Placeholder 17">
            <a:extLst>
              <a:ext uri="{FF2B5EF4-FFF2-40B4-BE49-F238E27FC236}">
                <a16:creationId xmlns:a16="http://schemas.microsoft.com/office/drawing/2014/main" id="{03C080F9-4843-5C45-9B7C-3FF59B8138FD}"/>
              </a:ext>
            </a:extLst>
          </p:cNvPr>
          <p:cNvSpPr>
            <a:spLocks noGrp="1"/>
          </p:cNvSpPr>
          <p:nvPr>
            <p:ph type="body" sz="quarter" idx="33" hasCustomPrompt="1"/>
          </p:nvPr>
        </p:nvSpPr>
        <p:spPr>
          <a:xfrm>
            <a:off x="5078733" y="4364934"/>
            <a:ext cx="2061046" cy="1594432"/>
          </a:xfrm>
        </p:spPr>
        <p:txBody>
          <a:bodyPr/>
          <a:lstStyle>
            <a:lvl1pPr algn="ctr">
              <a:buNone/>
              <a:defRPr sz="2000" b="1" i="0" spc="0">
                <a:solidFill>
                  <a:srgbClr val="46894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 One</a:t>
            </a:r>
            <a:endParaRPr lang="en-US"/>
          </a:p>
        </p:txBody>
      </p:sp>
      <p:sp>
        <p:nvSpPr>
          <p:cNvPr id="56" name="Text Placeholder 17">
            <a:extLst>
              <a:ext uri="{FF2B5EF4-FFF2-40B4-BE49-F238E27FC236}">
                <a16:creationId xmlns:a16="http://schemas.microsoft.com/office/drawing/2014/main" id="{FA8BB5AD-0DE3-1B4E-A424-802043EDCCCF}"/>
              </a:ext>
            </a:extLst>
          </p:cNvPr>
          <p:cNvSpPr>
            <a:spLocks noGrp="1"/>
          </p:cNvSpPr>
          <p:nvPr>
            <p:ph type="body" sz="quarter" idx="35" hasCustomPrompt="1"/>
          </p:nvPr>
        </p:nvSpPr>
        <p:spPr>
          <a:xfrm>
            <a:off x="7244746" y="4364934"/>
            <a:ext cx="2061046" cy="1594432"/>
          </a:xfrm>
        </p:spPr>
        <p:txBody>
          <a:bodyPr/>
          <a:lstStyle>
            <a:lvl1pPr algn="ctr">
              <a:buNone/>
              <a:defRPr sz="2000" b="1" i="0" spc="0">
                <a:solidFill>
                  <a:srgbClr val="29723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 One</a:t>
            </a:r>
            <a:endParaRPr lang="en-US"/>
          </a:p>
        </p:txBody>
      </p:sp>
      <p:sp>
        <p:nvSpPr>
          <p:cNvPr id="58" name="Text Placeholder 17">
            <a:extLst>
              <a:ext uri="{FF2B5EF4-FFF2-40B4-BE49-F238E27FC236}">
                <a16:creationId xmlns:a16="http://schemas.microsoft.com/office/drawing/2014/main" id="{400557A9-F756-6A47-95B0-B225A7B2B4DB}"/>
              </a:ext>
            </a:extLst>
          </p:cNvPr>
          <p:cNvSpPr>
            <a:spLocks noGrp="1"/>
          </p:cNvSpPr>
          <p:nvPr>
            <p:ph type="body" sz="quarter" idx="37" hasCustomPrompt="1"/>
          </p:nvPr>
        </p:nvSpPr>
        <p:spPr>
          <a:xfrm>
            <a:off x="9399324" y="4353359"/>
            <a:ext cx="2061046" cy="1594432"/>
          </a:xfrm>
        </p:spPr>
        <p:txBody>
          <a:bodyPr/>
          <a:lstStyle>
            <a:lvl1pPr algn="ctr">
              <a:buNone/>
              <a:defRPr sz="2000" b="1" i="0" spc="0">
                <a:solidFill>
                  <a:srgbClr val="0B582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 One</a:t>
            </a:r>
            <a:endParaRPr lang="en-US"/>
          </a:p>
        </p:txBody>
      </p:sp>
      <p:sp>
        <p:nvSpPr>
          <p:cNvPr id="30" name="Freeform: Shape 4239">
            <a:extLst>
              <a:ext uri="{FF2B5EF4-FFF2-40B4-BE49-F238E27FC236}">
                <a16:creationId xmlns:a16="http://schemas.microsoft.com/office/drawing/2014/main" id="{E253BA23-B768-C040-9224-2910F7AB1B7E}"/>
              </a:ext>
            </a:extLst>
          </p:cNvPr>
          <p:cNvSpPr/>
          <p:nvPr userDrawn="1"/>
        </p:nvSpPr>
        <p:spPr>
          <a:xfrm>
            <a:off x="9714586" y="1815204"/>
            <a:ext cx="1430522" cy="1433557"/>
          </a:xfrm>
          <a:custGeom>
            <a:avLst/>
            <a:gdLst/>
            <a:ahLst/>
            <a:cxnLst>
              <a:cxn ang="3cd4">
                <a:pos x="hc" y="t"/>
              </a:cxn>
              <a:cxn ang="cd2">
                <a:pos x="l" y="vc"/>
              </a:cxn>
              <a:cxn ang="cd4">
                <a:pos x="hc" y="b"/>
              </a:cxn>
              <a:cxn ang="0">
                <a:pos x="r" y="vc"/>
              </a:cxn>
            </a:cxnLst>
            <a:rect l="l" t="t" r="r" b="b"/>
            <a:pathLst>
              <a:path w="472" h="473">
                <a:moveTo>
                  <a:pt x="235" y="0"/>
                </a:moveTo>
                <a:cubicBezTo>
                  <a:pt x="105" y="0"/>
                  <a:pt x="0" y="106"/>
                  <a:pt x="0" y="236"/>
                </a:cubicBezTo>
                <a:cubicBezTo>
                  <a:pt x="0" y="368"/>
                  <a:pt x="105" y="473"/>
                  <a:pt x="235" y="473"/>
                </a:cubicBezTo>
                <a:cubicBezTo>
                  <a:pt x="365" y="473"/>
                  <a:pt x="472" y="368"/>
                  <a:pt x="472" y="236"/>
                </a:cubicBezTo>
                <a:cubicBezTo>
                  <a:pt x="472" y="106"/>
                  <a:pt x="365" y="0"/>
                  <a:pt x="235" y="0"/>
                </a:cubicBezTo>
                <a:close/>
              </a:path>
            </a:pathLst>
          </a:custGeom>
          <a:solidFill>
            <a:srgbClr val="0B582E"/>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a:ln>
                <a:noFill/>
              </a:ln>
              <a:latin typeface="Lato Regular" charset="0"/>
              <a:ea typeface="Arial Unicode MS" pitchFamily="2"/>
              <a:cs typeface="Arial Unicode MS" pitchFamily="2"/>
            </a:endParaRPr>
          </a:p>
        </p:txBody>
      </p:sp>
      <p:sp>
        <p:nvSpPr>
          <p:cNvPr id="29" name="Text Placeholder 23">
            <a:extLst>
              <a:ext uri="{FF2B5EF4-FFF2-40B4-BE49-F238E27FC236}">
                <a16:creationId xmlns:a16="http://schemas.microsoft.com/office/drawing/2014/main" id="{98F821B7-EAB6-F546-8E25-040E6E2F35CD}"/>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000000"/>
                </a:solidFill>
                <a:latin typeface="+mn-lt"/>
              </a:defRPr>
            </a:lvl1pPr>
          </a:lstStyle>
          <a:p>
            <a:pPr lvl="0"/>
            <a:r>
              <a:rPr lang="en-US"/>
              <a:t>Heading</a:t>
            </a:r>
          </a:p>
        </p:txBody>
      </p:sp>
      <p:sp>
        <p:nvSpPr>
          <p:cNvPr id="19" name="Text Box 5">
            <a:extLst>
              <a:ext uri="{FF2B5EF4-FFF2-40B4-BE49-F238E27FC236}">
                <a16:creationId xmlns:a16="http://schemas.microsoft.com/office/drawing/2014/main" id="{B72C2AFA-B28B-5F43-B4EF-4C5EE0395061}"/>
              </a:ext>
            </a:extLst>
          </p:cNvPr>
          <p:cNvSpPr txBox="1"/>
          <p:nvPr userDrawn="1"/>
        </p:nvSpPr>
        <p:spPr>
          <a:xfrm>
            <a:off x="90679" y="6377911"/>
            <a:ext cx="12101321" cy="372172"/>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IE" sz="950" b="1" spc="170" baseline="0">
                <a:solidFill>
                  <a:srgbClr val="0B582E"/>
                </a:solidFill>
                <a:effectLst/>
                <a:latin typeface="+mn-lt"/>
                <a:ea typeface="Times New Roman" panose="02020603050405020304" pitchFamily="18" charset="0"/>
                <a:cs typeface="Times New Roman" panose="02020603050405020304" pitchFamily="18" charset="0"/>
              </a:rPr>
              <a:t>SUSTAINABLE</a:t>
            </a:r>
            <a:r>
              <a:rPr lang="en-IE" sz="950" spc="170" baseline="0">
                <a:solidFill>
                  <a:srgbClr val="0B582E"/>
                </a:solidFill>
                <a:effectLst/>
                <a:latin typeface="+mj-lt"/>
                <a:ea typeface="Times New Roman" panose="02020603050405020304" pitchFamily="18" charset="0"/>
                <a:cs typeface="Times New Roman" panose="02020603050405020304" pitchFamily="18" charset="0"/>
              </a:rPr>
              <a:t> FUTURES FOR ENTERPRISE CENTRES</a:t>
            </a:r>
            <a:endParaRPr lang="en-IE" sz="950" spc="170" baseline="0">
              <a:solidFill>
                <a:srgbClr val="0B582E"/>
              </a:solidFill>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916804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5 point icon graph A">
    <p:spTree>
      <p:nvGrpSpPr>
        <p:cNvPr id="1" name=""/>
        <p:cNvGrpSpPr/>
        <p:nvPr/>
      </p:nvGrpSpPr>
      <p:grpSpPr>
        <a:xfrm>
          <a:off x="0" y="0"/>
          <a:ext cx="0" cy="0"/>
          <a:chOff x="0" y="0"/>
          <a:chExt cx="0" cy="0"/>
        </a:xfrm>
      </p:grpSpPr>
      <p:sp>
        <p:nvSpPr>
          <p:cNvPr id="4" name="Freeform: Shape 4232">
            <a:extLst>
              <a:ext uri="{FF2B5EF4-FFF2-40B4-BE49-F238E27FC236}">
                <a16:creationId xmlns:a16="http://schemas.microsoft.com/office/drawing/2014/main" id="{622070F6-FB1F-9148-9EB4-D8EF592B6C8A}"/>
              </a:ext>
            </a:extLst>
          </p:cNvPr>
          <p:cNvSpPr/>
          <p:nvPr userDrawn="1"/>
        </p:nvSpPr>
        <p:spPr>
          <a:xfrm>
            <a:off x="3722008" y="1773769"/>
            <a:ext cx="1521426" cy="2214649"/>
          </a:xfrm>
          <a:custGeom>
            <a:avLst/>
            <a:gdLst/>
            <a:ahLst/>
            <a:cxnLst>
              <a:cxn ang="3cd4">
                <a:pos x="hc" y="t"/>
              </a:cxn>
              <a:cxn ang="cd2">
                <a:pos x="l" y="vc"/>
              </a:cxn>
              <a:cxn ang="cd4">
                <a:pos x="hc" y="b"/>
              </a:cxn>
              <a:cxn ang="0">
                <a:pos x="r" y="vc"/>
              </a:cxn>
            </a:cxnLst>
            <a:rect l="l" t="t" r="r" b="b"/>
            <a:pathLst>
              <a:path w="914" h="1330">
                <a:moveTo>
                  <a:pt x="456" y="219"/>
                </a:moveTo>
                <a:cubicBezTo>
                  <a:pt x="327" y="219"/>
                  <a:pt x="220" y="325"/>
                  <a:pt x="220" y="455"/>
                </a:cubicBezTo>
                <a:cubicBezTo>
                  <a:pt x="220" y="587"/>
                  <a:pt x="327" y="692"/>
                  <a:pt x="456" y="692"/>
                </a:cubicBezTo>
                <a:cubicBezTo>
                  <a:pt x="587" y="692"/>
                  <a:pt x="693" y="587"/>
                  <a:pt x="693" y="455"/>
                </a:cubicBezTo>
                <a:cubicBezTo>
                  <a:pt x="693" y="325"/>
                  <a:pt x="587" y="219"/>
                  <a:pt x="456" y="219"/>
                </a:cubicBezTo>
                <a:close/>
                <a:moveTo>
                  <a:pt x="456" y="0"/>
                </a:moveTo>
                <a:cubicBezTo>
                  <a:pt x="709" y="0"/>
                  <a:pt x="914" y="203"/>
                  <a:pt x="914" y="455"/>
                </a:cubicBezTo>
                <a:cubicBezTo>
                  <a:pt x="914" y="705"/>
                  <a:pt x="714" y="907"/>
                  <a:pt x="466" y="913"/>
                </a:cubicBezTo>
                <a:lnTo>
                  <a:pt x="466" y="1276"/>
                </a:lnTo>
                <a:cubicBezTo>
                  <a:pt x="477" y="1280"/>
                  <a:pt x="485" y="1289"/>
                  <a:pt x="485" y="1303"/>
                </a:cubicBezTo>
                <a:cubicBezTo>
                  <a:pt x="485" y="1316"/>
                  <a:pt x="473" y="1330"/>
                  <a:pt x="456" y="1330"/>
                </a:cubicBezTo>
                <a:cubicBezTo>
                  <a:pt x="442" y="1330"/>
                  <a:pt x="429" y="1316"/>
                  <a:pt x="429" y="1303"/>
                </a:cubicBezTo>
                <a:cubicBezTo>
                  <a:pt x="429" y="1289"/>
                  <a:pt x="438" y="1280"/>
                  <a:pt x="449" y="1276"/>
                </a:cubicBezTo>
                <a:lnTo>
                  <a:pt x="449" y="913"/>
                </a:lnTo>
                <a:cubicBezTo>
                  <a:pt x="200" y="907"/>
                  <a:pt x="0" y="705"/>
                  <a:pt x="0" y="455"/>
                </a:cubicBezTo>
                <a:cubicBezTo>
                  <a:pt x="0" y="203"/>
                  <a:pt x="204" y="0"/>
                  <a:pt x="456" y="0"/>
                </a:cubicBezTo>
                <a:close/>
              </a:path>
            </a:pathLst>
          </a:custGeom>
          <a:solidFill>
            <a:srgbClr val="63A043"/>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a:ln>
                <a:noFill/>
              </a:ln>
              <a:latin typeface="Lato Regular" charset="0"/>
              <a:ea typeface="Arial Unicode MS" pitchFamily="2"/>
              <a:cs typeface="Arial Unicode MS" pitchFamily="2"/>
            </a:endParaRPr>
          </a:p>
        </p:txBody>
      </p:sp>
      <p:sp>
        <p:nvSpPr>
          <p:cNvPr id="5" name="Freeform: Shape 4237">
            <a:extLst>
              <a:ext uri="{FF2B5EF4-FFF2-40B4-BE49-F238E27FC236}">
                <a16:creationId xmlns:a16="http://schemas.microsoft.com/office/drawing/2014/main" id="{D8A1DBA4-C804-2D47-9911-EC8677BC17CE}"/>
              </a:ext>
            </a:extLst>
          </p:cNvPr>
          <p:cNvSpPr/>
          <p:nvPr userDrawn="1"/>
        </p:nvSpPr>
        <p:spPr>
          <a:xfrm>
            <a:off x="3765107" y="1815204"/>
            <a:ext cx="1433560" cy="1433557"/>
          </a:xfrm>
          <a:custGeom>
            <a:avLst/>
            <a:gdLst/>
            <a:ahLst/>
            <a:cxnLst>
              <a:cxn ang="3cd4">
                <a:pos x="hc" y="t"/>
              </a:cxn>
              <a:cxn ang="cd2">
                <a:pos x="l" y="vc"/>
              </a:cxn>
              <a:cxn ang="cd4">
                <a:pos x="hc" y="b"/>
              </a:cxn>
              <a:cxn ang="0">
                <a:pos x="r" y="vc"/>
              </a:cxn>
            </a:cxnLst>
            <a:rect l="l" t="t" r="r" b="b"/>
            <a:pathLst>
              <a:path w="473" h="473">
                <a:moveTo>
                  <a:pt x="236" y="0"/>
                </a:moveTo>
                <a:cubicBezTo>
                  <a:pt x="107" y="0"/>
                  <a:pt x="0" y="106"/>
                  <a:pt x="0" y="236"/>
                </a:cubicBezTo>
                <a:cubicBezTo>
                  <a:pt x="0" y="368"/>
                  <a:pt x="107" y="473"/>
                  <a:pt x="236" y="473"/>
                </a:cubicBezTo>
                <a:cubicBezTo>
                  <a:pt x="367" y="473"/>
                  <a:pt x="473" y="368"/>
                  <a:pt x="473" y="236"/>
                </a:cubicBezTo>
                <a:cubicBezTo>
                  <a:pt x="473" y="106"/>
                  <a:pt x="367" y="0"/>
                  <a:pt x="236" y="0"/>
                </a:cubicBezTo>
                <a:close/>
              </a:path>
            </a:pathLst>
          </a:custGeom>
          <a:solidFill>
            <a:srgbClr val="63A043"/>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a:ln>
                <a:noFill/>
              </a:ln>
              <a:latin typeface="Lato Regular" charset="0"/>
              <a:ea typeface="Arial Unicode MS" pitchFamily="2"/>
              <a:cs typeface="Arial Unicode MS" pitchFamily="2"/>
            </a:endParaRPr>
          </a:p>
        </p:txBody>
      </p:sp>
      <p:sp>
        <p:nvSpPr>
          <p:cNvPr id="8" name="Freeform: Shape 4231">
            <a:extLst>
              <a:ext uri="{FF2B5EF4-FFF2-40B4-BE49-F238E27FC236}">
                <a16:creationId xmlns:a16="http://schemas.microsoft.com/office/drawing/2014/main" id="{9605CC6B-4A3F-524F-A45E-78BB72858F56}"/>
              </a:ext>
            </a:extLst>
          </p:cNvPr>
          <p:cNvSpPr/>
          <p:nvPr userDrawn="1"/>
        </p:nvSpPr>
        <p:spPr>
          <a:xfrm>
            <a:off x="1019776" y="1773769"/>
            <a:ext cx="1521426" cy="2214649"/>
          </a:xfrm>
          <a:custGeom>
            <a:avLst/>
            <a:gdLst/>
            <a:ahLst/>
            <a:cxnLst>
              <a:cxn ang="3cd4">
                <a:pos x="hc" y="t"/>
              </a:cxn>
              <a:cxn ang="cd2">
                <a:pos x="l" y="vc"/>
              </a:cxn>
              <a:cxn ang="cd4">
                <a:pos x="hc" y="b"/>
              </a:cxn>
              <a:cxn ang="0">
                <a:pos x="r" y="vc"/>
              </a:cxn>
            </a:cxnLst>
            <a:rect l="l" t="t" r="r" b="b"/>
            <a:pathLst>
              <a:path w="914" h="1330">
                <a:moveTo>
                  <a:pt x="458" y="219"/>
                </a:moveTo>
                <a:cubicBezTo>
                  <a:pt x="327" y="219"/>
                  <a:pt x="222" y="325"/>
                  <a:pt x="222" y="455"/>
                </a:cubicBezTo>
                <a:cubicBezTo>
                  <a:pt x="222" y="587"/>
                  <a:pt x="327" y="692"/>
                  <a:pt x="458" y="692"/>
                </a:cubicBezTo>
                <a:cubicBezTo>
                  <a:pt x="587" y="692"/>
                  <a:pt x="694" y="587"/>
                  <a:pt x="694" y="455"/>
                </a:cubicBezTo>
                <a:cubicBezTo>
                  <a:pt x="694" y="325"/>
                  <a:pt x="587" y="219"/>
                  <a:pt x="458" y="219"/>
                </a:cubicBezTo>
                <a:close/>
                <a:moveTo>
                  <a:pt x="458" y="0"/>
                </a:moveTo>
                <a:cubicBezTo>
                  <a:pt x="710" y="0"/>
                  <a:pt x="914" y="203"/>
                  <a:pt x="914" y="455"/>
                </a:cubicBezTo>
                <a:cubicBezTo>
                  <a:pt x="914" y="705"/>
                  <a:pt x="714" y="907"/>
                  <a:pt x="466" y="913"/>
                </a:cubicBezTo>
                <a:lnTo>
                  <a:pt x="466" y="1276"/>
                </a:lnTo>
                <a:cubicBezTo>
                  <a:pt x="476" y="1280"/>
                  <a:pt x="485" y="1289"/>
                  <a:pt x="485" y="1303"/>
                </a:cubicBezTo>
                <a:cubicBezTo>
                  <a:pt x="485" y="1316"/>
                  <a:pt x="473" y="1330"/>
                  <a:pt x="458" y="1330"/>
                </a:cubicBezTo>
                <a:cubicBezTo>
                  <a:pt x="441" y="1330"/>
                  <a:pt x="429" y="1316"/>
                  <a:pt x="429" y="1303"/>
                </a:cubicBezTo>
                <a:cubicBezTo>
                  <a:pt x="429" y="1289"/>
                  <a:pt x="438" y="1280"/>
                  <a:pt x="448" y="1276"/>
                </a:cubicBezTo>
                <a:lnTo>
                  <a:pt x="448" y="913"/>
                </a:lnTo>
                <a:cubicBezTo>
                  <a:pt x="200" y="907"/>
                  <a:pt x="0" y="705"/>
                  <a:pt x="0" y="455"/>
                </a:cubicBezTo>
                <a:cubicBezTo>
                  <a:pt x="0" y="203"/>
                  <a:pt x="206" y="0"/>
                  <a:pt x="458" y="0"/>
                </a:cubicBezTo>
                <a:close/>
              </a:path>
            </a:pathLst>
          </a:custGeom>
          <a:solidFill>
            <a:srgbClr val="84BA4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a:ln>
                <a:noFill/>
              </a:ln>
              <a:latin typeface="Lato Regular" charset="0"/>
              <a:ea typeface="Arial Unicode MS" pitchFamily="2"/>
              <a:cs typeface="Arial Unicode MS" pitchFamily="2"/>
            </a:endParaRPr>
          </a:p>
        </p:txBody>
      </p:sp>
      <p:sp>
        <p:nvSpPr>
          <p:cNvPr id="9" name="Freeform: Shape 4236">
            <a:extLst>
              <a:ext uri="{FF2B5EF4-FFF2-40B4-BE49-F238E27FC236}">
                <a16:creationId xmlns:a16="http://schemas.microsoft.com/office/drawing/2014/main" id="{F05D8F79-BD65-8347-867D-58A890D1083E}"/>
              </a:ext>
            </a:extLst>
          </p:cNvPr>
          <p:cNvSpPr/>
          <p:nvPr userDrawn="1"/>
        </p:nvSpPr>
        <p:spPr>
          <a:xfrm>
            <a:off x="1066895" y="1815204"/>
            <a:ext cx="1430522" cy="1433557"/>
          </a:xfrm>
          <a:custGeom>
            <a:avLst/>
            <a:gdLst/>
            <a:ahLst/>
            <a:cxnLst>
              <a:cxn ang="3cd4">
                <a:pos x="hc" y="t"/>
              </a:cxn>
              <a:cxn ang="cd2">
                <a:pos x="l" y="vc"/>
              </a:cxn>
              <a:cxn ang="cd4">
                <a:pos x="hc" y="b"/>
              </a:cxn>
              <a:cxn ang="0">
                <a:pos x="r" y="vc"/>
              </a:cxn>
            </a:cxnLst>
            <a:rect l="l" t="t" r="r" b="b"/>
            <a:pathLst>
              <a:path w="472" h="473">
                <a:moveTo>
                  <a:pt x="236" y="0"/>
                </a:moveTo>
                <a:cubicBezTo>
                  <a:pt x="105" y="0"/>
                  <a:pt x="0" y="106"/>
                  <a:pt x="0" y="236"/>
                </a:cubicBezTo>
                <a:cubicBezTo>
                  <a:pt x="0" y="368"/>
                  <a:pt x="105" y="473"/>
                  <a:pt x="236" y="473"/>
                </a:cubicBezTo>
                <a:cubicBezTo>
                  <a:pt x="365" y="473"/>
                  <a:pt x="472" y="368"/>
                  <a:pt x="472" y="236"/>
                </a:cubicBezTo>
                <a:cubicBezTo>
                  <a:pt x="472" y="106"/>
                  <a:pt x="365" y="0"/>
                  <a:pt x="236" y="0"/>
                </a:cubicBezTo>
                <a:close/>
              </a:path>
            </a:pathLst>
          </a:custGeom>
          <a:solidFill>
            <a:srgbClr val="84BA4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a:ln>
                <a:noFill/>
              </a:ln>
              <a:latin typeface="Lato Regular" charset="0"/>
              <a:ea typeface="Arial Unicode MS" pitchFamily="2"/>
              <a:cs typeface="Arial Unicode MS" pitchFamily="2"/>
            </a:endParaRPr>
          </a:p>
        </p:txBody>
      </p:sp>
      <p:sp>
        <p:nvSpPr>
          <p:cNvPr id="10" name="Freeform: Shape 4235">
            <a:extLst>
              <a:ext uri="{FF2B5EF4-FFF2-40B4-BE49-F238E27FC236}">
                <a16:creationId xmlns:a16="http://schemas.microsoft.com/office/drawing/2014/main" id="{2F2F1A50-32F6-E84E-B2A8-E09466C954B2}"/>
              </a:ext>
            </a:extLst>
          </p:cNvPr>
          <p:cNvSpPr/>
          <p:nvPr userDrawn="1"/>
        </p:nvSpPr>
        <p:spPr>
          <a:xfrm>
            <a:off x="9671610" y="1785344"/>
            <a:ext cx="1518092" cy="2214649"/>
          </a:xfrm>
          <a:custGeom>
            <a:avLst/>
            <a:gdLst/>
            <a:ahLst/>
            <a:cxnLst>
              <a:cxn ang="3cd4">
                <a:pos x="hc" y="t"/>
              </a:cxn>
              <a:cxn ang="cd2">
                <a:pos x="l" y="vc"/>
              </a:cxn>
              <a:cxn ang="cd4">
                <a:pos x="hc" y="b"/>
              </a:cxn>
              <a:cxn ang="0">
                <a:pos x="r" y="vc"/>
              </a:cxn>
            </a:cxnLst>
            <a:rect l="l" t="t" r="r" b="b"/>
            <a:pathLst>
              <a:path w="912" h="1330">
                <a:moveTo>
                  <a:pt x="455" y="219"/>
                </a:moveTo>
                <a:cubicBezTo>
                  <a:pt x="326" y="219"/>
                  <a:pt x="219" y="325"/>
                  <a:pt x="219" y="455"/>
                </a:cubicBezTo>
                <a:cubicBezTo>
                  <a:pt x="219" y="587"/>
                  <a:pt x="326" y="692"/>
                  <a:pt x="455" y="692"/>
                </a:cubicBezTo>
                <a:cubicBezTo>
                  <a:pt x="586" y="692"/>
                  <a:pt x="692" y="587"/>
                  <a:pt x="692" y="455"/>
                </a:cubicBezTo>
                <a:cubicBezTo>
                  <a:pt x="692" y="325"/>
                  <a:pt x="586" y="219"/>
                  <a:pt x="455" y="219"/>
                </a:cubicBezTo>
                <a:close/>
                <a:moveTo>
                  <a:pt x="455" y="0"/>
                </a:moveTo>
                <a:cubicBezTo>
                  <a:pt x="708" y="0"/>
                  <a:pt x="912" y="203"/>
                  <a:pt x="912" y="455"/>
                </a:cubicBezTo>
                <a:cubicBezTo>
                  <a:pt x="912" y="705"/>
                  <a:pt x="713" y="907"/>
                  <a:pt x="465" y="913"/>
                </a:cubicBezTo>
                <a:lnTo>
                  <a:pt x="465" y="1276"/>
                </a:lnTo>
                <a:cubicBezTo>
                  <a:pt x="476" y="1280"/>
                  <a:pt x="483" y="1289"/>
                  <a:pt x="483" y="1303"/>
                </a:cubicBezTo>
                <a:cubicBezTo>
                  <a:pt x="483" y="1316"/>
                  <a:pt x="471" y="1330"/>
                  <a:pt x="455" y="1330"/>
                </a:cubicBezTo>
                <a:cubicBezTo>
                  <a:pt x="441" y="1330"/>
                  <a:pt x="428" y="1316"/>
                  <a:pt x="428" y="1303"/>
                </a:cubicBezTo>
                <a:cubicBezTo>
                  <a:pt x="428" y="1289"/>
                  <a:pt x="436" y="1280"/>
                  <a:pt x="447" y="1276"/>
                </a:cubicBezTo>
                <a:lnTo>
                  <a:pt x="447" y="913"/>
                </a:lnTo>
                <a:cubicBezTo>
                  <a:pt x="199" y="907"/>
                  <a:pt x="0" y="705"/>
                  <a:pt x="0" y="455"/>
                </a:cubicBezTo>
                <a:cubicBezTo>
                  <a:pt x="0" y="203"/>
                  <a:pt x="203" y="0"/>
                  <a:pt x="455" y="0"/>
                </a:cubicBezTo>
                <a:close/>
              </a:path>
            </a:pathLst>
          </a:custGeom>
          <a:solidFill>
            <a:srgbClr val="0B582E"/>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a:ln>
                <a:noFill/>
              </a:ln>
              <a:latin typeface="Lato Regular" charset="0"/>
              <a:ea typeface="Arial Unicode MS" pitchFamily="2"/>
              <a:cs typeface="Arial Unicode MS" pitchFamily="2"/>
            </a:endParaRPr>
          </a:p>
        </p:txBody>
      </p:sp>
      <p:sp>
        <p:nvSpPr>
          <p:cNvPr id="12" name="Freeform: Shape 4234">
            <a:extLst>
              <a:ext uri="{FF2B5EF4-FFF2-40B4-BE49-F238E27FC236}">
                <a16:creationId xmlns:a16="http://schemas.microsoft.com/office/drawing/2014/main" id="{473A5FB1-762F-F846-BB1E-727584AF3C5F}"/>
              </a:ext>
            </a:extLst>
          </p:cNvPr>
          <p:cNvSpPr/>
          <p:nvPr userDrawn="1"/>
        </p:nvSpPr>
        <p:spPr>
          <a:xfrm>
            <a:off x="6690541" y="1773769"/>
            <a:ext cx="1521426" cy="2214649"/>
          </a:xfrm>
          <a:custGeom>
            <a:avLst/>
            <a:gdLst/>
            <a:ahLst/>
            <a:cxnLst>
              <a:cxn ang="3cd4">
                <a:pos x="hc" y="t"/>
              </a:cxn>
              <a:cxn ang="cd2">
                <a:pos x="l" y="vc"/>
              </a:cxn>
              <a:cxn ang="cd4">
                <a:pos x="hc" y="b"/>
              </a:cxn>
              <a:cxn ang="0">
                <a:pos x="r" y="vc"/>
              </a:cxn>
            </a:cxnLst>
            <a:rect l="l" t="t" r="r" b="b"/>
            <a:pathLst>
              <a:path w="914" h="1330">
                <a:moveTo>
                  <a:pt x="457" y="219"/>
                </a:moveTo>
                <a:cubicBezTo>
                  <a:pt x="327" y="219"/>
                  <a:pt x="222" y="325"/>
                  <a:pt x="222" y="455"/>
                </a:cubicBezTo>
                <a:cubicBezTo>
                  <a:pt x="222" y="587"/>
                  <a:pt x="327" y="692"/>
                  <a:pt x="457" y="692"/>
                </a:cubicBezTo>
                <a:cubicBezTo>
                  <a:pt x="587" y="692"/>
                  <a:pt x="694" y="587"/>
                  <a:pt x="694" y="455"/>
                </a:cubicBezTo>
                <a:cubicBezTo>
                  <a:pt x="694" y="325"/>
                  <a:pt x="587" y="219"/>
                  <a:pt x="457" y="219"/>
                </a:cubicBezTo>
                <a:close/>
                <a:moveTo>
                  <a:pt x="457" y="0"/>
                </a:moveTo>
                <a:cubicBezTo>
                  <a:pt x="710" y="0"/>
                  <a:pt x="914" y="203"/>
                  <a:pt x="914" y="455"/>
                </a:cubicBezTo>
                <a:cubicBezTo>
                  <a:pt x="914" y="705"/>
                  <a:pt x="714" y="907"/>
                  <a:pt x="466" y="913"/>
                </a:cubicBezTo>
                <a:lnTo>
                  <a:pt x="466" y="1276"/>
                </a:lnTo>
                <a:cubicBezTo>
                  <a:pt x="477" y="1280"/>
                  <a:pt x="484" y="1289"/>
                  <a:pt x="484" y="1303"/>
                </a:cubicBezTo>
                <a:cubicBezTo>
                  <a:pt x="484" y="1316"/>
                  <a:pt x="472" y="1330"/>
                  <a:pt x="457" y="1330"/>
                </a:cubicBezTo>
                <a:cubicBezTo>
                  <a:pt x="441" y="1330"/>
                  <a:pt x="429" y="1316"/>
                  <a:pt x="429" y="1303"/>
                </a:cubicBezTo>
                <a:cubicBezTo>
                  <a:pt x="429" y="1289"/>
                  <a:pt x="437" y="1280"/>
                  <a:pt x="448" y="1276"/>
                </a:cubicBezTo>
                <a:lnTo>
                  <a:pt x="448" y="913"/>
                </a:lnTo>
                <a:cubicBezTo>
                  <a:pt x="200" y="907"/>
                  <a:pt x="0" y="705"/>
                  <a:pt x="0" y="455"/>
                </a:cubicBezTo>
                <a:cubicBezTo>
                  <a:pt x="0" y="203"/>
                  <a:pt x="205" y="0"/>
                  <a:pt x="457" y="0"/>
                </a:cubicBezTo>
                <a:close/>
              </a:path>
            </a:pathLst>
          </a:custGeom>
          <a:solidFill>
            <a:srgbClr val="297239"/>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a:ln>
                <a:noFill/>
              </a:ln>
              <a:latin typeface="Lato Regular" charset="0"/>
              <a:ea typeface="Arial Unicode MS" pitchFamily="2"/>
              <a:cs typeface="Arial Unicode MS" pitchFamily="2"/>
            </a:endParaRPr>
          </a:p>
        </p:txBody>
      </p:sp>
      <p:sp>
        <p:nvSpPr>
          <p:cNvPr id="13" name="Freeform: Shape 4239">
            <a:extLst>
              <a:ext uri="{FF2B5EF4-FFF2-40B4-BE49-F238E27FC236}">
                <a16:creationId xmlns:a16="http://schemas.microsoft.com/office/drawing/2014/main" id="{C85CF623-BF5F-8445-9C36-B325D84F9DE3}"/>
              </a:ext>
            </a:extLst>
          </p:cNvPr>
          <p:cNvSpPr/>
          <p:nvPr userDrawn="1"/>
        </p:nvSpPr>
        <p:spPr>
          <a:xfrm>
            <a:off x="6737659" y="1815204"/>
            <a:ext cx="1430522" cy="1433557"/>
          </a:xfrm>
          <a:custGeom>
            <a:avLst/>
            <a:gdLst/>
            <a:ahLst/>
            <a:cxnLst>
              <a:cxn ang="3cd4">
                <a:pos x="hc" y="t"/>
              </a:cxn>
              <a:cxn ang="cd2">
                <a:pos x="l" y="vc"/>
              </a:cxn>
              <a:cxn ang="cd4">
                <a:pos x="hc" y="b"/>
              </a:cxn>
              <a:cxn ang="0">
                <a:pos x="r" y="vc"/>
              </a:cxn>
            </a:cxnLst>
            <a:rect l="l" t="t" r="r" b="b"/>
            <a:pathLst>
              <a:path w="472" h="473">
                <a:moveTo>
                  <a:pt x="235" y="0"/>
                </a:moveTo>
                <a:cubicBezTo>
                  <a:pt x="105" y="0"/>
                  <a:pt x="0" y="106"/>
                  <a:pt x="0" y="236"/>
                </a:cubicBezTo>
                <a:cubicBezTo>
                  <a:pt x="0" y="368"/>
                  <a:pt x="105" y="473"/>
                  <a:pt x="235" y="473"/>
                </a:cubicBezTo>
                <a:cubicBezTo>
                  <a:pt x="365" y="473"/>
                  <a:pt x="472" y="368"/>
                  <a:pt x="472" y="236"/>
                </a:cubicBezTo>
                <a:cubicBezTo>
                  <a:pt x="472" y="106"/>
                  <a:pt x="365" y="0"/>
                  <a:pt x="235" y="0"/>
                </a:cubicBezTo>
                <a:close/>
              </a:path>
            </a:pathLst>
          </a:custGeom>
          <a:solidFill>
            <a:srgbClr val="297239"/>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a:ln>
                <a:noFill/>
              </a:ln>
              <a:latin typeface="Lato Regular" charset="0"/>
              <a:ea typeface="Arial Unicode MS" pitchFamily="2"/>
              <a:cs typeface="Arial Unicode MS" pitchFamily="2"/>
            </a:endParaRPr>
          </a:p>
        </p:txBody>
      </p:sp>
      <p:sp>
        <p:nvSpPr>
          <p:cNvPr id="50" name="Text Placeholder 17">
            <a:extLst>
              <a:ext uri="{FF2B5EF4-FFF2-40B4-BE49-F238E27FC236}">
                <a16:creationId xmlns:a16="http://schemas.microsoft.com/office/drawing/2014/main" id="{18990701-AC9F-534B-8665-6B063C6FD299}"/>
              </a:ext>
            </a:extLst>
          </p:cNvPr>
          <p:cNvSpPr>
            <a:spLocks noGrp="1"/>
          </p:cNvSpPr>
          <p:nvPr>
            <p:ph type="body" sz="quarter" idx="25" hasCustomPrompt="1"/>
          </p:nvPr>
        </p:nvSpPr>
        <p:spPr>
          <a:xfrm>
            <a:off x="748973" y="4364934"/>
            <a:ext cx="2061046" cy="1594432"/>
          </a:xfrm>
        </p:spPr>
        <p:txBody>
          <a:bodyPr/>
          <a:lstStyle>
            <a:lvl1pPr algn="ctr">
              <a:buNone/>
              <a:defRPr sz="2000" b="1" i="0" spc="0">
                <a:solidFill>
                  <a:srgbClr val="84BA4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 One</a:t>
            </a:r>
            <a:endParaRPr lang="en-US"/>
          </a:p>
        </p:txBody>
      </p:sp>
      <p:sp>
        <p:nvSpPr>
          <p:cNvPr id="52" name="Text Placeholder 17">
            <a:extLst>
              <a:ext uri="{FF2B5EF4-FFF2-40B4-BE49-F238E27FC236}">
                <a16:creationId xmlns:a16="http://schemas.microsoft.com/office/drawing/2014/main" id="{F8D16C6E-0FEF-E949-9F8E-AD42CE6382AE}"/>
              </a:ext>
            </a:extLst>
          </p:cNvPr>
          <p:cNvSpPr>
            <a:spLocks noGrp="1"/>
          </p:cNvSpPr>
          <p:nvPr>
            <p:ph type="body" sz="quarter" idx="31" hasCustomPrompt="1"/>
          </p:nvPr>
        </p:nvSpPr>
        <p:spPr>
          <a:xfrm>
            <a:off x="3452905" y="4364934"/>
            <a:ext cx="2061046" cy="1594432"/>
          </a:xfrm>
        </p:spPr>
        <p:txBody>
          <a:bodyPr/>
          <a:lstStyle>
            <a:lvl1pPr algn="ctr">
              <a:buNone/>
              <a:defRPr sz="2000" b="1" i="0" spc="0">
                <a:solidFill>
                  <a:srgbClr val="63A043"/>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 One</a:t>
            </a:r>
            <a:endParaRPr lang="en-US"/>
          </a:p>
        </p:txBody>
      </p:sp>
      <p:sp>
        <p:nvSpPr>
          <p:cNvPr id="56" name="Text Placeholder 17">
            <a:extLst>
              <a:ext uri="{FF2B5EF4-FFF2-40B4-BE49-F238E27FC236}">
                <a16:creationId xmlns:a16="http://schemas.microsoft.com/office/drawing/2014/main" id="{FA8BB5AD-0DE3-1B4E-A424-802043EDCCCF}"/>
              </a:ext>
            </a:extLst>
          </p:cNvPr>
          <p:cNvSpPr>
            <a:spLocks noGrp="1"/>
          </p:cNvSpPr>
          <p:nvPr>
            <p:ph type="body" sz="quarter" idx="35" hasCustomPrompt="1"/>
          </p:nvPr>
        </p:nvSpPr>
        <p:spPr>
          <a:xfrm>
            <a:off x="6424240" y="4364934"/>
            <a:ext cx="2061046" cy="1594432"/>
          </a:xfrm>
        </p:spPr>
        <p:txBody>
          <a:bodyPr/>
          <a:lstStyle>
            <a:lvl1pPr algn="ctr">
              <a:buNone/>
              <a:defRPr sz="2000" b="1" i="0" spc="0">
                <a:solidFill>
                  <a:srgbClr val="29723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 One</a:t>
            </a:r>
            <a:endParaRPr lang="en-US"/>
          </a:p>
        </p:txBody>
      </p:sp>
      <p:sp>
        <p:nvSpPr>
          <p:cNvPr id="58" name="Text Placeholder 17">
            <a:extLst>
              <a:ext uri="{FF2B5EF4-FFF2-40B4-BE49-F238E27FC236}">
                <a16:creationId xmlns:a16="http://schemas.microsoft.com/office/drawing/2014/main" id="{400557A9-F756-6A47-95B0-B225A7B2B4DB}"/>
              </a:ext>
            </a:extLst>
          </p:cNvPr>
          <p:cNvSpPr>
            <a:spLocks noGrp="1"/>
          </p:cNvSpPr>
          <p:nvPr>
            <p:ph type="body" sz="quarter" idx="37" hasCustomPrompt="1"/>
          </p:nvPr>
        </p:nvSpPr>
        <p:spPr>
          <a:xfrm>
            <a:off x="9395575" y="4364934"/>
            <a:ext cx="2061046" cy="1594432"/>
          </a:xfrm>
        </p:spPr>
        <p:txBody>
          <a:bodyPr/>
          <a:lstStyle>
            <a:lvl1pPr algn="ctr">
              <a:buNone/>
              <a:defRPr sz="2000" b="1" i="0" spc="0">
                <a:solidFill>
                  <a:srgbClr val="0B582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 One</a:t>
            </a:r>
            <a:endParaRPr lang="en-US"/>
          </a:p>
        </p:txBody>
      </p:sp>
      <p:sp>
        <p:nvSpPr>
          <p:cNvPr id="30" name="Freeform: Shape 4239">
            <a:extLst>
              <a:ext uri="{FF2B5EF4-FFF2-40B4-BE49-F238E27FC236}">
                <a16:creationId xmlns:a16="http://schemas.microsoft.com/office/drawing/2014/main" id="{E253BA23-B768-C040-9224-2910F7AB1B7E}"/>
              </a:ext>
            </a:extLst>
          </p:cNvPr>
          <p:cNvSpPr/>
          <p:nvPr userDrawn="1"/>
        </p:nvSpPr>
        <p:spPr>
          <a:xfrm>
            <a:off x="9710837" y="1826779"/>
            <a:ext cx="1430522" cy="1433557"/>
          </a:xfrm>
          <a:custGeom>
            <a:avLst/>
            <a:gdLst/>
            <a:ahLst/>
            <a:cxnLst>
              <a:cxn ang="3cd4">
                <a:pos x="hc" y="t"/>
              </a:cxn>
              <a:cxn ang="cd2">
                <a:pos x="l" y="vc"/>
              </a:cxn>
              <a:cxn ang="cd4">
                <a:pos x="hc" y="b"/>
              </a:cxn>
              <a:cxn ang="0">
                <a:pos x="r" y="vc"/>
              </a:cxn>
            </a:cxnLst>
            <a:rect l="l" t="t" r="r" b="b"/>
            <a:pathLst>
              <a:path w="472" h="473">
                <a:moveTo>
                  <a:pt x="235" y="0"/>
                </a:moveTo>
                <a:cubicBezTo>
                  <a:pt x="105" y="0"/>
                  <a:pt x="0" y="106"/>
                  <a:pt x="0" y="236"/>
                </a:cubicBezTo>
                <a:cubicBezTo>
                  <a:pt x="0" y="368"/>
                  <a:pt x="105" y="473"/>
                  <a:pt x="235" y="473"/>
                </a:cubicBezTo>
                <a:cubicBezTo>
                  <a:pt x="365" y="473"/>
                  <a:pt x="472" y="368"/>
                  <a:pt x="472" y="236"/>
                </a:cubicBezTo>
                <a:cubicBezTo>
                  <a:pt x="472" y="106"/>
                  <a:pt x="365" y="0"/>
                  <a:pt x="235" y="0"/>
                </a:cubicBezTo>
                <a:close/>
              </a:path>
            </a:pathLst>
          </a:custGeom>
          <a:solidFill>
            <a:srgbClr val="0B582E"/>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a:ln>
                <a:noFill/>
              </a:ln>
              <a:latin typeface="Lato Regular" charset="0"/>
              <a:ea typeface="Arial Unicode MS" pitchFamily="2"/>
              <a:cs typeface="Arial Unicode MS" pitchFamily="2"/>
            </a:endParaRPr>
          </a:p>
        </p:txBody>
      </p:sp>
      <p:sp>
        <p:nvSpPr>
          <p:cNvPr id="29" name="Text Placeholder 23">
            <a:extLst>
              <a:ext uri="{FF2B5EF4-FFF2-40B4-BE49-F238E27FC236}">
                <a16:creationId xmlns:a16="http://schemas.microsoft.com/office/drawing/2014/main" id="{98F821B7-EAB6-F546-8E25-040E6E2F35CD}"/>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000000"/>
                </a:solidFill>
                <a:latin typeface="+mn-lt"/>
              </a:defRPr>
            </a:lvl1pPr>
          </a:lstStyle>
          <a:p>
            <a:pPr lvl="0"/>
            <a:r>
              <a:rPr lang="en-US"/>
              <a:t>Heading</a:t>
            </a:r>
          </a:p>
        </p:txBody>
      </p:sp>
      <p:sp>
        <p:nvSpPr>
          <p:cNvPr id="19" name="Text Box 5">
            <a:extLst>
              <a:ext uri="{FF2B5EF4-FFF2-40B4-BE49-F238E27FC236}">
                <a16:creationId xmlns:a16="http://schemas.microsoft.com/office/drawing/2014/main" id="{B72C2AFA-B28B-5F43-B4EF-4C5EE0395061}"/>
              </a:ext>
            </a:extLst>
          </p:cNvPr>
          <p:cNvSpPr txBox="1"/>
          <p:nvPr userDrawn="1"/>
        </p:nvSpPr>
        <p:spPr>
          <a:xfrm>
            <a:off x="90679" y="6377911"/>
            <a:ext cx="12101321" cy="372172"/>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IE" sz="950" b="1" spc="170" baseline="0">
                <a:solidFill>
                  <a:srgbClr val="0B582E"/>
                </a:solidFill>
                <a:effectLst/>
                <a:latin typeface="+mn-lt"/>
                <a:ea typeface="Times New Roman" panose="02020603050405020304" pitchFamily="18" charset="0"/>
                <a:cs typeface="Times New Roman" panose="02020603050405020304" pitchFamily="18" charset="0"/>
              </a:rPr>
              <a:t>SUSTAINABLE</a:t>
            </a:r>
            <a:r>
              <a:rPr lang="en-IE" sz="950" spc="170" baseline="0">
                <a:solidFill>
                  <a:srgbClr val="0B582E"/>
                </a:solidFill>
                <a:effectLst/>
                <a:latin typeface="+mj-lt"/>
                <a:ea typeface="Times New Roman" panose="02020603050405020304" pitchFamily="18" charset="0"/>
                <a:cs typeface="Times New Roman" panose="02020603050405020304" pitchFamily="18" charset="0"/>
              </a:rPr>
              <a:t> FUTURES FOR ENTERPRISE CENTRES</a:t>
            </a:r>
            <a:endParaRPr lang="en-IE" sz="950" spc="170" baseline="0">
              <a:solidFill>
                <a:srgbClr val="0B582E"/>
              </a:solidFill>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004228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 point icon Graph B">
    <p:spTree>
      <p:nvGrpSpPr>
        <p:cNvPr id="1" name=""/>
        <p:cNvGrpSpPr/>
        <p:nvPr/>
      </p:nvGrpSpPr>
      <p:grpSpPr>
        <a:xfrm>
          <a:off x="0" y="0"/>
          <a:ext cx="0" cy="0"/>
          <a:chOff x="0" y="0"/>
          <a:chExt cx="0" cy="0"/>
        </a:xfrm>
      </p:grpSpPr>
      <p:sp>
        <p:nvSpPr>
          <p:cNvPr id="26" name="Freeform 175">
            <a:extLst>
              <a:ext uri="{FF2B5EF4-FFF2-40B4-BE49-F238E27FC236}">
                <a16:creationId xmlns:a16="http://schemas.microsoft.com/office/drawing/2014/main" id="{8C0B3D42-2317-6946-847C-DF2D8C708228}"/>
              </a:ext>
            </a:extLst>
          </p:cNvPr>
          <p:cNvSpPr>
            <a:spLocks noChangeArrowheads="1"/>
          </p:cNvSpPr>
          <p:nvPr userDrawn="1"/>
        </p:nvSpPr>
        <p:spPr bwMode="auto">
          <a:xfrm>
            <a:off x="832077" y="3024269"/>
            <a:ext cx="1921262" cy="2081780"/>
          </a:xfrm>
          <a:custGeom>
            <a:avLst/>
            <a:gdLst>
              <a:gd name="T0" fmla="*/ 3123 w 3430"/>
              <a:gd name="T1" fmla="*/ 642 h 3719"/>
              <a:gd name="T2" fmla="*/ 3123 w 3430"/>
              <a:gd name="T3" fmla="*/ 642 h 3719"/>
              <a:gd name="T4" fmla="*/ 2090 w 3430"/>
              <a:gd name="T5" fmla="*/ 642 h 3719"/>
              <a:gd name="T6" fmla="*/ 1715 w 3430"/>
              <a:gd name="T7" fmla="*/ 0 h 3719"/>
              <a:gd name="T8" fmla="*/ 1347 w 3430"/>
              <a:gd name="T9" fmla="*/ 642 h 3719"/>
              <a:gd name="T10" fmla="*/ 307 w 3430"/>
              <a:gd name="T11" fmla="*/ 642 h 3719"/>
              <a:gd name="T12" fmla="*/ 0 w 3430"/>
              <a:gd name="T13" fmla="*/ 948 h 3719"/>
              <a:gd name="T14" fmla="*/ 0 w 3430"/>
              <a:gd name="T15" fmla="*/ 3420 h 3719"/>
              <a:gd name="T16" fmla="*/ 307 w 3430"/>
              <a:gd name="T17" fmla="*/ 3718 h 3719"/>
              <a:gd name="T18" fmla="*/ 3123 w 3430"/>
              <a:gd name="T19" fmla="*/ 3718 h 3719"/>
              <a:gd name="T20" fmla="*/ 3429 w 3430"/>
              <a:gd name="T21" fmla="*/ 3420 h 3719"/>
              <a:gd name="T22" fmla="*/ 3429 w 3430"/>
              <a:gd name="T23" fmla="*/ 948 h 3719"/>
              <a:gd name="T24" fmla="*/ 3123 w 3430"/>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30" h="3719">
                <a:moveTo>
                  <a:pt x="3123" y="642"/>
                </a:moveTo>
                <a:lnTo>
                  <a:pt x="3123" y="642"/>
                </a:lnTo>
                <a:cubicBezTo>
                  <a:pt x="2090" y="642"/>
                  <a:pt x="2090" y="642"/>
                  <a:pt x="2090" y="642"/>
                </a:cubicBezTo>
                <a:cubicBezTo>
                  <a:pt x="1715" y="0"/>
                  <a:pt x="1715" y="0"/>
                  <a:pt x="1715" y="0"/>
                </a:cubicBezTo>
                <a:cubicBezTo>
                  <a:pt x="1347" y="642"/>
                  <a:pt x="1347" y="642"/>
                  <a:pt x="1347" y="642"/>
                </a:cubicBezTo>
                <a:cubicBezTo>
                  <a:pt x="307" y="642"/>
                  <a:pt x="307" y="642"/>
                  <a:pt x="307" y="642"/>
                </a:cubicBezTo>
                <a:cubicBezTo>
                  <a:pt x="138" y="642"/>
                  <a:pt x="0" y="780"/>
                  <a:pt x="0" y="948"/>
                </a:cubicBezTo>
                <a:cubicBezTo>
                  <a:pt x="0" y="3420"/>
                  <a:pt x="0" y="3420"/>
                  <a:pt x="0" y="3420"/>
                </a:cubicBezTo>
                <a:cubicBezTo>
                  <a:pt x="0" y="3588"/>
                  <a:pt x="138" y="3718"/>
                  <a:pt x="307" y="3718"/>
                </a:cubicBezTo>
                <a:cubicBezTo>
                  <a:pt x="3123" y="3718"/>
                  <a:pt x="3123" y="3718"/>
                  <a:pt x="3123" y="3718"/>
                </a:cubicBezTo>
                <a:cubicBezTo>
                  <a:pt x="3291" y="3718"/>
                  <a:pt x="3429" y="3588"/>
                  <a:pt x="3429" y="3420"/>
                </a:cubicBezTo>
                <a:cubicBezTo>
                  <a:pt x="3429" y="948"/>
                  <a:pt x="3429" y="948"/>
                  <a:pt x="3429" y="948"/>
                </a:cubicBezTo>
                <a:cubicBezTo>
                  <a:pt x="3429" y="780"/>
                  <a:pt x="3291" y="642"/>
                  <a:pt x="3123" y="642"/>
                </a:cubicBezTo>
              </a:path>
            </a:pathLst>
          </a:custGeom>
          <a:solidFill>
            <a:srgbClr val="84BA41"/>
          </a:solidFill>
          <a:ln w="9525" cap="flat">
            <a:noFill/>
            <a:bevel/>
            <a:headEnd/>
            <a:tailEnd/>
          </a:ln>
          <a:effectLst/>
        </p:spPr>
        <p:txBody>
          <a:bodyPr wrap="none" anchor="ctr"/>
          <a:lstStyle/>
          <a:p>
            <a:endParaRPr lang="en-US"/>
          </a:p>
        </p:txBody>
      </p:sp>
      <p:sp>
        <p:nvSpPr>
          <p:cNvPr id="27" name="Freeform 176">
            <a:extLst>
              <a:ext uri="{FF2B5EF4-FFF2-40B4-BE49-F238E27FC236}">
                <a16:creationId xmlns:a16="http://schemas.microsoft.com/office/drawing/2014/main" id="{40053DCA-CDEC-8B4D-B8F3-C1EF890EF020}"/>
              </a:ext>
            </a:extLst>
          </p:cNvPr>
          <p:cNvSpPr>
            <a:spLocks noChangeArrowheads="1"/>
          </p:cNvSpPr>
          <p:nvPr userDrawn="1"/>
        </p:nvSpPr>
        <p:spPr bwMode="auto">
          <a:xfrm>
            <a:off x="2970654" y="3024269"/>
            <a:ext cx="1916323" cy="2081780"/>
          </a:xfrm>
          <a:custGeom>
            <a:avLst/>
            <a:gdLst>
              <a:gd name="T0" fmla="*/ 3122 w 3421"/>
              <a:gd name="T1" fmla="*/ 642 h 3719"/>
              <a:gd name="T2" fmla="*/ 3122 w 3421"/>
              <a:gd name="T3" fmla="*/ 642 h 3719"/>
              <a:gd name="T4" fmla="*/ 2089 w 3421"/>
              <a:gd name="T5" fmla="*/ 642 h 3719"/>
              <a:gd name="T6" fmla="*/ 1722 w 3421"/>
              <a:gd name="T7" fmla="*/ 0 h 3719"/>
              <a:gd name="T8" fmla="*/ 1347 w 3421"/>
              <a:gd name="T9" fmla="*/ 642 h 3719"/>
              <a:gd name="T10" fmla="*/ 306 w 3421"/>
              <a:gd name="T11" fmla="*/ 642 h 3719"/>
              <a:gd name="T12" fmla="*/ 0 w 3421"/>
              <a:gd name="T13" fmla="*/ 948 h 3719"/>
              <a:gd name="T14" fmla="*/ 0 w 3421"/>
              <a:gd name="T15" fmla="*/ 3420 h 3719"/>
              <a:gd name="T16" fmla="*/ 306 w 3421"/>
              <a:gd name="T17" fmla="*/ 3718 h 3719"/>
              <a:gd name="T18" fmla="*/ 3122 w 3421"/>
              <a:gd name="T19" fmla="*/ 3718 h 3719"/>
              <a:gd name="T20" fmla="*/ 3420 w 3421"/>
              <a:gd name="T21" fmla="*/ 3420 h 3719"/>
              <a:gd name="T22" fmla="*/ 3420 w 3421"/>
              <a:gd name="T23" fmla="*/ 948 h 3719"/>
              <a:gd name="T24" fmla="*/ 3122 w 3421"/>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1" h="3719">
                <a:moveTo>
                  <a:pt x="3122" y="642"/>
                </a:moveTo>
                <a:lnTo>
                  <a:pt x="3122" y="642"/>
                </a:lnTo>
                <a:cubicBezTo>
                  <a:pt x="2089" y="642"/>
                  <a:pt x="2089" y="642"/>
                  <a:pt x="2089" y="642"/>
                </a:cubicBezTo>
                <a:cubicBezTo>
                  <a:pt x="1722" y="0"/>
                  <a:pt x="1722" y="0"/>
                  <a:pt x="1722" y="0"/>
                </a:cubicBezTo>
                <a:cubicBezTo>
                  <a:pt x="1347" y="642"/>
                  <a:pt x="1347" y="642"/>
                  <a:pt x="1347"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2" y="3718"/>
                  <a:pt x="3122" y="3718"/>
                  <a:pt x="3122" y="3718"/>
                </a:cubicBezTo>
                <a:cubicBezTo>
                  <a:pt x="3290" y="3718"/>
                  <a:pt x="3420" y="3588"/>
                  <a:pt x="3420" y="3420"/>
                </a:cubicBezTo>
                <a:cubicBezTo>
                  <a:pt x="3420" y="948"/>
                  <a:pt x="3420" y="948"/>
                  <a:pt x="3420" y="948"/>
                </a:cubicBezTo>
                <a:cubicBezTo>
                  <a:pt x="3420" y="780"/>
                  <a:pt x="3290" y="642"/>
                  <a:pt x="3122" y="642"/>
                </a:cubicBezTo>
              </a:path>
            </a:pathLst>
          </a:custGeom>
          <a:solidFill>
            <a:srgbClr val="63A043"/>
          </a:solidFill>
          <a:ln w="9525" cap="flat">
            <a:noFill/>
            <a:bevel/>
            <a:headEnd/>
            <a:tailEnd/>
          </a:ln>
          <a:effectLst/>
        </p:spPr>
        <p:txBody>
          <a:bodyPr wrap="none" anchor="ctr"/>
          <a:lstStyle/>
          <a:p>
            <a:endParaRPr lang="en-US"/>
          </a:p>
        </p:txBody>
      </p:sp>
      <p:sp>
        <p:nvSpPr>
          <p:cNvPr id="28" name="Freeform 177">
            <a:extLst>
              <a:ext uri="{FF2B5EF4-FFF2-40B4-BE49-F238E27FC236}">
                <a16:creationId xmlns:a16="http://schemas.microsoft.com/office/drawing/2014/main" id="{10B1012D-1247-0E4A-BFFD-D8F52FAEDE4C}"/>
              </a:ext>
            </a:extLst>
          </p:cNvPr>
          <p:cNvSpPr>
            <a:spLocks noChangeArrowheads="1"/>
          </p:cNvSpPr>
          <p:nvPr userDrawn="1"/>
        </p:nvSpPr>
        <p:spPr bwMode="auto">
          <a:xfrm>
            <a:off x="5104293" y="3024269"/>
            <a:ext cx="1918793" cy="2081780"/>
          </a:xfrm>
          <a:custGeom>
            <a:avLst/>
            <a:gdLst>
              <a:gd name="T0" fmla="*/ 3121 w 3428"/>
              <a:gd name="T1" fmla="*/ 642 h 3719"/>
              <a:gd name="T2" fmla="*/ 3121 w 3428"/>
              <a:gd name="T3" fmla="*/ 642 h 3719"/>
              <a:gd name="T4" fmla="*/ 2103 w 3428"/>
              <a:gd name="T5" fmla="*/ 642 h 3719"/>
              <a:gd name="T6" fmla="*/ 1729 w 3428"/>
              <a:gd name="T7" fmla="*/ 0 h 3719"/>
              <a:gd name="T8" fmla="*/ 1362 w 3428"/>
              <a:gd name="T9" fmla="*/ 642 h 3719"/>
              <a:gd name="T10" fmla="*/ 306 w 3428"/>
              <a:gd name="T11" fmla="*/ 642 h 3719"/>
              <a:gd name="T12" fmla="*/ 0 w 3428"/>
              <a:gd name="T13" fmla="*/ 948 h 3719"/>
              <a:gd name="T14" fmla="*/ 0 w 3428"/>
              <a:gd name="T15" fmla="*/ 3420 h 3719"/>
              <a:gd name="T16" fmla="*/ 306 w 3428"/>
              <a:gd name="T17" fmla="*/ 3718 h 3719"/>
              <a:gd name="T18" fmla="*/ 3121 w 3428"/>
              <a:gd name="T19" fmla="*/ 3718 h 3719"/>
              <a:gd name="T20" fmla="*/ 3427 w 3428"/>
              <a:gd name="T21" fmla="*/ 3420 h 3719"/>
              <a:gd name="T22" fmla="*/ 3427 w 3428"/>
              <a:gd name="T23" fmla="*/ 948 h 3719"/>
              <a:gd name="T24" fmla="*/ 3121 w 3428"/>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8" h="3719">
                <a:moveTo>
                  <a:pt x="3121" y="642"/>
                </a:moveTo>
                <a:lnTo>
                  <a:pt x="3121" y="642"/>
                </a:lnTo>
                <a:cubicBezTo>
                  <a:pt x="2103" y="642"/>
                  <a:pt x="2103" y="642"/>
                  <a:pt x="2103" y="642"/>
                </a:cubicBezTo>
                <a:cubicBezTo>
                  <a:pt x="1729" y="0"/>
                  <a:pt x="1729" y="0"/>
                  <a:pt x="1729" y="0"/>
                </a:cubicBezTo>
                <a:cubicBezTo>
                  <a:pt x="1362" y="642"/>
                  <a:pt x="1362" y="642"/>
                  <a:pt x="1362"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1" y="3718"/>
                  <a:pt x="3121" y="3718"/>
                  <a:pt x="3121" y="3718"/>
                </a:cubicBezTo>
                <a:cubicBezTo>
                  <a:pt x="3289" y="3718"/>
                  <a:pt x="3427" y="3588"/>
                  <a:pt x="3427" y="3420"/>
                </a:cubicBezTo>
                <a:cubicBezTo>
                  <a:pt x="3427" y="948"/>
                  <a:pt x="3427" y="948"/>
                  <a:pt x="3427" y="948"/>
                </a:cubicBezTo>
                <a:cubicBezTo>
                  <a:pt x="3427" y="780"/>
                  <a:pt x="3289" y="642"/>
                  <a:pt x="3121" y="642"/>
                </a:cubicBezTo>
              </a:path>
            </a:pathLst>
          </a:custGeom>
          <a:solidFill>
            <a:srgbClr val="468940"/>
          </a:solidFill>
          <a:ln w="9525" cap="flat">
            <a:noFill/>
            <a:bevel/>
            <a:headEnd/>
            <a:tailEnd/>
          </a:ln>
          <a:effectLst/>
        </p:spPr>
        <p:txBody>
          <a:bodyPr wrap="none" anchor="ctr"/>
          <a:lstStyle/>
          <a:p>
            <a:endParaRPr lang="en-US"/>
          </a:p>
        </p:txBody>
      </p:sp>
      <p:sp>
        <p:nvSpPr>
          <p:cNvPr id="29" name="Freeform 178">
            <a:extLst>
              <a:ext uri="{FF2B5EF4-FFF2-40B4-BE49-F238E27FC236}">
                <a16:creationId xmlns:a16="http://schemas.microsoft.com/office/drawing/2014/main" id="{65CDE706-10CF-2F43-88C1-BCEBF0BED009}"/>
              </a:ext>
            </a:extLst>
          </p:cNvPr>
          <p:cNvSpPr>
            <a:spLocks noChangeArrowheads="1"/>
          </p:cNvSpPr>
          <p:nvPr userDrawn="1"/>
        </p:nvSpPr>
        <p:spPr bwMode="auto">
          <a:xfrm>
            <a:off x="7242870" y="3024269"/>
            <a:ext cx="1916323" cy="2081780"/>
          </a:xfrm>
          <a:custGeom>
            <a:avLst/>
            <a:gdLst>
              <a:gd name="T0" fmla="*/ 3115 w 3422"/>
              <a:gd name="T1" fmla="*/ 642 h 3719"/>
              <a:gd name="T2" fmla="*/ 3115 w 3422"/>
              <a:gd name="T3" fmla="*/ 642 h 3719"/>
              <a:gd name="T4" fmla="*/ 2105 w 3422"/>
              <a:gd name="T5" fmla="*/ 642 h 3719"/>
              <a:gd name="T6" fmla="*/ 1737 w 3422"/>
              <a:gd name="T7" fmla="*/ 0 h 3719"/>
              <a:gd name="T8" fmla="*/ 1362 w 3422"/>
              <a:gd name="T9" fmla="*/ 642 h 3719"/>
              <a:gd name="T10" fmla="*/ 299 w 3422"/>
              <a:gd name="T11" fmla="*/ 642 h 3719"/>
              <a:gd name="T12" fmla="*/ 0 w 3422"/>
              <a:gd name="T13" fmla="*/ 948 h 3719"/>
              <a:gd name="T14" fmla="*/ 0 w 3422"/>
              <a:gd name="T15" fmla="*/ 3420 h 3719"/>
              <a:gd name="T16" fmla="*/ 299 w 3422"/>
              <a:gd name="T17" fmla="*/ 3718 h 3719"/>
              <a:gd name="T18" fmla="*/ 3115 w 3422"/>
              <a:gd name="T19" fmla="*/ 3718 h 3719"/>
              <a:gd name="T20" fmla="*/ 3421 w 3422"/>
              <a:gd name="T21" fmla="*/ 3420 h 3719"/>
              <a:gd name="T22" fmla="*/ 3421 w 3422"/>
              <a:gd name="T23" fmla="*/ 948 h 3719"/>
              <a:gd name="T24" fmla="*/ 3115 w 3422"/>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2" h="3719">
                <a:moveTo>
                  <a:pt x="3115" y="642"/>
                </a:moveTo>
                <a:lnTo>
                  <a:pt x="3115" y="642"/>
                </a:lnTo>
                <a:cubicBezTo>
                  <a:pt x="2105" y="642"/>
                  <a:pt x="2105" y="642"/>
                  <a:pt x="2105" y="642"/>
                </a:cubicBezTo>
                <a:cubicBezTo>
                  <a:pt x="1737" y="0"/>
                  <a:pt x="1737" y="0"/>
                  <a:pt x="1737" y="0"/>
                </a:cubicBezTo>
                <a:cubicBezTo>
                  <a:pt x="1362" y="642"/>
                  <a:pt x="1362" y="642"/>
                  <a:pt x="1362" y="642"/>
                </a:cubicBezTo>
                <a:cubicBezTo>
                  <a:pt x="299" y="642"/>
                  <a:pt x="299" y="642"/>
                  <a:pt x="299" y="642"/>
                </a:cubicBezTo>
                <a:cubicBezTo>
                  <a:pt x="130" y="642"/>
                  <a:pt x="0" y="780"/>
                  <a:pt x="0" y="948"/>
                </a:cubicBezTo>
                <a:cubicBezTo>
                  <a:pt x="0" y="3420"/>
                  <a:pt x="0" y="3420"/>
                  <a:pt x="0" y="3420"/>
                </a:cubicBezTo>
                <a:cubicBezTo>
                  <a:pt x="0" y="3588"/>
                  <a:pt x="130" y="3718"/>
                  <a:pt x="299" y="3718"/>
                </a:cubicBezTo>
                <a:cubicBezTo>
                  <a:pt x="3115" y="3718"/>
                  <a:pt x="3115" y="3718"/>
                  <a:pt x="3115" y="3718"/>
                </a:cubicBezTo>
                <a:cubicBezTo>
                  <a:pt x="3283" y="3718"/>
                  <a:pt x="3421" y="3588"/>
                  <a:pt x="3421" y="3420"/>
                </a:cubicBezTo>
                <a:cubicBezTo>
                  <a:pt x="3421" y="948"/>
                  <a:pt x="3421" y="948"/>
                  <a:pt x="3421" y="948"/>
                </a:cubicBezTo>
                <a:cubicBezTo>
                  <a:pt x="3421" y="780"/>
                  <a:pt x="3283" y="642"/>
                  <a:pt x="3115" y="642"/>
                </a:cubicBezTo>
              </a:path>
            </a:pathLst>
          </a:custGeom>
          <a:solidFill>
            <a:srgbClr val="297239"/>
          </a:solidFill>
          <a:ln w="9525" cap="flat">
            <a:noFill/>
            <a:bevel/>
            <a:headEnd/>
            <a:tailEnd/>
          </a:ln>
          <a:effectLst/>
        </p:spPr>
        <p:txBody>
          <a:bodyPr wrap="none" anchor="ctr"/>
          <a:lstStyle/>
          <a:p>
            <a:endParaRPr lang="en-US"/>
          </a:p>
        </p:txBody>
      </p:sp>
      <p:sp>
        <p:nvSpPr>
          <p:cNvPr id="30" name="Freeform 179">
            <a:extLst>
              <a:ext uri="{FF2B5EF4-FFF2-40B4-BE49-F238E27FC236}">
                <a16:creationId xmlns:a16="http://schemas.microsoft.com/office/drawing/2014/main" id="{832BCD4D-201E-8748-B1F7-9CE73C83B47C}"/>
              </a:ext>
            </a:extLst>
          </p:cNvPr>
          <p:cNvSpPr>
            <a:spLocks noChangeArrowheads="1"/>
          </p:cNvSpPr>
          <p:nvPr userDrawn="1"/>
        </p:nvSpPr>
        <p:spPr bwMode="auto">
          <a:xfrm>
            <a:off x="9376508" y="3024269"/>
            <a:ext cx="1921262" cy="2081780"/>
          </a:xfrm>
          <a:custGeom>
            <a:avLst/>
            <a:gdLst>
              <a:gd name="T0" fmla="*/ 3122 w 3429"/>
              <a:gd name="T1" fmla="*/ 642 h 3719"/>
              <a:gd name="T2" fmla="*/ 3122 w 3429"/>
              <a:gd name="T3" fmla="*/ 642 h 3719"/>
              <a:gd name="T4" fmla="*/ 2120 w 3429"/>
              <a:gd name="T5" fmla="*/ 642 h 3719"/>
              <a:gd name="T6" fmla="*/ 1745 w 3429"/>
              <a:gd name="T7" fmla="*/ 0 h 3719"/>
              <a:gd name="T8" fmla="*/ 1377 w 3429"/>
              <a:gd name="T9" fmla="*/ 642 h 3719"/>
              <a:gd name="T10" fmla="*/ 306 w 3429"/>
              <a:gd name="T11" fmla="*/ 642 h 3719"/>
              <a:gd name="T12" fmla="*/ 0 w 3429"/>
              <a:gd name="T13" fmla="*/ 948 h 3719"/>
              <a:gd name="T14" fmla="*/ 0 w 3429"/>
              <a:gd name="T15" fmla="*/ 3420 h 3719"/>
              <a:gd name="T16" fmla="*/ 306 w 3429"/>
              <a:gd name="T17" fmla="*/ 3718 h 3719"/>
              <a:gd name="T18" fmla="*/ 3122 w 3429"/>
              <a:gd name="T19" fmla="*/ 3718 h 3719"/>
              <a:gd name="T20" fmla="*/ 3428 w 3429"/>
              <a:gd name="T21" fmla="*/ 3420 h 3719"/>
              <a:gd name="T22" fmla="*/ 3428 w 3429"/>
              <a:gd name="T23" fmla="*/ 948 h 3719"/>
              <a:gd name="T24" fmla="*/ 3122 w 3429"/>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9" h="3719">
                <a:moveTo>
                  <a:pt x="3122" y="642"/>
                </a:moveTo>
                <a:lnTo>
                  <a:pt x="3122" y="642"/>
                </a:lnTo>
                <a:cubicBezTo>
                  <a:pt x="2120" y="642"/>
                  <a:pt x="2120" y="642"/>
                  <a:pt x="2120" y="642"/>
                </a:cubicBezTo>
                <a:cubicBezTo>
                  <a:pt x="1745" y="0"/>
                  <a:pt x="1745" y="0"/>
                  <a:pt x="1745" y="0"/>
                </a:cubicBezTo>
                <a:cubicBezTo>
                  <a:pt x="1377" y="642"/>
                  <a:pt x="1377" y="642"/>
                  <a:pt x="1377"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2" y="3718"/>
                  <a:pt x="3122" y="3718"/>
                  <a:pt x="3122" y="3718"/>
                </a:cubicBezTo>
                <a:cubicBezTo>
                  <a:pt x="3291" y="3718"/>
                  <a:pt x="3428" y="3588"/>
                  <a:pt x="3428" y="3420"/>
                </a:cubicBezTo>
                <a:cubicBezTo>
                  <a:pt x="3428" y="948"/>
                  <a:pt x="3428" y="948"/>
                  <a:pt x="3428" y="948"/>
                </a:cubicBezTo>
                <a:cubicBezTo>
                  <a:pt x="3428" y="780"/>
                  <a:pt x="3291" y="642"/>
                  <a:pt x="3122" y="642"/>
                </a:cubicBezTo>
              </a:path>
            </a:pathLst>
          </a:custGeom>
          <a:solidFill>
            <a:srgbClr val="0B582E"/>
          </a:solidFill>
          <a:ln w="9525" cap="flat">
            <a:noFill/>
            <a:bevel/>
            <a:headEnd/>
            <a:tailEnd/>
          </a:ln>
          <a:effectLst/>
        </p:spPr>
        <p:txBody>
          <a:bodyPr wrap="none" anchor="ctr"/>
          <a:lstStyle/>
          <a:p>
            <a:endParaRPr lang="en-US"/>
          </a:p>
        </p:txBody>
      </p:sp>
      <p:sp>
        <p:nvSpPr>
          <p:cNvPr id="34" name="Text Placeholder 23">
            <a:extLst>
              <a:ext uri="{FF2B5EF4-FFF2-40B4-BE49-F238E27FC236}">
                <a16:creationId xmlns:a16="http://schemas.microsoft.com/office/drawing/2014/main" id="{929DE76E-73B1-9148-AD97-229EAA47B07C}"/>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000000"/>
                </a:solidFill>
                <a:latin typeface="+mn-lt"/>
              </a:defRPr>
            </a:lvl1pPr>
          </a:lstStyle>
          <a:p>
            <a:pPr lvl="0"/>
            <a:r>
              <a:rPr lang="en-US"/>
              <a:t>Heading</a:t>
            </a:r>
          </a:p>
        </p:txBody>
      </p:sp>
      <p:sp>
        <p:nvSpPr>
          <p:cNvPr id="50" name="Text Placeholder 17">
            <a:extLst>
              <a:ext uri="{FF2B5EF4-FFF2-40B4-BE49-F238E27FC236}">
                <a16:creationId xmlns:a16="http://schemas.microsoft.com/office/drawing/2014/main" id="{18990701-AC9F-534B-8665-6B063C6FD299}"/>
              </a:ext>
            </a:extLst>
          </p:cNvPr>
          <p:cNvSpPr>
            <a:spLocks noGrp="1"/>
          </p:cNvSpPr>
          <p:nvPr>
            <p:ph type="body" sz="quarter" idx="25" hasCustomPrompt="1"/>
          </p:nvPr>
        </p:nvSpPr>
        <p:spPr>
          <a:xfrm>
            <a:off x="846019" y="3772431"/>
            <a:ext cx="1903851" cy="335052"/>
          </a:xfrm>
        </p:spPr>
        <p:txBody>
          <a:bodyPr>
            <a:noAutofit/>
          </a:bodyPr>
          <a:lstStyle>
            <a:lvl1pPr algn="ctr">
              <a:buNone/>
              <a:defRPr sz="24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52" name="Text Placeholder 17">
            <a:extLst>
              <a:ext uri="{FF2B5EF4-FFF2-40B4-BE49-F238E27FC236}">
                <a16:creationId xmlns:a16="http://schemas.microsoft.com/office/drawing/2014/main" id="{F8D16C6E-0FEF-E949-9F8E-AD42CE6382AE}"/>
              </a:ext>
            </a:extLst>
          </p:cNvPr>
          <p:cNvSpPr>
            <a:spLocks noGrp="1"/>
          </p:cNvSpPr>
          <p:nvPr>
            <p:ph type="body" sz="quarter" idx="31" hasCustomPrompt="1"/>
          </p:nvPr>
        </p:nvSpPr>
        <p:spPr>
          <a:xfrm>
            <a:off x="2973021" y="3766181"/>
            <a:ext cx="1921263" cy="335052"/>
          </a:xfrm>
        </p:spPr>
        <p:txBody>
          <a:bodyPr>
            <a:noAutofit/>
          </a:bodyPr>
          <a:lstStyle>
            <a:lvl1pPr algn="ctr">
              <a:buNone/>
              <a:defRPr sz="24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54" name="Text Placeholder 17">
            <a:extLst>
              <a:ext uri="{FF2B5EF4-FFF2-40B4-BE49-F238E27FC236}">
                <a16:creationId xmlns:a16="http://schemas.microsoft.com/office/drawing/2014/main" id="{03C080F9-4843-5C45-9B7C-3FF59B8138FD}"/>
              </a:ext>
            </a:extLst>
          </p:cNvPr>
          <p:cNvSpPr>
            <a:spLocks noGrp="1"/>
          </p:cNvSpPr>
          <p:nvPr>
            <p:ph type="body" sz="quarter" idx="33" hasCustomPrompt="1"/>
          </p:nvPr>
        </p:nvSpPr>
        <p:spPr>
          <a:xfrm>
            <a:off x="5116948" y="3757727"/>
            <a:ext cx="1908506" cy="335052"/>
          </a:xfrm>
        </p:spPr>
        <p:txBody>
          <a:bodyPr>
            <a:noAutofit/>
          </a:bodyPr>
          <a:lstStyle>
            <a:lvl1pPr algn="ctr">
              <a:buNone/>
              <a:defRPr sz="24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56" name="Text Placeholder 17">
            <a:extLst>
              <a:ext uri="{FF2B5EF4-FFF2-40B4-BE49-F238E27FC236}">
                <a16:creationId xmlns:a16="http://schemas.microsoft.com/office/drawing/2014/main" id="{FA8BB5AD-0DE3-1B4E-A424-802043EDCCCF}"/>
              </a:ext>
            </a:extLst>
          </p:cNvPr>
          <p:cNvSpPr>
            <a:spLocks noGrp="1"/>
          </p:cNvSpPr>
          <p:nvPr>
            <p:ph type="body" sz="quarter" idx="35" hasCustomPrompt="1"/>
          </p:nvPr>
        </p:nvSpPr>
        <p:spPr>
          <a:xfrm>
            <a:off x="7271386" y="3751477"/>
            <a:ext cx="1890175" cy="335052"/>
          </a:xfrm>
        </p:spPr>
        <p:txBody>
          <a:bodyPr>
            <a:noAutofit/>
          </a:bodyPr>
          <a:lstStyle>
            <a:lvl1pPr algn="ctr">
              <a:buNone/>
              <a:defRPr sz="24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58" name="Text Placeholder 17">
            <a:extLst>
              <a:ext uri="{FF2B5EF4-FFF2-40B4-BE49-F238E27FC236}">
                <a16:creationId xmlns:a16="http://schemas.microsoft.com/office/drawing/2014/main" id="{400557A9-F756-6A47-95B0-B225A7B2B4DB}"/>
              </a:ext>
            </a:extLst>
          </p:cNvPr>
          <p:cNvSpPr>
            <a:spLocks noGrp="1"/>
          </p:cNvSpPr>
          <p:nvPr>
            <p:ph type="body" sz="quarter" idx="37" hasCustomPrompt="1"/>
          </p:nvPr>
        </p:nvSpPr>
        <p:spPr>
          <a:xfrm>
            <a:off x="9391239" y="3739902"/>
            <a:ext cx="1921262" cy="335052"/>
          </a:xfrm>
        </p:spPr>
        <p:txBody>
          <a:bodyPr>
            <a:noAutofit/>
          </a:bodyPr>
          <a:lstStyle>
            <a:lvl1pPr algn="ctr">
              <a:buNone/>
              <a:defRPr sz="24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14" name="Text Box 5">
            <a:extLst>
              <a:ext uri="{FF2B5EF4-FFF2-40B4-BE49-F238E27FC236}">
                <a16:creationId xmlns:a16="http://schemas.microsoft.com/office/drawing/2014/main" id="{342A636E-D8BC-7B44-95E6-341285E767FD}"/>
              </a:ext>
            </a:extLst>
          </p:cNvPr>
          <p:cNvSpPr txBox="1"/>
          <p:nvPr userDrawn="1"/>
        </p:nvSpPr>
        <p:spPr>
          <a:xfrm>
            <a:off x="90679" y="6377911"/>
            <a:ext cx="12101321" cy="372172"/>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IE" sz="950" b="1" spc="170" baseline="0">
                <a:solidFill>
                  <a:srgbClr val="0B582E"/>
                </a:solidFill>
                <a:effectLst/>
                <a:latin typeface="+mn-lt"/>
                <a:ea typeface="Times New Roman" panose="02020603050405020304" pitchFamily="18" charset="0"/>
                <a:cs typeface="Times New Roman" panose="02020603050405020304" pitchFamily="18" charset="0"/>
              </a:rPr>
              <a:t>SUSTAINABLE</a:t>
            </a:r>
            <a:r>
              <a:rPr lang="en-IE" sz="950" spc="170" baseline="0">
                <a:solidFill>
                  <a:srgbClr val="0B582E"/>
                </a:solidFill>
                <a:effectLst/>
                <a:latin typeface="+mj-lt"/>
                <a:ea typeface="Times New Roman" panose="02020603050405020304" pitchFamily="18" charset="0"/>
                <a:cs typeface="Times New Roman" panose="02020603050405020304" pitchFamily="18" charset="0"/>
              </a:rPr>
              <a:t> FUTURES FOR ENTERPRISE CENTRES</a:t>
            </a:r>
            <a:endParaRPr lang="en-IE" sz="950" spc="170" baseline="0">
              <a:solidFill>
                <a:srgbClr val="0B582E"/>
              </a:solidFill>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505952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5 point icon Graph C">
    <p:spTree>
      <p:nvGrpSpPr>
        <p:cNvPr id="1" name=""/>
        <p:cNvGrpSpPr/>
        <p:nvPr/>
      </p:nvGrpSpPr>
      <p:grpSpPr>
        <a:xfrm>
          <a:off x="0" y="0"/>
          <a:ext cx="0" cy="0"/>
          <a:chOff x="0" y="0"/>
          <a:chExt cx="0" cy="0"/>
        </a:xfrm>
      </p:grpSpPr>
      <p:grpSp>
        <p:nvGrpSpPr>
          <p:cNvPr id="100" name="Group 99">
            <a:extLst>
              <a:ext uri="{FF2B5EF4-FFF2-40B4-BE49-F238E27FC236}">
                <a16:creationId xmlns:a16="http://schemas.microsoft.com/office/drawing/2014/main" id="{9D47C539-7E1F-9A4D-A0E2-0874E257D47F}"/>
              </a:ext>
            </a:extLst>
          </p:cNvPr>
          <p:cNvGrpSpPr/>
          <p:nvPr userDrawn="1"/>
        </p:nvGrpSpPr>
        <p:grpSpPr>
          <a:xfrm>
            <a:off x="1154562" y="1887157"/>
            <a:ext cx="9882876" cy="2798187"/>
            <a:chOff x="1875859" y="4907106"/>
            <a:chExt cx="20625932" cy="5839921"/>
          </a:xfrm>
        </p:grpSpPr>
        <p:sp>
          <p:nvSpPr>
            <p:cNvPr id="101" name="Block Arc 100">
              <a:extLst>
                <a:ext uri="{FF2B5EF4-FFF2-40B4-BE49-F238E27FC236}">
                  <a16:creationId xmlns:a16="http://schemas.microsoft.com/office/drawing/2014/main" id="{DFBD3BC9-7E5A-4643-90E7-A5CDC7C6EAC3}"/>
                </a:ext>
              </a:extLst>
            </p:cNvPr>
            <p:cNvSpPr>
              <a:spLocks noChangeAspect="1"/>
            </p:cNvSpPr>
            <p:nvPr/>
          </p:nvSpPr>
          <p:spPr>
            <a:xfrm rot="10800000">
              <a:off x="1875859" y="4907106"/>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2" name="Block Arc 101">
              <a:extLst>
                <a:ext uri="{FF2B5EF4-FFF2-40B4-BE49-F238E27FC236}">
                  <a16:creationId xmlns:a16="http://schemas.microsoft.com/office/drawing/2014/main" id="{2A55FCAE-3E0F-C648-A867-D49B2D13DB17}"/>
                </a:ext>
              </a:extLst>
            </p:cNvPr>
            <p:cNvSpPr>
              <a:spLocks noChangeAspect="1"/>
            </p:cNvSpPr>
            <p:nvPr/>
          </p:nvSpPr>
          <p:spPr>
            <a:xfrm>
              <a:off x="5916227" y="4907106"/>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3" name="Block Arc 102">
              <a:extLst>
                <a:ext uri="{FF2B5EF4-FFF2-40B4-BE49-F238E27FC236}">
                  <a16:creationId xmlns:a16="http://schemas.microsoft.com/office/drawing/2014/main" id="{67B40F74-0334-F94D-A4A6-FC1A645B2016}"/>
                </a:ext>
              </a:extLst>
            </p:cNvPr>
            <p:cNvSpPr>
              <a:spLocks noChangeAspect="1"/>
            </p:cNvSpPr>
            <p:nvPr/>
          </p:nvSpPr>
          <p:spPr>
            <a:xfrm rot="10800000">
              <a:off x="9956596" y="4907108"/>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4" name="Block Arc 103">
              <a:extLst>
                <a:ext uri="{FF2B5EF4-FFF2-40B4-BE49-F238E27FC236}">
                  <a16:creationId xmlns:a16="http://schemas.microsoft.com/office/drawing/2014/main" id="{EA89031A-4F1E-3B4B-B3FD-73BD6969A58A}"/>
                </a:ext>
              </a:extLst>
            </p:cNvPr>
            <p:cNvSpPr>
              <a:spLocks noChangeAspect="1"/>
            </p:cNvSpPr>
            <p:nvPr/>
          </p:nvSpPr>
          <p:spPr>
            <a:xfrm>
              <a:off x="13996964" y="4907111"/>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5" name="Block Arc 104">
              <a:extLst>
                <a:ext uri="{FF2B5EF4-FFF2-40B4-BE49-F238E27FC236}">
                  <a16:creationId xmlns:a16="http://schemas.microsoft.com/office/drawing/2014/main" id="{BC102F9A-7693-8547-8518-EFB5ADD85CB1}"/>
                </a:ext>
              </a:extLst>
            </p:cNvPr>
            <p:cNvSpPr>
              <a:spLocks noChangeAspect="1"/>
            </p:cNvSpPr>
            <p:nvPr/>
          </p:nvSpPr>
          <p:spPr>
            <a:xfrm>
              <a:off x="1875859" y="4907106"/>
              <a:ext cx="4464459" cy="4631501"/>
            </a:xfrm>
            <a:prstGeom prst="blockArc">
              <a:avLst>
                <a:gd name="adj1" fmla="val 10800000"/>
                <a:gd name="adj2" fmla="val 0"/>
                <a:gd name="adj3" fmla="val 9694"/>
              </a:avLst>
            </a:prstGeom>
            <a:solidFill>
              <a:srgbClr val="84BA41"/>
            </a:solidFill>
            <a:ln>
              <a:solidFill>
                <a:srgbClr val="84BA4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6" name="Block Arc 105">
              <a:extLst>
                <a:ext uri="{FF2B5EF4-FFF2-40B4-BE49-F238E27FC236}">
                  <a16:creationId xmlns:a16="http://schemas.microsoft.com/office/drawing/2014/main" id="{2CC5A5AC-8BF0-BA45-9D0A-A9E2B4F5D89D}"/>
                </a:ext>
              </a:extLst>
            </p:cNvPr>
            <p:cNvSpPr>
              <a:spLocks noChangeAspect="1"/>
            </p:cNvSpPr>
            <p:nvPr/>
          </p:nvSpPr>
          <p:spPr>
            <a:xfrm rot="10800000">
              <a:off x="18037332" y="4907111"/>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7" name="Block Arc 106">
              <a:extLst>
                <a:ext uri="{FF2B5EF4-FFF2-40B4-BE49-F238E27FC236}">
                  <a16:creationId xmlns:a16="http://schemas.microsoft.com/office/drawing/2014/main" id="{9C353EB8-D92A-1B42-9A1B-48051A61B7B2}"/>
                </a:ext>
              </a:extLst>
            </p:cNvPr>
            <p:cNvSpPr>
              <a:spLocks noChangeAspect="1"/>
            </p:cNvSpPr>
            <p:nvPr/>
          </p:nvSpPr>
          <p:spPr>
            <a:xfrm rot="10800000">
              <a:off x="5916227" y="4907106"/>
              <a:ext cx="4464459" cy="4631501"/>
            </a:xfrm>
            <a:prstGeom prst="blockArc">
              <a:avLst>
                <a:gd name="adj1" fmla="val 10800000"/>
                <a:gd name="adj2" fmla="val 0"/>
                <a:gd name="adj3" fmla="val 9694"/>
              </a:avLst>
            </a:prstGeom>
            <a:solidFill>
              <a:srgbClr val="63A0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8" name="Block Arc 107">
              <a:extLst>
                <a:ext uri="{FF2B5EF4-FFF2-40B4-BE49-F238E27FC236}">
                  <a16:creationId xmlns:a16="http://schemas.microsoft.com/office/drawing/2014/main" id="{1C402117-6053-504C-8052-7EAC0B33EB8B}"/>
                </a:ext>
              </a:extLst>
            </p:cNvPr>
            <p:cNvSpPr>
              <a:spLocks noChangeAspect="1"/>
            </p:cNvSpPr>
            <p:nvPr/>
          </p:nvSpPr>
          <p:spPr>
            <a:xfrm rot="10800000">
              <a:off x="13996964" y="4907111"/>
              <a:ext cx="4464459" cy="4631501"/>
            </a:xfrm>
            <a:prstGeom prst="blockArc">
              <a:avLst>
                <a:gd name="adj1" fmla="val 10800000"/>
                <a:gd name="adj2" fmla="val 0"/>
                <a:gd name="adj3" fmla="val 9694"/>
              </a:avLst>
            </a:prstGeom>
            <a:solidFill>
              <a:srgbClr val="29723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9" name="Block Arc 108">
              <a:extLst>
                <a:ext uri="{FF2B5EF4-FFF2-40B4-BE49-F238E27FC236}">
                  <a16:creationId xmlns:a16="http://schemas.microsoft.com/office/drawing/2014/main" id="{46571C6C-6A6A-DC4C-938E-3A996BFCD104}"/>
                </a:ext>
              </a:extLst>
            </p:cNvPr>
            <p:cNvSpPr>
              <a:spLocks noChangeAspect="1"/>
            </p:cNvSpPr>
            <p:nvPr/>
          </p:nvSpPr>
          <p:spPr>
            <a:xfrm>
              <a:off x="9956596" y="4907108"/>
              <a:ext cx="4464459" cy="4631501"/>
            </a:xfrm>
            <a:prstGeom prst="blockArc">
              <a:avLst>
                <a:gd name="adj1" fmla="val 10800000"/>
                <a:gd name="adj2" fmla="val 0"/>
                <a:gd name="adj3" fmla="val 9694"/>
              </a:avLst>
            </a:prstGeom>
            <a:solidFill>
              <a:srgbClr val="46894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10" name="Block Arc 109">
              <a:extLst>
                <a:ext uri="{FF2B5EF4-FFF2-40B4-BE49-F238E27FC236}">
                  <a16:creationId xmlns:a16="http://schemas.microsoft.com/office/drawing/2014/main" id="{1937D021-BEEA-E74F-9D71-6852BF32CF1F}"/>
                </a:ext>
              </a:extLst>
            </p:cNvPr>
            <p:cNvSpPr>
              <a:spLocks noChangeAspect="1"/>
            </p:cNvSpPr>
            <p:nvPr/>
          </p:nvSpPr>
          <p:spPr>
            <a:xfrm>
              <a:off x="18037332" y="4907110"/>
              <a:ext cx="4464459" cy="4631501"/>
            </a:xfrm>
            <a:prstGeom prst="blockArc">
              <a:avLst>
                <a:gd name="adj1" fmla="val 10800000"/>
                <a:gd name="adj2" fmla="val 0"/>
                <a:gd name="adj3" fmla="val 9694"/>
              </a:avLst>
            </a:prstGeom>
            <a:solidFill>
              <a:srgbClr val="0B582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11" name="TextBox 110">
              <a:extLst>
                <a:ext uri="{FF2B5EF4-FFF2-40B4-BE49-F238E27FC236}">
                  <a16:creationId xmlns:a16="http://schemas.microsoft.com/office/drawing/2014/main" id="{78C7850B-F149-0E41-9A41-F0D02FB2B9C3}"/>
                </a:ext>
              </a:extLst>
            </p:cNvPr>
            <p:cNvSpPr txBox="1"/>
            <p:nvPr/>
          </p:nvSpPr>
          <p:spPr>
            <a:xfrm>
              <a:off x="3248482" y="10100696"/>
              <a:ext cx="1927131" cy="646331"/>
            </a:xfrm>
            <a:prstGeom prst="rect">
              <a:avLst/>
            </a:prstGeom>
            <a:noFill/>
          </p:spPr>
          <p:txBody>
            <a:bodyPr wrap="none" rtlCol="0">
              <a:spAutoFit/>
            </a:bodyPr>
            <a:lstStyle/>
            <a:p>
              <a:pPr algn="ctr"/>
              <a:r>
                <a:rPr lang="en-US">
                  <a:solidFill>
                    <a:schemeClr val="tx2"/>
                  </a:solidFill>
                  <a:latin typeface="Montserrat" pitchFamily="2" charset="77"/>
                  <a:ea typeface="Lato Light" panose="020F0502020204030203" pitchFamily="34" charset="0"/>
                  <a:cs typeface="Lato Light" panose="020F0502020204030203" pitchFamily="34" charset="0"/>
                </a:rPr>
                <a:t>Mission</a:t>
              </a:r>
            </a:p>
          </p:txBody>
        </p:sp>
        <p:sp>
          <p:nvSpPr>
            <p:cNvPr id="113" name="TextBox 112">
              <a:extLst>
                <a:ext uri="{FF2B5EF4-FFF2-40B4-BE49-F238E27FC236}">
                  <a16:creationId xmlns:a16="http://schemas.microsoft.com/office/drawing/2014/main" id="{29C4BC7A-7D43-1647-99AE-68CD5E078683}"/>
                </a:ext>
              </a:extLst>
            </p:cNvPr>
            <p:cNvSpPr txBox="1"/>
            <p:nvPr/>
          </p:nvSpPr>
          <p:spPr>
            <a:xfrm>
              <a:off x="7357215" y="10100696"/>
              <a:ext cx="1582486" cy="646331"/>
            </a:xfrm>
            <a:prstGeom prst="rect">
              <a:avLst/>
            </a:prstGeom>
            <a:noFill/>
          </p:spPr>
          <p:txBody>
            <a:bodyPr wrap="none" rtlCol="0">
              <a:spAutoFit/>
            </a:bodyPr>
            <a:lstStyle/>
            <a:p>
              <a:pPr algn="ctr"/>
              <a:r>
                <a:rPr lang="en-US">
                  <a:solidFill>
                    <a:schemeClr val="tx2"/>
                  </a:solidFill>
                  <a:latin typeface="Montserrat" pitchFamily="2" charset="77"/>
                  <a:ea typeface="Lato Light" panose="020F0502020204030203" pitchFamily="34" charset="0"/>
                  <a:cs typeface="Lato Light" panose="020F0502020204030203" pitchFamily="34" charset="0"/>
                </a:rPr>
                <a:t>Vision</a:t>
              </a:r>
            </a:p>
          </p:txBody>
        </p:sp>
        <p:sp>
          <p:nvSpPr>
            <p:cNvPr id="115" name="TextBox 114">
              <a:extLst>
                <a:ext uri="{FF2B5EF4-FFF2-40B4-BE49-F238E27FC236}">
                  <a16:creationId xmlns:a16="http://schemas.microsoft.com/office/drawing/2014/main" id="{D21B2BCF-57D6-7E49-8B6A-8CE063146E7B}"/>
                </a:ext>
              </a:extLst>
            </p:cNvPr>
            <p:cNvSpPr txBox="1"/>
            <p:nvPr/>
          </p:nvSpPr>
          <p:spPr>
            <a:xfrm>
              <a:off x="11461705" y="10100696"/>
              <a:ext cx="1454245" cy="646331"/>
            </a:xfrm>
            <a:prstGeom prst="rect">
              <a:avLst/>
            </a:prstGeom>
            <a:noFill/>
          </p:spPr>
          <p:txBody>
            <a:bodyPr wrap="none" rtlCol="0">
              <a:spAutoFit/>
            </a:bodyPr>
            <a:lstStyle/>
            <a:p>
              <a:pPr algn="ctr"/>
              <a:r>
                <a:rPr lang="en-US">
                  <a:solidFill>
                    <a:schemeClr val="tx2"/>
                  </a:solidFill>
                  <a:latin typeface="Montserrat" pitchFamily="2" charset="77"/>
                  <a:ea typeface="Lato Light" panose="020F0502020204030203" pitchFamily="34" charset="0"/>
                  <a:cs typeface="Lato Light" panose="020F0502020204030203" pitchFamily="34" charset="0"/>
                </a:rPr>
                <a:t>Goals</a:t>
              </a:r>
            </a:p>
          </p:txBody>
        </p:sp>
        <p:sp>
          <p:nvSpPr>
            <p:cNvPr id="117" name="TextBox 116">
              <a:extLst>
                <a:ext uri="{FF2B5EF4-FFF2-40B4-BE49-F238E27FC236}">
                  <a16:creationId xmlns:a16="http://schemas.microsoft.com/office/drawing/2014/main" id="{5239597B-95B4-224B-8092-02E83F685D0A}"/>
                </a:ext>
              </a:extLst>
            </p:cNvPr>
            <p:cNvSpPr txBox="1"/>
            <p:nvPr/>
          </p:nvSpPr>
          <p:spPr>
            <a:xfrm>
              <a:off x="15369825" y="10100696"/>
              <a:ext cx="1718740" cy="646331"/>
            </a:xfrm>
            <a:prstGeom prst="rect">
              <a:avLst/>
            </a:prstGeom>
            <a:noFill/>
          </p:spPr>
          <p:txBody>
            <a:bodyPr wrap="none" rtlCol="0">
              <a:spAutoFit/>
            </a:bodyPr>
            <a:lstStyle/>
            <a:p>
              <a:pPr algn="ctr"/>
              <a:r>
                <a:rPr lang="en-US">
                  <a:solidFill>
                    <a:schemeClr val="tx2"/>
                  </a:solidFill>
                  <a:latin typeface="Montserrat" pitchFamily="2" charset="77"/>
                  <a:ea typeface="Lato Light" panose="020F0502020204030203" pitchFamily="34" charset="0"/>
                  <a:cs typeface="Lato Light" panose="020F0502020204030203" pitchFamily="34" charset="0"/>
                </a:rPr>
                <a:t>Values</a:t>
              </a:r>
            </a:p>
          </p:txBody>
        </p:sp>
        <p:sp>
          <p:nvSpPr>
            <p:cNvPr id="119" name="TextBox 118">
              <a:extLst>
                <a:ext uri="{FF2B5EF4-FFF2-40B4-BE49-F238E27FC236}">
                  <a16:creationId xmlns:a16="http://schemas.microsoft.com/office/drawing/2014/main" id="{632B747A-D6C1-1A44-B024-63125FA7FE49}"/>
                </a:ext>
              </a:extLst>
            </p:cNvPr>
            <p:cNvSpPr txBox="1"/>
            <p:nvPr/>
          </p:nvSpPr>
          <p:spPr>
            <a:xfrm>
              <a:off x="19196192" y="10100696"/>
              <a:ext cx="2146743" cy="646331"/>
            </a:xfrm>
            <a:prstGeom prst="rect">
              <a:avLst/>
            </a:prstGeom>
            <a:noFill/>
          </p:spPr>
          <p:txBody>
            <a:bodyPr wrap="none" rtlCol="0">
              <a:spAutoFit/>
            </a:bodyPr>
            <a:lstStyle/>
            <a:p>
              <a:pPr algn="ctr"/>
              <a:r>
                <a:rPr lang="en-US">
                  <a:solidFill>
                    <a:schemeClr val="tx2"/>
                  </a:solidFill>
                  <a:latin typeface="Montserrat" pitchFamily="2" charset="77"/>
                  <a:ea typeface="Lato Light" panose="020F0502020204030203" pitchFamily="34" charset="0"/>
                  <a:cs typeface="Lato Light" panose="020F0502020204030203" pitchFamily="34" charset="0"/>
                </a:rPr>
                <a:t>Strategy</a:t>
              </a:r>
            </a:p>
          </p:txBody>
        </p:sp>
      </p:grpSp>
      <p:sp>
        <p:nvSpPr>
          <p:cNvPr id="131" name="Text Placeholder 17">
            <a:extLst>
              <a:ext uri="{FF2B5EF4-FFF2-40B4-BE49-F238E27FC236}">
                <a16:creationId xmlns:a16="http://schemas.microsoft.com/office/drawing/2014/main" id="{CD6CCE6C-B4E3-C149-902E-39BDA11B0FC0}"/>
              </a:ext>
            </a:extLst>
          </p:cNvPr>
          <p:cNvSpPr>
            <a:spLocks noGrp="1"/>
          </p:cNvSpPr>
          <p:nvPr>
            <p:ph type="body" sz="quarter" idx="30" hasCustomPrompt="1"/>
          </p:nvPr>
        </p:nvSpPr>
        <p:spPr>
          <a:xfrm>
            <a:off x="3269110" y="4533160"/>
            <a:ext cx="1732731" cy="1237497"/>
          </a:xfrm>
        </p:spPr>
        <p:txBody>
          <a:bodyPr>
            <a:normAutofit/>
          </a:bodyPr>
          <a:lstStyle>
            <a:lvl1pPr algn="ct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32" name="Text Placeholder 17">
            <a:extLst>
              <a:ext uri="{FF2B5EF4-FFF2-40B4-BE49-F238E27FC236}">
                <a16:creationId xmlns:a16="http://schemas.microsoft.com/office/drawing/2014/main" id="{11104F8E-2BBD-8841-8033-FB61C44CE686}"/>
              </a:ext>
            </a:extLst>
          </p:cNvPr>
          <p:cNvSpPr>
            <a:spLocks noGrp="1"/>
          </p:cNvSpPr>
          <p:nvPr>
            <p:ph type="body" sz="quarter" idx="31" hasCustomPrompt="1"/>
          </p:nvPr>
        </p:nvSpPr>
        <p:spPr>
          <a:xfrm>
            <a:off x="1333175" y="4539912"/>
            <a:ext cx="1732731" cy="1237497"/>
          </a:xfrm>
        </p:spPr>
        <p:txBody>
          <a:bodyPr>
            <a:normAutofit/>
          </a:bodyPr>
          <a:lstStyle>
            <a:lvl1pPr algn="ct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33" name="Text Placeholder 17">
            <a:extLst>
              <a:ext uri="{FF2B5EF4-FFF2-40B4-BE49-F238E27FC236}">
                <a16:creationId xmlns:a16="http://schemas.microsoft.com/office/drawing/2014/main" id="{ADA8F331-B773-9A48-9C92-B8D80C9D5D28}"/>
              </a:ext>
            </a:extLst>
          </p:cNvPr>
          <p:cNvSpPr>
            <a:spLocks noGrp="1"/>
          </p:cNvSpPr>
          <p:nvPr>
            <p:ph type="body" sz="quarter" idx="32" hasCustomPrompt="1"/>
          </p:nvPr>
        </p:nvSpPr>
        <p:spPr>
          <a:xfrm>
            <a:off x="7165569" y="4535946"/>
            <a:ext cx="1732731" cy="1237497"/>
          </a:xfrm>
        </p:spPr>
        <p:txBody>
          <a:bodyPr>
            <a:normAutofit/>
          </a:bodyPr>
          <a:lstStyle>
            <a:lvl1pPr algn="ct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34" name="Text Placeholder 17">
            <a:extLst>
              <a:ext uri="{FF2B5EF4-FFF2-40B4-BE49-F238E27FC236}">
                <a16:creationId xmlns:a16="http://schemas.microsoft.com/office/drawing/2014/main" id="{8C6EB927-6876-364B-9D8E-642E2160F1F5}"/>
              </a:ext>
            </a:extLst>
          </p:cNvPr>
          <p:cNvSpPr>
            <a:spLocks noGrp="1"/>
          </p:cNvSpPr>
          <p:nvPr>
            <p:ph type="body" sz="quarter" idx="33" hasCustomPrompt="1"/>
          </p:nvPr>
        </p:nvSpPr>
        <p:spPr>
          <a:xfrm>
            <a:off x="5229634" y="4542698"/>
            <a:ext cx="1732731" cy="1237497"/>
          </a:xfrm>
        </p:spPr>
        <p:txBody>
          <a:bodyPr>
            <a:normAutofit/>
          </a:bodyPr>
          <a:lstStyle>
            <a:lvl1pPr algn="ct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35" name="Text Placeholder 17">
            <a:extLst>
              <a:ext uri="{FF2B5EF4-FFF2-40B4-BE49-F238E27FC236}">
                <a16:creationId xmlns:a16="http://schemas.microsoft.com/office/drawing/2014/main" id="{01736E27-5CA5-014F-B907-7522BA18CBDD}"/>
              </a:ext>
            </a:extLst>
          </p:cNvPr>
          <p:cNvSpPr>
            <a:spLocks noGrp="1"/>
          </p:cNvSpPr>
          <p:nvPr>
            <p:ph type="body" sz="quarter" idx="34" hasCustomPrompt="1"/>
          </p:nvPr>
        </p:nvSpPr>
        <p:spPr>
          <a:xfrm>
            <a:off x="9101503" y="4557649"/>
            <a:ext cx="1732731" cy="1237497"/>
          </a:xfrm>
        </p:spPr>
        <p:txBody>
          <a:bodyPr>
            <a:normAutofit/>
          </a:bodyPr>
          <a:lstStyle>
            <a:lvl1pPr algn="ct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28" name="Text Placeholder 23">
            <a:extLst>
              <a:ext uri="{FF2B5EF4-FFF2-40B4-BE49-F238E27FC236}">
                <a16:creationId xmlns:a16="http://schemas.microsoft.com/office/drawing/2014/main" id="{74CE074A-C461-B741-A948-84D85A8206D9}"/>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000000"/>
                </a:solidFill>
                <a:latin typeface="+mn-lt"/>
              </a:defRPr>
            </a:lvl1pPr>
          </a:lstStyle>
          <a:p>
            <a:pPr lvl="0"/>
            <a:r>
              <a:rPr lang="en-US"/>
              <a:t>Heading</a:t>
            </a:r>
          </a:p>
        </p:txBody>
      </p:sp>
      <p:sp>
        <p:nvSpPr>
          <p:cNvPr id="25" name="Text Box 5">
            <a:extLst>
              <a:ext uri="{FF2B5EF4-FFF2-40B4-BE49-F238E27FC236}">
                <a16:creationId xmlns:a16="http://schemas.microsoft.com/office/drawing/2014/main" id="{16D04D6E-DCA2-F341-9C76-EF49831863C9}"/>
              </a:ext>
            </a:extLst>
          </p:cNvPr>
          <p:cNvSpPr txBox="1"/>
          <p:nvPr userDrawn="1"/>
        </p:nvSpPr>
        <p:spPr>
          <a:xfrm>
            <a:off x="90679" y="6377911"/>
            <a:ext cx="12101321" cy="372172"/>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IE" sz="950" b="1" spc="170" baseline="0">
                <a:solidFill>
                  <a:srgbClr val="0B582E"/>
                </a:solidFill>
                <a:effectLst/>
                <a:latin typeface="+mn-lt"/>
                <a:ea typeface="Times New Roman" panose="02020603050405020304" pitchFamily="18" charset="0"/>
                <a:cs typeface="Times New Roman" panose="02020603050405020304" pitchFamily="18" charset="0"/>
              </a:rPr>
              <a:t>SUSTAINABLE</a:t>
            </a:r>
            <a:r>
              <a:rPr lang="en-IE" sz="950" spc="170" baseline="0">
                <a:solidFill>
                  <a:srgbClr val="0B582E"/>
                </a:solidFill>
                <a:effectLst/>
                <a:latin typeface="+mj-lt"/>
                <a:ea typeface="Times New Roman" panose="02020603050405020304" pitchFamily="18" charset="0"/>
                <a:cs typeface="Times New Roman" panose="02020603050405020304" pitchFamily="18" charset="0"/>
              </a:rPr>
              <a:t> FUTURES FOR ENTERPRISE CENTRES</a:t>
            </a:r>
            <a:endParaRPr lang="en-IE" sz="950" spc="170" baseline="0">
              <a:solidFill>
                <a:srgbClr val="0B582E"/>
              </a:solidFill>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927624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ercentage graph x 4">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93BA184A-023C-D741-95F2-5828F3502BB6}"/>
              </a:ext>
            </a:extLst>
          </p:cNvPr>
          <p:cNvGrpSpPr/>
          <p:nvPr userDrawn="1"/>
        </p:nvGrpSpPr>
        <p:grpSpPr>
          <a:xfrm>
            <a:off x="958611" y="1840131"/>
            <a:ext cx="10383759" cy="2382415"/>
            <a:chOff x="2122935" y="4949396"/>
            <a:chExt cx="20123405" cy="5001613"/>
          </a:xfrm>
        </p:grpSpPr>
        <p:sp>
          <p:nvSpPr>
            <p:cNvPr id="30" name="Shape 493">
              <a:extLst>
                <a:ext uri="{FF2B5EF4-FFF2-40B4-BE49-F238E27FC236}">
                  <a16:creationId xmlns:a16="http://schemas.microsoft.com/office/drawing/2014/main" id="{FA93A623-AC46-CA41-AB39-3D0015516C37}"/>
                </a:ext>
              </a:extLst>
            </p:cNvPr>
            <p:cNvSpPr/>
            <p:nvPr/>
          </p:nvSpPr>
          <p:spPr>
            <a:xfrm>
              <a:off x="2122935" y="4949396"/>
              <a:ext cx="3790687"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a:solidFill>
                  <a:schemeClr val="lt1"/>
                </a:solidFill>
                <a:latin typeface="Montserrat Light" charset="0"/>
                <a:ea typeface="Montserrat Light" charset="0"/>
                <a:cs typeface="Montserrat Light" charset="0"/>
                <a:sym typeface="Calibri"/>
              </a:endParaRPr>
            </a:p>
          </p:txBody>
        </p:sp>
        <p:sp>
          <p:nvSpPr>
            <p:cNvPr id="36" name="Shape 493">
              <a:extLst>
                <a:ext uri="{FF2B5EF4-FFF2-40B4-BE49-F238E27FC236}">
                  <a16:creationId xmlns:a16="http://schemas.microsoft.com/office/drawing/2014/main" id="{38C420ED-6E9F-674D-A99A-935C1707DBD8}"/>
                </a:ext>
              </a:extLst>
            </p:cNvPr>
            <p:cNvSpPr/>
            <p:nvPr/>
          </p:nvSpPr>
          <p:spPr>
            <a:xfrm>
              <a:off x="7490990"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a:solidFill>
                  <a:schemeClr val="lt1"/>
                </a:solidFill>
                <a:latin typeface="Montserrat Light" charset="0"/>
                <a:ea typeface="Montserrat Light" charset="0"/>
                <a:cs typeface="Montserrat Light" charset="0"/>
                <a:sym typeface="Calibri"/>
              </a:endParaRPr>
            </a:p>
          </p:txBody>
        </p:sp>
        <p:sp>
          <p:nvSpPr>
            <p:cNvPr id="38" name="Shape 493">
              <a:extLst>
                <a:ext uri="{FF2B5EF4-FFF2-40B4-BE49-F238E27FC236}">
                  <a16:creationId xmlns:a16="http://schemas.microsoft.com/office/drawing/2014/main" id="{AC29EF66-7866-244A-901E-6F9DA32957D7}"/>
                </a:ext>
              </a:extLst>
            </p:cNvPr>
            <p:cNvSpPr/>
            <p:nvPr/>
          </p:nvSpPr>
          <p:spPr>
            <a:xfrm>
              <a:off x="12851432"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a:solidFill>
                  <a:schemeClr val="lt1"/>
                </a:solidFill>
                <a:latin typeface="Montserrat Light" charset="0"/>
                <a:ea typeface="Montserrat Light" charset="0"/>
                <a:cs typeface="Montserrat Light" charset="0"/>
                <a:sym typeface="Calibri"/>
              </a:endParaRPr>
            </a:p>
          </p:txBody>
        </p:sp>
        <p:sp>
          <p:nvSpPr>
            <p:cNvPr id="40" name="Shape 493">
              <a:extLst>
                <a:ext uri="{FF2B5EF4-FFF2-40B4-BE49-F238E27FC236}">
                  <a16:creationId xmlns:a16="http://schemas.microsoft.com/office/drawing/2014/main" id="{092AE388-879D-3241-A548-3530A2E53D68}"/>
                </a:ext>
              </a:extLst>
            </p:cNvPr>
            <p:cNvSpPr/>
            <p:nvPr/>
          </p:nvSpPr>
          <p:spPr>
            <a:xfrm>
              <a:off x="18219487"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a:solidFill>
                  <a:schemeClr val="lt1"/>
                </a:solidFill>
                <a:latin typeface="Montserrat Light" charset="0"/>
                <a:ea typeface="Montserrat Light" charset="0"/>
                <a:cs typeface="Montserrat Light" charset="0"/>
                <a:sym typeface="Calibri"/>
              </a:endParaRPr>
            </a:p>
          </p:txBody>
        </p:sp>
        <p:sp>
          <p:nvSpPr>
            <p:cNvPr id="52" name="TextBox 51">
              <a:extLst>
                <a:ext uri="{FF2B5EF4-FFF2-40B4-BE49-F238E27FC236}">
                  <a16:creationId xmlns:a16="http://schemas.microsoft.com/office/drawing/2014/main" id="{28835238-EF0F-C945-85D9-9B4D8000EB04}"/>
                </a:ext>
              </a:extLst>
            </p:cNvPr>
            <p:cNvSpPr txBox="1"/>
            <p:nvPr/>
          </p:nvSpPr>
          <p:spPr>
            <a:xfrm>
              <a:off x="12638765" y="9304679"/>
              <a:ext cx="4216023" cy="646330"/>
            </a:xfrm>
            <a:prstGeom prst="rect">
              <a:avLst/>
            </a:prstGeom>
            <a:noFill/>
          </p:spPr>
          <p:txBody>
            <a:bodyPr wrap="square" rtlCol="0">
              <a:spAutoFit/>
            </a:bodyPr>
            <a:lstStyle/>
            <a:p>
              <a:pPr algn="ctr"/>
              <a:r>
                <a:rPr lang="en-US">
                  <a:solidFill>
                    <a:schemeClr val="tx2"/>
                  </a:solidFill>
                  <a:latin typeface="Montserrat" pitchFamily="2" charset="77"/>
                  <a:ea typeface="Montserrat" charset="0"/>
                  <a:cs typeface="Montserrat" charset="0"/>
                </a:rPr>
                <a:t>Title Three</a:t>
              </a:r>
            </a:p>
          </p:txBody>
        </p:sp>
        <p:sp>
          <p:nvSpPr>
            <p:cNvPr id="50" name="TextBox 49">
              <a:extLst>
                <a:ext uri="{FF2B5EF4-FFF2-40B4-BE49-F238E27FC236}">
                  <a16:creationId xmlns:a16="http://schemas.microsoft.com/office/drawing/2014/main" id="{739C8343-8EBC-0249-A505-2B9597148B52}"/>
                </a:ext>
              </a:extLst>
            </p:cNvPr>
            <p:cNvSpPr txBox="1"/>
            <p:nvPr/>
          </p:nvSpPr>
          <p:spPr>
            <a:xfrm>
              <a:off x="18030317" y="9304679"/>
              <a:ext cx="4216023" cy="646330"/>
            </a:xfrm>
            <a:prstGeom prst="rect">
              <a:avLst/>
            </a:prstGeom>
            <a:noFill/>
          </p:spPr>
          <p:txBody>
            <a:bodyPr wrap="square" rtlCol="0">
              <a:spAutoFit/>
            </a:bodyPr>
            <a:lstStyle/>
            <a:p>
              <a:pPr algn="ctr"/>
              <a:r>
                <a:rPr lang="en-US">
                  <a:solidFill>
                    <a:schemeClr val="tx2"/>
                  </a:solidFill>
                  <a:latin typeface="Montserrat" pitchFamily="2" charset="77"/>
                  <a:ea typeface="Montserrat" charset="0"/>
                  <a:cs typeface="Montserrat" charset="0"/>
                </a:rPr>
                <a:t>Title Four</a:t>
              </a:r>
            </a:p>
          </p:txBody>
        </p:sp>
      </p:grpSp>
      <p:sp>
        <p:nvSpPr>
          <p:cNvPr id="58" name="Text Placeholder 17">
            <a:extLst>
              <a:ext uri="{FF2B5EF4-FFF2-40B4-BE49-F238E27FC236}">
                <a16:creationId xmlns:a16="http://schemas.microsoft.com/office/drawing/2014/main" id="{45DC1254-EFA2-0246-97A8-B695C82306D2}"/>
              </a:ext>
            </a:extLst>
          </p:cNvPr>
          <p:cNvSpPr>
            <a:spLocks noGrp="1"/>
          </p:cNvSpPr>
          <p:nvPr>
            <p:ph type="body" sz="quarter" idx="31" hasCustomPrompt="1"/>
          </p:nvPr>
        </p:nvSpPr>
        <p:spPr>
          <a:xfrm>
            <a:off x="893815" y="4202518"/>
            <a:ext cx="2106525" cy="1237497"/>
          </a:xfrm>
        </p:spPr>
        <p:txBody>
          <a:bodyPr>
            <a:normAutofit/>
          </a:bodyPr>
          <a:lstStyle>
            <a:lvl1pPr algn="ct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9" name="Text Placeholder 17">
            <a:extLst>
              <a:ext uri="{FF2B5EF4-FFF2-40B4-BE49-F238E27FC236}">
                <a16:creationId xmlns:a16="http://schemas.microsoft.com/office/drawing/2014/main" id="{1CCAFBB9-7E7E-5240-A8B6-015D5A5457C9}"/>
              </a:ext>
            </a:extLst>
          </p:cNvPr>
          <p:cNvSpPr>
            <a:spLocks noGrp="1"/>
          </p:cNvSpPr>
          <p:nvPr>
            <p:ph type="body" sz="quarter" idx="35" hasCustomPrompt="1"/>
          </p:nvPr>
        </p:nvSpPr>
        <p:spPr>
          <a:xfrm>
            <a:off x="3660245" y="4202518"/>
            <a:ext cx="2106525" cy="1237497"/>
          </a:xfrm>
        </p:spPr>
        <p:txBody>
          <a:bodyPr>
            <a:normAutofit/>
          </a:bodyPr>
          <a:lstStyle>
            <a:lvl1pPr algn="ct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60" name="Text Placeholder 17">
            <a:extLst>
              <a:ext uri="{FF2B5EF4-FFF2-40B4-BE49-F238E27FC236}">
                <a16:creationId xmlns:a16="http://schemas.microsoft.com/office/drawing/2014/main" id="{B76C1A38-EC9E-5E4C-8AA6-04B4158CC289}"/>
              </a:ext>
            </a:extLst>
          </p:cNvPr>
          <p:cNvSpPr>
            <a:spLocks noGrp="1"/>
          </p:cNvSpPr>
          <p:nvPr>
            <p:ph type="body" sz="quarter" idx="36" hasCustomPrompt="1"/>
          </p:nvPr>
        </p:nvSpPr>
        <p:spPr>
          <a:xfrm>
            <a:off x="6427562" y="4202518"/>
            <a:ext cx="2106525" cy="1237497"/>
          </a:xfrm>
        </p:spPr>
        <p:txBody>
          <a:bodyPr>
            <a:normAutofit/>
          </a:bodyPr>
          <a:lstStyle>
            <a:lvl1pPr algn="ct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61" name="Text Placeholder 17">
            <a:extLst>
              <a:ext uri="{FF2B5EF4-FFF2-40B4-BE49-F238E27FC236}">
                <a16:creationId xmlns:a16="http://schemas.microsoft.com/office/drawing/2014/main" id="{2A7D1C48-2B49-5F45-B3A3-A718156361A9}"/>
              </a:ext>
            </a:extLst>
          </p:cNvPr>
          <p:cNvSpPr>
            <a:spLocks noGrp="1"/>
          </p:cNvSpPr>
          <p:nvPr>
            <p:ph type="body" sz="quarter" idx="37" hasCustomPrompt="1"/>
          </p:nvPr>
        </p:nvSpPr>
        <p:spPr>
          <a:xfrm>
            <a:off x="9193992" y="4202518"/>
            <a:ext cx="2106525" cy="1237497"/>
          </a:xfrm>
        </p:spPr>
        <p:txBody>
          <a:bodyPr>
            <a:normAutofit/>
          </a:bodyPr>
          <a:lstStyle>
            <a:lvl1pPr algn="ct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66" name="Text Placeholder 17">
            <a:extLst>
              <a:ext uri="{FF2B5EF4-FFF2-40B4-BE49-F238E27FC236}">
                <a16:creationId xmlns:a16="http://schemas.microsoft.com/office/drawing/2014/main" id="{BF0A50F1-0099-544E-BA47-5E868B197C6C}"/>
              </a:ext>
            </a:extLst>
          </p:cNvPr>
          <p:cNvSpPr>
            <a:spLocks noGrp="1"/>
          </p:cNvSpPr>
          <p:nvPr>
            <p:ph type="body" sz="quarter" idx="38" hasCustomPrompt="1"/>
          </p:nvPr>
        </p:nvSpPr>
        <p:spPr>
          <a:xfrm>
            <a:off x="904742" y="2534899"/>
            <a:ext cx="2106525" cy="1237497"/>
          </a:xfrm>
        </p:spPr>
        <p:txBody>
          <a:bodyPr/>
          <a:lstStyle>
            <a:lvl1pPr algn="ctr">
              <a:buNone/>
              <a:defRPr sz="3600" b="1" i="0" spc="0">
                <a:solidFill>
                  <a:srgbClr val="84BA41"/>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15%</a:t>
            </a:r>
            <a:endParaRPr lang="en-US"/>
          </a:p>
        </p:txBody>
      </p:sp>
      <p:sp>
        <p:nvSpPr>
          <p:cNvPr id="67" name="Text Placeholder 17">
            <a:extLst>
              <a:ext uri="{FF2B5EF4-FFF2-40B4-BE49-F238E27FC236}">
                <a16:creationId xmlns:a16="http://schemas.microsoft.com/office/drawing/2014/main" id="{1D253296-4B46-D842-847C-C71F08289F3D}"/>
              </a:ext>
            </a:extLst>
          </p:cNvPr>
          <p:cNvSpPr>
            <a:spLocks noGrp="1"/>
          </p:cNvSpPr>
          <p:nvPr>
            <p:ph type="body" sz="quarter" idx="39" hasCustomPrompt="1"/>
          </p:nvPr>
        </p:nvSpPr>
        <p:spPr>
          <a:xfrm>
            <a:off x="3697637" y="2534899"/>
            <a:ext cx="2106525" cy="1237497"/>
          </a:xfrm>
        </p:spPr>
        <p:txBody>
          <a:bodyPr/>
          <a:lstStyle>
            <a:lvl1pPr algn="ctr">
              <a:buNone/>
              <a:defRPr sz="3600" b="1" i="0" spc="0">
                <a:solidFill>
                  <a:srgbClr val="63A043"/>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75%</a:t>
            </a:r>
            <a:endParaRPr lang="en-US"/>
          </a:p>
        </p:txBody>
      </p:sp>
      <p:sp>
        <p:nvSpPr>
          <p:cNvPr id="68" name="Text Placeholder 17">
            <a:extLst>
              <a:ext uri="{FF2B5EF4-FFF2-40B4-BE49-F238E27FC236}">
                <a16:creationId xmlns:a16="http://schemas.microsoft.com/office/drawing/2014/main" id="{1163A095-438E-3846-9D31-7BCF50AB9F4A}"/>
              </a:ext>
            </a:extLst>
          </p:cNvPr>
          <p:cNvSpPr>
            <a:spLocks noGrp="1"/>
          </p:cNvSpPr>
          <p:nvPr>
            <p:ph type="body" sz="quarter" idx="40" hasCustomPrompt="1"/>
          </p:nvPr>
        </p:nvSpPr>
        <p:spPr>
          <a:xfrm>
            <a:off x="6477675" y="2534899"/>
            <a:ext cx="2106525" cy="1237497"/>
          </a:xfrm>
        </p:spPr>
        <p:txBody>
          <a:bodyPr/>
          <a:lstStyle>
            <a:lvl1pPr algn="ctr">
              <a:buNone/>
              <a:defRPr sz="3600" b="1" i="0" spc="0">
                <a:solidFill>
                  <a:srgbClr val="468940"/>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40%</a:t>
            </a:r>
            <a:endParaRPr lang="en-US"/>
          </a:p>
        </p:txBody>
      </p:sp>
      <p:sp>
        <p:nvSpPr>
          <p:cNvPr id="69" name="Text Placeholder 17">
            <a:extLst>
              <a:ext uri="{FF2B5EF4-FFF2-40B4-BE49-F238E27FC236}">
                <a16:creationId xmlns:a16="http://schemas.microsoft.com/office/drawing/2014/main" id="{0D07E6F6-7E43-1545-B543-F570FB3E17CA}"/>
              </a:ext>
            </a:extLst>
          </p:cNvPr>
          <p:cNvSpPr>
            <a:spLocks noGrp="1"/>
          </p:cNvSpPr>
          <p:nvPr>
            <p:ph type="body" sz="quarter" idx="41" hasCustomPrompt="1"/>
          </p:nvPr>
        </p:nvSpPr>
        <p:spPr>
          <a:xfrm>
            <a:off x="9270570" y="2534899"/>
            <a:ext cx="2106525" cy="1237497"/>
          </a:xfrm>
        </p:spPr>
        <p:txBody>
          <a:bodyPr/>
          <a:lstStyle>
            <a:lvl1pPr algn="ctr">
              <a:buNone/>
              <a:defRPr sz="3600" b="1" i="0" spc="0">
                <a:solidFill>
                  <a:srgbClr val="297239"/>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60%</a:t>
            </a:r>
            <a:endParaRPr lang="en-US"/>
          </a:p>
        </p:txBody>
      </p:sp>
      <p:sp>
        <p:nvSpPr>
          <p:cNvPr id="26" name="Text Placeholder 23">
            <a:extLst>
              <a:ext uri="{FF2B5EF4-FFF2-40B4-BE49-F238E27FC236}">
                <a16:creationId xmlns:a16="http://schemas.microsoft.com/office/drawing/2014/main" id="{01456C76-F262-BA4E-8DBF-271FB5AB0315}"/>
              </a:ext>
            </a:extLst>
          </p:cNvPr>
          <p:cNvSpPr>
            <a:spLocks noGrp="1"/>
          </p:cNvSpPr>
          <p:nvPr>
            <p:ph type="body" sz="quarter" idx="29" hasCustomPrompt="1"/>
          </p:nvPr>
        </p:nvSpPr>
        <p:spPr>
          <a:xfrm>
            <a:off x="10764" y="432347"/>
            <a:ext cx="12181236" cy="582221"/>
          </a:xfrm>
        </p:spPr>
        <p:txBody>
          <a:bodyPr>
            <a:normAutofit/>
          </a:bodyPr>
          <a:lstStyle>
            <a:lvl1pPr marL="0" indent="0" algn="ctr">
              <a:buNone/>
              <a:defRPr sz="3600" b="0" i="0">
                <a:solidFill>
                  <a:srgbClr val="000000"/>
                </a:solidFill>
                <a:latin typeface="+mn-lt"/>
              </a:defRPr>
            </a:lvl1pPr>
          </a:lstStyle>
          <a:p>
            <a:pPr lvl="0"/>
            <a:r>
              <a:rPr lang="en-US"/>
              <a:t>Heading</a:t>
            </a:r>
          </a:p>
        </p:txBody>
      </p:sp>
      <p:sp>
        <p:nvSpPr>
          <p:cNvPr id="19" name="Text Box 5">
            <a:extLst>
              <a:ext uri="{FF2B5EF4-FFF2-40B4-BE49-F238E27FC236}">
                <a16:creationId xmlns:a16="http://schemas.microsoft.com/office/drawing/2014/main" id="{3112E743-1629-E649-B24B-A04CC6402643}"/>
              </a:ext>
            </a:extLst>
          </p:cNvPr>
          <p:cNvSpPr txBox="1"/>
          <p:nvPr userDrawn="1"/>
        </p:nvSpPr>
        <p:spPr>
          <a:xfrm>
            <a:off x="90679" y="6377911"/>
            <a:ext cx="12101321" cy="372172"/>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IE" sz="950" b="1" spc="170" baseline="0">
                <a:solidFill>
                  <a:srgbClr val="0B582E"/>
                </a:solidFill>
                <a:effectLst/>
                <a:latin typeface="+mn-lt"/>
                <a:ea typeface="Times New Roman" panose="02020603050405020304" pitchFamily="18" charset="0"/>
                <a:cs typeface="Times New Roman" panose="02020603050405020304" pitchFamily="18" charset="0"/>
              </a:rPr>
              <a:t>SUSTAINABLE</a:t>
            </a:r>
            <a:r>
              <a:rPr lang="en-IE" sz="950" spc="170" baseline="0">
                <a:solidFill>
                  <a:srgbClr val="0B582E"/>
                </a:solidFill>
                <a:effectLst/>
                <a:latin typeface="+mj-lt"/>
                <a:ea typeface="Times New Roman" panose="02020603050405020304" pitchFamily="18" charset="0"/>
                <a:cs typeface="Times New Roman" panose="02020603050405020304" pitchFamily="18" charset="0"/>
              </a:rPr>
              <a:t> FUTURES FOR ENTERPRISE CENTRES</a:t>
            </a:r>
            <a:endParaRPr lang="en-IE" sz="950" spc="170" baseline="0">
              <a:solidFill>
                <a:srgbClr val="0B582E"/>
              </a:solidFill>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037044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Slide ">
    <p:spTree>
      <p:nvGrpSpPr>
        <p:cNvPr id="1" name=""/>
        <p:cNvGrpSpPr/>
        <p:nvPr/>
      </p:nvGrpSpPr>
      <p:grpSpPr>
        <a:xfrm>
          <a:off x="0" y="0"/>
          <a:ext cx="0" cy="0"/>
          <a:chOff x="0" y="0"/>
          <a:chExt cx="0" cy="0"/>
        </a:xfrm>
      </p:grpSpPr>
      <p:sp>
        <p:nvSpPr>
          <p:cNvPr id="28" name="Freeform 27">
            <a:extLst>
              <a:ext uri="{FF2B5EF4-FFF2-40B4-BE49-F238E27FC236}">
                <a16:creationId xmlns:a16="http://schemas.microsoft.com/office/drawing/2014/main" id="{81862727-E465-504F-AD26-A379A6E5F056}"/>
              </a:ext>
            </a:extLst>
          </p:cNvPr>
          <p:cNvSpPr/>
          <p:nvPr userDrawn="1"/>
        </p:nvSpPr>
        <p:spPr>
          <a:xfrm>
            <a:off x="4611801" y="0"/>
            <a:ext cx="7580206" cy="6322104"/>
          </a:xfrm>
          <a:custGeom>
            <a:avLst/>
            <a:gdLst>
              <a:gd name="connsiteX0" fmla="*/ 7579656 w 7580206"/>
              <a:gd name="connsiteY0" fmla="*/ 4244510 h 6322104"/>
              <a:gd name="connsiteX1" fmla="*/ 7580206 w 7580206"/>
              <a:gd name="connsiteY1" fmla="*/ 4244510 h 6322104"/>
              <a:gd name="connsiteX2" fmla="*/ 7579656 w 7580206"/>
              <a:gd name="connsiteY2" fmla="*/ 4245129 h 6322104"/>
              <a:gd name="connsiteX3" fmla="*/ 428443 w 7580206"/>
              <a:gd name="connsiteY3" fmla="*/ 0 h 6322104"/>
              <a:gd name="connsiteX4" fmla="*/ 1196333 w 7580206"/>
              <a:gd name="connsiteY4" fmla="*/ 0 h 6322104"/>
              <a:gd name="connsiteX5" fmla="*/ 1133830 w 7580206"/>
              <a:gd name="connsiteY5" fmla="*/ 103838 h 6322104"/>
              <a:gd name="connsiteX6" fmla="*/ 1045095 w 7580206"/>
              <a:gd name="connsiteY6" fmla="*/ 276953 h 6322104"/>
              <a:gd name="connsiteX7" fmla="*/ 1037562 w 7580206"/>
              <a:gd name="connsiteY7" fmla="*/ 293313 h 6322104"/>
              <a:gd name="connsiteX8" fmla="*/ 1011841 w 7580206"/>
              <a:gd name="connsiteY8" fmla="*/ 348809 h 6322104"/>
              <a:gd name="connsiteX9" fmla="*/ 952128 w 7580206"/>
              <a:gd name="connsiteY9" fmla="*/ 487562 h 6322104"/>
              <a:gd name="connsiteX10" fmla="*/ 949191 w 7580206"/>
              <a:gd name="connsiteY10" fmla="*/ 495095 h 6322104"/>
              <a:gd name="connsiteX11" fmla="*/ 794861 w 7580206"/>
              <a:gd name="connsiteY11" fmla="*/ 964827 h 6322104"/>
              <a:gd name="connsiteX12" fmla="*/ 791738 w 7580206"/>
              <a:gd name="connsiteY12" fmla="*/ 977141 h 6322104"/>
              <a:gd name="connsiteX13" fmla="*/ 782733 w 7580206"/>
              <a:gd name="connsiteY13" fmla="*/ 1013898 h 6322104"/>
              <a:gd name="connsiteX14" fmla="*/ 777959 w 7580206"/>
              <a:gd name="connsiteY14" fmla="*/ 1033932 h 6322104"/>
              <a:gd name="connsiteX15" fmla="*/ 770790 w 7580206"/>
              <a:gd name="connsiteY15" fmla="*/ 1064807 h 6322104"/>
              <a:gd name="connsiteX16" fmla="*/ 766202 w 7580206"/>
              <a:gd name="connsiteY16" fmla="*/ 1085755 h 6322104"/>
              <a:gd name="connsiteX17" fmla="*/ 758670 w 7580206"/>
              <a:gd name="connsiteY17" fmla="*/ 1120675 h 6322104"/>
              <a:gd name="connsiteX18" fmla="*/ 755360 w 7580206"/>
              <a:gd name="connsiteY18" fmla="*/ 1136113 h 6322104"/>
              <a:gd name="connsiteX19" fmla="*/ 733862 w 7580206"/>
              <a:gd name="connsiteY19" fmla="*/ 1248950 h 6322104"/>
              <a:gd name="connsiteX20" fmla="*/ 732762 w 7580206"/>
              <a:gd name="connsiteY20" fmla="*/ 1254833 h 6322104"/>
              <a:gd name="connsiteX21" fmla="*/ 718797 w 7580206"/>
              <a:gd name="connsiteY21" fmla="*/ 1340290 h 6322104"/>
              <a:gd name="connsiteX22" fmla="*/ 718061 w 7580206"/>
              <a:gd name="connsiteY22" fmla="*/ 1345436 h 6322104"/>
              <a:gd name="connsiteX23" fmla="*/ 714759 w 7580206"/>
              <a:gd name="connsiteY23" fmla="*/ 1371529 h 6322104"/>
              <a:gd name="connsiteX24" fmla="*/ 701530 w 7580206"/>
              <a:gd name="connsiteY24" fmla="*/ 1473525 h 6322104"/>
              <a:gd name="connsiteX25" fmla="*/ 697485 w 7580206"/>
              <a:gd name="connsiteY25" fmla="*/ 1510468 h 6322104"/>
              <a:gd name="connsiteX26" fmla="*/ 691424 w 7580206"/>
              <a:gd name="connsiteY26" fmla="*/ 1588020 h 6322104"/>
              <a:gd name="connsiteX27" fmla="*/ 687751 w 7580206"/>
              <a:gd name="connsiteY27" fmla="*/ 1636170 h 6322104"/>
              <a:gd name="connsiteX28" fmla="*/ 687565 w 7580206"/>
              <a:gd name="connsiteY28" fmla="*/ 1637635 h 6322104"/>
              <a:gd name="connsiteX29" fmla="*/ 681683 w 7580206"/>
              <a:gd name="connsiteY29" fmla="*/ 1769955 h 6322104"/>
              <a:gd name="connsiteX30" fmla="*/ 709977 w 7580206"/>
              <a:gd name="connsiteY30" fmla="*/ 2353997 h 6322104"/>
              <a:gd name="connsiteX31" fmla="*/ 1084232 w 7580206"/>
              <a:gd name="connsiteY31" fmla="*/ 3564355 h 6322104"/>
              <a:gd name="connsiteX32" fmla="*/ 1849263 w 7580206"/>
              <a:gd name="connsiteY32" fmla="*/ 4586339 h 6322104"/>
              <a:gd name="connsiteX33" fmla="*/ 2309493 w 7580206"/>
              <a:gd name="connsiteY33" fmla="*/ 4960872 h 6322104"/>
              <a:gd name="connsiteX34" fmla="*/ 2540802 w 7580206"/>
              <a:gd name="connsiteY34" fmla="*/ 5110839 h 6322104"/>
              <a:gd name="connsiteX35" fmla="*/ 2655445 w 7580206"/>
              <a:gd name="connsiteY35" fmla="*/ 5175341 h 6322104"/>
              <a:gd name="connsiteX36" fmla="*/ 2711298 w 7580206"/>
              <a:gd name="connsiteY36" fmla="*/ 5206402 h 6322104"/>
              <a:gd name="connsiteX37" fmla="*/ 2767515 w 7580206"/>
              <a:gd name="connsiteY37" fmla="*/ 5234332 h 6322104"/>
              <a:gd name="connsiteX38" fmla="*/ 3276438 w 7580206"/>
              <a:gd name="connsiteY38" fmla="*/ 5449165 h 6322104"/>
              <a:gd name="connsiteX39" fmla="*/ 3279375 w 7580206"/>
              <a:gd name="connsiteY39" fmla="*/ 5449901 h 6322104"/>
              <a:gd name="connsiteX40" fmla="*/ 3354889 w 7580206"/>
              <a:gd name="connsiteY40" fmla="*/ 5474894 h 6322104"/>
              <a:gd name="connsiteX41" fmla="*/ 3358749 w 7580206"/>
              <a:gd name="connsiteY41" fmla="*/ 5476181 h 6322104"/>
              <a:gd name="connsiteX42" fmla="*/ 3464758 w 7580206"/>
              <a:gd name="connsiteY42" fmla="*/ 5507792 h 6322104"/>
              <a:gd name="connsiteX43" fmla="*/ 3567645 w 7580206"/>
              <a:gd name="connsiteY43" fmla="*/ 5536281 h 6322104"/>
              <a:gd name="connsiteX44" fmla="*/ 3571318 w 7580206"/>
              <a:gd name="connsiteY44" fmla="*/ 5537381 h 6322104"/>
              <a:gd name="connsiteX45" fmla="*/ 3614679 w 7580206"/>
              <a:gd name="connsiteY45" fmla="*/ 5547859 h 6322104"/>
              <a:gd name="connsiteX46" fmla="*/ 3639478 w 7580206"/>
              <a:gd name="connsiteY46" fmla="*/ 5553369 h 6322104"/>
              <a:gd name="connsiteX47" fmla="*/ 3727485 w 7580206"/>
              <a:gd name="connsiteY47" fmla="*/ 5573216 h 6322104"/>
              <a:gd name="connsiteX48" fmla="*/ 4364830 w 7580206"/>
              <a:gd name="connsiteY48" fmla="*/ 5655729 h 6322104"/>
              <a:gd name="connsiteX49" fmla="*/ 4492330 w 7580206"/>
              <a:gd name="connsiteY49" fmla="*/ 5658859 h 6322104"/>
              <a:gd name="connsiteX50" fmla="*/ 4557924 w 7580206"/>
              <a:gd name="connsiteY50" fmla="*/ 5660510 h 6322104"/>
              <a:gd name="connsiteX51" fmla="*/ 4624798 w 7580206"/>
              <a:gd name="connsiteY51" fmla="*/ 5658859 h 6322104"/>
              <a:gd name="connsiteX52" fmla="*/ 4761674 w 7580206"/>
              <a:gd name="connsiteY52" fmla="*/ 5655186 h 6322104"/>
              <a:gd name="connsiteX53" fmla="*/ 4902404 w 7580206"/>
              <a:gd name="connsiteY53" fmla="*/ 5644708 h 6322104"/>
              <a:gd name="connsiteX54" fmla="*/ 5493451 w 7580206"/>
              <a:gd name="connsiteY54" fmla="*/ 5548587 h 6322104"/>
              <a:gd name="connsiteX55" fmla="*/ 6681234 w 7580206"/>
              <a:gd name="connsiteY55" fmla="*/ 5041184 h 6322104"/>
              <a:gd name="connsiteX56" fmla="*/ 7385381 w 7580206"/>
              <a:gd name="connsiteY56" fmla="*/ 4463734 h 6322104"/>
              <a:gd name="connsiteX57" fmla="*/ 7579656 w 7580206"/>
              <a:gd name="connsiteY57" fmla="*/ 4245129 h 6322104"/>
              <a:gd name="connsiteX58" fmla="*/ 7579656 w 7580206"/>
              <a:gd name="connsiteY58" fmla="*/ 5200520 h 6322104"/>
              <a:gd name="connsiteX59" fmla="*/ 7053644 w 7580206"/>
              <a:gd name="connsiteY59" fmla="*/ 5593986 h 6322104"/>
              <a:gd name="connsiteX60" fmla="*/ 5656414 w 7580206"/>
              <a:gd name="connsiteY60" fmla="*/ 6190706 h 6322104"/>
              <a:gd name="connsiteX61" fmla="*/ 4961752 w 7580206"/>
              <a:gd name="connsiteY61" fmla="*/ 6303729 h 6322104"/>
              <a:gd name="connsiteX62" fmla="*/ 4796580 w 7580206"/>
              <a:gd name="connsiteY62" fmla="*/ 6315858 h 6322104"/>
              <a:gd name="connsiteX63" fmla="*/ 4636004 w 7580206"/>
              <a:gd name="connsiteY63" fmla="*/ 6320268 h 6322104"/>
              <a:gd name="connsiteX64" fmla="*/ 4557738 w 7580206"/>
              <a:gd name="connsiteY64" fmla="*/ 6322104 h 6322104"/>
              <a:gd name="connsiteX65" fmla="*/ 4480760 w 7580206"/>
              <a:gd name="connsiteY65" fmla="*/ 6320454 h 6322104"/>
              <a:gd name="connsiteX66" fmla="*/ 4331390 w 7580206"/>
              <a:gd name="connsiteY66" fmla="*/ 6316594 h 6322104"/>
              <a:gd name="connsiteX67" fmla="*/ 3683939 w 7580206"/>
              <a:gd name="connsiteY67" fmla="*/ 6239956 h 6322104"/>
              <a:gd name="connsiteX68" fmla="*/ 3680451 w 7580206"/>
              <a:gd name="connsiteY68" fmla="*/ 6239592 h 6322104"/>
              <a:gd name="connsiteX69" fmla="*/ 3656931 w 7580206"/>
              <a:gd name="connsiteY69" fmla="*/ 6235547 h 6322104"/>
              <a:gd name="connsiteX70" fmla="*/ 3588771 w 7580206"/>
              <a:gd name="connsiteY70" fmla="*/ 6221217 h 6322104"/>
              <a:gd name="connsiteX71" fmla="*/ 3583075 w 7580206"/>
              <a:gd name="connsiteY71" fmla="*/ 6219931 h 6322104"/>
              <a:gd name="connsiteX72" fmla="*/ 3452080 w 7580206"/>
              <a:gd name="connsiteY72" fmla="*/ 6190528 h 6322104"/>
              <a:gd name="connsiteX73" fmla="*/ 3409642 w 7580206"/>
              <a:gd name="connsiteY73" fmla="*/ 6180600 h 6322104"/>
              <a:gd name="connsiteX74" fmla="*/ 3398986 w 7580206"/>
              <a:gd name="connsiteY74" fmla="*/ 6177655 h 6322104"/>
              <a:gd name="connsiteX75" fmla="*/ 3398800 w 7580206"/>
              <a:gd name="connsiteY75" fmla="*/ 6177655 h 6322104"/>
              <a:gd name="connsiteX76" fmla="*/ 3396591 w 7580206"/>
              <a:gd name="connsiteY76" fmla="*/ 6177105 h 6322104"/>
              <a:gd name="connsiteX77" fmla="*/ 3331741 w 7580206"/>
              <a:gd name="connsiteY77" fmla="*/ 6159281 h 6322104"/>
              <a:gd name="connsiteX78" fmla="*/ 3273865 w 7580206"/>
              <a:gd name="connsiteY78" fmla="*/ 6143293 h 6322104"/>
              <a:gd name="connsiteX79" fmla="*/ 3149666 w 7580206"/>
              <a:gd name="connsiteY79" fmla="*/ 6106171 h 6322104"/>
              <a:gd name="connsiteX80" fmla="*/ 2453531 w 7580206"/>
              <a:gd name="connsiteY80" fmla="*/ 5821497 h 6322104"/>
              <a:gd name="connsiteX81" fmla="*/ 2387573 w 7580206"/>
              <a:gd name="connsiteY81" fmla="*/ 5788421 h 6322104"/>
              <a:gd name="connsiteX82" fmla="*/ 2321800 w 7580206"/>
              <a:gd name="connsiteY82" fmla="*/ 5752028 h 6322104"/>
              <a:gd name="connsiteX83" fmla="*/ 2187317 w 7580206"/>
              <a:gd name="connsiteY83" fmla="*/ 5676134 h 6322104"/>
              <a:gd name="connsiteX84" fmla="*/ 1915400 w 7580206"/>
              <a:gd name="connsiteY84" fmla="*/ 5500073 h 6322104"/>
              <a:gd name="connsiteX85" fmla="*/ 1374881 w 7580206"/>
              <a:gd name="connsiteY85" fmla="*/ 5060295 h 6322104"/>
              <a:gd name="connsiteX86" fmla="*/ 476282 w 7580206"/>
              <a:gd name="connsiteY86" fmla="*/ 3859685 h 6322104"/>
              <a:gd name="connsiteX87" fmla="*/ 35891 w 7580206"/>
              <a:gd name="connsiteY87" fmla="*/ 2435967 h 6322104"/>
              <a:gd name="connsiteX88" fmla="*/ 2636 w 7580206"/>
              <a:gd name="connsiteY88" fmla="*/ 1750844 h 6322104"/>
              <a:gd name="connsiteX89" fmla="*/ 14214 w 7580206"/>
              <a:gd name="connsiteY89" fmla="*/ 1537298 h 6322104"/>
              <a:gd name="connsiteX90" fmla="*/ 16966 w 7580206"/>
              <a:gd name="connsiteY90" fmla="*/ 1502741 h 6322104"/>
              <a:gd name="connsiteX91" fmla="*/ 21561 w 7580206"/>
              <a:gd name="connsiteY91" fmla="*/ 1446323 h 6322104"/>
              <a:gd name="connsiteX92" fmla="*/ 22483 w 7580206"/>
              <a:gd name="connsiteY92" fmla="*/ 1433458 h 6322104"/>
              <a:gd name="connsiteX93" fmla="*/ 25785 w 7580206"/>
              <a:gd name="connsiteY93" fmla="*/ 1407178 h 6322104"/>
              <a:gd name="connsiteX94" fmla="*/ 46547 w 7580206"/>
              <a:gd name="connsiteY94" fmla="*/ 1246191 h 6322104"/>
              <a:gd name="connsiteX95" fmla="*/ 46733 w 7580206"/>
              <a:gd name="connsiteY95" fmla="*/ 1244541 h 6322104"/>
              <a:gd name="connsiteX96" fmla="*/ 51328 w 7580206"/>
              <a:gd name="connsiteY96" fmla="*/ 1209806 h 6322104"/>
              <a:gd name="connsiteX97" fmla="*/ 62163 w 7580206"/>
              <a:gd name="connsiteY97" fmla="*/ 1149342 h 6322104"/>
              <a:gd name="connsiteX98" fmla="*/ 89543 w 7580206"/>
              <a:gd name="connsiteY98" fmla="*/ 1004529 h 6322104"/>
              <a:gd name="connsiteX99" fmla="*/ 92294 w 7580206"/>
              <a:gd name="connsiteY99" fmla="*/ 991478 h 6322104"/>
              <a:gd name="connsiteX100" fmla="*/ 102400 w 7580206"/>
              <a:gd name="connsiteY100" fmla="*/ 944615 h 6322104"/>
              <a:gd name="connsiteX101" fmla="*/ 106809 w 7580206"/>
              <a:gd name="connsiteY101" fmla="*/ 924768 h 6322104"/>
              <a:gd name="connsiteX102" fmla="*/ 116551 w 7580206"/>
              <a:gd name="connsiteY102" fmla="*/ 882314 h 6322104"/>
              <a:gd name="connsiteX103" fmla="*/ 120774 w 7580206"/>
              <a:gd name="connsiteY103" fmla="*/ 864304 h 6322104"/>
              <a:gd name="connsiteX104" fmla="*/ 133267 w 7580206"/>
              <a:gd name="connsiteY104" fmla="*/ 813581 h 6322104"/>
              <a:gd name="connsiteX105" fmla="*/ 135104 w 7580206"/>
              <a:gd name="connsiteY105" fmla="*/ 806413 h 6322104"/>
              <a:gd name="connsiteX106" fmla="*/ 276205 w 7580206"/>
              <a:gd name="connsiteY106" fmla="*/ 353591 h 6322104"/>
              <a:gd name="connsiteX107" fmla="*/ 319751 w 7580206"/>
              <a:gd name="connsiteY107" fmla="*/ 245713 h 6322104"/>
              <a:gd name="connsiteX108" fmla="*/ 391220 w 7580206"/>
              <a:gd name="connsiteY108" fmla="*/ 79759 h 632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Lst>
            <a:rect l="l" t="t" r="r" b="b"/>
            <a:pathLst>
              <a:path w="7580206" h="6322104">
                <a:moveTo>
                  <a:pt x="7579656" y="4244510"/>
                </a:moveTo>
                <a:lnTo>
                  <a:pt x="7580206" y="4244510"/>
                </a:lnTo>
                <a:lnTo>
                  <a:pt x="7579656" y="4245129"/>
                </a:lnTo>
                <a:close/>
                <a:moveTo>
                  <a:pt x="428443" y="0"/>
                </a:moveTo>
                <a:lnTo>
                  <a:pt x="1196333" y="0"/>
                </a:lnTo>
                <a:lnTo>
                  <a:pt x="1133830" y="103838"/>
                </a:lnTo>
                <a:cubicBezTo>
                  <a:pt x="1101684" y="161907"/>
                  <a:pt x="1072467" y="219620"/>
                  <a:pt x="1045095" y="276953"/>
                </a:cubicBezTo>
                <a:cubicBezTo>
                  <a:pt x="1042708" y="282099"/>
                  <a:pt x="1040313" y="287617"/>
                  <a:pt x="1037562" y="293313"/>
                </a:cubicBezTo>
                <a:cubicBezTo>
                  <a:pt x="1030394" y="309301"/>
                  <a:pt x="1021574" y="327861"/>
                  <a:pt x="1011841" y="348809"/>
                </a:cubicBezTo>
                <a:cubicBezTo>
                  <a:pt x="990715" y="395672"/>
                  <a:pt x="971053" y="441985"/>
                  <a:pt x="952128" y="487562"/>
                </a:cubicBezTo>
                <a:cubicBezTo>
                  <a:pt x="951214" y="490135"/>
                  <a:pt x="950106" y="492522"/>
                  <a:pt x="949191" y="495095"/>
                </a:cubicBezTo>
                <a:cubicBezTo>
                  <a:pt x="900135" y="615287"/>
                  <a:pt x="843546" y="774073"/>
                  <a:pt x="794861" y="964827"/>
                </a:cubicBezTo>
                <a:cubicBezTo>
                  <a:pt x="793761" y="969058"/>
                  <a:pt x="792839" y="973103"/>
                  <a:pt x="791738" y="977141"/>
                </a:cubicBezTo>
                <a:cubicBezTo>
                  <a:pt x="788801" y="989277"/>
                  <a:pt x="785678" y="1001584"/>
                  <a:pt x="782733" y="1013898"/>
                </a:cubicBezTo>
                <a:cubicBezTo>
                  <a:pt x="781082" y="1020695"/>
                  <a:pt x="779431" y="1027313"/>
                  <a:pt x="777959" y="1033932"/>
                </a:cubicBezTo>
                <a:cubicBezTo>
                  <a:pt x="775572" y="1044038"/>
                  <a:pt x="773177" y="1054329"/>
                  <a:pt x="770790" y="1064807"/>
                </a:cubicBezTo>
                <a:cubicBezTo>
                  <a:pt x="769326" y="1071976"/>
                  <a:pt x="767667" y="1078772"/>
                  <a:pt x="766202" y="1085755"/>
                </a:cubicBezTo>
                <a:cubicBezTo>
                  <a:pt x="763629" y="1097333"/>
                  <a:pt x="761057" y="1108911"/>
                  <a:pt x="758670" y="1120675"/>
                </a:cubicBezTo>
                <a:cubicBezTo>
                  <a:pt x="757561" y="1125821"/>
                  <a:pt x="756461" y="1130967"/>
                  <a:pt x="755360" y="1136113"/>
                </a:cubicBezTo>
                <a:cubicBezTo>
                  <a:pt x="747828" y="1172863"/>
                  <a:pt x="740481" y="1210356"/>
                  <a:pt x="733862" y="1248950"/>
                </a:cubicBezTo>
                <a:cubicBezTo>
                  <a:pt x="733498" y="1250787"/>
                  <a:pt x="733126" y="1252810"/>
                  <a:pt x="732762" y="1254833"/>
                </a:cubicBezTo>
                <a:cubicBezTo>
                  <a:pt x="727430" y="1284786"/>
                  <a:pt x="722842" y="1313460"/>
                  <a:pt x="718797" y="1340290"/>
                </a:cubicBezTo>
                <a:cubicBezTo>
                  <a:pt x="718433" y="1341940"/>
                  <a:pt x="718247" y="1343591"/>
                  <a:pt x="718061" y="1345436"/>
                </a:cubicBezTo>
                <a:cubicBezTo>
                  <a:pt x="716960" y="1354069"/>
                  <a:pt x="715860" y="1362710"/>
                  <a:pt x="714759" y="1371529"/>
                </a:cubicBezTo>
                <a:cubicBezTo>
                  <a:pt x="710349" y="1404977"/>
                  <a:pt x="705940" y="1439162"/>
                  <a:pt x="701530" y="1473525"/>
                </a:cubicBezTo>
                <a:cubicBezTo>
                  <a:pt x="700058" y="1486575"/>
                  <a:pt x="698585" y="1498890"/>
                  <a:pt x="697485" y="1510468"/>
                </a:cubicBezTo>
                <a:cubicBezTo>
                  <a:pt x="695648" y="1536190"/>
                  <a:pt x="693625" y="1561919"/>
                  <a:pt x="691424" y="1588020"/>
                </a:cubicBezTo>
                <a:cubicBezTo>
                  <a:pt x="689037" y="1619446"/>
                  <a:pt x="687751" y="1636170"/>
                  <a:pt x="687751" y="1636170"/>
                </a:cubicBezTo>
                <a:cubicBezTo>
                  <a:pt x="687751" y="1636720"/>
                  <a:pt x="687565" y="1637084"/>
                  <a:pt x="687565" y="1637635"/>
                </a:cubicBezTo>
                <a:cubicBezTo>
                  <a:pt x="684256" y="1681010"/>
                  <a:pt x="681683" y="1725115"/>
                  <a:pt x="681683" y="1769955"/>
                </a:cubicBezTo>
                <a:cubicBezTo>
                  <a:pt x="674336" y="1956121"/>
                  <a:pt x="684256" y="2152943"/>
                  <a:pt x="709977" y="2353997"/>
                </a:cubicBezTo>
                <a:cubicBezTo>
                  <a:pt x="758112" y="2757018"/>
                  <a:pt x="886906" y="3177136"/>
                  <a:pt x="1084232" y="3564355"/>
                </a:cubicBezTo>
                <a:cubicBezTo>
                  <a:pt x="1279713" y="3953040"/>
                  <a:pt x="1551995" y="4302766"/>
                  <a:pt x="1849263" y="4586339"/>
                </a:cubicBezTo>
                <a:cubicBezTo>
                  <a:pt x="1997346" y="4729316"/>
                  <a:pt x="2154241" y="4853181"/>
                  <a:pt x="2309493" y="4960872"/>
                </a:cubicBezTo>
                <a:cubicBezTo>
                  <a:pt x="2386108" y="5016376"/>
                  <a:pt x="2465660" y="5063054"/>
                  <a:pt x="2540802" y="5110839"/>
                </a:cubicBezTo>
                <a:cubicBezTo>
                  <a:pt x="2579753" y="5132701"/>
                  <a:pt x="2617967" y="5154207"/>
                  <a:pt x="2655445" y="5175341"/>
                </a:cubicBezTo>
                <a:cubicBezTo>
                  <a:pt x="2674370" y="5185818"/>
                  <a:pt x="2692923" y="5196102"/>
                  <a:pt x="2711298" y="5206402"/>
                </a:cubicBezTo>
                <a:cubicBezTo>
                  <a:pt x="2730223" y="5215771"/>
                  <a:pt x="2748962" y="5225141"/>
                  <a:pt x="2767515" y="5234332"/>
                </a:cubicBezTo>
                <a:cubicBezTo>
                  <a:pt x="2953449" y="5328609"/>
                  <a:pt x="3126882" y="5398078"/>
                  <a:pt x="3276438" y="5449165"/>
                </a:cubicBezTo>
                <a:cubicBezTo>
                  <a:pt x="3277360" y="5449351"/>
                  <a:pt x="3278461" y="5449537"/>
                  <a:pt x="3279375" y="5449901"/>
                </a:cubicBezTo>
                <a:cubicBezTo>
                  <a:pt x="3279375" y="5449901"/>
                  <a:pt x="3305655" y="5458720"/>
                  <a:pt x="3354889" y="5474894"/>
                </a:cubicBezTo>
                <a:cubicBezTo>
                  <a:pt x="3356176" y="5475266"/>
                  <a:pt x="3357462" y="5475817"/>
                  <a:pt x="3358749" y="5476181"/>
                </a:cubicBezTo>
                <a:cubicBezTo>
                  <a:pt x="3396041" y="5487945"/>
                  <a:pt x="3431318" y="5498423"/>
                  <a:pt x="3464758" y="5507792"/>
                </a:cubicBezTo>
                <a:cubicBezTo>
                  <a:pt x="3495626" y="5516247"/>
                  <a:pt x="3529981" y="5525617"/>
                  <a:pt x="3567645" y="5536281"/>
                </a:cubicBezTo>
                <a:cubicBezTo>
                  <a:pt x="3568931" y="5536645"/>
                  <a:pt x="3570032" y="5537009"/>
                  <a:pt x="3571318" y="5537381"/>
                </a:cubicBezTo>
                <a:cubicBezTo>
                  <a:pt x="3585284" y="5540869"/>
                  <a:pt x="3599799" y="5544364"/>
                  <a:pt x="3614679" y="5547859"/>
                </a:cubicBezTo>
                <a:cubicBezTo>
                  <a:pt x="3623126" y="5549696"/>
                  <a:pt x="3631581" y="5551532"/>
                  <a:pt x="3639478" y="5553369"/>
                </a:cubicBezTo>
                <a:cubicBezTo>
                  <a:pt x="3673655" y="5561088"/>
                  <a:pt x="3703050" y="5567706"/>
                  <a:pt x="3727485" y="5573216"/>
                </a:cubicBezTo>
                <a:cubicBezTo>
                  <a:pt x="3899081" y="5609237"/>
                  <a:pt x="4114960" y="5643422"/>
                  <a:pt x="4364830" y="5655729"/>
                </a:cubicBezTo>
                <a:cubicBezTo>
                  <a:pt x="4406532" y="5656837"/>
                  <a:pt x="4448970" y="5657751"/>
                  <a:pt x="4492330" y="5658859"/>
                </a:cubicBezTo>
                <a:cubicBezTo>
                  <a:pt x="4514014" y="5659410"/>
                  <a:pt x="4535876" y="5659960"/>
                  <a:pt x="4557924" y="5660510"/>
                </a:cubicBezTo>
                <a:cubicBezTo>
                  <a:pt x="4580150" y="5659960"/>
                  <a:pt x="4602385" y="5659410"/>
                  <a:pt x="4624798" y="5658859"/>
                </a:cubicBezTo>
                <a:cubicBezTo>
                  <a:pt x="4669630" y="5657573"/>
                  <a:pt x="4715378" y="5656465"/>
                  <a:pt x="4761674" y="5655186"/>
                </a:cubicBezTo>
                <a:cubicBezTo>
                  <a:pt x="4807972" y="5651691"/>
                  <a:pt x="4854820" y="5648196"/>
                  <a:pt x="4902404" y="5644708"/>
                </a:cubicBezTo>
                <a:cubicBezTo>
                  <a:pt x="5092196" y="5626698"/>
                  <a:pt x="5291902" y="5599310"/>
                  <a:pt x="5493451" y="5548587"/>
                </a:cubicBezTo>
                <a:cubicBezTo>
                  <a:pt x="5896178" y="5449901"/>
                  <a:pt x="6311584" y="5281746"/>
                  <a:pt x="6681234" y="5041184"/>
                </a:cubicBezTo>
                <a:cubicBezTo>
                  <a:pt x="6940285" y="4874543"/>
                  <a:pt x="7179188" y="4677719"/>
                  <a:pt x="7385381" y="4463734"/>
                </a:cubicBezTo>
                <a:lnTo>
                  <a:pt x="7579656" y="4245129"/>
                </a:lnTo>
                <a:lnTo>
                  <a:pt x="7579656" y="5200520"/>
                </a:lnTo>
                <a:cubicBezTo>
                  <a:pt x="7415406" y="5342396"/>
                  <a:pt x="7239028" y="5474894"/>
                  <a:pt x="7053644" y="5593986"/>
                </a:cubicBezTo>
                <a:cubicBezTo>
                  <a:pt x="6619136" y="5876265"/>
                  <a:pt x="6130610" y="6074746"/>
                  <a:pt x="5656414" y="6190706"/>
                </a:cubicBezTo>
                <a:cubicBezTo>
                  <a:pt x="5419410" y="6249884"/>
                  <a:pt x="5184606" y="6282782"/>
                  <a:pt x="4961752" y="6303729"/>
                </a:cubicBezTo>
                <a:cubicBezTo>
                  <a:pt x="4905899" y="6307775"/>
                  <a:pt x="4850782" y="6311812"/>
                  <a:pt x="4796580" y="6315858"/>
                </a:cubicBezTo>
                <a:cubicBezTo>
                  <a:pt x="4742200" y="6317330"/>
                  <a:pt x="4688734" y="6318803"/>
                  <a:pt x="4636004" y="6320268"/>
                </a:cubicBezTo>
                <a:cubicBezTo>
                  <a:pt x="4609732" y="6320818"/>
                  <a:pt x="4583646" y="6321554"/>
                  <a:pt x="4557738" y="6322104"/>
                </a:cubicBezTo>
                <a:cubicBezTo>
                  <a:pt x="4531830" y="6321554"/>
                  <a:pt x="4506109" y="6321004"/>
                  <a:pt x="4480760" y="6320454"/>
                </a:cubicBezTo>
                <a:cubicBezTo>
                  <a:pt x="4430052" y="6318981"/>
                  <a:pt x="4380260" y="6317881"/>
                  <a:pt x="4331390" y="6316594"/>
                </a:cubicBezTo>
                <a:cubicBezTo>
                  <a:pt x="4085379" y="6304652"/>
                  <a:pt x="3867113" y="6274513"/>
                  <a:pt x="3683939" y="6239956"/>
                </a:cubicBezTo>
                <a:cubicBezTo>
                  <a:pt x="3682838" y="6239778"/>
                  <a:pt x="3681552" y="6239778"/>
                  <a:pt x="3680451" y="6239592"/>
                </a:cubicBezTo>
                <a:cubicBezTo>
                  <a:pt x="3680451" y="6239592"/>
                  <a:pt x="3672547" y="6238305"/>
                  <a:pt x="3656931" y="6235547"/>
                </a:cubicBezTo>
                <a:cubicBezTo>
                  <a:pt x="3641315" y="6233160"/>
                  <a:pt x="3618538" y="6227828"/>
                  <a:pt x="3588771" y="6221217"/>
                </a:cubicBezTo>
                <a:cubicBezTo>
                  <a:pt x="3586934" y="6220845"/>
                  <a:pt x="3584912" y="6220295"/>
                  <a:pt x="3583075" y="6219931"/>
                </a:cubicBezTo>
                <a:cubicBezTo>
                  <a:pt x="3536591" y="6210189"/>
                  <a:pt x="3492867" y="6200262"/>
                  <a:pt x="3452080" y="6190528"/>
                </a:cubicBezTo>
                <a:cubicBezTo>
                  <a:pt x="3438487" y="6187583"/>
                  <a:pt x="3424335" y="6184274"/>
                  <a:pt x="3409642" y="6180600"/>
                </a:cubicBezTo>
                <a:cubicBezTo>
                  <a:pt x="3406333" y="6179678"/>
                  <a:pt x="3402473" y="6178578"/>
                  <a:pt x="3398986" y="6177655"/>
                </a:cubicBezTo>
                <a:cubicBezTo>
                  <a:pt x="3398986" y="6177655"/>
                  <a:pt x="3398800" y="6177655"/>
                  <a:pt x="3398800" y="6177655"/>
                </a:cubicBezTo>
                <a:cubicBezTo>
                  <a:pt x="3398063" y="6177477"/>
                  <a:pt x="3397327" y="6177291"/>
                  <a:pt x="3396591" y="6177105"/>
                </a:cubicBezTo>
                <a:cubicBezTo>
                  <a:pt x="3375837" y="6171409"/>
                  <a:pt x="3354525" y="6165527"/>
                  <a:pt x="3331741" y="6159281"/>
                </a:cubicBezTo>
                <a:cubicBezTo>
                  <a:pt x="3313180" y="6154321"/>
                  <a:pt x="3293712" y="6148989"/>
                  <a:pt x="3273865" y="6143293"/>
                </a:cubicBezTo>
                <a:cubicBezTo>
                  <a:pt x="3224258" y="6129692"/>
                  <a:pt x="3182371" y="6117749"/>
                  <a:pt x="3149666" y="6106171"/>
                </a:cubicBezTo>
                <a:cubicBezTo>
                  <a:pt x="2953263" y="6044235"/>
                  <a:pt x="2713685" y="5953453"/>
                  <a:pt x="2453531" y="5821497"/>
                </a:cubicBezTo>
                <a:cubicBezTo>
                  <a:pt x="2431669" y="5810469"/>
                  <a:pt x="2409807" y="5799449"/>
                  <a:pt x="2387573" y="5788421"/>
                </a:cubicBezTo>
                <a:cubicBezTo>
                  <a:pt x="2365710" y="5776471"/>
                  <a:pt x="2343848" y="5764342"/>
                  <a:pt x="2321800" y="5752028"/>
                </a:cubicBezTo>
                <a:cubicBezTo>
                  <a:pt x="2277889" y="5727221"/>
                  <a:pt x="2233064" y="5701863"/>
                  <a:pt x="2187317" y="5676134"/>
                </a:cubicBezTo>
                <a:cubicBezTo>
                  <a:pt x="2098574" y="5620451"/>
                  <a:pt x="2005429" y="5565133"/>
                  <a:pt x="1915400" y="5500073"/>
                </a:cubicBezTo>
                <a:cubicBezTo>
                  <a:pt x="1732775" y="5373449"/>
                  <a:pt x="1548872" y="5227714"/>
                  <a:pt x="1374881" y="5060295"/>
                </a:cubicBezTo>
                <a:cubicBezTo>
                  <a:pt x="1025806" y="4727657"/>
                  <a:pt x="706490" y="4316739"/>
                  <a:pt x="476282" y="3859685"/>
                </a:cubicBezTo>
                <a:cubicBezTo>
                  <a:pt x="243865" y="3404283"/>
                  <a:pt x="92844" y="2909558"/>
                  <a:pt x="35891" y="2435967"/>
                </a:cubicBezTo>
                <a:cubicBezTo>
                  <a:pt x="5573" y="2199442"/>
                  <a:pt x="-5633" y="1968800"/>
                  <a:pt x="2636" y="1750844"/>
                </a:cubicBezTo>
                <a:cubicBezTo>
                  <a:pt x="3008" y="1678065"/>
                  <a:pt x="8518" y="1606946"/>
                  <a:pt x="14214" y="1537298"/>
                </a:cubicBezTo>
                <a:cubicBezTo>
                  <a:pt x="15129" y="1527006"/>
                  <a:pt x="16051" y="1515614"/>
                  <a:pt x="16966" y="1502741"/>
                </a:cubicBezTo>
                <a:cubicBezTo>
                  <a:pt x="17888" y="1486203"/>
                  <a:pt x="19539" y="1467092"/>
                  <a:pt x="21561" y="1446323"/>
                </a:cubicBezTo>
                <a:cubicBezTo>
                  <a:pt x="21747" y="1442099"/>
                  <a:pt x="22111" y="1437689"/>
                  <a:pt x="22483" y="1433458"/>
                </a:cubicBezTo>
                <a:cubicBezTo>
                  <a:pt x="23584" y="1424639"/>
                  <a:pt x="24684" y="1416005"/>
                  <a:pt x="25785" y="1407178"/>
                </a:cubicBezTo>
                <a:cubicBezTo>
                  <a:pt x="31295" y="1361051"/>
                  <a:pt x="38464" y="1307392"/>
                  <a:pt x="46547" y="1246191"/>
                </a:cubicBezTo>
                <a:cubicBezTo>
                  <a:pt x="46547" y="1245641"/>
                  <a:pt x="46733" y="1245091"/>
                  <a:pt x="46733" y="1244541"/>
                </a:cubicBezTo>
                <a:cubicBezTo>
                  <a:pt x="48383" y="1232963"/>
                  <a:pt x="49856" y="1221198"/>
                  <a:pt x="51328" y="1209806"/>
                </a:cubicBezTo>
                <a:cubicBezTo>
                  <a:pt x="55002" y="1189409"/>
                  <a:pt x="58489" y="1169375"/>
                  <a:pt x="62163" y="1149342"/>
                </a:cubicBezTo>
                <a:cubicBezTo>
                  <a:pt x="69881" y="1103951"/>
                  <a:pt x="79065" y="1055616"/>
                  <a:pt x="89543" y="1004529"/>
                </a:cubicBezTo>
                <a:cubicBezTo>
                  <a:pt x="90457" y="1000119"/>
                  <a:pt x="91379" y="995888"/>
                  <a:pt x="92294" y="991478"/>
                </a:cubicBezTo>
                <a:cubicBezTo>
                  <a:pt x="95603" y="976227"/>
                  <a:pt x="98912" y="960417"/>
                  <a:pt x="102400" y="944615"/>
                </a:cubicBezTo>
                <a:cubicBezTo>
                  <a:pt x="103872" y="937997"/>
                  <a:pt x="105337" y="931386"/>
                  <a:pt x="106809" y="924768"/>
                </a:cubicBezTo>
                <a:cubicBezTo>
                  <a:pt x="109932" y="910803"/>
                  <a:pt x="113242" y="896651"/>
                  <a:pt x="116551" y="882314"/>
                </a:cubicBezTo>
                <a:cubicBezTo>
                  <a:pt x="117829" y="876254"/>
                  <a:pt x="119302" y="870372"/>
                  <a:pt x="120774" y="864304"/>
                </a:cubicBezTo>
                <a:cubicBezTo>
                  <a:pt x="124812" y="847580"/>
                  <a:pt x="128857" y="830677"/>
                  <a:pt x="133267" y="813581"/>
                </a:cubicBezTo>
                <a:cubicBezTo>
                  <a:pt x="133817" y="811194"/>
                  <a:pt x="134554" y="808807"/>
                  <a:pt x="135104" y="806413"/>
                </a:cubicBezTo>
                <a:cubicBezTo>
                  <a:pt x="170381" y="667668"/>
                  <a:pt x="216128" y="515314"/>
                  <a:pt x="276205" y="353591"/>
                </a:cubicBezTo>
                <a:cubicBezTo>
                  <a:pt x="290170" y="318120"/>
                  <a:pt x="304685" y="282099"/>
                  <a:pt x="319751" y="245713"/>
                </a:cubicBezTo>
                <a:cubicBezTo>
                  <a:pt x="345287" y="180289"/>
                  <a:pt x="370086" y="124971"/>
                  <a:pt x="391220" y="79759"/>
                </a:cubicBezTo>
                <a:close/>
              </a:path>
            </a:pathLst>
          </a:custGeom>
          <a:solidFill>
            <a:srgbClr val="F1F2F2"/>
          </a:solidFill>
          <a:ln w="2370" cap="flat">
            <a:noFill/>
            <a:prstDash val="solid"/>
            <a:miter/>
          </a:ln>
        </p:spPr>
        <p:txBody>
          <a:bodyPr rtlCol="0" anchor="ctr"/>
          <a:lstStyle/>
          <a:p>
            <a:endParaRPr lang="en-US"/>
          </a:p>
        </p:txBody>
      </p:sp>
      <p:sp>
        <p:nvSpPr>
          <p:cNvPr id="14" name="Graphic 4">
            <a:extLst>
              <a:ext uri="{FF2B5EF4-FFF2-40B4-BE49-F238E27FC236}">
                <a16:creationId xmlns:a16="http://schemas.microsoft.com/office/drawing/2014/main" id="{F9937D74-76F2-6540-999E-6E3E74DF3CAA}"/>
              </a:ext>
            </a:extLst>
          </p:cNvPr>
          <p:cNvSpPr/>
          <p:nvPr/>
        </p:nvSpPr>
        <p:spPr>
          <a:xfrm rot="10800000">
            <a:off x="0" y="1994564"/>
            <a:ext cx="6550436" cy="2693322"/>
          </a:xfrm>
          <a:custGeom>
            <a:avLst/>
            <a:gdLst>
              <a:gd name="connsiteX0" fmla="*/ 0 w 813341"/>
              <a:gd name="connsiteY0" fmla="*/ 0 h 477593"/>
              <a:gd name="connsiteX1" fmla="*/ 813341 w 813341"/>
              <a:gd name="connsiteY1" fmla="*/ 0 h 477593"/>
              <a:gd name="connsiteX2" fmla="*/ 813341 w 813341"/>
              <a:gd name="connsiteY2" fmla="*/ 477594 h 477593"/>
              <a:gd name="connsiteX3" fmla="*/ 0 w 813341"/>
              <a:gd name="connsiteY3" fmla="*/ 477594 h 477593"/>
            </a:gdLst>
            <a:ahLst/>
            <a:cxnLst>
              <a:cxn ang="0">
                <a:pos x="connsiteX0" y="connsiteY0"/>
              </a:cxn>
              <a:cxn ang="0">
                <a:pos x="connsiteX1" y="connsiteY1"/>
              </a:cxn>
              <a:cxn ang="0">
                <a:pos x="connsiteX2" y="connsiteY2"/>
              </a:cxn>
              <a:cxn ang="0">
                <a:pos x="connsiteX3" y="connsiteY3"/>
              </a:cxn>
            </a:cxnLst>
            <a:rect l="l" t="t" r="r" b="b"/>
            <a:pathLst>
              <a:path w="813341" h="477593">
                <a:moveTo>
                  <a:pt x="0" y="0"/>
                </a:moveTo>
                <a:lnTo>
                  <a:pt x="813341" y="0"/>
                </a:lnTo>
                <a:lnTo>
                  <a:pt x="813341" y="477594"/>
                </a:lnTo>
                <a:lnTo>
                  <a:pt x="0" y="477594"/>
                </a:lnTo>
                <a:close/>
              </a:path>
            </a:pathLst>
          </a:custGeom>
          <a:solidFill>
            <a:srgbClr val="297239"/>
          </a:solidFill>
          <a:ln w="2370" cap="flat">
            <a:noFill/>
            <a:prstDash val="solid"/>
            <a:miter/>
          </a:ln>
        </p:spPr>
        <p:txBody>
          <a:bodyPr rtlCol="0" anchor="ctr"/>
          <a:lstStyle/>
          <a:p>
            <a:endParaRPr lang="en-US"/>
          </a:p>
        </p:txBody>
      </p:sp>
      <p:sp>
        <p:nvSpPr>
          <p:cNvPr id="15" name="Graphic 4">
            <a:extLst>
              <a:ext uri="{FF2B5EF4-FFF2-40B4-BE49-F238E27FC236}">
                <a16:creationId xmlns:a16="http://schemas.microsoft.com/office/drawing/2014/main" id="{0F923373-10C2-7448-9A99-9AD00DAB9853}"/>
              </a:ext>
            </a:extLst>
          </p:cNvPr>
          <p:cNvSpPr/>
          <p:nvPr/>
        </p:nvSpPr>
        <p:spPr>
          <a:xfrm rot="10800000">
            <a:off x="6450993" y="2523552"/>
            <a:ext cx="199003"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84BA41"/>
          </a:solidFill>
          <a:ln w="2370" cap="flat">
            <a:noFill/>
            <a:prstDash val="solid"/>
            <a:miter/>
          </a:ln>
        </p:spPr>
        <p:txBody>
          <a:bodyPr rtlCol="0" anchor="ctr"/>
          <a:lstStyle/>
          <a:p>
            <a:endParaRPr lang="en-US"/>
          </a:p>
        </p:txBody>
      </p:sp>
      <p:grpSp>
        <p:nvGrpSpPr>
          <p:cNvPr id="16" name="Group 15">
            <a:extLst>
              <a:ext uri="{FF2B5EF4-FFF2-40B4-BE49-F238E27FC236}">
                <a16:creationId xmlns:a16="http://schemas.microsoft.com/office/drawing/2014/main" id="{BC7DDA0B-9300-C84E-805B-91DFA73C67D2}"/>
              </a:ext>
            </a:extLst>
          </p:cNvPr>
          <p:cNvGrpSpPr/>
          <p:nvPr userDrawn="1"/>
        </p:nvGrpSpPr>
        <p:grpSpPr>
          <a:xfrm>
            <a:off x="213315" y="5642759"/>
            <a:ext cx="2735993" cy="679345"/>
            <a:chOff x="0" y="0"/>
            <a:chExt cx="2301694" cy="571500"/>
          </a:xfrm>
        </p:grpSpPr>
        <p:sp>
          <p:nvSpPr>
            <p:cNvPr id="20" name="Rectangle 19">
              <a:extLst>
                <a:ext uri="{FF2B5EF4-FFF2-40B4-BE49-F238E27FC236}">
                  <a16:creationId xmlns:a16="http://schemas.microsoft.com/office/drawing/2014/main" id="{B71A814C-FB12-F749-A560-BD9642ABF263}"/>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21" name="Picture 20">
              <a:extLst>
                <a:ext uri="{FF2B5EF4-FFF2-40B4-BE49-F238E27FC236}">
                  <a16:creationId xmlns:a16="http://schemas.microsoft.com/office/drawing/2014/main" id="{5B69F029-B917-2E46-8724-CE05AF7DF28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
        <p:nvSpPr>
          <p:cNvPr id="24" name="Text Placeholder 23">
            <a:extLst>
              <a:ext uri="{FF2B5EF4-FFF2-40B4-BE49-F238E27FC236}">
                <a16:creationId xmlns:a16="http://schemas.microsoft.com/office/drawing/2014/main" id="{2546403F-7C8D-8348-8F7B-5E9C8AAE4AC3}"/>
              </a:ext>
            </a:extLst>
          </p:cNvPr>
          <p:cNvSpPr>
            <a:spLocks noGrp="1"/>
          </p:cNvSpPr>
          <p:nvPr>
            <p:ph type="body" sz="quarter" idx="15" hasCustomPrompt="1"/>
          </p:nvPr>
        </p:nvSpPr>
        <p:spPr>
          <a:xfrm>
            <a:off x="585332" y="3366372"/>
            <a:ext cx="5278651" cy="697353"/>
          </a:xfrm>
        </p:spPr>
        <p:txBody>
          <a:bodyPr>
            <a:noAutofit/>
          </a:bodyPr>
          <a:lstStyle>
            <a:lvl1pPr marL="0" indent="0" algn="l">
              <a:buNone/>
              <a:defRPr sz="5400" b="1" baseline="0">
                <a:solidFill>
                  <a:schemeClr val="bg1"/>
                </a:solidFill>
                <a:latin typeface="+mn-lt"/>
              </a:defRPr>
            </a:lvl1pPr>
          </a:lstStyle>
          <a:p>
            <a:pPr lvl="0"/>
            <a:r>
              <a:rPr lang="en-US"/>
              <a:t>POWERPIONT</a:t>
            </a:r>
          </a:p>
        </p:txBody>
      </p:sp>
      <p:sp>
        <p:nvSpPr>
          <p:cNvPr id="25" name="Text Placeholder 23">
            <a:extLst>
              <a:ext uri="{FF2B5EF4-FFF2-40B4-BE49-F238E27FC236}">
                <a16:creationId xmlns:a16="http://schemas.microsoft.com/office/drawing/2014/main" id="{60557D00-020D-BD43-AB3C-5A3B7B04DB1F}"/>
              </a:ext>
            </a:extLst>
          </p:cNvPr>
          <p:cNvSpPr>
            <a:spLocks noGrp="1"/>
          </p:cNvSpPr>
          <p:nvPr>
            <p:ph type="body" sz="quarter" idx="16" hasCustomPrompt="1"/>
          </p:nvPr>
        </p:nvSpPr>
        <p:spPr>
          <a:xfrm>
            <a:off x="585332" y="2747849"/>
            <a:ext cx="5278651" cy="697353"/>
          </a:xfrm>
        </p:spPr>
        <p:txBody>
          <a:bodyPr>
            <a:normAutofit/>
          </a:bodyPr>
          <a:lstStyle>
            <a:lvl1pPr marL="0" indent="0" algn="l">
              <a:buNone/>
              <a:defRPr sz="3600" b="0" i="0">
                <a:solidFill>
                  <a:schemeClr val="bg1"/>
                </a:solidFill>
                <a:latin typeface="+mn-lt"/>
              </a:defRPr>
            </a:lvl1pPr>
          </a:lstStyle>
          <a:p>
            <a:pPr lvl="0"/>
            <a:r>
              <a:rPr lang="en-US"/>
              <a:t>Cover Design 1</a:t>
            </a:r>
          </a:p>
        </p:txBody>
      </p:sp>
      <p:pic>
        <p:nvPicPr>
          <p:cNvPr id="26" name="Picture 25" descr="Logo&#10;&#10;Description automatically generated">
            <a:extLst>
              <a:ext uri="{FF2B5EF4-FFF2-40B4-BE49-F238E27FC236}">
                <a16:creationId xmlns:a16="http://schemas.microsoft.com/office/drawing/2014/main" id="{1C6E8B7D-F338-1148-9FC3-1E54738D0EB3}"/>
              </a:ext>
            </a:extLst>
          </p:cNvPr>
          <p:cNvPicPr/>
          <p:nvPr userDrawn="1"/>
        </p:nvPicPr>
        <p:blipFill>
          <a:blip r:embed="rId3">
            <a:extLst>
              <a:ext uri="{28A0092B-C50C-407E-A947-70E740481C1C}">
                <a14:useLocalDpi xmlns:a14="http://schemas.microsoft.com/office/drawing/2010/main" val="0"/>
              </a:ext>
            </a:extLst>
          </a:blip>
          <a:stretch>
            <a:fillRect/>
          </a:stretch>
        </p:blipFill>
        <p:spPr>
          <a:xfrm>
            <a:off x="6649996" y="1700219"/>
            <a:ext cx="5223504" cy="3340878"/>
          </a:xfrm>
          <a:prstGeom prst="rect">
            <a:avLst/>
          </a:prstGeom>
        </p:spPr>
      </p:pic>
    </p:spTree>
    <p:extLst>
      <p:ext uri="{BB962C8B-B14F-4D97-AF65-F5344CB8AC3E}">
        <p14:creationId xmlns:p14="http://schemas.microsoft.com/office/powerpoint/2010/main" val="422086504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ercentage graph x 3">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93BA184A-023C-D741-95F2-5828F3502BB6}"/>
              </a:ext>
            </a:extLst>
          </p:cNvPr>
          <p:cNvGrpSpPr/>
          <p:nvPr userDrawn="1"/>
        </p:nvGrpSpPr>
        <p:grpSpPr>
          <a:xfrm>
            <a:off x="2282521" y="1805252"/>
            <a:ext cx="7491958" cy="1805615"/>
            <a:chOff x="7490990" y="4949396"/>
            <a:chExt cx="14519185" cy="3790686"/>
          </a:xfrm>
          <a:solidFill>
            <a:schemeClr val="bg1"/>
          </a:solidFill>
        </p:grpSpPr>
        <p:sp>
          <p:nvSpPr>
            <p:cNvPr id="36" name="Shape 493">
              <a:extLst>
                <a:ext uri="{FF2B5EF4-FFF2-40B4-BE49-F238E27FC236}">
                  <a16:creationId xmlns:a16="http://schemas.microsoft.com/office/drawing/2014/main" id="{38C420ED-6E9F-674D-A99A-935C1707DBD8}"/>
                </a:ext>
              </a:extLst>
            </p:cNvPr>
            <p:cNvSpPr/>
            <p:nvPr/>
          </p:nvSpPr>
          <p:spPr>
            <a:xfrm>
              <a:off x="7490990" y="4949396"/>
              <a:ext cx="3790688" cy="3790686"/>
            </a:xfrm>
            <a:prstGeom prst="ellipse">
              <a:avLst/>
            </a:prstGeom>
            <a:solidFill>
              <a:srgbClr val="84BA41"/>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a:solidFill>
                  <a:schemeClr val="lt1"/>
                </a:solidFill>
                <a:latin typeface="Montserrat Light" charset="0"/>
                <a:ea typeface="Montserrat Light" charset="0"/>
                <a:cs typeface="Montserrat Light" charset="0"/>
                <a:sym typeface="Calibri"/>
              </a:endParaRPr>
            </a:p>
          </p:txBody>
        </p:sp>
        <p:sp>
          <p:nvSpPr>
            <p:cNvPr id="38" name="Shape 493">
              <a:extLst>
                <a:ext uri="{FF2B5EF4-FFF2-40B4-BE49-F238E27FC236}">
                  <a16:creationId xmlns:a16="http://schemas.microsoft.com/office/drawing/2014/main" id="{AC29EF66-7866-244A-901E-6F9DA32957D7}"/>
                </a:ext>
              </a:extLst>
            </p:cNvPr>
            <p:cNvSpPr/>
            <p:nvPr/>
          </p:nvSpPr>
          <p:spPr>
            <a:xfrm>
              <a:off x="12851432" y="4949396"/>
              <a:ext cx="3790688" cy="3790686"/>
            </a:xfrm>
            <a:prstGeom prst="ellipse">
              <a:avLst/>
            </a:prstGeom>
            <a:solidFill>
              <a:srgbClr val="468940"/>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a:solidFill>
                  <a:schemeClr val="lt1"/>
                </a:solidFill>
                <a:latin typeface="Montserrat Light" charset="0"/>
                <a:ea typeface="Montserrat Light" charset="0"/>
                <a:cs typeface="Montserrat Light" charset="0"/>
                <a:sym typeface="Calibri"/>
              </a:endParaRPr>
            </a:p>
          </p:txBody>
        </p:sp>
        <p:sp>
          <p:nvSpPr>
            <p:cNvPr id="40" name="Shape 493">
              <a:extLst>
                <a:ext uri="{FF2B5EF4-FFF2-40B4-BE49-F238E27FC236}">
                  <a16:creationId xmlns:a16="http://schemas.microsoft.com/office/drawing/2014/main" id="{092AE388-879D-3241-A548-3530A2E53D68}"/>
                </a:ext>
              </a:extLst>
            </p:cNvPr>
            <p:cNvSpPr/>
            <p:nvPr/>
          </p:nvSpPr>
          <p:spPr>
            <a:xfrm>
              <a:off x="18219487" y="4949396"/>
              <a:ext cx="3790688" cy="3790686"/>
            </a:xfrm>
            <a:prstGeom prst="ellipse">
              <a:avLst/>
            </a:prstGeom>
            <a:solidFill>
              <a:srgbClr val="0B582E"/>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a:solidFill>
                  <a:schemeClr val="lt1"/>
                </a:solidFill>
                <a:latin typeface="Montserrat Light" charset="0"/>
                <a:ea typeface="Montserrat Light" charset="0"/>
                <a:cs typeface="Montserrat Light" charset="0"/>
                <a:sym typeface="Calibri"/>
              </a:endParaRPr>
            </a:p>
          </p:txBody>
        </p:sp>
      </p:grpSp>
      <p:sp>
        <p:nvSpPr>
          <p:cNvPr id="59" name="Text Placeholder 17">
            <a:extLst>
              <a:ext uri="{FF2B5EF4-FFF2-40B4-BE49-F238E27FC236}">
                <a16:creationId xmlns:a16="http://schemas.microsoft.com/office/drawing/2014/main" id="{1CCAFBB9-7E7E-5240-A8B6-015D5A5457C9}"/>
              </a:ext>
            </a:extLst>
          </p:cNvPr>
          <p:cNvSpPr>
            <a:spLocks noGrp="1"/>
          </p:cNvSpPr>
          <p:nvPr>
            <p:ph type="body" sz="quarter" idx="35" hasCustomPrompt="1"/>
          </p:nvPr>
        </p:nvSpPr>
        <p:spPr>
          <a:xfrm>
            <a:off x="2214217" y="4167639"/>
            <a:ext cx="2106525" cy="1237497"/>
          </a:xfrm>
        </p:spPr>
        <p:txBody>
          <a:bodyPr>
            <a:normAutofit/>
          </a:bodyPr>
          <a:lstStyle>
            <a:lvl1pPr algn="ct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60" name="Text Placeholder 17">
            <a:extLst>
              <a:ext uri="{FF2B5EF4-FFF2-40B4-BE49-F238E27FC236}">
                <a16:creationId xmlns:a16="http://schemas.microsoft.com/office/drawing/2014/main" id="{B76C1A38-EC9E-5E4C-8AA6-04B4158CC289}"/>
              </a:ext>
            </a:extLst>
          </p:cNvPr>
          <p:cNvSpPr>
            <a:spLocks noGrp="1"/>
          </p:cNvSpPr>
          <p:nvPr>
            <p:ph type="body" sz="quarter" idx="36" hasCustomPrompt="1"/>
          </p:nvPr>
        </p:nvSpPr>
        <p:spPr>
          <a:xfrm>
            <a:off x="4981534" y="4167639"/>
            <a:ext cx="2106525" cy="1237497"/>
          </a:xfrm>
        </p:spPr>
        <p:txBody>
          <a:bodyPr>
            <a:normAutofit/>
          </a:bodyPr>
          <a:lstStyle>
            <a:lvl1pPr algn="ct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61" name="Text Placeholder 17">
            <a:extLst>
              <a:ext uri="{FF2B5EF4-FFF2-40B4-BE49-F238E27FC236}">
                <a16:creationId xmlns:a16="http://schemas.microsoft.com/office/drawing/2014/main" id="{2A7D1C48-2B49-5F45-B3A3-A718156361A9}"/>
              </a:ext>
            </a:extLst>
          </p:cNvPr>
          <p:cNvSpPr>
            <a:spLocks noGrp="1"/>
          </p:cNvSpPr>
          <p:nvPr>
            <p:ph type="body" sz="quarter" idx="37" hasCustomPrompt="1"/>
          </p:nvPr>
        </p:nvSpPr>
        <p:spPr>
          <a:xfrm>
            <a:off x="7747964" y="4167639"/>
            <a:ext cx="2106525" cy="1237497"/>
          </a:xfrm>
        </p:spPr>
        <p:txBody>
          <a:bodyPr>
            <a:normAutofit/>
          </a:bodyPr>
          <a:lstStyle>
            <a:lvl1pPr algn="ct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67" name="Text Placeholder 17">
            <a:extLst>
              <a:ext uri="{FF2B5EF4-FFF2-40B4-BE49-F238E27FC236}">
                <a16:creationId xmlns:a16="http://schemas.microsoft.com/office/drawing/2014/main" id="{1D253296-4B46-D842-847C-C71F08289F3D}"/>
              </a:ext>
            </a:extLst>
          </p:cNvPr>
          <p:cNvSpPr>
            <a:spLocks noGrp="1"/>
          </p:cNvSpPr>
          <p:nvPr>
            <p:ph type="body" sz="quarter" idx="39" hasCustomPrompt="1"/>
          </p:nvPr>
        </p:nvSpPr>
        <p:spPr>
          <a:xfrm>
            <a:off x="2251609" y="2500020"/>
            <a:ext cx="2106525" cy="1237497"/>
          </a:xfrm>
        </p:spPr>
        <p:txBody>
          <a:bodyPr/>
          <a:lstStyle>
            <a:lvl1pPr algn="ctr">
              <a:buNone/>
              <a:defRPr sz="3600" b="1" i="0" spc="0">
                <a:solidFill>
                  <a:srgbClr val="84BA4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75%</a:t>
            </a:r>
            <a:endParaRPr lang="en-US"/>
          </a:p>
        </p:txBody>
      </p:sp>
      <p:sp>
        <p:nvSpPr>
          <p:cNvPr id="68" name="Text Placeholder 17">
            <a:extLst>
              <a:ext uri="{FF2B5EF4-FFF2-40B4-BE49-F238E27FC236}">
                <a16:creationId xmlns:a16="http://schemas.microsoft.com/office/drawing/2014/main" id="{1163A095-438E-3846-9D31-7BCF50AB9F4A}"/>
              </a:ext>
            </a:extLst>
          </p:cNvPr>
          <p:cNvSpPr>
            <a:spLocks noGrp="1"/>
          </p:cNvSpPr>
          <p:nvPr>
            <p:ph type="body" sz="quarter" idx="40" hasCustomPrompt="1"/>
          </p:nvPr>
        </p:nvSpPr>
        <p:spPr>
          <a:xfrm>
            <a:off x="5031647" y="2500020"/>
            <a:ext cx="2106525" cy="1237497"/>
          </a:xfrm>
        </p:spPr>
        <p:txBody>
          <a:bodyPr/>
          <a:lstStyle>
            <a:lvl1pPr algn="ctr">
              <a:buNone/>
              <a:defRPr sz="3600" b="1" i="0" spc="0">
                <a:solidFill>
                  <a:srgbClr val="63A043"/>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40%</a:t>
            </a:r>
            <a:endParaRPr lang="en-US"/>
          </a:p>
        </p:txBody>
      </p:sp>
      <p:sp>
        <p:nvSpPr>
          <p:cNvPr id="69" name="Text Placeholder 17">
            <a:extLst>
              <a:ext uri="{FF2B5EF4-FFF2-40B4-BE49-F238E27FC236}">
                <a16:creationId xmlns:a16="http://schemas.microsoft.com/office/drawing/2014/main" id="{0D07E6F6-7E43-1545-B543-F570FB3E17CA}"/>
              </a:ext>
            </a:extLst>
          </p:cNvPr>
          <p:cNvSpPr>
            <a:spLocks noGrp="1"/>
          </p:cNvSpPr>
          <p:nvPr>
            <p:ph type="body" sz="quarter" idx="41" hasCustomPrompt="1"/>
          </p:nvPr>
        </p:nvSpPr>
        <p:spPr>
          <a:xfrm>
            <a:off x="7824542" y="2500020"/>
            <a:ext cx="2106525" cy="1237497"/>
          </a:xfrm>
        </p:spPr>
        <p:txBody>
          <a:bodyPr/>
          <a:lstStyle>
            <a:lvl1pPr algn="ctr">
              <a:buNone/>
              <a:defRPr sz="3600" b="1" i="0" spc="0">
                <a:solidFill>
                  <a:srgbClr val="46894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60%</a:t>
            </a:r>
            <a:endParaRPr lang="en-US"/>
          </a:p>
        </p:txBody>
      </p:sp>
      <p:sp>
        <p:nvSpPr>
          <p:cNvPr id="20" name="Text Placeholder 23">
            <a:extLst>
              <a:ext uri="{FF2B5EF4-FFF2-40B4-BE49-F238E27FC236}">
                <a16:creationId xmlns:a16="http://schemas.microsoft.com/office/drawing/2014/main" id="{BEB2F77E-FE48-FF4C-81F1-260AA71B0618}"/>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000000"/>
                </a:solidFill>
                <a:latin typeface="+mn-lt"/>
              </a:defRPr>
            </a:lvl1pPr>
          </a:lstStyle>
          <a:p>
            <a:pPr lvl="0"/>
            <a:r>
              <a:rPr lang="en-US"/>
              <a:t>Heading</a:t>
            </a:r>
          </a:p>
        </p:txBody>
      </p:sp>
      <p:sp>
        <p:nvSpPr>
          <p:cNvPr id="14" name="Text Box 5">
            <a:extLst>
              <a:ext uri="{FF2B5EF4-FFF2-40B4-BE49-F238E27FC236}">
                <a16:creationId xmlns:a16="http://schemas.microsoft.com/office/drawing/2014/main" id="{2E42481F-96E6-F342-BB9E-86DE90893F9B}"/>
              </a:ext>
            </a:extLst>
          </p:cNvPr>
          <p:cNvSpPr txBox="1"/>
          <p:nvPr userDrawn="1"/>
        </p:nvSpPr>
        <p:spPr>
          <a:xfrm>
            <a:off x="90679" y="6377911"/>
            <a:ext cx="12101321" cy="372172"/>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IE" sz="950" b="1" spc="170" baseline="0">
                <a:solidFill>
                  <a:srgbClr val="0B582E"/>
                </a:solidFill>
                <a:effectLst/>
                <a:latin typeface="+mn-lt"/>
                <a:ea typeface="Times New Roman" panose="02020603050405020304" pitchFamily="18" charset="0"/>
                <a:cs typeface="Times New Roman" panose="02020603050405020304" pitchFamily="18" charset="0"/>
              </a:rPr>
              <a:t>SUSTAINABLE</a:t>
            </a:r>
            <a:r>
              <a:rPr lang="en-IE" sz="950" spc="170" baseline="0">
                <a:solidFill>
                  <a:srgbClr val="0B582E"/>
                </a:solidFill>
                <a:effectLst/>
                <a:latin typeface="+mj-lt"/>
                <a:ea typeface="Times New Roman" panose="02020603050405020304" pitchFamily="18" charset="0"/>
                <a:cs typeface="Times New Roman" panose="02020603050405020304" pitchFamily="18" charset="0"/>
              </a:rPr>
              <a:t> FUTURES FOR ENTERPRISE CENTRES</a:t>
            </a:r>
            <a:endParaRPr lang="en-IE" sz="950" spc="170" baseline="0">
              <a:solidFill>
                <a:srgbClr val="0B582E"/>
              </a:solidFill>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021076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percentage graph x 3">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93BA184A-023C-D741-95F2-5828F3502BB6}"/>
              </a:ext>
            </a:extLst>
          </p:cNvPr>
          <p:cNvGrpSpPr/>
          <p:nvPr userDrawn="1"/>
        </p:nvGrpSpPr>
        <p:grpSpPr>
          <a:xfrm>
            <a:off x="2236538" y="1382152"/>
            <a:ext cx="7491958" cy="1805615"/>
            <a:chOff x="7490990" y="4949396"/>
            <a:chExt cx="14519185" cy="3790686"/>
          </a:xfrm>
          <a:solidFill>
            <a:schemeClr val="bg1"/>
          </a:solidFill>
        </p:grpSpPr>
        <p:sp>
          <p:nvSpPr>
            <p:cNvPr id="36" name="Shape 493">
              <a:extLst>
                <a:ext uri="{FF2B5EF4-FFF2-40B4-BE49-F238E27FC236}">
                  <a16:creationId xmlns:a16="http://schemas.microsoft.com/office/drawing/2014/main" id="{38C420ED-6E9F-674D-A99A-935C1707DBD8}"/>
                </a:ext>
              </a:extLst>
            </p:cNvPr>
            <p:cNvSpPr/>
            <p:nvPr/>
          </p:nvSpPr>
          <p:spPr>
            <a:xfrm>
              <a:off x="7490990" y="4949396"/>
              <a:ext cx="3790688" cy="3790686"/>
            </a:xfrm>
            <a:prstGeom prst="ellipse">
              <a:avLst/>
            </a:prstGeom>
            <a:solidFill>
              <a:srgbClr val="84BA41"/>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a:solidFill>
                  <a:schemeClr val="lt1"/>
                </a:solidFill>
                <a:latin typeface="Montserrat Light" charset="0"/>
                <a:ea typeface="Montserrat Light" charset="0"/>
                <a:cs typeface="Montserrat Light" charset="0"/>
                <a:sym typeface="Calibri"/>
              </a:endParaRPr>
            </a:p>
          </p:txBody>
        </p:sp>
        <p:sp>
          <p:nvSpPr>
            <p:cNvPr id="38" name="Shape 493">
              <a:extLst>
                <a:ext uri="{FF2B5EF4-FFF2-40B4-BE49-F238E27FC236}">
                  <a16:creationId xmlns:a16="http://schemas.microsoft.com/office/drawing/2014/main" id="{AC29EF66-7866-244A-901E-6F9DA32957D7}"/>
                </a:ext>
              </a:extLst>
            </p:cNvPr>
            <p:cNvSpPr/>
            <p:nvPr/>
          </p:nvSpPr>
          <p:spPr>
            <a:xfrm>
              <a:off x="12851432" y="4949396"/>
              <a:ext cx="3790688" cy="3790686"/>
            </a:xfrm>
            <a:prstGeom prst="ellipse">
              <a:avLst/>
            </a:prstGeom>
            <a:solidFill>
              <a:srgbClr val="468940"/>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a:solidFill>
                  <a:schemeClr val="lt1"/>
                </a:solidFill>
                <a:latin typeface="Montserrat Light" charset="0"/>
                <a:ea typeface="Montserrat Light" charset="0"/>
                <a:cs typeface="Montserrat Light" charset="0"/>
                <a:sym typeface="Calibri"/>
              </a:endParaRPr>
            </a:p>
          </p:txBody>
        </p:sp>
        <p:sp>
          <p:nvSpPr>
            <p:cNvPr id="40" name="Shape 493">
              <a:extLst>
                <a:ext uri="{FF2B5EF4-FFF2-40B4-BE49-F238E27FC236}">
                  <a16:creationId xmlns:a16="http://schemas.microsoft.com/office/drawing/2014/main" id="{092AE388-879D-3241-A548-3530A2E53D68}"/>
                </a:ext>
              </a:extLst>
            </p:cNvPr>
            <p:cNvSpPr/>
            <p:nvPr/>
          </p:nvSpPr>
          <p:spPr>
            <a:xfrm>
              <a:off x="18219487" y="4949396"/>
              <a:ext cx="3790688" cy="3790686"/>
            </a:xfrm>
            <a:prstGeom prst="ellipse">
              <a:avLst/>
            </a:prstGeom>
            <a:solidFill>
              <a:srgbClr val="0B582E"/>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a:solidFill>
                  <a:schemeClr val="lt1"/>
                </a:solidFill>
                <a:latin typeface="Montserrat Light" charset="0"/>
                <a:ea typeface="Montserrat Light" charset="0"/>
                <a:cs typeface="Montserrat Light" charset="0"/>
                <a:sym typeface="Calibri"/>
              </a:endParaRPr>
            </a:p>
          </p:txBody>
        </p:sp>
      </p:grpSp>
      <p:sp>
        <p:nvSpPr>
          <p:cNvPr id="59" name="Text Placeholder 17">
            <a:extLst>
              <a:ext uri="{FF2B5EF4-FFF2-40B4-BE49-F238E27FC236}">
                <a16:creationId xmlns:a16="http://schemas.microsoft.com/office/drawing/2014/main" id="{1CCAFBB9-7E7E-5240-A8B6-015D5A5457C9}"/>
              </a:ext>
            </a:extLst>
          </p:cNvPr>
          <p:cNvSpPr>
            <a:spLocks noGrp="1"/>
          </p:cNvSpPr>
          <p:nvPr>
            <p:ph type="body" sz="quarter" idx="35" hasCustomPrompt="1"/>
          </p:nvPr>
        </p:nvSpPr>
        <p:spPr>
          <a:xfrm>
            <a:off x="2222510" y="3497962"/>
            <a:ext cx="2106525" cy="1237497"/>
          </a:xfrm>
        </p:spPr>
        <p:txBody>
          <a:bodyPr>
            <a:normAutofit/>
          </a:bodyPr>
          <a:lstStyle>
            <a:lvl1pPr algn="ct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60" name="Text Placeholder 17">
            <a:extLst>
              <a:ext uri="{FF2B5EF4-FFF2-40B4-BE49-F238E27FC236}">
                <a16:creationId xmlns:a16="http://schemas.microsoft.com/office/drawing/2014/main" id="{B76C1A38-EC9E-5E4C-8AA6-04B4158CC289}"/>
              </a:ext>
            </a:extLst>
          </p:cNvPr>
          <p:cNvSpPr>
            <a:spLocks noGrp="1"/>
          </p:cNvSpPr>
          <p:nvPr>
            <p:ph type="body" sz="quarter" idx="36" hasCustomPrompt="1"/>
          </p:nvPr>
        </p:nvSpPr>
        <p:spPr>
          <a:xfrm>
            <a:off x="4989827" y="3497962"/>
            <a:ext cx="2106525" cy="1237497"/>
          </a:xfrm>
        </p:spPr>
        <p:txBody>
          <a:bodyPr>
            <a:normAutofit/>
          </a:bodyPr>
          <a:lstStyle>
            <a:lvl1pPr algn="ct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61" name="Text Placeholder 17">
            <a:extLst>
              <a:ext uri="{FF2B5EF4-FFF2-40B4-BE49-F238E27FC236}">
                <a16:creationId xmlns:a16="http://schemas.microsoft.com/office/drawing/2014/main" id="{2A7D1C48-2B49-5F45-B3A3-A718156361A9}"/>
              </a:ext>
            </a:extLst>
          </p:cNvPr>
          <p:cNvSpPr>
            <a:spLocks noGrp="1"/>
          </p:cNvSpPr>
          <p:nvPr>
            <p:ph type="body" sz="quarter" idx="37" hasCustomPrompt="1"/>
          </p:nvPr>
        </p:nvSpPr>
        <p:spPr>
          <a:xfrm>
            <a:off x="7756257" y="3497962"/>
            <a:ext cx="2106525" cy="1237497"/>
          </a:xfrm>
        </p:spPr>
        <p:txBody>
          <a:bodyPr>
            <a:normAutofit/>
          </a:bodyPr>
          <a:lstStyle>
            <a:lvl1pPr algn="ct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67" name="Text Placeholder 17">
            <a:extLst>
              <a:ext uri="{FF2B5EF4-FFF2-40B4-BE49-F238E27FC236}">
                <a16:creationId xmlns:a16="http://schemas.microsoft.com/office/drawing/2014/main" id="{1D253296-4B46-D842-847C-C71F08289F3D}"/>
              </a:ext>
            </a:extLst>
          </p:cNvPr>
          <p:cNvSpPr>
            <a:spLocks noGrp="1"/>
          </p:cNvSpPr>
          <p:nvPr>
            <p:ph type="body" sz="quarter" idx="39" hasCustomPrompt="1"/>
          </p:nvPr>
        </p:nvSpPr>
        <p:spPr>
          <a:xfrm>
            <a:off x="2222510" y="1957367"/>
            <a:ext cx="2106525" cy="1237497"/>
          </a:xfrm>
        </p:spPr>
        <p:txBody>
          <a:bodyPr/>
          <a:lstStyle>
            <a:lvl1pPr algn="ctr">
              <a:buNone/>
              <a:defRPr sz="3600" b="1" i="0" spc="0">
                <a:solidFill>
                  <a:srgbClr val="84BA4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75%</a:t>
            </a:r>
            <a:endParaRPr lang="en-US"/>
          </a:p>
        </p:txBody>
      </p:sp>
      <p:sp>
        <p:nvSpPr>
          <p:cNvPr id="68" name="Text Placeholder 17">
            <a:extLst>
              <a:ext uri="{FF2B5EF4-FFF2-40B4-BE49-F238E27FC236}">
                <a16:creationId xmlns:a16="http://schemas.microsoft.com/office/drawing/2014/main" id="{1163A095-438E-3846-9D31-7BCF50AB9F4A}"/>
              </a:ext>
            </a:extLst>
          </p:cNvPr>
          <p:cNvSpPr>
            <a:spLocks noGrp="1"/>
          </p:cNvSpPr>
          <p:nvPr>
            <p:ph type="body" sz="quarter" idx="40" hasCustomPrompt="1"/>
          </p:nvPr>
        </p:nvSpPr>
        <p:spPr>
          <a:xfrm>
            <a:off x="5002548" y="1957367"/>
            <a:ext cx="2106525" cy="1237497"/>
          </a:xfrm>
        </p:spPr>
        <p:txBody>
          <a:bodyPr/>
          <a:lstStyle>
            <a:lvl1pPr algn="ctr">
              <a:buNone/>
              <a:defRPr sz="3600" b="1" i="0" spc="0">
                <a:solidFill>
                  <a:srgbClr val="63A043"/>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40%</a:t>
            </a:r>
            <a:endParaRPr lang="en-US"/>
          </a:p>
        </p:txBody>
      </p:sp>
      <p:sp>
        <p:nvSpPr>
          <p:cNvPr id="69" name="Text Placeholder 17">
            <a:extLst>
              <a:ext uri="{FF2B5EF4-FFF2-40B4-BE49-F238E27FC236}">
                <a16:creationId xmlns:a16="http://schemas.microsoft.com/office/drawing/2014/main" id="{0D07E6F6-7E43-1545-B543-F570FB3E17CA}"/>
              </a:ext>
            </a:extLst>
          </p:cNvPr>
          <p:cNvSpPr>
            <a:spLocks noGrp="1"/>
          </p:cNvSpPr>
          <p:nvPr>
            <p:ph type="body" sz="quarter" idx="41" hasCustomPrompt="1"/>
          </p:nvPr>
        </p:nvSpPr>
        <p:spPr>
          <a:xfrm>
            <a:off x="7795443" y="1957367"/>
            <a:ext cx="2106525" cy="1237497"/>
          </a:xfrm>
        </p:spPr>
        <p:txBody>
          <a:bodyPr/>
          <a:lstStyle>
            <a:lvl1pPr algn="ctr">
              <a:buNone/>
              <a:defRPr sz="3600" b="1" i="0" spc="0">
                <a:solidFill>
                  <a:srgbClr val="46894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60%</a:t>
            </a:r>
            <a:endParaRPr lang="en-US"/>
          </a:p>
        </p:txBody>
      </p:sp>
      <p:sp>
        <p:nvSpPr>
          <p:cNvPr id="20" name="Text Placeholder 23">
            <a:extLst>
              <a:ext uri="{FF2B5EF4-FFF2-40B4-BE49-F238E27FC236}">
                <a16:creationId xmlns:a16="http://schemas.microsoft.com/office/drawing/2014/main" id="{BEB2F77E-FE48-FF4C-81F1-260AA71B0618}"/>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000000"/>
                </a:solidFill>
                <a:latin typeface="+mn-lt"/>
              </a:defRPr>
            </a:lvl1pPr>
          </a:lstStyle>
          <a:p>
            <a:pPr lvl="0"/>
            <a:r>
              <a:rPr lang="en-US"/>
              <a:t>Heading</a:t>
            </a:r>
          </a:p>
        </p:txBody>
      </p:sp>
      <p:sp>
        <p:nvSpPr>
          <p:cNvPr id="14" name="Text Box 5">
            <a:extLst>
              <a:ext uri="{FF2B5EF4-FFF2-40B4-BE49-F238E27FC236}">
                <a16:creationId xmlns:a16="http://schemas.microsoft.com/office/drawing/2014/main" id="{2E42481F-96E6-F342-BB9E-86DE90893F9B}"/>
              </a:ext>
            </a:extLst>
          </p:cNvPr>
          <p:cNvSpPr txBox="1"/>
          <p:nvPr userDrawn="1"/>
        </p:nvSpPr>
        <p:spPr>
          <a:xfrm>
            <a:off x="90679" y="6377911"/>
            <a:ext cx="12101321" cy="372172"/>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IE" sz="950" b="1" spc="170" baseline="0">
                <a:solidFill>
                  <a:srgbClr val="0B582E"/>
                </a:solidFill>
                <a:effectLst/>
                <a:latin typeface="+mn-lt"/>
                <a:ea typeface="Times New Roman" panose="02020603050405020304" pitchFamily="18" charset="0"/>
                <a:cs typeface="Times New Roman" panose="02020603050405020304" pitchFamily="18" charset="0"/>
              </a:rPr>
              <a:t>SUSTAINABLE</a:t>
            </a:r>
            <a:r>
              <a:rPr lang="en-IE" sz="950" spc="170" baseline="0">
                <a:solidFill>
                  <a:srgbClr val="0B582E"/>
                </a:solidFill>
                <a:effectLst/>
                <a:latin typeface="+mj-lt"/>
                <a:ea typeface="Times New Roman" panose="02020603050405020304" pitchFamily="18" charset="0"/>
                <a:cs typeface="Times New Roman" panose="02020603050405020304" pitchFamily="18" charset="0"/>
              </a:rPr>
              <a:t> FUTURES FOR ENTERPRISE CENTRES</a:t>
            </a:r>
            <a:endParaRPr lang="en-IE" sz="950" spc="170" baseline="0">
              <a:solidFill>
                <a:srgbClr val="0B582E"/>
              </a:solidFill>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838252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ircle icon graph">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1BCDD55-1DF7-884A-BB9D-948AA2579F83}"/>
              </a:ext>
            </a:extLst>
          </p:cNvPr>
          <p:cNvGrpSpPr/>
          <p:nvPr userDrawn="1"/>
        </p:nvGrpSpPr>
        <p:grpSpPr>
          <a:xfrm flipH="1">
            <a:off x="8729578" y="863758"/>
            <a:ext cx="3462422" cy="4621568"/>
            <a:chOff x="1333421" y="1575267"/>
            <a:chExt cx="7926559" cy="10580207"/>
          </a:xfrm>
        </p:grpSpPr>
        <p:sp>
          <p:nvSpPr>
            <p:cNvPr id="3" name="Freeform 360">
              <a:extLst>
                <a:ext uri="{FF2B5EF4-FFF2-40B4-BE49-F238E27FC236}">
                  <a16:creationId xmlns:a16="http://schemas.microsoft.com/office/drawing/2014/main" id="{444920D1-2F08-AC4B-8699-90F0CFC61A19}"/>
                </a:ext>
              </a:extLst>
            </p:cNvPr>
            <p:cNvSpPr>
              <a:spLocks noChangeArrowheads="1"/>
            </p:cNvSpPr>
            <p:nvPr/>
          </p:nvSpPr>
          <p:spPr bwMode="auto">
            <a:xfrm>
              <a:off x="5564524" y="5167524"/>
              <a:ext cx="1120431" cy="3380949"/>
            </a:xfrm>
            <a:custGeom>
              <a:avLst/>
              <a:gdLst>
                <a:gd name="T0" fmla="*/ 0 w 1005"/>
                <a:gd name="T1" fmla="*/ 2794 h 3034"/>
                <a:gd name="T2" fmla="*/ 0 w 1005"/>
                <a:gd name="T3" fmla="*/ 2794 h 3034"/>
                <a:gd name="T4" fmla="*/ 16 w 1005"/>
                <a:gd name="T5" fmla="*/ 2738 h 3034"/>
                <a:gd name="T6" fmla="*/ 207 w 1005"/>
                <a:gd name="T7" fmla="*/ 1520 h 3034"/>
                <a:gd name="T8" fmla="*/ 16 w 1005"/>
                <a:gd name="T9" fmla="*/ 294 h 3034"/>
                <a:gd name="T10" fmla="*/ 0 w 1005"/>
                <a:gd name="T11" fmla="*/ 247 h 3034"/>
                <a:gd name="T12" fmla="*/ 757 w 1005"/>
                <a:gd name="T13" fmla="*/ 0 h 3034"/>
                <a:gd name="T14" fmla="*/ 773 w 1005"/>
                <a:gd name="T15" fmla="*/ 48 h 3034"/>
                <a:gd name="T16" fmla="*/ 1004 w 1005"/>
                <a:gd name="T17" fmla="*/ 1520 h 3034"/>
                <a:gd name="T18" fmla="*/ 773 w 1005"/>
                <a:gd name="T19" fmla="*/ 2985 h 3034"/>
                <a:gd name="T20" fmla="*/ 757 w 1005"/>
                <a:gd name="T21" fmla="*/ 3033 h 3034"/>
                <a:gd name="T22" fmla="*/ 0 w 1005"/>
                <a:gd name="T23" fmla="*/ 2794 h 3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05" h="3034">
                  <a:moveTo>
                    <a:pt x="0" y="2794"/>
                  </a:moveTo>
                  <a:lnTo>
                    <a:pt x="0" y="2794"/>
                  </a:lnTo>
                  <a:cubicBezTo>
                    <a:pt x="16" y="2738"/>
                    <a:pt x="16" y="2738"/>
                    <a:pt x="16" y="2738"/>
                  </a:cubicBezTo>
                  <a:cubicBezTo>
                    <a:pt x="144" y="2348"/>
                    <a:pt x="207" y="1934"/>
                    <a:pt x="207" y="1520"/>
                  </a:cubicBezTo>
                  <a:cubicBezTo>
                    <a:pt x="207" y="1099"/>
                    <a:pt x="144" y="693"/>
                    <a:pt x="16" y="294"/>
                  </a:cubicBezTo>
                  <a:cubicBezTo>
                    <a:pt x="0" y="247"/>
                    <a:pt x="0" y="247"/>
                    <a:pt x="0" y="247"/>
                  </a:cubicBezTo>
                  <a:cubicBezTo>
                    <a:pt x="757" y="0"/>
                    <a:pt x="757" y="0"/>
                    <a:pt x="757" y="0"/>
                  </a:cubicBezTo>
                  <a:cubicBezTo>
                    <a:pt x="773" y="48"/>
                    <a:pt x="773" y="48"/>
                    <a:pt x="773" y="48"/>
                  </a:cubicBezTo>
                  <a:cubicBezTo>
                    <a:pt x="932" y="526"/>
                    <a:pt x="1004" y="1019"/>
                    <a:pt x="1004" y="1520"/>
                  </a:cubicBezTo>
                  <a:cubicBezTo>
                    <a:pt x="1004" y="2022"/>
                    <a:pt x="932" y="2515"/>
                    <a:pt x="773" y="2985"/>
                  </a:cubicBezTo>
                  <a:cubicBezTo>
                    <a:pt x="757" y="3033"/>
                    <a:pt x="757" y="3033"/>
                    <a:pt x="757" y="3033"/>
                  </a:cubicBezTo>
                  <a:lnTo>
                    <a:pt x="0" y="2794"/>
                  </a:lnTo>
                </a:path>
              </a:pathLst>
            </a:custGeom>
            <a:solidFill>
              <a:srgbClr val="468940"/>
            </a:solidFill>
            <a:ln>
              <a:noFill/>
            </a:ln>
            <a:effectLst/>
          </p:spPr>
          <p:txBody>
            <a:bodyPr wrap="none" anchor="ctr"/>
            <a:lstStyle/>
            <a:p>
              <a:endParaRPr lang="en-US"/>
            </a:p>
          </p:txBody>
        </p:sp>
        <p:sp>
          <p:nvSpPr>
            <p:cNvPr id="4" name="Freeform 362">
              <a:extLst>
                <a:ext uri="{FF2B5EF4-FFF2-40B4-BE49-F238E27FC236}">
                  <a16:creationId xmlns:a16="http://schemas.microsoft.com/office/drawing/2014/main" id="{7CCCF227-4B75-8E43-B1E3-6224CB19C115}"/>
                </a:ext>
              </a:extLst>
            </p:cNvPr>
            <p:cNvSpPr>
              <a:spLocks noChangeArrowheads="1"/>
            </p:cNvSpPr>
            <p:nvPr/>
          </p:nvSpPr>
          <p:spPr bwMode="auto">
            <a:xfrm>
              <a:off x="1333421" y="1575267"/>
              <a:ext cx="3223696" cy="1759273"/>
            </a:xfrm>
            <a:custGeom>
              <a:avLst/>
              <a:gdLst>
                <a:gd name="T0" fmla="*/ 2381 w 2891"/>
                <a:gd name="T1" fmla="*/ 1545 h 1577"/>
                <a:gd name="T2" fmla="*/ 2381 w 2891"/>
                <a:gd name="T3" fmla="*/ 1545 h 1577"/>
                <a:gd name="T4" fmla="*/ 55 w 2891"/>
                <a:gd name="T5" fmla="*/ 796 h 1577"/>
                <a:gd name="T6" fmla="*/ 0 w 2891"/>
                <a:gd name="T7" fmla="*/ 796 h 1577"/>
                <a:gd name="T8" fmla="*/ 0 w 2891"/>
                <a:gd name="T9" fmla="*/ 0 h 1577"/>
                <a:gd name="T10" fmla="*/ 55 w 2891"/>
                <a:gd name="T11" fmla="*/ 0 h 1577"/>
                <a:gd name="T12" fmla="*/ 2851 w 2891"/>
                <a:gd name="T13" fmla="*/ 900 h 1577"/>
                <a:gd name="T14" fmla="*/ 2890 w 2891"/>
                <a:gd name="T15" fmla="*/ 931 h 1577"/>
                <a:gd name="T16" fmla="*/ 2420 w 2891"/>
                <a:gd name="T17" fmla="*/ 1576 h 1577"/>
                <a:gd name="T18" fmla="*/ 2381 w 2891"/>
                <a:gd name="T19" fmla="*/ 1545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91" h="1577">
                  <a:moveTo>
                    <a:pt x="2381" y="1545"/>
                  </a:moveTo>
                  <a:lnTo>
                    <a:pt x="2381" y="1545"/>
                  </a:lnTo>
                  <a:cubicBezTo>
                    <a:pt x="1704" y="1051"/>
                    <a:pt x="900" y="796"/>
                    <a:pt x="55" y="796"/>
                  </a:cubicBezTo>
                  <a:cubicBezTo>
                    <a:pt x="0" y="796"/>
                    <a:pt x="0" y="796"/>
                    <a:pt x="0" y="796"/>
                  </a:cubicBezTo>
                  <a:cubicBezTo>
                    <a:pt x="0" y="0"/>
                    <a:pt x="0" y="0"/>
                    <a:pt x="0" y="0"/>
                  </a:cubicBezTo>
                  <a:cubicBezTo>
                    <a:pt x="55" y="0"/>
                    <a:pt x="55" y="0"/>
                    <a:pt x="55" y="0"/>
                  </a:cubicBezTo>
                  <a:cubicBezTo>
                    <a:pt x="1067" y="0"/>
                    <a:pt x="2030" y="311"/>
                    <a:pt x="2851" y="900"/>
                  </a:cubicBezTo>
                  <a:cubicBezTo>
                    <a:pt x="2890" y="931"/>
                    <a:pt x="2890" y="931"/>
                    <a:pt x="2890" y="931"/>
                  </a:cubicBezTo>
                  <a:cubicBezTo>
                    <a:pt x="2420" y="1576"/>
                    <a:pt x="2420" y="1576"/>
                    <a:pt x="2420" y="1576"/>
                  </a:cubicBezTo>
                  <a:lnTo>
                    <a:pt x="2381" y="1545"/>
                  </a:lnTo>
                </a:path>
              </a:pathLst>
            </a:custGeom>
            <a:solidFill>
              <a:srgbClr val="84BA41"/>
            </a:solidFill>
            <a:ln>
              <a:noFill/>
            </a:ln>
            <a:effectLst/>
          </p:spPr>
          <p:txBody>
            <a:bodyPr wrap="none" anchor="ctr"/>
            <a:lstStyle/>
            <a:p>
              <a:endParaRPr lang="en-US"/>
            </a:p>
          </p:txBody>
        </p:sp>
        <p:sp>
          <p:nvSpPr>
            <p:cNvPr id="5" name="Freeform 364">
              <a:extLst>
                <a:ext uri="{FF2B5EF4-FFF2-40B4-BE49-F238E27FC236}">
                  <a16:creationId xmlns:a16="http://schemas.microsoft.com/office/drawing/2014/main" id="{202302F4-CC55-1B49-AF69-5DF0D0B8B1FF}"/>
                </a:ext>
              </a:extLst>
            </p:cNvPr>
            <p:cNvSpPr>
              <a:spLocks noChangeArrowheads="1"/>
            </p:cNvSpPr>
            <p:nvPr/>
          </p:nvSpPr>
          <p:spPr bwMode="auto">
            <a:xfrm>
              <a:off x="3933019" y="2543357"/>
              <a:ext cx="2511140" cy="3017301"/>
            </a:xfrm>
            <a:custGeom>
              <a:avLst/>
              <a:gdLst>
                <a:gd name="T0" fmla="*/ 1481 w 2255"/>
                <a:gd name="T1" fmla="*/ 2651 h 2708"/>
                <a:gd name="T2" fmla="*/ 1481 w 2255"/>
                <a:gd name="T3" fmla="*/ 2651 h 2708"/>
                <a:gd name="T4" fmla="*/ 916 w 2255"/>
                <a:gd name="T5" fmla="*/ 1553 h 2708"/>
                <a:gd name="T6" fmla="*/ 48 w 2255"/>
                <a:gd name="T7" fmla="*/ 677 h 2708"/>
                <a:gd name="T8" fmla="*/ 0 w 2255"/>
                <a:gd name="T9" fmla="*/ 645 h 2708"/>
                <a:gd name="T10" fmla="*/ 470 w 2255"/>
                <a:gd name="T11" fmla="*/ 0 h 2708"/>
                <a:gd name="T12" fmla="*/ 518 w 2255"/>
                <a:gd name="T13" fmla="*/ 32 h 2708"/>
                <a:gd name="T14" fmla="*/ 1561 w 2255"/>
                <a:gd name="T15" fmla="*/ 1083 h 2708"/>
                <a:gd name="T16" fmla="*/ 2238 w 2255"/>
                <a:gd name="T17" fmla="*/ 2405 h 2708"/>
                <a:gd name="T18" fmla="*/ 2254 w 2255"/>
                <a:gd name="T19" fmla="*/ 2460 h 2708"/>
                <a:gd name="T20" fmla="*/ 1497 w 2255"/>
                <a:gd name="T21" fmla="*/ 2707 h 2708"/>
                <a:gd name="T22" fmla="*/ 1481 w 2255"/>
                <a:gd name="T23" fmla="*/ 2651 h 2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55" h="2708">
                  <a:moveTo>
                    <a:pt x="1481" y="2651"/>
                  </a:moveTo>
                  <a:lnTo>
                    <a:pt x="1481" y="2651"/>
                  </a:lnTo>
                  <a:cubicBezTo>
                    <a:pt x="1354" y="2261"/>
                    <a:pt x="1163" y="1887"/>
                    <a:pt x="916" y="1553"/>
                  </a:cubicBezTo>
                  <a:cubicBezTo>
                    <a:pt x="669" y="1218"/>
                    <a:pt x="382" y="923"/>
                    <a:pt x="48" y="677"/>
                  </a:cubicBezTo>
                  <a:cubicBezTo>
                    <a:pt x="0" y="645"/>
                    <a:pt x="0" y="645"/>
                    <a:pt x="0" y="645"/>
                  </a:cubicBezTo>
                  <a:cubicBezTo>
                    <a:pt x="470" y="0"/>
                    <a:pt x="470" y="0"/>
                    <a:pt x="470" y="0"/>
                  </a:cubicBezTo>
                  <a:cubicBezTo>
                    <a:pt x="518" y="32"/>
                    <a:pt x="518" y="32"/>
                    <a:pt x="518" y="32"/>
                  </a:cubicBezTo>
                  <a:cubicBezTo>
                    <a:pt x="916" y="326"/>
                    <a:pt x="1266" y="677"/>
                    <a:pt x="1561" y="1083"/>
                  </a:cubicBezTo>
                  <a:cubicBezTo>
                    <a:pt x="1855" y="1489"/>
                    <a:pt x="2086" y="1935"/>
                    <a:pt x="2238" y="2405"/>
                  </a:cubicBezTo>
                  <a:cubicBezTo>
                    <a:pt x="2254" y="2460"/>
                    <a:pt x="2254" y="2460"/>
                    <a:pt x="2254" y="2460"/>
                  </a:cubicBezTo>
                  <a:cubicBezTo>
                    <a:pt x="1497" y="2707"/>
                    <a:pt x="1497" y="2707"/>
                    <a:pt x="1497" y="2707"/>
                  </a:cubicBezTo>
                  <a:lnTo>
                    <a:pt x="1481" y="2651"/>
                  </a:lnTo>
                </a:path>
              </a:pathLst>
            </a:custGeom>
            <a:solidFill>
              <a:srgbClr val="63A043"/>
            </a:solidFill>
            <a:ln>
              <a:noFill/>
            </a:ln>
            <a:effectLst/>
          </p:spPr>
          <p:txBody>
            <a:bodyPr wrap="none" anchor="ctr"/>
            <a:lstStyle/>
            <a:p>
              <a:endParaRPr lang="en-US"/>
            </a:p>
          </p:txBody>
        </p:sp>
        <p:sp>
          <p:nvSpPr>
            <p:cNvPr id="6" name="Freeform 366">
              <a:extLst>
                <a:ext uri="{FF2B5EF4-FFF2-40B4-BE49-F238E27FC236}">
                  <a16:creationId xmlns:a16="http://schemas.microsoft.com/office/drawing/2014/main" id="{CB9C6474-133B-844D-9BD8-3E0B449C8704}"/>
                </a:ext>
              </a:extLst>
            </p:cNvPr>
            <p:cNvSpPr>
              <a:spLocks noChangeArrowheads="1"/>
            </p:cNvSpPr>
            <p:nvPr/>
          </p:nvSpPr>
          <p:spPr bwMode="auto">
            <a:xfrm>
              <a:off x="1333421" y="10386373"/>
              <a:ext cx="3223696" cy="1769101"/>
            </a:xfrm>
            <a:custGeom>
              <a:avLst/>
              <a:gdLst>
                <a:gd name="T0" fmla="*/ 0 w 2891"/>
                <a:gd name="T1" fmla="*/ 1585 h 1586"/>
                <a:gd name="T2" fmla="*/ 0 w 2891"/>
                <a:gd name="T3" fmla="*/ 1585 h 1586"/>
                <a:gd name="T4" fmla="*/ 0 w 2891"/>
                <a:gd name="T5" fmla="*/ 788 h 1586"/>
                <a:gd name="T6" fmla="*/ 55 w 2891"/>
                <a:gd name="T7" fmla="*/ 788 h 1586"/>
                <a:gd name="T8" fmla="*/ 2381 w 2891"/>
                <a:gd name="T9" fmla="*/ 32 h 1586"/>
                <a:gd name="T10" fmla="*/ 2420 w 2891"/>
                <a:gd name="T11" fmla="*/ 0 h 1586"/>
                <a:gd name="T12" fmla="*/ 2890 w 2891"/>
                <a:gd name="T13" fmla="*/ 645 h 1586"/>
                <a:gd name="T14" fmla="*/ 2851 w 2891"/>
                <a:gd name="T15" fmla="*/ 677 h 1586"/>
                <a:gd name="T16" fmla="*/ 55 w 2891"/>
                <a:gd name="T17" fmla="*/ 1585 h 1586"/>
                <a:gd name="T18" fmla="*/ 0 w 2891"/>
                <a:gd name="T19" fmla="*/ 1585 h 1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91" h="1586">
                  <a:moveTo>
                    <a:pt x="0" y="1585"/>
                  </a:moveTo>
                  <a:lnTo>
                    <a:pt x="0" y="1585"/>
                  </a:lnTo>
                  <a:cubicBezTo>
                    <a:pt x="0" y="788"/>
                    <a:pt x="0" y="788"/>
                    <a:pt x="0" y="788"/>
                  </a:cubicBezTo>
                  <a:cubicBezTo>
                    <a:pt x="55" y="788"/>
                    <a:pt x="55" y="788"/>
                    <a:pt x="55" y="788"/>
                  </a:cubicBezTo>
                  <a:cubicBezTo>
                    <a:pt x="900" y="788"/>
                    <a:pt x="1704" y="526"/>
                    <a:pt x="2381" y="32"/>
                  </a:cubicBezTo>
                  <a:cubicBezTo>
                    <a:pt x="2420" y="0"/>
                    <a:pt x="2420" y="0"/>
                    <a:pt x="2420" y="0"/>
                  </a:cubicBezTo>
                  <a:cubicBezTo>
                    <a:pt x="2890" y="645"/>
                    <a:pt x="2890" y="645"/>
                    <a:pt x="2890" y="645"/>
                  </a:cubicBezTo>
                  <a:cubicBezTo>
                    <a:pt x="2851" y="677"/>
                    <a:pt x="2851" y="677"/>
                    <a:pt x="2851" y="677"/>
                  </a:cubicBezTo>
                  <a:cubicBezTo>
                    <a:pt x="2030" y="1274"/>
                    <a:pt x="1067" y="1585"/>
                    <a:pt x="55" y="1585"/>
                  </a:cubicBezTo>
                  <a:lnTo>
                    <a:pt x="0" y="1585"/>
                  </a:lnTo>
                </a:path>
              </a:pathLst>
            </a:custGeom>
            <a:solidFill>
              <a:srgbClr val="0B582E"/>
            </a:solidFill>
            <a:ln>
              <a:noFill/>
            </a:ln>
            <a:effectLst/>
          </p:spPr>
          <p:txBody>
            <a:bodyPr wrap="none" anchor="ctr"/>
            <a:lstStyle/>
            <a:p>
              <a:endParaRPr lang="en-US"/>
            </a:p>
          </p:txBody>
        </p:sp>
        <p:sp>
          <p:nvSpPr>
            <p:cNvPr id="7" name="Freeform 368">
              <a:extLst>
                <a:ext uri="{FF2B5EF4-FFF2-40B4-BE49-F238E27FC236}">
                  <a16:creationId xmlns:a16="http://schemas.microsoft.com/office/drawing/2014/main" id="{0A55155F-2169-8148-86C8-080AF2EBA8D3}"/>
                </a:ext>
              </a:extLst>
            </p:cNvPr>
            <p:cNvSpPr>
              <a:spLocks noChangeArrowheads="1"/>
            </p:cNvSpPr>
            <p:nvPr/>
          </p:nvSpPr>
          <p:spPr bwMode="auto">
            <a:xfrm>
              <a:off x="3933019" y="8165168"/>
              <a:ext cx="2511140" cy="3012388"/>
            </a:xfrm>
            <a:custGeom>
              <a:avLst/>
              <a:gdLst>
                <a:gd name="T0" fmla="*/ 0 w 2255"/>
                <a:gd name="T1" fmla="*/ 2055 h 2701"/>
                <a:gd name="T2" fmla="*/ 0 w 2255"/>
                <a:gd name="T3" fmla="*/ 2055 h 2701"/>
                <a:gd name="T4" fmla="*/ 48 w 2255"/>
                <a:gd name="T5" fmla="*/ 2023 h 2701"/>
                <a:gd name="T6" fmla="*/ 916 w 2255"/>
                <a:gd name="T7" fmla="*/ 1155 h 2701"/>
                <a:gd name="T8" fmla="*/ 1481 w 2255"/>
                <a:gd name="T9" fmla="*/ 48 h 2701"/>
                <a:gd name="T10" fmla="*/ 1497 w 2255"/>
                <a:gd name="T11" fmla="*/ 0 h 2701"/>
                <a:gd name="T12" fmla="*/ 2254 w 2255"/>
                <a:gd name="T13" fmla="*/ 247 h 2701"/>
                <a:gd name="T14" fmla="*/ 2238 w 2255"/>
                <a:gd name="T15" fmla="*/ 295 h 2701"/>
                <a:gd name="T16" fmla="*/ 1561 w 2255"/>
                <a:gd name="T17" fmla="*/ 1625 h 2701"/>
                <a:gd name="T18" fmla="*/ 518 w 2255"/>
                <a:gd name="T19" fmla="*/ 2668 h 2701"/>
                <a:gd name="T20" fmla="*/ 470 w 2255"/>
                <a:gd name="T21" fmla="*/ 2700 h 2701"/>
                <a:gd name="T22" fmla="*/ 0 w 2255"/>
                <a:gd name="T23" fmla="*/ 2055 h 2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55" h="2701">
                  <a:moveTo>
                    <a:pt x="0" y="2055"/>
                  </a:moveTo>
                  <a:lnTo>
                    <a:pt x="0" y="2055"/>
                  </a:lnTo>
                  <a:cubicBezTo>
                    <a:pt x="48" y="2023"/>
                    <a:pt x="48" y="2023"/>
                    <a:pt x="48" y="2023"/>
                  </a:cubicBezTo>
                  <a:cubicBezTo>
                    <a:pt x="382" y="1784"/>
                    <a:pt x="669" y="1489"/>
                    <a:pt x="916" y="1155"/>
                  </a:cubicBezTo>
                  <a:cubicBezTo>
                    <a:pt x="1163" y="820"/>
                    <a:pt x="1354" y="446"/>
                    <a:pt x="1481" y="48"/>
                  </a:cubicBezTo>
                  <a:cubicBezTo>
                    <a:pt x="1497" y="0"/>
                    <a:pt x="1497" y="0"/>
                    <a:pt x="1497" y="0"/>
                  </a:cubicBezTo>
                  <a:cubicBezTo>
                    <a:pt x="2254" y="247"/>
                    <a:pt x="2254" y="247"/>
                    <a:pt x="2254" y="247"/>
                  </a:cubicBezTo>
                  <a:cubicBezTo>
                    <a:pt x="2238" y="295"/>
                    <a:pt x="2238" y="295"/>
                    <a:pt x="2238" y="295"/>
                  </a:cubicBezTo>
                  <a:cubicBezTo>
                    <a:pt x="2086" y="773"/>
                    <a:pt x="1855" y="1219"/>
                    <a:pt x="1561" y="1625"/>
                  </a:cubicBezTo>
                  <a:cubicBezTo>
                    <a:pt x="1266" y="2023"/>
                    <a:pt x="916" y="2381"/>
                    <a:pt x="518" y="2668"/>
                  </a:cubicBezTo>
                  <a:cubicBezTo>
                    <a:pt x="470" y="2700"/>
                    <a:pt x="470" y="2700"/>
                    <a:pt x="470" y="2700"/>
                  </a:cubicBezTo>
                  <a:lnTo>
                    <a:pt x="0" y="2055"/>
                  </a:lnTo>
                </a:path>
              </a:pathLst>
            </a:custGeom>
            <a:solidFill>
              <a:srgbClr val="297239"/>
            </a:solidFill>
            <a:ln>
              <a:noFill/>
            </a:ln>
            <a:effectLst/>
          </p:spPr>
          <p:txBody>
            <a:bodyPr wrap="none" anchor="ctr"/>
            <a:lstStyle/>
            <a:p>
              <a:endParaRPr lang="en-US"/>
            </a:p>
          </p:txBody>
        </p:sp>
        <p:sp>
          <p:nvSpPr>
            <p:cNvPr id="8" name="Line 370">
              <a:extLst>
                <a:ext uri="{FF2B5EF4-FFF2-40B4-BE49-F238E27FC236}">
                  <a16:creationId xmlns:a16="http://schemas.microsoft.com/office/drawing/2014/main" id="{32F6DF3F-2938-BD4D-BF51-EE02DE58C7BC}"/>
                </a:ext>
              </a:extLst>
            </p:cNvPr>
            <p:cNvSpPr>
              <a:spLocks noChangeShapeType="1"/>
            </p:cNvSpPr>
            <p:nvPr/>
          </p:nvSpPr>
          <p:spPr bwMode="auto">
            <a:xfrm flipH="1">
              <a:off x="6134567"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9" name="Line 371">
              <a:extLst>
                <a:ext uri="{FF2B5EF4-FFF2-40B4-BE49-F238E27FC236}">
                  <a16:creationId xmlns:a16="http://schemas.microsoft.com/office/drawing/2014/main" id="{FD695B73-B2F8-604F-9235-05D969A31DC9}"/>
                </a:ext>
              </a:extLst>
            </p:cNvPr>
            <p:cNvSpPr>
              <a:spLocks noChangeShapeType="1"/>
            </p:cNvSpPr>
            <p:nvPr/>
          </p:nvSpPr>
          <p:spPr bwMode="auto">
            <a:xfrm flipH="1">
              <a:off x="5854458" y="1678463"/>
              <a:ext cx="152341"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0" name="Line 372">
              <a:extLst>
                <a:ext uri="{FF2B5EF4-FFF2-40B4-BE49-F238E27FC236}">
                  <a16:creationId xmlns:a16="http://schemas.microsoft.com/office/drawing/2014/main" id="{CE8F5863-1C31-E94A-872C-236AA0936078}"/>
                </a:ext>
              </a:extLst>
            </p:cNvPr>
            <p:cNvSpPr>
              <a:spLocks noChangeShapeType="1"/>
            </p:cNvSpPr>
            <p:nvPr/>
          </p:nvSpPr>
          <p:spPr bwMode="auto">
            <a:xfrm flipH="1">
              <a:off x="5569436" y="1678463"/>
              <a:ext cx="152341"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1" name="Line 373">
              <a:extLst>
                <a:ext uri="{FF2B5EF4-FFF2-40B4-BE49-F238E27FC236}">
                  <a16:creationId xmlns:a16="http://schemas.microsoft.com/office/drawing/2014/main" id="{3F78E116-88BE-424F-8426-F5289049A1C7}"/>
                </a:ext>
              </a:extLst>
            </p:cNvPr>
            <p:cNvSpPr>
              <a:spLocks noChangeShapeType="1"/>
            </p:cNvSpPr>
            <p:nvPr/>
          </p:nvSpPr>
          <p:spPr bwMode="auto">
            <a:xfrm flipH="1">
              <a:off x="5284414" y="1678463"/>
              <a:ext cx="152341"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2" name="Line 374">
              <a:extLst>
                <a:ext uri="{FF2B5EF4-FFF2-40B4-BE49-F238E27FC236}">
                  <a16:creationId xmlns:a16="http://schemas.microsoft.com/office/drawing/2014/main" id="{6ECB9C51-5512-D341-8DEE-25BC594A98E2}"/>
                </a:ext>
              </a:extLst>
            </p:cNvPr>
            <p:cNvSpPr>
              <a:spLocks noChangeShapeType="1"/>
            </p:cNvSpPr>
            <p:nvPr/>
          </p:nvSpPr>
          <p:spPr bwMode="auto">
            <a:xfrm flipH="1">
              <a:off x="4999393" y="1678463"/>
              <a:ext cx="152341"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3" name="Line 375">
              <a:extLst>
                <a:ext uri="{FF2B5EF4-FFF2-40B4-BE49-F238E27FC236}">
                  <a16:creationId xmlns:a16="http://schemas.microsoft.com/office/drawing/2014/main" id="{60BBF185-F8E8-A64F-9824-29CD57013338}"/>
                </a:ext>
              </a:extLst>
            </p:cNvPr>
            <p:cNvSpPr>
              <a:spLocks noChangeShapeType="1"/>
            </p:cNvSpPr>
            <p:nvPr/>
          </p:nvSpPr>
          <p:spPr bwMode="auto">
            <a:xfrm flipH="1">
              <a:off x="4719286"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4" name="Line 376">
              <a:extLst>
                <a:ext uri="{FF2B5EF4-FFF2-40B4-BE49-F238E27FC236}">
                  <a16:creationId xmlns:a16="http://schemas.microsoft.com/office/drawing/2014/main" id="{0B44548D-0436-1B4D-82BA-3F36597C0B2A}"/>
                </a:ext>
              </a:extLst>
            </p:cNvPr>
            <p:cNvSpPr>
              <a:spLocks noChangeShapeType="1"/>
            </p:cNvSpPr>
            <p:nvPr/>
          </p:nvSpPr>
          <p:spPr bwMode="auto">
            <a:xfrm flipH="1">
              <a:off x="4434264"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5" name="Line 377">
              <a:extLst>
                <a:ext uri="{FF2B5EF4-FFF2-40B4-BE49-F238E27FC236}">
                  <a16:creationId xmlns:a16="http://schemas.microsoft.com/office/drawing/2014/main" id="{1B930512-8211-0549-8411-C7237814C285}"/>
                </a:ext>
              </a:extLst>
            </p:cNvPr>
            <p:cNvSpPr>
              <a:spLocks noChangeShapeType="1"/>
            </p:cNvSpPr>
            <p:nvPr/>
          </p:nvSpPr>
          <p:spPr bwMode="auto">
            <a:xfrm flipH="1">
              <a:off x="4149243"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6" name="Line 378">
              <a:extLst>
                <a:ext uri="{FF2B5EF4-FFF2-40B4-BE49-F238E27FC236}">
                  <a16:creationId xmlns:a16="http://schemas.microsoft.com/office/drawing/2014/main" id="{97AF0131-21D4-1D48-8255-173B0EE6F7FC}"/>
                </a:ext>
              </a:extLst>
            </p:cNvPr>
            <p:cNvSpPr>
              <a:spLocks noChangeShapeType="1"/>
            </p:cNvSpPr>
            <p:nvPr/>
          </p:nvSpPr>
          <p:spPr bwMode="auto">
            <a:xfrm flipH="1">
              <a:off x="3864221"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7" name="Freeform 379">
              <a:extLst>
                <a:ext uri="{FF2B5EF4-FFF2-40B4-BE49-F238E27FC236}">
                  <a16:creationId xmlns:a16="http://schemas.microsoft.com/office/drawing/2014/main" id="{E06F29DA-7B97-804D-A43F-12391EF183B4}"/>
                </a:ext>
              </a:extLst>
            </p:cNvPr>
            <p:cNvSpPr>
              <a:spLocks noChangeArrowheads="1"/>
            </p:cNvSpPr>
            <p:nvPr/>
          </p:nvSpPr>
          <p:spPr bwMode="auto">
            <a:xfrm>
              <a:off x="3603768" y="1678463"/>
              <a:ext cx="127768" cy="44229"/>
            </a:xfrm>
            <a:custGeom>
              <a:avLst/>
              <a:gdLst>
                <a:gd name="T0" fmla="*/ 112 w 113"/>
                <a:gd name="T1" fmla="*/ 0 h 41"/>
                <a:gd name="T2" fmla="*/ 40 w 113"/>
                <a:gd name="T3" fmla="*/ 0 h 41"/>
                <a:gd name="T4" fmla="*/ 0 w 113"/>
                <a:gd name="T5" fmla="*/ 40 h 41"/>
              </a:gdLst>
              <a:ahLst/>
              <a:cxnLst>
                <a:cxn ang="0">
                  <a:pos x="T0" y="T1"/>
                </a:cxn>
                <a:cxn ang="0">
                  <a:pos x="T2" y="T3"/>
                </a:cxn>
                <a:cxn ang="0">
                  <a:pos x="T4" y="T5"/>
                </a:cxn>
              </a:cxnLst>
              <a:rect l="0" t="0" r="r" b="b"/>
              <a:pathLst>
                <a:path w="113" h="41">
                  <a:moveTo>
                    <a:pt x="112" y="0"/>
                  </a:moveTo>
                  <a:lnTo>
                    <a:pt x="40" y="0"/>
                  </a:lnTo>
                  <a:lnTo>
                    <a:pt x="0" y="40"/>
                  </a:lnTo>
                </a:path>
              </a:pathLst>
            </a:custGeom>
            <a:noFill/>
            <a:ln w="14400" cap="flat">
              <a:solidFill>
                <a:schemeClr val="bg1">
                  <a:lumMod val="50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8" name="Line 380">
              <a:extLst>
                <a:ext uri="{FF2B5EF4-FFF2-40B4-BE49-F238E27FC236}">
                  <a16:creationId xmlns:a16="http://schemas.microsoft.com/office/drawing/2014/main" id="{39489DCB-CD4C-5840-B2C1-7D81D07BE59D}"/>
                </a:ext>
              </a:extLst>
            </p:cNvPr>
            <p:cNvSpPr>
              <a:spLocks noChangeShapeType="1"/>
            </p:cNvSpPr>
            <p:nvPr/>
          </p:nvSpPr>
          <p:spPr bwMode="auto">
            <a:xfrm flipH="1">
              <a:off x="3412117" y="1830804"/>
              <a:ext cx="98283" cy="108112"/>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9" name="Line 381">
              <a:extLst>
                <a:ext uri="{FF2B5EF4-FFF2-40B4-BE49-F238E27FC236}">
                  <a16:creationId xmlns:a16="http://schemas.microsoft.com/office/drawing/2014/main" id="{95643E82-7587-DC49-BC30-C0E6E404B9C4}"/>
                </a:ext>
              </a:extLst>
            </p:cNvPr>
            <p:cNvSpPr>
              <a:spLocks noChangeShapeType="1"/>
            </p:cNvSpPr>
            <p:nvPr/>
          </p:nvSpPr>
          <p:spPr bwMode="auto">
            <a:xfrm>
              <a:off x="5716861" y="3924240"/>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0" name="Line 382">
              <a:extLst>
                <a:ext uri="{FF2B5EF4-FFF2-40B4-BE49-F238E27FC236}">
                  <a16:creationId xmlns:a16="http://schemas.microsoft.com/office/drawing/2014/main" id="{D358734F-B9C8-BE43-A8DC-AC5B032EB038}"/>
                </a:ext>
              </a:extLst>
            </p:cNvPr>
            <p:cNvSpPr>
              <a:spLocks noChangeShapeType="1"/>
            </p:cNvSpPr>
            <p:nvPr/>
          </p:nvSpPr>
          <p:spPr bwMode="auto">
            <a:xfrm>
              <a:off x="6001883" y="3924240"/>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1" name="Line 383">
              <a:extLst>
                <a:ext uri="{FF2B5EF4-FFF2-40B4-BE49-F238E27FC236}">
                  <a16:creationId xmlns:a16="http://schemas.microsoft.com/office/drawing/2014/main" id="{AA567CB0-C7D0-4546-8B67-2094E0252F16}"/>
                </a:ext>
              </a:extLst>
            </p:cNvPr>
            <p:cNvSpPr>
              <a:spLocks noChangeShapeType="1"/>
            </p:cNvSpPr>
            <p:nvPr/>
          </p:nvSpPr>
          <p:spPr bwMode="auto">
            <a:xfrm>
              <a:off x="6281993"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2" name="Line 384">
              <a:extLst>
                <a:ext uri="{FF2B5EF4-FFF2-40B4-BE49-F238E27FC236}">
                  <a16:creationId xmlns:a16="http://schemas.microsoft.com/office/drawing/2014/main" id="{EA681CC9-5ABA-3248-A4A7-CB9CD72FD3B6}"/>
                </a:ext>
              </a:extLst>
            </p:cNvPr>
            <p:cNvSpPr>
              <a:spLocks noChangeShapeType="1"/>
            </p:cNvSpPr>
            <p:nvPr/>
          </p:nvSpPr>
          <p:spPr bwMode="auto">
            <a:xfrm>
              <a:off x="6567014"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3" name="Line 385">
              <a:extLst>
                <a:ext uri="{FF2B5EF4-FFF2-40B4-BE49-F238E27FC236}">
                  <a16:creationId xmlns:a16="http://schemas.microsoft.com/office/drawing/2014/main" id="{91F26741-DBCE-384F-B4F7-C04E11D09316}"/>
                </a:ext>
              </a:extLst>
            </p:cNvPr>
            <p:cNvSpPr>
              <a:spLocks noChangeShapeType="1"/>
            </p:cNvSpPr>
            <p:nvPr/>
          </p:nvSpPr>
          <p:spPr bwMode="auto">
            <a:xfrm>
              <a:off x="6852036"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4" name="Line 386">
              <a:extLst>
                <a:ext uri="{FF2B5EF4-FFF2-40B4-BE49-F238E27FC236}">
                  <a16:creationId xmlns:a16="http://schemas.microsoft.com/office/drawing/2014/main" id="{6F66E14C-E7D6-D147-95EB-7B8BEE4DDFBE}"/>
                </a:ext>
              </a:extLst>
            </p:cNvPr>
            <p:cNvSpPr>
              <a:spLocks noChangeShapeType="1"/>
            </p:cNvSpPr>
            <p:nvPr/>
          </p:nvSpPr>
          <p:spPr bwMode="auto">
            <a:xfrm>
              <a:off x="7137058"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5" name="Line 387">
              <a:extLst>
                <a:ext uri="{FF2B5EF4-FFF2-40B4-BE49-F238E27FC236}">
                  <a16:creationId xmlns:a16="http://schemas.microsoft.com/office/drawing/2014/main" id="{7AE857E7-44C1-BA4F-8375-C42C5C52CF05}"/>
                </a:ext>
              </a:extLst>
            </p:cNvPr>
            <p:cNvSpPr>
              <a:spLocks noChangeShapeType="1"/>
            </p:cNvSpPr>
            <p:nvPr/>
          </p:nvSpPr>
          <p:spPr bwMode="auto">
            <a:xfrm>
              <a:off x="7422080"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6" name="Line 388">
              <a:extLst>
                <a:ext uri="{FF2B5EF4-FFF2-40B4-BE49-F238E27FC236}">
                  <a16:creationId xmlns:a16="http://schemas.microsoft.com/office/drawing/2014/main" id="{A214FDBA-4EC5-5241-8B30-1FE689861B72}"/>
                </a:ext>
              </a:extLst>
            </p:cNvPr>
            <p:cNvSpPr>
              <a:spLocks noChangeShapeType="1"/>
            </p:cNvSpPr>
            <p:nvPr/>
          </p:nvSpPr>
          <p:spPr bwMode="auto">
            <a:xfrm>
              <a:off x="7702186" y="3924240"/>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7" name="Line 389">
              <a:extLst>
                <a:ext uri="{FF2B5EF4-FFF2-40B4-BE49-F238E27FC236}">
                  <a16:creationId xmlns:a16="http://schemas.microsoft.com/office/drawing/2014/main" id="{7C5E9A8F-8FDD-1A44-BF04-D0F310267E08}"/>
                </a:ext>
              </a:extLst>
            </p:cNvPr>
            <p:cNvSpPr>
              <a:spLocks noChangeShapeType="1"/>
            </p:cNvSpPr>
            <p:nvPr/>
          </p:nvSpPr>
          <p:spPr bwMode="auto">
            <a:xfrm>
              <a:off x="7987208" y="3924240"/>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8" name="Line 390">
              <a:extLst>
                <a:ext uri="{FF2B5EF4-FFF2-40B4-BE49-F238E27FC236}">
                  <a16:creationId xmlns:a16="http://schemas.microsoft.com/office/drawing/2014/main" id="{0EA9B8C0-EDFD-1046-AD55-42F87E61706A}"/>
                </a:ext>
              </a:extLst>
            </p:cNvPr>
            <p:cNvSpPr>
              <a:spLocks noChangeShapeType="1"/>
            </p:cNvSpPr>
            <p:nvPr/>
          </p:nvSpPr>
          <p:spPr bwMode="auto">
            <a:xfrm>
              <a:off x="8272230" y="3924240"/>
              <a:ext cx="78627"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9" name="Line 391">
              <a:extLst>
                <a:ext uri="{FF2B5EF4-FFF2-40B4-BE49-F238E27FC236}">
                  <a16:creationId xmlns:a16="http://schemas.microsoft.com/office/drawing/2014/main" id="{6A9289EF-1274-C94D-8B8B-4554E3135E0E}"/>
                </a:ext>
              </a:extLst>
            </p:cNvPr>
            <p:cNvSpPr>
              <a:spLocks noChangeShapeType="1"/>
            </p:cNvSpPr>
            <p:nvPr/>
          </p:nvSpPr>
          <p:spPr bwMode="auto">
            <a:xfrm>
              <a:off x="6630897" y="6862914"/>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0" name="Line 392">
              <a:extLst>
                <a:ext uri="{FF2B5EF4-FFF2-40B4-BE49-F238E27FC236}">
                  <a16:creationId xmlns:a16="http://schemas.microsoft.com/office/drawing/2014/main" id="{ED83F3A6-9F88-3742-A5D4-543111D2D583}"/>
                </a:ext>
              </a:extLst>
            </p:cNvPr>
            <p:cNvSpPr>
              <a:spLocks noChangeShapeType="1"/>
            </p:cNvSpPr>
            <p:nvPr/>
          </p:nvSpPr>
          <p:spPr bwMode="auto">
            <a:xfrm>
              <a:off x="6915919" y="6862914"/>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1" name="Line 393">
              <a:extLst>
                <a:ext uri="{FF2B5EF4-FFF2-40B4-BE49-F238E27FC236}">
                  <a16:creationId xmlns:a16="http://schemas.microsoft.com/office/drawing/2014/main" id="{16BB54F5-8C56-B548-B2EF-F47C4745ECC1}"/>
                </a:ext>
              </a:extLst>
            </p:cNvPr>
            <p:cNvSpPr>
              <a:spLocks noChangeShapeType="1"/>
            </p:cNvSpPr>
            <p:nvPr/>
          </p:nvSpPr>
          <p:spPr bwMode="auto">
            <a:xfrm>
              <a:off x="7200941" y="6862914"/>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2" name="Line 394">
              <a:extLst>
                <a:ext uri="{FF2B5EF4-FFF2-40B4-BE49-F238E27FC236}">
                  <a16:creationId xmlns:a16="http://schemas.microsoft.com/office/drawing/2014/main" id="{9C62878D-2275-144A-8646-33C664400DCB}"/>
                </a:ext>
              </a:extLst>
            </p:cNvPr>
            <p:cNvSpPr>
              <a:spLocks noChangeShapeType="1"/>
            </p:cNvSpPr>
            <p:nvPr/>
          </p:nvSpPr>
          <p:spPr bwMode="auto">
            <a:xfrm>
              <a:off x="7481050"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3" name="Line 395">
              <a:extLst>
                <a:ext uri="{FF2B5EF4-FFF2-40B4-BE49-F238E27FC236}">
                  <a16:creationId xmlns:a16="http://schemas.microsoft.com/office/drawing/2014/main" id="{6A2E1EEE-E9D7-8046-88D4-F7BD7218B303}"/>
                </a:ext>
              </a:extLst>
            </p:cNvPr>
            <p:cNvSpPr>
              <a:spLocks noChangeShapeType="1"/>
            </p:cNvSpPr>
            <p:nvPr/>
          </p:nvSpPr>
          <p:spPr bwMode="auto">
            <a:xfrm>
              <a:off x="7766072"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4" name="Line 396">
              <a:extLst>
                <a:ext uri="{FF2B5EF4-FFF2-40B4-BE49-F238E27FC236}">
                  <a16:creationId xmlns:a16="http://schemas.microsoft.com/office/drawing/2014/main" id="{0BAC68DC-5BAC-B440-B154-FC2AB78A8D22}"/>
                </a:ext>
              </a:extLst>
            </p:cNvPr>
            <p:cNvSpPr>
              <a:spLocks noChangeShapeType="1"/>
            </p:cNvSpPr>
            <p:nvPr/>
          </p:nvSpPr>
          <p:spPr bwMode="auto">
            <a:xfrm>
              <a:off x="8051094"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5" name="Line 397">
              <a:extLst>
                <a:ext uri="{FF2B5EF4-FFF2-40B4-BE49-F238E27FC236}">
                  <a16:creationId xmlns:a16="http://schemas.microsoft.com/office/drawing/2014/main" id="{C84BCC2E-BE5E-1245-AA45-C11AA6F0B561}"/>
                </a:ext>
              </a:extLst>
            </p:cNvPr>
            <p:cNvSpPr>
              <a:spLocks noChangeShapeType="1"/>
            </p:cNvSpPr>
            <p:nvPr/>
          </p:nvSpPr>
          <p:spPr bwMode="auto">
            <a:xfrm>
              <a:off x="8336116"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6" name="Line 398">
              <a:extLst>
                <a:ext uri="{FF2B5EF4-FFF2-40B4-BE49-F238E27FC236}">
                  <a16:creationId xmlns:a16="http://schemas.microsoft.com/office/drawing/2014/main" id="{8024D14E-8A2F-384A-96B7-48EC820B6406}"/>
                </a:ext>
              </a:extLst>
            </p:cNvPr>
            <p:cNvSpPr>
              <a:spLocks noChangeShapeType="1"/>
            </p:cNvSpPr>
            <p:nvPr/>
          </p:nvSpPr>
          <p:spPr bwMode="auto">
            <a:xfrm>
              <a:off x="8621138"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7" name="Line 399">
              <a:extLst>
                <a:ext uri="{FF2B5EF4-FFF2-40B4-BE49-F238E27FC236}">
                  <a16:creationId xmlns:a16="http://schemas.microsoft.com/office/drawing/2014/main" id="{FC644DFB-6F5B-9846-8E31-E325594B7683}"/>
                </a:ext>
              </a:extLst>
            </p:cNvPr>
            <p:cNvSpPr>
              <a:spLocks noChangeShapeType="1"/>
            </p:cNvSpPr>
            <p:nvPr/>
          </p:nvSpPr>
          <p:spPr bwMode="auto">
            <a:xfrm>
              <a:off x="8901244" y="6862914"/>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8" name="Line 400">
              <a:extLst>
                <a:ext uri="{FF2B5EF4-FFF2-40B4-BE49-F238E27FC236}">
                  <a16:creationId xmlns:a16="http://schemas.microsoft.com/office/drawing/2014/main" id="{8CFFFD75-3458-AA4C-837A-8E3E1FEA5A97}"/>
                </a:ext>
              </a:extLst>
            </p:cNvPr>
            <p:cNvSpPr>
              <a:spLocks noChangeShapeType="1"/>
            </p:cNvSpPr>
            <p:nvPr/>
          </p:nvSpPr>
          <p:spPr bwMode="auto">
            <a:xfrm>
              <a:off x="9186266" y="6862914"/>
              <a:ext cx="73714"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9" name="Line 401">
              <a:extLst>
                <a:ext uri="{FF2B5EF4-FFF2-40B4-BE49-F238E27FC236}">
                  <a16:creationId xmlns:a16="http://schemas.microsoft.com/office/drawing/2014/main" id="{64DA56AE-9533-3946-8D43-552F0D72211D}"/>
                </a:ext>
              </a:extLst>
            </p:cNvPr>
            <p:cNvSpPr>
              <a:spLocks noChangeShapeType="1"/>
            </p:cNvSpPr>
            <p:nvPr/>
          </p:nvSpPr>
          <p:spPr bwMode="auto">
            <a:xfrm>
              <a:off x="5716861" y="9663991"/>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0" name="Line 402">
              <a:extLst>
                <a:ext uri="{FF2B5EF4-FFF2-40B4-BE49-F238E27FC236}">
                  <a16:creationId xmlns:a16="http://schemas.microsoft.com/office/drawing/2014/main" id="{23E0164A-EDFA-D947-9627-70AE9E22BC9B}"/>
                </a:ext>
              </a:extLst>
            </p:cNvPr>
            <p:cNvSpPr>
              <a:spLocks noChangeShapeType="1"/>
            </p:cNvSpPr>
            <p:nvPr/>
          </p:nvSpPr>
          <p:spPr bwMode="auto">
            <a:xfrm>
              <a:off x="6001883" y="9663991"/>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1" name="Line 403">
              <a:extLst>
                <a:ext uri="{FF2B5EF4-FFF2-40B4-BE49-F238E27FC236}">
                  <a16:creationId xmlns:a16="http://schemas.microsoft.com/office/drawing/2014/main" id="{55D7BF5B-A0F1-5B45-8A0C-513859E3CD3F}"/>
                </a:ext>
              </a:extLst>
            </p:cNvPr>
            <p:cNvSpPr>
              <a:spLocks noChangeShapeType="1"/>
            </p:cNvSpPr>
            <p:nvPr/>
          </p:nvSpPr>
          <p:spPr bwMode="auto">
            <a:xfrm>
              <a:off x="6281993"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2" name="Line 404">
              <a:extLst>
                <a:ext uri="{FF2B5EF4-FFF2-40B4-BE49-F238E27FC236}">
                  <a16:creationId xmlns:a16="http://schemas.microsoft.com/office/drawing/2014/main" id="{9226F207-3C9C-4A4E-AC2F-68AF8098ACFA}"/>
                </a:ext>
              </a:extLst>
            </p:cNvPr>
            <p:cNvSpPr>
              <a:spLocks noChangeShapeType="1"/>
            </p:cNvSpPr>
            <p:nvPr/>
          </p:nvSpPr>
          <p:spPr bwMode="auto">
            <a:xfrm>
              <a:off x="6567014"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3" name="Line 405">
              <a:extLst>
                <a:ext uri="{FF2B5EF4-FFF2-40B4-BE49-F238E27FC236}">
                  <a16:creationId xmlns:a16="http://schemas.microsoft.com/office/drawing/2014/main" id="{8AE3256E-6B01-E94F-83AD-0640469CBA57}"/>
                </a:ext>
              </a:extLst>
            </p:cNvPr>
            <p:cNvSpPr>
              <a:spLocks noChangeShapeType="1"/>
            </p:cNvSpPr>
            <p:nvPr/>
          </p:nvSpPr>
          <p:spPr bwMode="auto">
            <a:xfrm>
              <a:off x="6852036"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4" name="Line 406">
              <a:extLst>
                <a:ext uri="{FF2B5EF4-FFF2-40B4-BE49-F238E27FC236}">
                  <a16:creationId xmlns:a16="http://schemas.microsoft.com/office/drawing/2014/main" id="{CFE84471-1439-E24B-8F5F-88A991330A6F}"/>
                </a:ext>
              </a:extLst>
            </p:cNvPr>
            <p:cNvSpPr>
              <a:spLocks noChangeShapeType="1"/>
            </p:cNvSpPr>
            <p:nvPr/>
          </p:nvSpPr>
          <p:spPr bwMode="auto">
            <a:xfrm>
              <a:off x="7137058"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5" name="Line 407">
              <a:extLst>
                <a:ext uri="{FF2B5EF4-FFF2-40B4-BE49-F238E27FC236}">
                  <a16:creationId xmlns:a16="http://schemas.microsoft.com/office/drawing/2014/main" id="{7CDC9049-3589-0A4F-8C41-0B15E6E51DC3}"/>
                </a:ext>
              </a:extLst>
            </p:cNvPr>
            <p:cNvSpPr>
              <a:spLocks noChangeShapeType="1"/>
            </p:cNvSpPr>
            <p:nvPr/>
          </p:nvSpPr>
          <p:spPr bwMode="auto">
            <a:xfrm>
              <a:off x="7422080"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6" name="Line 408">
              <a:extLst>
                <a:ext uri="{FF2B5EF4-FFF2-40B4-BE49-F238E27FC236}">
                  <a16:creationId xmlns:a16="http://schemas.microsoft.com/office/drawing/2014/main" id="{9FCE5874-AB01-B548-8426-B63F8BD5E496}"/>
                </a:ext>
              </a:extLst>
            </p:cNvPr>
            <p:cNvSpPr>
              <a:spLocks noChangeShapeType="1"/>
            </p:cNvSpPr>
            <p:nvPr/>
          </p:nvSpPr>
          <p:spPr bwMode="auto">
            <a:xfrm>
              <a:off x="7702186" y="9663991"/>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7" name="Line 409">
              <a:extLst>
                <a:ext uri="{FF2B5EF4-FFF2-40B4-BE49-F238E27FC236}">
                  <a16:creationId xmlns:a16="http://schemas.microsoft.com/office/drawing/2014/main" id="{5B0A45E2-43F1-4245-BE74-B8DDB9149A15}"/>
                </a:ext>
              </a:extLst>
            </p:cNvPr>
            <p:cNvSpPr>
              <a:spLocks noChangeShapeType="1"/>
            </p:cNvSpPr>
            <p:nvPr/>
          </p:nvSpPr>
          <p:spPr bwMode="auto">
            <a:xfrm>
              <a:off x="7987208" y="9663991"/>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8" name="Line 410">
              <a:extLst>
                <a:ext uri="{FF2B5EF4-FFF2-40B4-BE49-F238E27FC236}">
                  <a16:creationId xmlns:a16="http://schemas.microsoft.com/office/drawing/2014/main" id="{A4325D27-2F2A-4549-9938-093400ED854A}"/>
                </a:ext>
              </a:extLst>
            </p:cNvPr>
            <p:cNvSpPr>
              <a:spLocks noChangeShapeType="1"/>
            </p:cNvSpPr>
            <p:nvPr/>
          </p:nvSpPr>
          <p:spPr bwMode="auto">
            <a:xfrm>
              <a:off x="8272230" y="9663991"/>
              <a:ext cx="78627"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9" name="Line 411">
              <a:extLst>
                <a:ext uri="{FF2B5EF4-FFF2-40B4-BE49-F238E27FC236}">
                  <a16:creationId xmlns:a16="http://schemas.microsoft.com/office/drawing/2014/main" id="{D2CE3B69-9FD0-8644-BCD2-6DA75B4E10FC}"/>
                </a:ext>
              </a:extLst>
            </p:cNvPr>
            <p:cNvSpPr>
              <a:spLocks noChangeShapeType="1"/>
            </p:cNvSpPr>
            <p:nvPr/>
          </p:nvSpPr>
          <p:spPr bwMode="auto">
            <a:xfrm flipH="1">
              <a:off x="6109995" y="12042450"/>
              <a:ext cx="152341"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0" name="Line 412">
              <a:extLst>
                <a:ext uri="{FF2B5EF4-FFF2-40B4-BE49-F238E27FC236}">
                  <a16:creationId xmlns:a16="http://schemas.microsoft.com/office/drawing/2014/main" id="{A694A40C-F6C2-E148-9EC3-A2A831B33309}"/>
                </a:ext>
              </a:extLst>
            </p:cNvPr>
            <p:cNvSpPr>
              <a:spLocks noChangeShapeType="1"/>
            </p:cNvSpPr>
            <p:nvPr/>
          </p:nvSpPr>
          <p:spPr bwMode="auto">
            <a:xfrm flipH="1">
              <a:off x="5824973" y="12042450"/>
              <a:ext cx="152341"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1" name="Line 413">
              <a:extLst>
                <a:ext uri="{FF2B5EF4-FFF2-40B4-BE49-F238E27FC236}">
                  <a16:creationId xmlns:a16="http://schemas.microsoft.com/office/drawing/2014/main" id="{41F59115-16B6-2E43-AC26-21E4ACD6C0FB}"/>
                </a:ext>
              </a:extLst>
            </p:cNvPr>
            <p:cNvSpPr>
              <a:spLocks noChangeShapeType="1"/>
            </p:cNvSpPr>
            <p:nvPr/>
          </p:nvSpPr>
          <p:spPr bwMode="auto">
            <a:xfrm flipH="1">
              <a:off x="5544867"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2" name="Line 414">
              <a:extLst>
                <a:ext uri="{FF2B5EF4-FFF2-40B4-BE49-F238E27FC236}">
                  <a16:creationId xmlns:a16="http://schemas.microsoft.com/office/drawing/2014/main" id="{0537ECC0-D32A-764E-A96A-3552CAE6DC1D}"/>
                </a:ext>
              </a:extLst>
            </p:cNvPr>
            <p:cNvSpPr>
              <a:spLocks noChangeShapeType="1"/>
            </p:cNvSpPr>
            <p:nvPr/>
          </p:nvSpPr>
          <p:spPr bwMode="auto">
            <a:xfrm flipH="1">
              <a:off x="5259845"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3" name="Line 415">
              <a:extLst>
                <a:ext uri="{FF2B5EF4-FFF2-40B4-BE49-F238E27FC236}">
                  <a16:creationId xmlns:a16="http://schemas.microsoft.com/office/drawing/2014/main" id="{15FAE838-7622-654D-AED9-C2EB0B6AA901}"/>
                </a:ext>
              </a:extLst>
            </p:cNvPr>
            <p:cNvSpPr>
              <a:spLocks noChangeShapeType="1"/>
            </p:cNvSpPr>
            <p:nvPr/>
          </p:nvSpPr>
          <p:spPr bwMode="auto">
            <a:xfrm flipH="1">
              <a:off x="4974823"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4" name="Line 416">
              <a:extLst>
                <a:ext uri="{FF2B5EF4-FFF2-40B4-BE49-F238E27FC236}">
                  <a16:creationId xmlns:a16="http://schemas.microsoft.com/office/drawing/2014/main" id="{6972A018-20F0-EF44-AE4C-DF35274893C5}"/>
                </a:ext>
              </a:extLst>
            </p:cNvPr>
            <p:cNvSpPr>
              <a:spLocks noChangeShapeType="1"/>
            </p:cNvSpPr>
            <p:nvPr/>
          </p:nvSpPr>
          <p:spPr bwMode="auto">
            <a:xfrm flipH="1">
              <a:off x="4689801"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5" name="Line 417">
              <a:extLst>
                <a:ext uri="{FF2B5EF4-FFF2-40B4-BE49-F238E27FC236}">
                  <a16:creationId xmlns:a16="http://schemas.microsoft.com/office/drawing/2014/main" id="{420F8A13-E165-CE4F-9717-74AA01E94E33}"/>
                </a:ext>
              </a:extLst>
            </p:cNvPr>
            <p:cNvSpPr>
              <a:spLocks noChangeShapeType="1"/>
            </p:cNvSpPr>
            <p:nvPr/>
          </p:nvSpPr>
          <p:spPr bwMode="auto">
            <a:xfrm flipH="1">
              <a:off x="4404779"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6" name="Line 418">
              <a:extLst>
                <a:ext uri="{FF2B5EF4-FFF2-40B4-BE49-F238E27FC236}">
                  <a16:creationId xmlns:a16="http://schemas.microsoft.com/office/drawing/2014/main" id="{290207CA-790D-4F42-A915-852BFBF8AB0E}"/>
                </a:ext>
              </a:extLst>
            </p:cNvPr>
            <p:cNvSpPr>
              <a:spLocks noChangeShapeType="1"/>
            </p:cNvSpPr>
            <p:nvPr/>
          </p:nvSpPr>
          <p:spPr bwMode="auto">
            <a:xfrm flipH="1">
              <a:off x="4124670" y="12042450"/>
              <a:ext cx="152341"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7" name="Line 419">
              <a:extLst>
                <a:ext uri="{FF2B5EF4-FFF2-40B4-BE49-F238E27FC236}">
                  <a16:creationId xmlns:a16="http://schemas.microsoft.com/office/drawing/2014/main" id="{AEDEFB3B-2FE6-0849-AB96-115C6B0DD259}"/>
                </a:ext>
              </a:extLst>
            </p:cNvPr>
            <p:cNvSpPr>
              <a:spLocks noChangeShapeType="1"/>
            </p:cNvSpPr>
            <p:nvPr/>
          </p:nvSpPr>
          <p:spPr bwMode="auto">
            <a:xfrm flipH="1">
              <a:off x="3839648" y="12042450"/>
              <a:ext cx="152341"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8" name="Freeform 420">
              <a:extLst>
                <a:ext uri="{FF2B5EF4-FFF2-40B4-BE49-F238E27FC236}">
                  <a16:creationId xmlns:a16="http://schemas.microsoft.com/office/drawing/2014/main" id="{826C0850-C623-2B48-916E-BC3BE18BEAE7}"/>
                </a:ext>
              </a:extLst>
            </p:cNvPr>
            <p:cNvSpPr>
              <a:spLocks noChangeArrowheads="1"/>
            </p:cNvSpPr>
            <p:nvPr/>
          </p:nvSpPr>
          <p:spPr bwMode="auto">
            <a:xfrm>
              <a:off x="3593940" y="11988392"/>
              <a:ext cx="108112" cy="54057"/>
            </a:xfrm>
            <a:custGeom>
              <a:avLst/>
              <a:gdLst>
                <a:gd name="T0" fmla="*/ 96 w 97"/>
                <a:gd name="T1" fmla="*/ 48 h 49"/>
                <a:gd name="T2" fmla="*/ 32 w 97"/>
                <a:gd name="T3" fmla="*/ 48 h 49"/>
                <a:gd name="T4" fmla="*/ 0 w 97"/>
                <a:gd name="T5" fmla="*/ 0 h 49"/>
              </a:gdLst>
              <a:ahLst/>
              <a:cxnLst>
                <a:cxn ang="0">
                  <a:pos x="T0" y="T1"/>
                </a:cxn>
                <a:cxn ang="0">
                  <a:pos x="T2" y="T3"/>
                </a:cxn>
                <a:cxn ang="0">
                  <a:pos x="T4" y="T5"/>
                </a:cxn>
              </a:cxnLst>
              <a:rect l="0" t="0" r="r" b="b"/>
              <a:pathLst>
                <a:path w="97" h="49">
                  <a:moveTo>
                    <a:pt x="96" y="48"/>
                  </a:moveTo>
                  <a:lnTo>
                    <a:pt x="32" y="48"/>
                  </a:lnTo>
                  <a:lnTo>
                    <a:pt x="0" y="0"/>
                  </a:lnTo>
                </a:path>
              </a:pathLst>
            </a:custGeom>
            <a:noFill/>
            <a:ln w="14400" cap="flat">
              <a:solidFill>
                <a:schemeClr val="bg1">
                  <a:lumMod val="50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9" name="Line 421">
              <a:extLst>
                <a:ext uri="{FF2B5EF4-FFF2-40B4-BE49-F238E27FC236}">
                  <a16:creationId xmlns:a16="http://schemas.microsoft.com/office/drawing/2014/main" id="{E52B94A8-404A-0D4F-812A-80BA84B1376D}"/>
                </a:ext>
              </a:extLst>
            </p:cNvPr>
            <p:cNvSpPr>
              <a:spLocks noChangeShapeType="1"/>
            </p:cNvSpPr>
            <p:nvPr/>
          </p:nvSpPr>
          <p:spPr bwMode="auto">
            <a:xfrm flipH="1" flipV="1">
              <a:off x="3441602" y="11737771"/>
              <a:ext cx="88455" cy="132681"/>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grpSp>
      <p:sp>
        <p:nvSpPr>
          <p:cNvPr id="88" name="Text Placeholder 17">
            <a:extLst>
              <a:ext uri="{FF2B5EF4-FFF2-40B4-BE49-F238E27FC236}">
                <a16:creationId xmlns:a16="http://schemas.microsoft.com/office/drawing/2014/main" id="{34F0C302-0D8D-5843-989D-B63B49CEDBB6}"/>
              </a:ext>
            </a:extLst>
          </p:cNvPr>
          <p:cNvSpPr>
            <a:spLocks noGrp="1"/>
          </p:cNvSpPr>
          <p:nvPr>
            <p:ph type="body" sz="quarter" idx="18" hasCustomPrompt="1"/>
          </p:nvPr>
        </p:nvSpPr>
        <p:spPr>
          <a:xfrm>
            <a:off x="503439" y="1476869"/>
            <a:ext cx="4543828" cy="4752014"/>
          </a:xfrm>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90" name="Text Placeholder 23">
            <a:extLst>
              <a:ext uri="{FF2B5EF4-FFF2-40B4-BE49-F238E27FC236}">
                <a16:creationId xmlns:a16="http://schemas.microsoft.com/office/drawing/2014/main" id="{B4FF05A9-F886-404C-B3C2-76E4EDBDFD31}"/>
              </a:ext>
            </a:extLst>
          </p:cNvPr>
          <p:cNvSpPr>
            <a:spLocks noGrp="1"/>
          </p:cNvSpPr>
          <p:nvPr>
            <p:ph type="body" sz="quarter" idx="16" hasCustomPrompt="1"/>
          </p:nvPr>
        </p:nvSpPr>
        <p:spPr>
          <a:xfrm>
            <a:off x="503635" y="629117"/>
            <a:ext cx="4539968" cy="582221"/>
          </a:xfrm>
        </p:spPr>
        <p:txBody>
          <a:bodyPr>
            <a:normAutofit/>
          </a:bodyPr>
          <a:lstStyle>
            <a:lvl1pPr marL="0" indent="0" algn="l">
              <a:buNone/>
              <a:defRPr sz="3600" b="0" i="0">
                <a:solidFill>
                  <a:srgbClr val="000000"/>
                </a:solidFill>
                <a:latin typeface="+mn-lt"/>
              </a:defRPr>
            </a:lvl1pPr>
          </a:lstStyle>
          <a:p>
            <a:pPr lvl="0"/>
            <a:r>
              <a:rPr lang="en-US"/>
              <a:t>Heading</a:t>
            </a:r>
          </a:p>
        </p:txBody>
      </p:sp>
      <p:sp>
        <p:nvSpPr>
          <p:cNvPr id="102" name="Text Placeholder 23">
            <a:extLst>
              <a:ext uri="{FF2B5EF4-FFF2-40B4-BE49-F238E27FC236}">
                <a16:creationId xmlns:a16="http://schemas.microsoft.com/office/drawing/2014/main" id="{4F90DD39-208A-0846-AC92-FAC36CE191A5}"/>
              </a:ext>
            </a:extLst>
          </p:cNvPr>
          <p:cNvSpPr>
            <a:spLocks noGrp="1"/>
          </p:cNvSpPr>
          <p:nvPr>
            <p:ph type="body" sz="quarter" idx="20" hasCustomPrompt="1"/>
          </p:nvPr>
        </p:nvSpPr>
        <p:spPr>
          <a:xfrm>
            <a:off x="5383588" y="2854742"/>
            <a:ext cx="2219219" cy="442320"/>
          </a:xfrm>
        </p:spPr>
        <p:txBody>
          <a:bodyPr>
            <a:normAutofit/>
          </a:bodyPr>
          <a:lstStyle>
            <a:lvl1pPr marL="0" indent="0" algn="r">
              <a:buNone/>
              <a:defRPr sz="2400" b="1" i="0">
                <a:solidFill>
                  <a:srgbClr val="468940"/>
                </a:solidFill>
                <a:latin typeface="+mn-lt"/>
              </a:defRPr>
            </a:lvl1pPr>
          </a:lstStyle>
          <a:p>
            <a:pPr lvl="0"/>
            <a:r>
              <a:rPr lang="en-US"/>
              <a:t>Title</a:t>
            </a:r>
          </a:p>
        </p:txBody>
      </p:sp>
      <p:sp>
        <p:nvSpPr>
          <p:cNvPr id="104" name="Text Placeholder 23">
            <a:extLst>
              <a:ext uri="{FF2B5EF4-FFF2-40B4-BE49-F238E27FC236}">
                <a16:creationId xmlns:a16="http://schemas.microsoft.com/office/drawing/2014/main" id="{DFCB3FD5-E40F-CE48-A411-1E3CAE3E9AC8}"/>
              </a:ext>
            </a:extLst>
          </p:cNvPr>
          <p:cNvSpPr>
            <a:spLocks noGrp="1"/>
          </p:cNvSpPr>
          <p:nvPr>
            <p:ph type="body" sz="quarter" idx="22" hasCustomPrompt="1"/>
          </p:nvPr>
        </p:nvSpPr>
        <p:spPr>
          <a:xfrm>
            <a:off x="6505379" y="565819"/>
            <a:ext cx="2219219" cy="442320"/>
          </a:xfrm>
        </p:spPr>
        <p:txBody>
          <a:bodyPr>
            <a:normAutofit/>
          </a:bodyPr>
          <a:lstStyle>
            <a:lvl1pPr marL="0" indent="0" algn="r">
              <a:buNone/>
              <a:defRPr sz="2400" b="1" i="0">
                <a:solidFill>
                  <a:srgbClr val="84BA41"/>
                </a:solidFill>
                <a:latin typeface="+mn-lt"/>
              </a:defRPr>
            </a:lvl1pPr>
          </a:lstStyle>
          <a:p>
            <a:pPr lvl="0"/>
            <a:r>
              <a:rPr lang="en-US"/>
              <a:t>Title</a:t>
            </a:r>
          </a:p>
        </p:txBody>
      </p:sp>
      <p:sp>
        <p:nvSpPr>
          <p:cNvPr id="106" name="Text Placeholder 23">
            <a:extLst>
              <a:ext uri="{FF2B5EF4-FFF2-40B4-BE49-F238E27FC236}">
                <a16:creationId xmlns:a16="http://schemas.microsoft.com/office/drawing/2014/main" id="{3C479639-2B37-234D-B21C-737A15B07610}"/>
              </a:ext>
            </a:extLst>
          </p:cNvPr>
          <p:cNvSpPr>
            <a:spLocks noGrp="1"/>
          </p:cNvSpPr>
          <p:nvPr>
            <p:ph type="body" sz="quarter" idx="24" hasCustomPrompt="1"/>
          </p:nvPr>
        </p:nvSpPr>
        <p:spPr>
          <a:xfrm>
            <a:off x="6667060" y="5139665"/>
            <a:ext cx="2219219" cy="442320"/>
          </a:xfrm>
        </p:spPr>
        <p:txBody>
          <a:bodyPr>
            <a:normAutofit/>
          </a:bodyPr>
          <a:lstStyle>
            <a:lvl1pPr marL="0" indent="0" algn="r">
              <a:buNone/>
              <a:defRPr sz="2400" b="1" i="0">
                <a:solidFill>
                  <a:srgbClr val="0B582E"/>
                </a:solidFill>
                <a:latin typeface="+mn-lt"/>
              </a:defRPr>
            </a:lvl1pPr>
          </a:lstStyle>
          <a:p>
            <a:pPr lvl="0"/>
            <a:r>
              <a:rPr lang="en-US"/>
              <a:t>Title</a:t>
            </a:r>
          </a:p>
        </p:txBody>
      </p:sp>
      <p:sp>
        <p:nvSpPr>
          <p:cNvPr id="108" name="Text Placeholder 23">
            <a:extLst>
              <a:ext uri="{FF2B5EF4-FFF2-40B4-BE49-F238E27FC236}">
                <a16:creationId xmlns:a16="http://schemas.microsoft.com/office/drawing/2014/main" id="{AF91F0CE-C7DF-B74F-B4D7-25C7ADC90465}"/>
              </a:ext>
            </a:extLst>
          </p:cNvPr>
          <p:cNvSpPr>
            <a:spLocks noGrp="1"/>
          </p:cNvSpPr>
          <p:nvPr>
            <p:ph type="body" sz="quarter" idx="26" hasCustomPrompt="1"/>
          </p:nvPr>
        </p:nvSpPr>
        <p:spPr>
          <a:xfrm>
            <a:off x="5731326" y="4085773"/>
            <a:ext cx="2219219" cy="442320"/>
          </a:xfrm>
        </p:spPr>
        <p:txBody>
          <a:bodyPr>
            <a:normAutofit/>
          </a:bodyPr>
          <a:lstStyle>
            <a:lvl1pPr marL="0" indent="0" algn="r">
              <a:buNone/>
              <a:defRPr sz="2400" b="1" i="0">
                <a:solidFill>
                  <a:srgbClr val="297239"/>
                </a:solidFill>
                <a:latin typeface="+mn-lt"/>
              </a:defRPr>
            </a:lvl1pPr>
          </a:lstStyle>
          <a:p>
            <a:pPr lvl="0"/>
            <a:r>
              <a:rPr lang="en-US"/>
              <a:t>Title</a:t>
            </a:r>
          </a:p>
        </p:txBody>
      </p:sp>
      <p:sp>
        <p:nvSpPr>
          <p:cNvPr id="110" name="Text Placeholder 23">
            <a:extLst>
              <a:ext uri="{FF2B5EF4-FFF2-40B4-BE49-F238E27FC236}">
                <a16:creationId xmlns:a16="http://schemas.microsoft.com/office/drawing/2014/main" id="{9D34396D-AAEA-8941-B9FA-2158B9F5BCD8}"/>
              </a:ext>
            </a:extLst>
          </p:cNvPr>
          <p:cNvSpPr>
            <a:spLocks noGrp="1"/>
          </p:cNvSpPr>
          <p:nvPr>
            <p:ph type="body" sz="quarter" idx="28" hasCustomPrompt="1"/>
          </p:nvPr>
        </p:nvSpPr>
        <p:spPr>
          <a:xfrm>
            <a:off x="5779231" y="1598285"/>
            <a:ext cx="2219219" cy="442320"/>
          </a:xfrm>
        </p:spPr>
        <p:txBody>
          <a:bodyPr>
            <a:normAutofit/>
          </a:bodyPr>
          <a:lstStyle>
            <a:lvl1pPr marL="0" indent="0" algn="r">
              <a:buNone/>
              <a:defRPr sz="2400" b="1" i="0">
                <a:solidFill>
                  <a:srgbClr val="63A043"/>
                </a:solidFill>
                <a:latin typeface="+mn-lt"/>
              </a:defRPr>
            </a:lvl1pPr>
          </a:lstStyle>
          <a:p>
            <a:pPr lvl="0"/>
            <a:r>
              <a:rPr lang="en-US"/>
              <a:t>Title</a:t>
            </a:r>
          </a:p>
        </p:txBody>
      </p:sp>
      <p:sp>
        <p:nvSpPr>
          <p:cNvPr id="68" name="Text Box 5">
            <a:extLst>
              <a:ext uri="{FF2B5EF4-FFF2-40B4-BE49-F238E27FC236}">
                <a16:creationId xmlns:a16="http://schemas.microsoft.com/office/drawing/2014/main" id="{939BE804-14E9-8644-BC46-A448B45AC6B2}"/>
              </a:ext>
            </a:extLst>
          </p:cNvPr>
          <p:cNvSpPr txBox="1"/>
          <p:nvPr userDrawn="1"/>
        </p:nvSpPr>
        <p:spPr>
          <a:xfrm rot="5400000">
            <a:off x="9213167" y="3940260"/>
            <a:ext cx="5357518" cy="222347"/>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r>
              <a:rPr lang="en-IE" sz="950" b="1" spc="170" baseline="0">
                <a:solidFill>
                  <a:srgbClr val="0B582E"/>
                </a:solidFill>
                <a:effectLst/>
                <a:latin typeface="+mn-lt"/>
                <a:ea typeface="Times New Roman" panose="02020603050405020304" pitchFamily="18" charset="0"/>
                <a:cs typeface="Times New Roman" panose="02020603050405020304" pitchFamily="18" charset="0"/>
              </a:rPr>
              <a:t>SUSTAINABLE</a:t>
            </a:r>
            <a:r>
              <a:rPr lang="en-IE" sz="950" spc="170" baseline="0">
                <a:solidFill>
                  <a:srgbClr val="0B582E"/>
                </a:solidFill>
                <a:effectLst/>
                <a:latin typeface="+mj-lt"/>
                <a:ea typeface="Times New Roman" panose="02020603050405020304" pitchFamily="18" charset="0"/>
                <a:cs typeface="Times New Roman" panose="02020603050405020304" pitchFamily="18" charset="0"/>
              </a:rPr>
              <a:t> FUTURES FOR ENTERPRISE CENTRES</a:t>
            </a:r>
            <a:endParaRPr lang="en-IE" sz="950" spc="170" baseline="0">
              <a:solidFill>
                <a:srgbClr val="0B582E"/>
              </a:solidFill>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825312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5 point number graph with icons A">
    <p:spTree>
      <p:nvGrpSpPr>
        <p:cNvPr id="1" name=""/>
        <p:cNvGrpSpPr/>
        <p:nvPr/>
      </p:nvGrpSpPr>
      <p:grpSpPr>
        <a:xfrm>
          <a:off x="0" y="0"/>
          <a:ext cx="0" cy="0"/>
          <a:chOff x="0" y="0"/>
          <a:chExt cx="0" cy="0"/>
        </a:xfrm>
      </p:grpSpPr>
      <p:sp>
        <p:nvSpPr>
          <p:cNvPr id="88" name="Text Placeholder 17">
            <a:extLst>
              <a:ext uri="{FF2B5EF4-FFF2-40B4-BE49-F238E27FC236}">
                <a16:creationId xmlns:a16="http://schemas.microsoft.com/office/drawing/2014/main" id="{34F0C302-0D8D-5843-989D-B63B49CEDBB6}"/>
              </a:ext>
            </a:extLst>
          </p:cNvPr>
          <p:cNvSpPr>
            <a:spLocks noGrp="1"/>
          </p:cNvSpPr>
          <p:nvPr>
            <p:ph type="body" sz="quarter" idx="18" hasCustomPrompt="1"/>
          </p:nvPr>
        </p:nvSpPr>
        <p:spPr>
          <a:xfrm>
            <a:off x="411246" y="1263516"/>
            <a:ext cx="4312551" cy="748242"/>
          </a:xfrm>
        </p:spPr>
        <p:txBody>
          <a:bodyPr/>
          <a:lstStyle>
            <a:lvl1pPr>
              <a:buNone/>
              <a:defRPr sz="22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90" name="Text Placeholder 23">
            <a:extLst>
              <a:ext uri="{FF2B5EF4-FFF2-40B4-BE49-F238E27FC236}">
                <a16:creationId xmlns:a16="http://schemas.microsoft.com/office/drawing/2014/main" id="{B4FF05A9-F886-404C-B3C2-76E4EDBDFD31}"/>
              </a:ext>
            </a:extLst>
          </p:cNvPr>
          <p:cNvSpPr>
            <a:spLocks noGrp="1"/>
          </p:cNvSpPr>
          <p:nvPr>
            <p:ph type="body" sz="quarter" idx="16" hasCustomPrompt="1"/>
          </p:nvPr>
        </p:nvSpPr>
        <p:spPr>
          <a:xfrm>
            <a:off x="411246" y="429619"/>
            <a:ext cx="4308887" cy="582221"/>
          </a:xfrm>
        </p:spPr>
        <p:txBody>
          <a:bodyPr>
            <a:normAutofit/>
          </a:bodyPr>
          <a:lstStyle>
            <a:lvl1pPr marL="0" indent="0" algn="l">
              <a:buNone/>
              <a:defRPr sz="3600" b="0" i="0">
                <a:solidFill>
                  <a:srgbClr val="000000"/>
                </a:solidFill>
                <a:latin typeface="+mn-lt"/>
              </a:defRPr>
            </a:lvl1pPr>
          </a:lstStyle>
          <a:p>
            <a:pPr lvl="0"/>
            <a:r>
              <a:rPr lang="en-US"/>
              <a:t>Heading</a:t>
            </a:r>
          </a:p>
        </p:txBody>
      </p:sp>
      <p:sp>
        <p:nvSpPr>
          <p:cNvPr id="76" name="Freeform 169">
            <a:extLst>
              <a:ext uri="{FF2B5EF4-FFF2-40B4-BE49-F238E27FC236}">
                <a16:creationId xmlns:a16="http://schemas.microsoft.com/office/drawing/2014/main" id="{38720E63-EB1C-BB42-A9BC-BBD00E84BC82}"/>
              </a:ext>
            </a:extLst>
          </p:cNvPr>
          <p:cNvSpPr>
            <a:spLocks noChangeArrowheads="1"/>
          </p:cNvSpPr>
          <p:nvPr/>
        </p:nvSpPr>
        <p:spPr bwMode="auto">
          <a:xfrm>
            <a:off x="1942868" y="2765670"/>
            <a:ext cx="2066436" cy="2071148"/>
          </a:xfrm>
          <a:custGeom>
            <a:avLst/>
            <a:gdLst>
              <a:gd name="T0" fmla="*/ 3867 w 3868"/>
              <a:gd name="T1" fmla="*/ 1932 h 3876"/>
              <a:gd name="T2" fmla="*/ 3867 w 3868"/>
              <a:gd name="T3" fmla="*/ 1932 h 3876"/>
              <a:gd name="T4" fmla="*/ 1933 w 3868"/>
              <a:gd name="T5" fmla="*/ 3875 h 3876"/>
              <a:gd name="T6" fmla="*/ 0 w 3868"/>
              <a:gd name="T7" fmla="*/ 1932 h 3876"/>
              <a:gd name="T8" fmla="*/ 1933 w 3868"/>
              <a:gd name="T9" fmla="*/ 0 h 3876"/>
              <a:gd name="T10" fmla="*/ 3867 w 3868"/>
              <a:gd name="T11" fmla="*/ 1932 h 3876"/>
            </a:gdLst>
            <a:ahLst/>
            <a:cxnLst>
              <a:cxn ang="0">
                <a:pos x="T0" y="T1"/>
              </a:cxn>
              <a:cxn ang="0">
                <a:pos x="T2" y="T3"/>
              </a:cxn>
              <a:cxn ang="0">
                <a:pos x="T4" y="T5"/>
              </a:cxn>
              <a:cxn ang="0">
                <a:pos x="T6" y="T7"/>
              </a:cxn>
              <a:cxn ang="0">
                <a:pos x="T8" y="T9"/>
              </a:cxn>
              <a:cxn ang="0">
                <a:pos x="T10" y="T11"/>
              </a:cxn>
            </a:cxnLst>
            <a:rect l="0" t="0" r="r" b="b"/>
            <a:pathLst>
              <a:path w="3868" h="3876">
                <a:moveTo>
                  <a:pt x="3867" y="1932"/>
                </a:moveTo>
                <a:lnTo>
                  <a:pt x="3867" y="1932"/>
                </a:lnTo>
                <a:cubicBezTo>
                  <a:pt x="3867" y="3007"/>
                  <a:pt x="3000" y="3875"/>
                  <a:pt x="1933" y="3875"/>
                </a:cubicBezTo>
                <a:cubicBezTo>
                  <a:pt x="867" y="3875"/>
                  <a:pt x="0" y="3007"/>
                  <a:pt x="0" y="1932"/>
                </a:cubicBezTo>
                <a:cubicBezTo>
                  <a:pt x="0" y="866"/>
                  <a:pt x="867" y="0"/>
                  <a:pt x="1933" y="0"/>
                </a:cubicBezTo>
                <a:cubicBezTo>
                  <a:pt x="3000" y="0"/>
                  <a:pt x="3867" y="866"/>
                  <a:pt x="3867" y="1932"/>
                </a:cubicBezTo>
              </a:path>
            </a:pathLst>
          </a:custGeom>
          <a:solidFill>
            <a:srgbClr val="84BA41"/>
          </a:solidFill>
          <a:ln w="9525" cap="flat">
            <a:noFill/>
            <a:bevel/>
            <a:headEnd/>
            <a:tailEnd/>
          </a:ln>
          <a:effectLst/>
        </p:spPr>
        <p:txBody>
          <a:bodyPr wrap="none" anchor="ctr"/>
          <a:lstStyle/>
          <a:p>
            <a:endParaRPr lang="en-US"/>
          </a:p>
        </p:txBody>
      </p:sp>
      <p:sp>
        <p:nvSpPr>
          <p:cNvPr id="77" name="Freeform 170">
            <a:extLst>
              <a:ext uri="{FF2B5EF4-FFF2-40B4-BE49-F238E27FC236}">
                <a16:creationId xmlns:a16="http://schemas.microsoft.com/office/drawing/2014/main" id="{C82BD997-3E2D-3F4D-A216-D21A3434D7F1}"/>
              </a:ext>
            </a:extLst>
          </p:cNvPr>
          <p:cNvSpPr>
            <a:spLocks noChangeArrowheads="1"/>
          </p:cNvSpPr>
          <p:nvPr/>
        </p:nvSpPr>
        <p:spPr bwMode="auto">
          <a:xfrm>
            <a:off x="6433889" y="3354733"/>
            <a:ext cx="2365680" cy="2365680"/>
          </a:xfrm>
          <a:custGeom>
            <a:avLst/>
            <a:gdLst>
              <a:gd name="T0" fmla="*/ 4427 w 4428"/>
              <a:gd name="T1" fmla="*/ 2213 h 4428"/>
              <a:gd name="T2" fmla="*/ 4427 w 4428"/>
              <a:gd name="T3" fmla="*/ 2213 h 4428"/>
              <a:gd name="T4" fmla="*/ 2213 w 4428"/>
              <a:gd name="T5" fmla="*/ 4427 h 4428"/>
              <a:gd name="T6" fmla="*/ 0 w 4428"/>
              <a:gd name="T7" fmla="*/ 2213 h 4428"/>
              <a:gd name="T8" fmla="*/ 2213 w 4428"/>
              <a:gd name="T9" fmla="*/ 0 h 4428"/>
              <a:gd name="T10" fmla="*/ 4427 w 4428"/>
              <a:gd name="T11" fmla="*/ 2213 h 4428"/>
            </a:gdLst>
            <a:ahLst/>
            <a:cxnLst>
              <a:cxn ang="0">
                <a:pos x="T0" y="T1"/>
              </a:cxn>
              <a:cxn ang="0">
                <a:pos x="T2" y="T3"/>
              </a:cxn>
              <a:cxn ang="0">
                <a:pos x="T4" y="T5"/>
              </a:cxn>
              <a:cxn ang="0">
                <a:pos x="T6" y="T7"/>
              </a:cxn>
              <a:cxn ang="0">
                <a:pos x="T8" y="T9"/>
              </a:cxn>
              <a:cxn ang="0">
                <a:pos x="T10" y="T11"/>
              </a:cxn>
            </a:cxnLst>
            <a:rect l="0" t="0" r="r" b="b"/>
            <a:pathLst>
              <a:path w="4428" h="4428">
                <a:moveTo>
                  <a:pt x="4427" y="2213"/>
                </a:moveTo>
                <a:lnTo>
                  <a:pt x="4427" y="2213"/>
                </a:lnTo>
                <a:cubicBezTo>
                  <a:pt x="4427" y="3433"/>
                  <a:pt x="3433" y="4427"/>
                  <a:pt x="2213" y="4427"/>
                </a:cubicBezTo>
                <a:cubicBezTo>
                  <a:pt x="984" y="4427"/>
                  <a:pt x="0" y="3433"/>
                  <a:pt x="0" y="2213"/>
                </a:cubicBezTo>
                <a:cubicBezTo>
                  <a:pt x="0" y="985"/>
                  <a:pt x="984" y="0"/>
                  <a:pt x="2213" y="0"/>
                </a:cubicBezTo>
                <a:cubicBezTo>
                  <a:pt x="3433" y="0"/>
                  <a:pt x="4427" y="985"/>
                  <a:pt x="4427" y="2213"/>
                </a:cubicBezTo>
              </a:path>
            </a:pathLst>
          </a:custGeom>
          <a:solidFill>
            <a:srgbClr val="297239"/>
          </a:solidFill>
          <a:ln w="9525" cap="flat">
            <a:noFill/>
            <a:bevel/>
            <a:headEnd/>
            <a:tailEnd/>
          </a:ln>
          <a:effectLst/>
        </p:spPr>
        <p:txBody>
          <a:bodyPr wrap="none" anchor="ctr"/>
          <a:lstStyle/>
          <a:p>
            <a:endParaRPr lang="en-US"/>
          </a:p>
        </p:txBody>
      </p:sp>
      <p:sp>
        <p:nvSpPr>
          <p:cNvPr id="78" name="Freeform 171">
            <a:extLst>
              <a:ext uri="{FF2B5EF4-FFF2-40B4-BE49-F238E27FC236}">
                <a16:creationId xmlns:a16="http://schemas.microsoft.com/office/drawing/2014/main" id="{C68FEA06-8C7F-9F49-990B-23D42094A08A}"/>
              </a:ext>
            </a:extLst>
          </p:cNvPr>
          <p:cNvSpPr>
            <a:spLocks noChangeArrowheads="1"/>
          </p:cNvSpPr>
          <p:nvPr/>
        </p:nvSpPr>
        <p:spPr bwMode="auto">
          <a:xfrm>
            <a:off x="3783103" y="3635128"/>
            <a:ext cx="2313842" cy="2313842"/>
          </a:xfrm>
          <a:custGeom>
            <a:avLst/>
            <a:gdLst>
              <a:gd name="T0" fmla="*/ 4329 w 4330"/>
              <a:gd name="T1" fmla="*/ 2168 h 4329"/>
              <a:gd name="T2" fmla="*/ 4329 w 4330"/>
              <a:gd name="T3" fmla="*/ 2168 h 4329"/>
              <a:gd name="T4" fmla="*/ 2169 w 4330"/>
              <a:gd name="T5" fmla="*/ 4328 h 4329"/>
              <a:gd name="T6" fmla="*/ 0 w 4330"/>
              <a:gd name="T7" fmla="*/ 2168 h 4329"/>
              <a:gd name="T8" fmla="*/ 2169 w 4330"/>
              <a:gd name="T9" fmla="*/ 0 h 4329"/>
              <a:gd name="T10" fmla="*/ 4329 w 4330"/>
              <a:gd name="T11" fmla="*/ 2168 h 4329"/>
            </a:gdLst>
            <a:ahLst/>
            <a:cxnLst>
              <a:cxn ang="0">
                <a:pos x="T0" y="T1"/>
              </a:cxn>
              <a:cxn ang="0">
                <a:pos x="T2" y="T3"/>
              </a:cxn>
              <a:cxn ang="0">
                <a:pos x="T4" y="T5"/>
              </a:cxn>
              <a:cxn ang="0">
                <a:pos x="T6" y="T7"/>
              </a:cxn>
              <a:cxn ang="0">
                <a:pos x="T8" y="T9"/>
              </a:cxn>
              <a:cxn ang="0">
                <a:pos x="T10" y="T11"/>
              </a:cxn>
            </a:cxnLst>
            <a:rect l="0" t="0" r="r" b="b"/>
            <a:pathLst>
              <a:path w="4330" h="4329">
                <a:moveTo>
                  <a:pt x="4329" y="2168"/>
                </a:moveTo>
                <a:lnTo>
                  <a:pt x="4329" y="2168"/>
                </a:lnTo>
                <a:cubicBezTo>
                  <a:pt x="4329" y="3361"/>
                  <a:pt x="3362" y="4328"/>
                  <a:pt x="2169" y="4328"/>
                </a:cubicBezTo>
                <a:cubicBezTo>
                  <a:pt x="967" y="4328"/>
                  <a:pt x="0" y="3361"/>
                  <a:pt x="0" y="2168"/>
                </a:cubicBezTo>
                <a:cubicBezTo>
                  <a:pt x="0" y="976"/>
                  <a:pt x="967" y="0"/>
                  <a:pt x="2169" y="0"/>
                </a:cubicBezTo>
                <a:cubicBezTo>
                  <a:pt x="3362" y="0"/>
                  <a:pt x="4329" y="976"/>
                  <a:pt x="4329" y="2168"/>
                </a:cubicBezTo>
              </a:path>
            </a:pathLst>
          </a:custGeom>
          <a:solidFill>
            <a:srgbClr val="63A043"/>
          </a:solidFill>
          <a:ln w="9525" cap="flat">
            <a:noFill/>
            <a:bevel/>
            <a:headEnd/>
            <a:tailEnd/>
          </a:ln>
          <a:effectLst/>
        </p:spPr>
        <p:txBody>
          <a:bodyPr wrap="none" anchor="ctr"/>
          <a:lstStyle/>
          <a:p>
            <a:endParaRPr lang="en-US"/>
          </a:p>
        </p:txBody>
      </p:sp>
      <p:sp>
        <p:nvSpPr>
          <p:cNvPr id="79" name="Freeform 172">
            <a:extLst>
              <a:ext uri="{FF2B5EF4-FFF2-40B4-BE49-F238E27FC236}">
                <a16:creationId xmlns:a16="http://schemas.microsoft.com/office/drawing/2014/main" id="{4AC9A4FA-A4A1-1F44-874C-8BE1E0CAE5BF}"/>
              </a:ext>
            </a:extLst>
          </p:cNvPr>
          <p:cNvSpPr>
            <a:spLocks noChangeArrowheads="1"/>
          </p:cNvSpPr>
          <p:nvPr userDrawn="1"/>
        </p:nvSpPr>
        <p:spPr bwMode="auto">
          <a:xfrm>
            <a:off x="8469692" y="2157756"/>
            <a:ext cx="2690842" cy="2688487"/>
          </a:xfrm>
          <a:custGeom>
            <a:avLst/>
            <a:gdLst>
              <a:gd name="T0" fmla="*/ 5033 w 5034"/>
              <a:gd name="T1" fmla="*/ 2511 h 5033"/>
              <a:gd name="T2" fmla="*/ 5033 w 5034"/>
              <a:gd name="T3" fmla="*/ 2511 h 5033"/>
              <a:gd name="T4" fmla="*/ 2521 w 5034"/>
              <a:gd name="T5" fmla="*/ 5032 h 5033"/>
              <a:gd name="T6" fmla="*/ 0 w 5034"/>
              <a:gd name="T7" fmla="*/ 2511 h 5033"/>
              <a:gd name="T8" fmla="*/ 2521 w 5034"/>
              <a:gd name="T9" fmla="*/ 0 h 5033"/>
              <a:gd name="T10" fmla="*/ 5033 w 5034"/>
              <a:gd name="T11" fmla="*/ 2511 h 5033"/>
            </a:gdLst>
            <a:ahLst/>
            <a:cxnLst>
              <a:cxn ang="0">
                <a:pos x="T0" y="T1"/>
              </a:cxn>
              <a:cxn ang="0">
                <a:pos x="T2" y="T3"/>
              </a:cxn>
              <a:cxn ang="0">
                <a:pos x="T4" y="T5"/>
              </a:cxn>
              <a:cxn ang="0">
                <a:pos x="T6" y="T7"/>
              </a:cxn>
              <a:cxn ang="0">
                <a:pos x="T8" y="T9"/>
              </a:cxn>
              <a:cxn ang="0">
                <a:pos x="T10" y="T11"/>
              </a:cxn>
            </a:cxnLst>
            <a:rect l="0" t="0" r="r" b="b"/>
            <a:pathLst>
              <a:path w="5034" h="5033">
                <a:moveTo>
                  <a:pt x="5033" y="2511"/>
                </a:moveTo>
                <a:lnTo>
                  <a:pt x="5033" y="2511"/>
                </a:lnTo>
                <a:cubicBezTo>
                  <a:pt x="5033" y="3902"/>
                  <a:pt x="3904" y="5032"/>
                  <a:pt x="2521" y="5032"/>
                </a:cubicBezTo>
                <a:cubicBezTo>
                  <a:pt x="1130" y="5032"/>
                  <a:pt x="0" y="3902"/>
                  <a:pt x="0" y="2511"/>
                </a:cubicBezTo>
                <a:cubicBezTo>
                  <a:pt x="0" y="1120"/>
                  <a:pt x="1130" y="0"/>
                  <a:pt x="2521" y="0"/>
                </a:cubicBezTo>
                <a:cubicBezTo>
                  <a:pt x="3904" y="0"/>
                  <a:pt x="5033" y="1120"/>
                  <a:pt x="5033" y="2511"/>
                </a:cubicBezTo>
              </a:path>
            </a:pathLst>
          </a:custGeom>
          <a:solidFill>
            <a:srgbClr val="0B582E"/>
          </a:solidFill>
          <a:ln w="9525" cap="flat">
            <a:noFill/>
            <a:bevel/>
            <a:headEnd/>
            <a:tailEnd/>
          </a:ln>
          <a:effectLst/>
        </p:spPr>
        <p:txBody>
          <a:bodyPr wrap="none" anchor="ctr"/>
          <a:lstStyle/>
          <a:p>
            <a:endParaRPr lang="en-US"/>
          </a:p>
        </p:txBody>
      </p:sp>
      <p:sp>
        <p:nvSpPr>
          <p:cNvPr id="80" name="Freeform 173">
            <a:extLst>
              <a:ext uri="{FF2B5EF4-FFF2-40B4-BE49-F238E27FC236}">
                <a16:creationId xmlns:a16="http://schemas.microsoft.com/office/drawing/2014/main" id="{27FCD08C-F550-D545-95E5-ACCEF51638A9}"/>
              </a:ext>
            </a:extLst>
          </p:cNvPr>
          <p:cNvSpPr>
            <a:spLocks noChangeArrowheads="1"/>
          </p:cNvSpPr>
          <p:nvPr/>
        </p:nvSpPr>
        <p:spPr bwMode="auto">
          <a:xfrm>
            <a:off x="5133236" y="2120056"/>
            <a:ext cx="1983966" cy="1979254"/>
          </a:xfrm>
          <a:custGeom>
            <a:avLst/>
            <a:gdLst>
              <a:gd name="T0" fmla="*/ 3713 w 3714"/>
              <a:gd name="T1" fmla="*/ 1851 h 3704"/>
              <a:gd name="T2" fmla="*/ 3713 w 3714"/>
              <a:gd name="T3" fmla="*/ 1851 h 3704"/>
              <a:gd name="T4" fmla="*/ 1862 w 3714"/>
              <a:gd name="T5" fmla="*/ 3703 h 3704"/>
              <a:gd name="T6" fmla="*/ 0 w 3714"/>
              <a:gd name="T7" fmla="*/ 1851 h 3704"/>
              <a:gd name="T8" fmla="*/ 1862 w 3714"/>
              <a:gd name="T9" fmla="*/ 0 h 3704"/>
              <a:gd name="T10" fmla="*/ 3713 w 3714"/>
              <a:gd name="T11" fmla="*/ 1851 h 3704"/>
            </a:gdLst>
            <a:ahLst/>
            <a:cxnLst>
              <a:cxn ang="0">
                <a:pos x="T0" y="T1"/>
              </a:cxn>
              <a:cxn ang="0">
                <a:pos x="T2" y="T3"/>
              </a:cxn>
              <a:cxn ang="0">
                <a:pos x="T4" y="T5"/>
              </a:cxn>
              <a:cxn ang="0">
                <a:pos x="T6" y="T7"/>
              </a:cxn>
              <a:cxn ang="0">
                <a:pos x="T8" y="T9"/>
              </a:cxn>
              <a:cxn ang="0">
                <a:pos x="T10" y="T11"/>
              </a:cxn>
            </a:cxnLst>
            <a:rect l="0" t="0" r="r" b="b"/>
            <a:pathLst>
              <a:path w="3714" h="3704">
                <a:moveTo>
                  <a:pt x="3713" y="1851"/>
                </a:moveTo>
                <a:lnTo>
                  <a:pt x="3713" y="1851"/>
                </a:lnTo>
                <a:cubicBezTo>
                  <a:pt x="3713" y="2872"/>
                  <a:pt x="2883" y="3703"/>
                  <a:pt x="1862" y="3703"/>
                </a:cubicBezTo>
                <a:cubicBezTo>
                  <a:pt x="832" y="3703"/>
                  <a:pt x="0" y="2872"/>
                  <a:pt x="0" y="1851"/>
                </a:cubicBezTo>
                <a:cubicBezTo>
                  <a:pt x="0" y="831"/>
                  <a:pt x="832" y="0"/>
                  <a:pt x="1862" y="0"/>
                </a:cubicBezTo>
                <a:cubicBezTo>
                  <a:pt x="2883" y="0"/>
                  <a:pt x="3713" y="831"/>
                  <a:pt x="3713" y="1851"/>
                </a:cubicBezTo>
              </a:path>
            </a:pathLst>
          </a:custGeom>
          <a:solidFill>
            <a:srgbClr val="468940"/>
          </a:solidFill>
          <a:ln w="9525" cap="flat">
            <a:noFill/>
            <a:bevel/>
            <a:headEnd/>
            <a:tailEnd/>
          </a:ln>
          <a:effectLst/>
        </p:spPr>
        <p:txBody>
          <a:bodyPr wrap="none" anchor="ctr"/>
          <a:lstStyle/>
          <a:p>
            <a:endParaRPr lang="en-US"/>
          </a:p>
        </p:txBody>
      </p:sp>
      <p:sp>
        <p:nvSpPr>
          <p:cNvPr id="81" name="Freeform 174">
            <a:extLst>
              <a:ext uri="{FF2B5EF4-FFF2-40B4-BE49-F238E27FC236}">
                <a16:creationId xmlns:a16="http://schemas.microsoft.com/office/drawing/2014/main" id="{4A9CE79B-4F97-2642-817C-4F0E7F93E57E}"/>
              </a:ext>
            </a:extLst>
          </p:cNvPr>
          <p:cNvSpPr>
            <a:spLocks noChangeArrowheads="1"/>
          </p:cNvSpPr>
          <p:nvPr/>
        </p:nvSpPr>
        <p:spPr bwMode="auto">
          <a:xfrm>
            <a:off x="1667187" y="3894316"/>
            <a:ext cx="791702" cy="791702"/>
          </a:xfrm>
          <a:custGeom>
            <a:avLst/>
            <a:gdLst>
              <a:gd name="T0" fmla="*/ 1482 w 1483"/>
              <a:gd name="T1" fmla="*/ 740 h 1482"/>
              <a:gd name="T2" fmla="*/ 1482 w 1483"/>
              <a:gd name="T3" fmla="*/ 740 h 1482"/>
              <a:gd name="T4" fmla="*/ 741 w 1483"/>
              <a:gd name="T5" fmla="*/ 1481 h 1482"/>
              <a:gd name="T6" fmla="*/ 0 w 1483"/>
              <a:gd name="T7" fmla="*/ 740 h 1482"/>
              <a:gd name="T8" fmla="*/ 741 w 1483"/>
              <a:gd name="T9" fmla="*/ 0 h 1482"/>
              <a:gd name="T10" fmla="*/ 1482 w 1483"/>
              <a:gd name="T11" fmla="*/ 740 h 1482"/>
            </a:gdLst>
            <a:ahLst/>
            <a:cxnLst>
              <a:cxn ang="0">
                <a:pos x="T0" y="T1"/>
              </a:cxn>
              <a:cxn ang="0">
                <a:pos x="T2" y="T3"/>
              </a:cxn>
              <a:cxn ang="0">
                <a:pos x="T4" y="T5"/>
              </a:cxn>
              <a:cxn ang="0">
                <a:pos x="T6" y="T7"/>
              </a:cxn>
              <a:cxn ang="0">
                <a:pos x="T8" y="T9"/>
              </a:cxn>
              <a:cxn ang="0">
                <a:pos x="T10" y="T11"/>
              </a:cxn>
            </a:cxnLst>
            <a:rect l="0" t="0" r="r" b="b"/>
            <a:pathLst>
              <a:path w="1483" h="1482">
                <a:moveTo>
                  <a:pt x="1482" y="740"/>
                </a:moveTo>
                <a:lnTo>
                  <a:pt x="1482" y="740"/>
                </a:lnTo>
                <a:cubicBezTo>
                  <a:pt x="1482" y="1147"/>
                  <a:pt x="1147" y="1481"/>
                  <a:pt x="741" y="1481"/>
                </a:cubicBezTo>
                <a:cubicBezTo>
                  <a:pt x="334" y="1481"/>
                  <a:pt x="0" y="1147"/>
                  <a:pt x="0" y="740"/>
                </a:cubicBezTo>
                <a:cubicBezTo>
                  <a:pt x="0" y="334"/>
                  <a:pt x="334" y="0"/>
                  <a:pt x="741" y="0"/>
                </a:cubicBezTo>
                <a:cubicBezTo>
                  <a:pt x="1147" y="0"/>
                  <a:pt x="1482" y="334"/>
                  <a:pt x="1482" y="740"/>
                </a:cubicBezTo>
              </a:path>
            </a:pathLst>
          </a:custGeom>
          <a:solidFill>
            <a:srgbClr val="84BA41"/>
          </a:solidFill>
          <a:ln w="9525" cap="flat">
            <a:noFill/>
            <a:bevel/>
            <a:headEnd/>
            <a:tailEnd/>
          </a:ln>
          <a:effectLst/>
        </p:spPr>
        <p:txBody>
          <a:bodyPr wrap="none" anchor="ctr"/>
          <a:lstStyle/>
          <a:p>
            <a:endParaRPr lang="en-US"/>
          </a:p>
        </p:txBody>
      </p:sp>
      <p:sp>
        <p:nvSpPr>
          <p:cNvPr id="82" name="Freeform 175">
            <a:extLst>
              <a:ext uri="{FF2B5EF4-FFF2-40B4-BE49-F238E27FC236}">
                <a16:creationId xmlns:a16="http://schemas.microsoft.com/office/drawing/2014/main" id="{06142319-C95F-814A-BCD5-AFEE8A77203B}"/>
              </a:ext>
            </a:extLst>
          </p:cNvPr>
          <p:cNvSpPr>
            <a:spLocks noChangeArrowheads="1"/>
          </p:cNvSpPr>
          <p:nvPr userDrawn="1"/>
        </p:nvSpPr>
        <p:spPr bwMode="auto">
          <a:xfrm>
            <a:off x="5481962" y="5117212"/>
            <a:ext cx="791702" cy="791702"/>
          </a:xfrm>
          <a:custGeom>
            <a:avLst/>
            <a:gdLst>
              <a:gd name="T0" fmla="*/ 1482 w 1483"/>
              <a:gd name="T1" fmla="*/ 741 h 1482"/>
              <a:gd name="T2" fmla="*/ 1482 w 1483"/>
              <a:gd name="T3" fmla="*/ 741 h 1482"/>
              <a:gd name="T4" fmla="*/ 741 w 1483"/>
              <a:gd name="T5" fmla="*/ 1481 h 1482"/>
              <a:gd name="T6" fmla="*/ 0 w 1483"/>
              <a:gd name="T7" fmla="*/ 741 h 1482"/>
              <a:gd name="T8" fmla="*/ 741 w 1483"/>
              <a:gd name="T9" fmla="*/ 0 h 1482"/>
              <a:gd name="T10" fmla="*/ 1482 w 1483"/>
              <a:gd name="T11" fmla="*/ 741 h 1482"/>
            </a:gdLst>
            <a:ahLst/>
            <a:cxnLst>
              <a:cxn ang="0">
                <a:pos x="T0" y="T1"/>
              </a:cxn>
              <a:cxn ang="0">
                <a:pos x="T2" y="T3"/>
              </a:cxn>
              <a:cxn ang="0">
                <a:pos x="T4" y="T5"/>
              </a:cxn>
              <a:cxn ang="0">
                <a:pos x="T6" y="T7"/>
              </a:cxn>
              <a:cxn ang="0">
                <a:pos x="T8" y="T9"/>
              </a:cxn>
              <a:cxn ang="0">
                <a:pos x="T10" y="T11"/>
              </a:cxn>
            </a:cxnLst>
            <a:rect l="0" t="0" r="r" b="b"/>
            <a:pathLst>
              <a:path w="1483" h="1482">
                <a:moveTo>
                  <a:pt x="1482" y="741"/>
                </a:moveTo>
                <a:lnTo>
                  <a:pt x="1482" y="741"/>
                </a:lnTo>
                <a:cubicBezTo>
                  <a:pt x="1482" y="1147"/>
                  <a:pt x="1148" y="1481"/>
                  <a:pt x="741" y="1481"/>
                </a:cubicBezTo>
                <a:cubicBezTo>
                  <a:pt x="334" y="1481"/>
                  <a:pt x="0" y="1147"/>
                  <a:pt x="0" y="741"/>
                </a:cubicBezTo>
                <a:cubicBezTo>
                  <a:pt x="0" y="334"/>
                  <a:pt x="334" y="0"/>
                  <a:pt x="741" y="0"/>
                </a:cubicBezTo>
                <a:cubicBezTo>
                  <a:pt x="1148" y="0"/>
                  <a:pt x="1482" y="334"/>
                  <a:pt x="1482" y="741"/>
                </a:cubicBezTo>
              </a:path>
            </a:pathLst>
          </a:custGeom>
          <a:solidFill>
            <a:srgbClr val="63A043"/>
          </a:solidFill>
          <a:ln w="9525" cap="flat">
            <a:noFill/>
            <a:bevel/>
            <a:headEnd/>
            <a:tailEnd/>
          </a:ln>
          <a:effectLst/>
        </p:spPr>
        <p:txBody>
          <a:bodyPr wrap="none" anchor="ctr"/>
          <a:lstStyle/>
          <a:p>
            <a:endParaRPr lang="en-US"/>
          </a:p>
        </p:txBody>
      </p:sp>
      <p:sp>
        <p:nvSpPr>
          <p:cNvPr id="83" name="Freeform 176">
            <a:extLst>
              <a:ext uri="{FF2B5EF4-FFF2-40B4-BE49-F238E27FC236}">
                <a16:creationId xmlns:a16="http://schemas.microsoft.com/office/drawing/2014/main" id="{91B82CE6-EFD3-C44A-97DF-D00B51610AC8}"/>
              </a:ext>
            </a:extLst>
          </p:cNvPr>
          <p:cNvSpPr>
            <a:spLocks noChangeArrowheads="1"/>
          </p:cNvSpPr>
          <p:nvPr userDrawn="1"/>
        </p:nvSpPr>
        <p:spPr bwMode="auto">
          <a:xfrm>
            <a:off x="5086111" y="1964543"/>
            <a:ext cx="791702" cy="786989"/>
          </a:xfrm>
          <a:custGeom>
            <a:avLst/>
            <a:gdLst>
              <a:gd name="T0" fmla="*/ 1482 w 1483"/>
              <a:gd name="T1" fmla="*/ 731 h 1473"/>
              <a:gd name="T2" fmla="*/ 1482 w 1483"/>
              <a:gd name="T3" fmla="*/ 731 h 1473"/>
              <a:gd name="T4" fmla="*/ 741 w 1483"/>
              <a:gd name="T5" fmla="*/ 1472 h 1473"/>
              <a:gd name="T6" fmla="*/ 0 w 1483"/>
              <a:gd name="T7" fmla="*/ 731 h 1473"/>
              <a:gd name="T8" fmla="*/ 741 w 1483"/>
              <a:gd name="T9" fmla="*/ 0 h 1473"/>
              <a:gd name="T10" fmla="*/ 1482 w 1483"/>
              <a:gd name="T11" fmla="*/ 731 h 1473"/>
            </a:gdLst>
            <a:ahLst/>
            <a:cxnLst>
              <a:cxn ang="0">
                <a:pos x="T0" y="T1"/>
              </a:cxn>
              <a:cxn ang="0">
                <a:pos x="T2" y="T3"/>
              </a:cxn>
              <a:cxn ang="0">
                <a:pos x="T4" y="T5"/>
              </a:cxn>
              <a:cxn ang="0">
                <a:pos x="T6" y="T7"/>
              </a:cxn>
              <a:cxn ang="0">
                <a:pos x="T8" y="T9"/>
              </a:cxn>
              <a:cxn ang="0">
                <a:pos x="T10" y="T11"/>
              </a:cxn>
            </a:cxnLst>
            <a:rect l="0" t="0" r="r" b="b"/>
            <a:pathLst>
              <a:path w="1483" h="1473">
                <a:moveTo>
                  <a:pt x="1482" y="731"/>
                </a:moveTo>
                <a:lnTo>
                  <a:pt x="1482" y="731"/>
                </a:lnTo>
                <a:cubicBezTo>
                  <a:pt x="1482" y="1147"/>
                  <a:pt x="1148" y="1472"/>
                  <a:pt x="741" y="1472"/>
                </a:cubicBezTo>
                <a:cubicBezTo>
                  <a:pt x="334" y="1472"/>
                  <a:pt x="0" y="1147"/>
                  <a:pt x="0" y="731"/>
                </a:cubicBezTo>
                <a:cubicBezTo>
                  <a:pt x="0" y="325"/>
                  <a:pt x="334" y="0"/>
                  <a:pt x="741" y="0"/>
                </a:cubicBezTo>
                <a:cubicBezTo>
                  <a:pt x="1148" y="0"/>
                  <a:pt x="1482" y="325"/>
                  <a:pt x="1482" y="731"/>
                </a:cubicBezTo>
              </a:path>
            </a:pathLst>
          </a:custGeom>
          <a:solidFill>
            <a:srgbClr val="468940"/>
          </a:solidFill>
          <a:ln w="9525" cap="flat">
            <a:noFill/>
            <a:bevel/>
            <a:headEnd/>
            <a:tailEnd/>
          </a:ln>
          <a:effectLst/>
        </p:spPr>
        <p:txBody>
          <a:bodyPr wrap="none" anchor="ctr"/>
          <a:lstStyle/>
          <a:p>
            <a:endParaRPr lang="en-US"/>
          </a:p>
        </p:txBody>
      </p:sp>
      <p:sp>
        <p:nvSpPr>
          <p:cNvPr id="84" name="Freeform 177">
            <a:extLst>
              <a:ext uri="{FF2B5EF4-FFF2-40B4-BE49-F238E27FC236}">
                <a16:creationId xmlns:a16="http://schemas.microsoft.com/office/drawing/2014/main" id="{93A80B2C-5FD5-C347-BBB3-F9F251C50D45}"/>
              </a:ext>
            </a:extLst>
          </p:cNvPr>
          <p:cNvSpPr>
            <a:spLocks noChangeArrowheads="1"/>
          </p:cNvSpPr>
          <p:nvPr/>
        </p:nvSpPr>
        <p:spPr bwMode="auto">
          <a:xfrm>
            <a:off x="7616729" y="3022502"/>
            <a:ext cx="786989" cy="786989"/>
          </a:xfrm>
          <a:custGeom>
            <a:avLst/>
            <a:gdLst>
              <a:gd name="T0" fmla="*/ 1473 w 1474"/>
              <a:gd name="T1" fmla="*/ 740 h 1473"/>
              <a:gd name="T2" fmla="*/ 1473 w 1474"/>
              <a:gd name="T3" fmla="*/ 740 h 1473"/>
              <a:gd name="T4" fmla="*/ 741 w 1474"/>
              <a:gd name="T5" fmla="*/ 1472 h 1473"/>
              <a:gd name="T6" fmla="*/ 0 w 1474"/>
              <a:gd name="T7" fmla="*/ 740 h 1473"/>
              <a:gd name="T8" fmla="*/ 741 w 1474"/>
              <a:gd name="T9" fmla="*/ 0 h 1473"/>
              <a:gd name="T10" fmla="*/ 1473 w 1474"/>
              <a:gd name="T11" fmla="*/ 740 h 1473"/>
            </a:gdLst>
            <a:ahLst/>
            <a:cxnLst>
              <a:cxn ang="0">
                <a:pos x="T0" y="T1"/>
              </a:cxn>
              <a:cxn ang="0">
                <a:pos x="T2" y="T3"/>
              </a:cxn>
              <a:cxn ang="0">
                <a:pos x="T4" y="T5"/>
              </a:cxn>
              <a:cxn ang="0">
                <a:pos x="T6" y="T7"/>
              </a:cxn>
              <a:cxn ang="0">
                <a:pos x="T8" y="T9"/>
              </a:cxn>
              <a:cxn ang="0">
                <a:pos x="T10" y="T11"/>
              </a:cxn>
            </a:cxnLst>
            <a:rect l="0" t="0" r="r" b="b"/>
            <a:pathLst>
              <a:path w="1474" h="1473">
                <a:moveTo>
                  <a:pt x="1473" y="740"/>
                </a:moveTo>
                <a:lnTo>
                  <a:pt x="1473" y="740"/>
                </a:lnTo>
                <a:cubicBezTo>
                  <a:pt x="1473" y="1147"/>
                  <a:pt x="1147" y="1472"/>
                  <a:pt x="741" y="1472"/>
                </a:cubicBezTo>
                <a:cubicBezTo>
                  <a:pt x="325" y="1472"/>
                  <a:pt x="0" y="1147"/>
                  <a:pt x="0" y="740"/>
                </a:cubicBezTo>
                <a:cubicBezTo>
                  <a:pt x="0" y="325"/>
                  <a:pt x="325" y="0"/>
                  <a:pt x="741" y="0"/>
                </a:cubicBezTo>
                <a:cubicBezTo>
                  <a:pt x="1147" y="0"/>
                  <a:pt x="1473" y="325"/>
                  <a:pt x="1473" y="740"/>
                </a:cubicBezTo>
              </a:path>
            </a:pathLst>
          </a:custGeom>
          <a:solidFill>
            <a:srgbClr val="297239"/>
          </a:solidFill>
          <a:ln w="9525" cap="flat">
            <a:noFill/>
            <a:bevel/>
            <a:headEnd/>
            <a:tailEnd/>
          </a:ln>
          <a:effectLst/>
        </p:spPr>
        <p:txBody>
          <a:bodyPr wrap="none" anchor="ctr"/>
          <a:lstStyle/>
          <a:p>
            <a:endParaRPr lang="en-US"/>
          </a:p>
        </p:txBody>
      </p:sp>
      <p:sp>
        <p:nvSpPr>
          <p:cNvPr id="87" name="Freeform 178">
            <a:extLst>
              <a:ext uri="{FF2B5EF4-FFF2-40B4-BE49-F238E27FC236}">
                <a16:creationId xmlns:a16="http://schemas.microsoft.com/office/drawing/2014/main" id="{57E238EC-5E3B-724B-824A-991294CD73C2}"/>
              </a:ext>
            </a:extLst>
          </p:cNvPr>
          <p:cNvSpPr>
            <a:spLocks noChangeArrowheads="1"/>
          </p:cNvSpPr>
          <p:nvPr/>
        </p:nvSpPr>
        <p:spPr bwMode="auto">
          <a:xfrm>
            <a:off x="10411245" y="2230800"/>
            <a:ext cx="786989" cy="791702"/>
          </a:xfrm>
          <a:custGeom>
            <a:avLst/>
            <a:gdLst>
              <a:gd name="T0" fmla="*/ 1473 w 1474"/>
              <a:gd name="T1" fmla="*/ 740 h 1482"/>
              <a:gd name="T2" fmla="*/ 1473 w 1474"/>
              <a:gd name="T3" fmla="*/ 740 h 1482"/>
              <a:gd name="T4" fmla="*/ 733 w 1474"/>
              <a:gd name="T5" fmla="*/ 1481 h 1482"/>
              <a:gd name="T6" fmla="*/ 0 w 1474"/>
              <a:gd name="T7" fmla="*/ 740 h 1482"/>
              <a:gd name="T8" fmla="*/ 733 w 1474"/>
              <a:gd name="T9" fmla="*/ 0 h 1482"/>
              <a:gd name="T10" fmla="*/ 1473 w 1474"/>
              <a:gd name="T11" fmla="*/ 740 h 1482"/>
            </a:gdLst>
            <a:ahLst/>
            <a:cxnLst>
              <a:cxn ang="0">
                <a:pos x="T0" y="T1"/>
              </a:cxn>
              <a:cxn ang="0">
                <a:pos x="T2" y="T3"/>
              </a:cxn>
              <a:cxn ang="0">
                <a:pos x="T4" y="T5"/>
              </a:cxn>
              <a:cxn ang="0">
                <a:pos x="T6" y="T7"/>
              </a:cxn>
              <a:cxn ang="0">
                <a:pos x="T8" y="T9"/>
              </a:cxn>
              <a:cxn ang="0">
                <a:pos x="T10" y="T11"/>
              </a:cxn>
            </a:cxnLst>
            <a:rect l="0" t="0" r="r" b="b"/>
            <a:pathLst>
              <a:path w="1474" h="1482">
                <a:moveTo>
                  <a:pt x="1473" y="740"/>
                </a:moveTo>
                <a:lnTo>
                  <a:pt x="1473" y="740"/>
                </a:lnTo>
                <a:cubicBezTo>
                  <a:pt x="1473" y="1147"/>
                  <a:pt x="1148" y="1481"/>
                  <a:pt x="733" y="1481"/>
                </a:cubicBezTo>
                <a:cubicBezTo>
                  <a:pt x="326" y="1481"/>
                  <a:pt x="0" y="1147"/>
                  <a:pt x="0" y="740"/>
                </a:cubicBezTo>
                <a:cubicBezTo>
                  <a:pt x="0" y="334"/>
                  <a:pt x="326" y="0"/>
                  <a:pt x="733" y="0"/>
                </a:cubicBezTo>
                <a:cubicBezTo>
                  <a:pt x="1148" y="0"/>
                  <a:pt x="1473" y="334"/>
                  <a:pt x="1473" y="740"/>
                </a:cubicBezTo>
              </a:path>
            </a:pathLst>
          </a:custGeom>
          <a:solidFill>
            <a:srgbClr val="0B582E"/>
          </a:solidFill>
          <a:ln w="9525" cap="flat">
            <a:noFill/>
            <a:bevel/>
            <a:headEnd/>
            <a:tailEnd/>
          </a:ln>
          <a:effectLst/>
        </p:spPr>
        <p:txBody>
          <a:bodyPr wrap="none" anchor="ctr"/>
          <a:lstStyle/>
          <a:p>
            <a:endParaRPr lang="en-US"/>
          </a:p>
        </p:txBody>
      </p:sp>
      <p:sp>
        <p:nvSpPr>
          <p:cNvPr id="144" name="Text Placeholder 17">
            <a:extLst>
              <a:ext uri="{FF2B5EF4-FFF2-40B4-BE49-F238E27FC236}">
                <a16:creationId xmlns:a16="http://schemas.microsoft.com/office/drawing/2014/main" id="{43A9646D-E0E8-9B4E-9F77-3E844CAD8BDC}"/>
              </a:ext>
            </a:extLst>
          </p:cNvPr>
          <p:cNvSpPr>
            <a:spLocks noGrp="1"/>
          </p:cNvSpPr>
          <p:nvPr>
            <p:ph type="body" sz="quarter" idx="21" hasCustomPrompt="1"/>
          </p:nvPr>
        </p:nvSpPr>
        <p:spPr>
          <a:xfrm>
            <a:off x="2063680" y="3424909"/>
            <a:ext cx="1740791" cy="697634"/>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46" name="Text Placeholder 17">
            <a:extLst>
              <a:ext uri="{FF2B5EF4-FFF2-40B4-BE49-F238E27FC236}">
                <a16:creationId xmlns:a16="http://schemas.microsoft.com/office/drawing/2014/main" id="{4967DA91-F81D-4447-97B2-6C673397EF5C}"/>
              </a:ext>
            </a:extLst>
          </p:cNvPr>
          <p:cNvSpPr>
            <a:spLocks noGrp="1"/>
          </p:cNvSpPr>
          <p:nvPr>
            <p:ph type="body" sz="quarter" idx="26" hasCustomPrompt="1"/>
          </p:nvPr>
        </p:nvSpPr>
        <p:spPr>
          <a:xfrm>
            <a:off x="4010479" y="4410622"/>
            <a:ext cx="1853076" cy="839438"/>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48" name="Text Placeholder 17">
            <a:extLst>
              <a:ext uri="{FF2B5EF4-FFF2-40B4-BE49-F238E27FC236}">
                <a16:creationId xmlns:a16="http://schemas.microsoft.com/office/drawing/2014/main" id="{B53006D1-ED98-8C47-8186-B2BFCF6FB790}"/>
              </a:ext>
            </a:extLst>
          </p:cNvPr>
          <p:cNvSpPr>
            <a:spLocks noGrp="1"/>
          </p:cNvSpPr>
          <p:nvPr>
            <p:ph type="body" sz="quarter" idx="28" hasCustomPrompt="1"/>
          </p:nvPr>
        </p:nvSpPr>
        <p:spPr>
          <a:xfrm>
            <a:off x="6509130" y="4122543"/>
            <a:ext cx="2130961" cy="880763"/>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50" name="Text Placeholder 17">
            <a:extLst>
              <a:ext uri="{FF2B5EF4-FFF2-40B4-BE49-F238E27FC236}">
                <a16:creationId xmlns:a16="http://schemas.microsoft.com/office/drawing/2014/main" id="{FD8DCD0D-631E-D748-A38B-01AB4591DC09}"/>
              </a:ext>
            </a:extLst>
          </p:cNvPr>
          <p:cNvSpPr>
            <a:spLocks noGrp="1"/>
          </p:cNvSpPr>
          <p:nvPr>
            <p:ph type="body" sz="quarter" idx="30" hasCustomPrompt="1"/>
          </p:nvPr>
        </p:nvSpPr>
        <p:spPr>
          <a:xfrm>
            <a:off x="8625833" y="3068072"/>
            <a:ext cx="2333958" cy="880763"/>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52" name="Text Placeholder 17">
            <a:extLst>
              <a:ext uri="{FF2B5EF4-FFF2-40B4-BE49-F238E27FC236}">
                <a16:creationId xmlns:a16="http://schemas.microsoft.com/office/drawing/2014/main" id="{504933AA-9772-824C-B12A-884D2266FA72}"/>
              </a:ext>
            </a:extLst>
          </p:cNvPr>
          <p:cNvSpPr>
            <a:spLocks noGrp="1"/>
          </p:cNvSpPr>
          <p:nvPr>
            <p:ph type="body" sz="quarter" idx="32" hasCustomPrompt="1"/>
          </p:nvPr>
        </p:nvSpPr>
        <p:spPr>
          <a:xfrm>
            <a:off x="5203677" y="2835852"/>
            <a:ext cx="1740791" cy="880763"/>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54" name="Text Placeholder 17">
            <a:extLst>
              <a:ext uri="{FF2B5EF4-FFF2-40B4-BE49-F238E27FC236}">
                <a16:creationId xmlns:a16="http://schemas.microsoft.com/office/drawing/2014/main" id="{43222CA0-2E78-6A40-979E-1DAE10272C71}"/>
              </a:ext>
            </a:extLst>
          </p:cNvPr>
          <p:cNvSpPr>
            <a:spLocks noGrp="1"/>
          </p:cNvSpPr>
          <p:nvPr>
            <p:ph type="body" sz="quarter" idx="34" hasCustomPrompt="1"/>
          </p:nvPr>
        </p:nvSpPr>
        <p:spPr>
          <a:xfrm>
            <a:off x="1696604" y="4043223"/>
            <a:ext cx="695250" cy="734798"/>
          </a:xfrm>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1</a:t>
            </a:r>
            <a:endParaRPr lang="en-US"/>
          </a:p>
        </p:txBody>
      </p:sp>
      <p:sp>
        <p:nvSpPr>
          <p:cNvPr id="158" name="Text Placeholder 17">
            <a:extLst>
              <a:ext uri="{FF2B5EF4-FFF2-40B4-BE49-F238E27FC236}">
                <a16:creationId xmlns:a16="http://schemas.microsoft.com/office/drawing/2014/main" id="{6FF4D0EF-3A8F-D64E-A030-17FA93DC4E11}"/>
              </a:ext>
            </a:extLst>
          </p:cNvPr>
          <p:cNvSpPr>
            <a:spLocks noGrp="1"/>
          </p:cNvSpPr>
          <p:nvPr>
            <p:ph type="body" sz="quarter" idx="38" hasCustomPrompt="1"/>
          </p:nvPr>
        </p:nvSpPr>
        <p:spPr>
          <a:xfrm>
            <a:off x="10500643" y="2329432"/>
            <a:ext cx="695250" cy="734798"/>
          </a:xfrm>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5</a:t>
            </a:r>
            <a:endParaRPr lang="en-US"/>
          </a:p>
        </p:txBody>
      </p:sp>
      <p:sp>
        <p:nvSpPr>
          <p:cNvPr id="37" name="Text Placeholder 17">
            <a:extLst>
              <a:ext uri="{FF2B5EF4-FFF2-40B4-BE49-F238E27FC236}">
                <a16:creationId xmlns:a16="http://schemas.microsoft.com/office/drawing/2014/main" id="{845589C5-3740-8549-824C-CF2095751693}"/>
              </a:ext>
            </a:extLst>
          </p:cNvPr>
          <p:cNvSpPr>
            <a:spLocks noGrp="1"/>
          </p:cNvSpPr>
          <p:nvPr>
            <p:ph type="body" sz="quarter" idx="35" hasCustomPrompt="1"/>
          </p:nvPr>
        </p:nvSpPr>
        <p:spPr>
          <a:xfrm>
            <a:off x="5561920" y="5263460"/>
            <a:ext cx="695250" cy="734798"/>
          </a:xfrm>
          <a:noFill/>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2</a:t>
            </a:r>
            <a:endParaRPr lang="en-US"/>
          </a:p>
        </p:txBody>
      </p:sp>
      <p:sp>
        <p:nvSpPr>
          <p:cNvPr id="24" name="Text Placeholder 17">
            <a:extLst>
              <a:ext uri="{FF2B5EF4-FFF2-40B4-BE49-F238E27FC236}">
                <a16:creationId xmlns:a16="http://schemas.microsoft.com/office/drawing/2014/main" id="{1504325D-5B53-A741-9F4A-1EA65D04662E}"/>
              </a:ext>
            </a:extLst>
          </p:cNvPr>
          <p:cNvSpPr>
            <a:spLocks noGrp="1"/>
          </p:cNvSpPr>
          <p:nvPr>
            <p:ph type="body" sz="quarter" idx="36" hasCustomPrompt="1"/>
          </p:nvPr>
        </p:nvSpPr>
        <p:spPr>
          <a:xfrm>
            <a:off x="5134337" y="2011710"/>
            <a:ext cx="695250" cy="734798"/>
          </a:xfrm>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3</a:t>
            </a:r>
            <a:endParaRPr lang="en-US"/>
          </a:p>
        </p:txBody>
      </p:sp>
      <p:sp>
        <p:nvSpPr>
          <p:cNvPr id="25" name="Text Placeholder 17">
            <a:extLst>
              <a:ext uri="{FF2B5EF4-FFF2-40B4-BE49-F238E27FC236}">
                <a16:creationId xmlns:a16="http://schemas.microsoft.com/office/drawing/2014/main" id="{C69A8499-F2CE-F349-A11C-AD4AD2B1C10A}"/>
              </a:ext>
            </a:extLst>
          </p:cNvPr>
          <p:cNvSpPr>
            <a:spLocks noGrp="1"/>
          </p:cNvSpPr>
          <p:nvPr>
            <p:ph type="body" sz="quarter" idx="39" hasCustomPrompt="1"/>
          </p:nvPr>
        </p:nvSpPr>
        <p:spPr>
          <a:xfrm>
            <a:off x="7652164" y="3135029"/>
            <a:ext cx="695250" cy="734798"/>
          </a:xfrm>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4</a:t>
            </a:r>
            <a:endParaRPr lang="en-US"/>
          </a:p>
        </p:txBody>
      </p:sp>
      <p:sp>
        <p:nvSpPr>
          <p:cNvPr id="29" name="Text Box 5">
            <a:extLst>
              <a:ext uri="{FF2B5EF4-FFF2-40B4-BE49-F238E27FC236}">
                <a16:creationId xmlns:a16="http://schemas.microsoft.com/office/drawing/2014/main" id="{252DF130-B7EB-BA4C-95D4-11B532998667}"/>
              </a:ext>
            </a:extLst>
          </p:cNvPr>
          <p:cNvSpPr txBox="1"/>
          <p:nvPr userDrawn="1"/>
        </p:nvSpPr>
        <p:spPr>
          <a:xfrm rot="5400000">
            <a:off x="8660156" y="3550216"/>
            <a:ext cx="6428383" cy="18719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r>
              <a:rPr lang="en-IE" sz="950" b="1" spc="170" baseline="0">
                <a:solidFill>
                  <a:srgbClr val="0B582E"/>
                </a:solidFill>
                <a:effectLst/>
                <a:latin typeface="+mn-lt"/>
                <a:ea typeface="Times New Roman" panose="02020603050405020304" pitchFamily="18" charset="0"/>
                <a:cs typeface="Times New Roman" panose="02020603050405020304" pitchFamily="18" charset="0"/>
              </a:rPr>
              <a:t>SUSTAINABLE</a:t>
            </a:r>
            <a:r>
              <a:rPr lang="en-IE" sz="950" spc="170" baseline="0">
                <a:solidFill>
                  <a:srgbClr val="0B582E"/>
                </a:solidFill>
                <a:effectLst/>
                <a:latin typeface="+mj-lt"/>
                <a:ea typeface="Times New Roman" panose="02020603050405020304" pitchFamily="18" charset="0"/>
                <a:cs typeface="Times New Roman" panose="02020603050405020304" pitchFamily="18" charset="0"/>
              </a:rPr>
              <a:t> FUTURES FOR ENTERPRISE CENTRES</a:t>
            </a:r>
            <a:endParaRPr lang="en-IE" sz="950" spc="170" baseline="0">
              <a:solidFill>
                <a:srgbClr val="0B582E"/>
              </a:solidFill>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077142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5 point number graph with icons A">
    <p:spTree>
      <p:nvGrpSpPr>
        <p:cNvPr id="1" name=""/>
        <p:cNvGrpSpPr/>
        <p:nvPr/>
      </p:nvGrpSpPr>
      <p:grpSpPr>
        <a:xfrm>
          <a:off x="0" y="0"/>
          <a:ext cx="0" cy="0"/>
          <a:chOff x="0" y="0"/>
          <a:chExt cx="0" cy="0"/>
        </a:xfrm>
      </p:grpSpPr>
      <p:sp>
        <p:nvSpPr>
          <p:cNvPr id="88" name="Text Placeholder 17">
            <a:extLst>
              <a:ext uri="{FF2B5EF4-FFF2-40B4-BE49-F238E27FC236}">
                <a16:creationId xmlns:a16="http://schemas.microsoft.com/office/drawing/2014/main" id="{34F0C302-0D8D-5843-989D-B63B49CEDBB6}"/>
              </a:ext>
            </a:extLst>
          </p:cNvPr>
          <p:cNvSpPr>
            <a:spLocks noGrp="1"/>
          </p:cNvSpPr>
          <p:nvPr>
            <p:ph type="body" sz="quarter" idx="18" hasCustomPrompt="1"/>
          </p:nvPr>
        </p:nvSpPr>
        <p:spPr>
          <a:xfrm>
            <a:off x="411246" y="1263516"/>
            <a:ext cx="4312551" cy="748242"/>
          </a:xfrm>
        </p:spPr>
        <p:txBody>
          <a:bodyPr/>
          <a:lstStyle>
            <a:lvl1pPr>
              <a:buNone/>
              <a:defRPr sz="22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90" name="Text Placeholder 23">
            <a:extLst>
              <a:ext uri="{FF2B5EF4-FFF2-40B4-BE49-F238E27FC236}">
                <a16:creationId xmlns:a16="http://schemas.microsoft.com/office/drawing/2014/main" id="{B4FF05A9-F886-404C-B3C2-76E4EDBDFD31}"/>
              </a:ext>
            </a:extLst>
          </p:cNvPr>
          <p:cNvSpPr>
            <a:spLocks noGrp="1"/>
          </p:cNvSpPr>
          <p:nvPr>
            <p:ph type="body" sz="quarter" idx="16" hasCustomPrompt="1"/>
          </p:nvPr>
        </p:nvSpPr>
        <p:spPr>
          <a:xfrm>
            <a:off x="411246" y="429619"/>
            <a:ext cx="4308887" cy="582221"/>
          </a:xfrm>
        </p:spPr>
        <p:txBody>
          <a:bodyPr>
            <a:normAutofit/>
          </a:bodyPr>
          <a:lstStyle>
            <a:lvl1pPr marL="0" indent="0" algn="l">
              <a:buNone/>
              <a:defRPr sz="3600" b="0" i="0">
                <a:solidFill>
                  <a:srgbClr val="000000"/>
                </a:solidFill>
                <a:latin typeface="+mn-lt"/>
              </a:defRPr>
            </a:lvl1pPr>
          </a:lstStyle>
          <a:p>
            <a:pPr lvl="0"/>
            <a:r>
              <a:rPr lang="en-US"/>
              <a:t>Heading</a:t>
            </a:r>
          </a:p>
        </p:txBody>
      </p:sp>
      <p:sp>
        <p:nvSpPr>
          <p:cNvPr id="76" name="Freeform 169">
            <a:extLst>
              <a:ext uri="{FF2B5EF4-FFF2-40B4-BE49-F238E27FC236}">
                <a16:creationId xmlns:a16="http://schemas.microsoft.com/office/drawing/2014/main" id="{38720E63-EB1C-BB42-A9BC-BBD00E84BC82}"/>
              </a:ext>
            </a:extLst>
          </p:cNvPr>
          <p:cNvSpPr>
            <a:spLocks noChangeArrowheads="1"/>
          </p:cNvSpPr>
          <p:nvPr/>
        </p:nvSpPr>
        <p:spPr bwMode="auto">
          <a:xfrm>
            <a:off x="500910" y="2319159"/>
            <a:ext cx="2066436" cy="2071148"/>
          </a:xfrm>
          <a:custGeom>
            <a:avLst/>
            <a:gdLst>
              <a:gd name="T0" fmla="*/ 3867 w 3868"/>
              <a:gd name="T1" fmla="*/ 1932 h 3876"/>
              <a:gd name="T2" fmla="*/ 3867 w 3868"/>
              <a:gd name="T3" fmla="*/ 1932 h 3876"/>
              <a:gd name="T4" fmla="*/ 1933 w 3868"/>
              <a:gd name="T5" fmla="*/ 3875 h 3876"/>
              <a:gd name="T6" fmla="*/ 0 w 3868"/>
              <a:gd name="T7" fmla="*/ 1932 h 3876"/>
              <a:gd name="T8" fmla="*/ 1933 w 3868"/>
              <a:gd name="T9" fmla="*/ 0 h 3876"/>
              <a:gd name="T10" fmla="*/ 3867 w 3868"/>
              <a:gd name="T11" fmla="*/ 1932 h 3876"/>
            </a:gdLst>
            <a:ahLst/>
            <a:cxnLst>
              <a:cxn ang="0">
                <a:pos x="T0" y="T1"/>
              </a:cxn>
              <a:cxn ang="0">
                <a:pos x="T2" y="T3"/>
              </a:cxn>
              <a:cxn ang="0">
                <a:pos x="T4" y="T5"/>
              </a:cxn>
              <a:cxn ang="0">
                <a:pos x="T6" y="T7"/>
              </a:cxn>
              <a:cxn ang="0">
                <a:pos x="T8" y="T9"/>
              </a:cxn>
              <a:cxn ang="0">
                <a:pos x="T10" y="T11"/>
              </a:cxn>
            </a:cxnLst>
            <a:rect l="0" t="0" r="r" b="b"/>
            <a:pathLst>
              <a:path w="3868" h="3876">
                <a:moveTo>
                  <a:pt x="3867" y="1932"/>
                </a:moveTo>
                <a:lnTo>
                  <a:pt x="3867" y="1932"/>
                </a:lnTo>
                <a:cubicBezTo>
                  <a:pt x="3867" y="3007"/>
                  <a:pt x="3000" y="3875"/>
                  <a:pt x="1933" y="3875"/>
                </a:cubicBezTo>
                <a:cubicBezTo>
                  <a:pt x="867" y="3875"/>
                  <a:pt x="0" y="3007"/>
                  <a:pt x="0" y="1932"/>
                </a:cubicBezTo>
                <a:cubicBezTo>
                  <a:pt x="0" y="866"/>
                  <a:pt x="867" y="0"/>
                  <a:pt x="1933" y="0"/>
                </a:cubicBezTo>
                <a:cubicBezTo>
                  <a:pt x="3000" y="0"/>
                  <a:pt x="3867" y="866"/>
                  <a:pt x="3867" y="1932"/>
                </a:cubicBezTo>
              </a:path>
            </a:pathLst>
          </a:custGeom>
          <a:solidFill>
            <a:srgbClr val="84BA41"/>
          </a:solidFill>
          <a:ln w="9525" cap="flat">
            <a:noFill/>
            <a:bevel/>
            <a:headEnd/>
            <a:tailEnd/>
          </a:ln>
          <a:effectLst/>
        </p:spPr>
        <p:txBody>
          <a:bodyPr wrap="none" anchor="ctr"/>
          <a:lstStyle/>
          <a:p>
            <a:endParaRPr lang="en-US"/>
          </a:p>
        </p:txBody>
      </p:sp>
      <p:sp>
        <p:nvSpPr>
          <p:cNvPr id="77" name="Freeform 170">
            <a:extLst>
              <a:ext uri="{FF2B5EF4-FFF2-40B4-BE49-F238E27FC236}">
                <a16:creationId xmlns:a16="http://schemas.microsoft.com/office/drawing/2014/main" id="{C82BD997-3E2D-3F4D-A216-D21A3434D7F1}"/>
              </a:ext>
            </a:extLst>
          </p:cNvPr>
          <p:cNvSpPr>
            <a:spLocks noChangeArrowheads="1"/>
          </p:cNvSpPr>
          <p:nvPr/>
        </p:nvSpPr>
        <p:spPr bwMode="auto">
          <a:xfrm>
            <a:off x="6433889" y="3354733"/>
            <a:ext cx="2365680" cy="2365680"/>
          </a:xfrm>
          <a:custGeom>
            <a:avLst/>
            <a:gdLst>
              <a:gd name="T0" fmla="*/ 4427 w 4428"/>
              <a:gd name="T1" fmla="*/ 2213 h 4428"/>
              <a:gd name="T2" fmla="*/ 4427 w 4428"/>
              <a:gd name="T3" fmla="*/ 2213 h 4428"/>
              <a:gd name="T4" fmla="*/ 2213 w 4428"/>
              <a:gd name="T5" fmla="*/ 4427 h 4428"/>
              <a:gd name="T6" fmla="*/ 0 w 4428"/>
              <a:gd name="T7" fmla="*/ 2213 h 4428"/>
              <a:gd name="T8" fmla="*/ 2213 w 4428"/>
              <a:gd name="T9" fmla="*/ 0 h 4428"/>
              <a:gd name="T10" fmla="*/ 4427 w 4428"/>
              <a:gd name="T11" fmla="*/ 2213 h 4428"/>
            </a:gdLst>
            <a:ahLst/>
            <a:cxnLst>
              <a:cxn ang="0">
                <a:pos x="T0" y="T1"/>
              </a:cxn>
              <a:cxn ang="0">
                <a:pos x="T2" y="T3"/>
              </a:cxn>
              <a:cxn ang="0">
                <a:pos x="T4" y="T5"/>
              </a:cxn>
              <a:cxn ang="0">
                <a:pos x="T6" y="T7"/>
              </a:cxn>
              <a:cxn ang="0">
                <a:pos x="T8" y="T9"/>
              </a:cxn>
              <a:cxn ang="0">
                <a:pos x="T10" y="T11"/>
              </a:cxn>
            </a:cxnLst>
            <a:rect l="0" t="0" r="r" b="b"/>
            <a:pathLst>
              <a:path w="4428" h="4428">
                <a:moveTo>
                  <a:pt x="4427" y="2213"/>
                </a:moveTo>
                <a:lnTo>
                  <a:pt x="4427" y="2213"/>
                </a:lnTo>
                <a:cubicBezTo>
                  <a:pt x="4427" y="3433"/>
                  <a:pt x="3433" y="4427"/>
                  <a:pt x="2213" y="4427"/>
                </a:cubicBezTo>
                <a:cubicBezTo>
                  <a:pt x="984" y="4427"/>
                  <a:pt x="0" y="3433"/>
                  <a:pt x="0" y="2213"/>
                </a:cubicBezTo>
                <a:cubicBezTo>
                  <a:pt x="0" y="985"/>
                  <a:pt x="984" y="0"/>
                  <a:pt x="2213" y="0"/>
                </a:cubicBezTo>
                <a:cubicBezTo>
                  <a:pt x="3433" y="0"/>
                  <a:pt x="4427" y="985"/>
                  <a:pt x="4427" y="2213"/>
                </a:cubicBezTo>
              </a:path>
            </a:pathLst>
          </a:custGeom>
          <a:solidFill>
            <a:srgbClr val="297239"/>
          </a:solidFill>
          <a:ln w="9525" cap="flat">
            <a:noFill/>
            <a:bevel/>
            <a:headEnd/>
            <a:tailEnd/>
          </a:ln>
          <a:effectLst/>
        </p:spPr>
        <p:txBody>
          <a:bodyPr wrap="none" anchor="ctr"/>
          <a:lstStyle/>
          <a:p>
            <a:endParaRPr lang="en-US"/>
          </a:p>
        </p:txBody>
      </p:sp>
      <p:sp>
        <p:nvSpPr>
          <p:cNvPr id="78" name="Freeform 171">
            <a:extLst>
              <a:ext uri="{FF2B5EF4-FFF2-40B4-BE49-F238E27FC236}">
                <a16:creationId xmlns:a16="http://schemas.microsoft.com/office/drawing/2014/main" id="{C68FEA06-8C7F-9F49-990B-23D42094A08A}"/>
              </a:ext>
            </a:extLst>
          </p:cNvPr>
          <p:cNvSpPr>
            <a:spLocks noChangeArrowheads="1"/>
          </p:cNvSpPr>
          <p:nvPr/>
        </p:nvSpPr>
        <p:spPr bwMode="auto">
          <a:xfrm>
            <a:off x="3533531" y="3275800"/>
            <a:ext cx="2313842" cy="2313842"/>
          </a:xfrm>
          <a:custGeom>
            <a:avLst/>
            <a:gdLst>
              <a:gd name="T0" fmla="*/ 4329 w 4330"/>
              <a:gd name="T1" fmla="*/ 2168 h 4329"/>
              <a:gd name="T2" fmla="*/ 4329 w 4330"/>
              <a:gd name="T3" fmla="*/ 2168 h 4329"/>
              <a:gd name="T4" fmla="*/ 2169 w 4330"/>
              <a:gd name="T5" fmla="*/ 4328 h 4329"/>
              <a:gd name="T6" fmla="*/ 0 w 4330"/>
              <a:gd name="T7" fmla="*/ 2168 h 4329"/>
              <a:gd name="T8" fmla="*/ 2169 w 4330"/>
              <a:gd name="T9" fmla="*/ 0 h 4329"/>
              <a:gd name="T10" fmla="*/ 4329 w 4330"/>
              <a:gd name="T11" fmla="*/ 2168 h 4329"/>
            </a:gdLst>
            <a:ahLst/>
            <a:cxnLst>
              <a:cxn ang="0">
                <a:pos x="T0" y="T1"/>
              </a:cxn>
              <a:cxn ang="0">
                <a:pos x="T2" y="T3"/>
              </a:cxn>
              <a:cxn ang="0">
                <a:pos x="T4" y="T5"/>
              </a:cxn>
              <a:cxn ang="0">
                <a:pos x="T6" y="T7"/>
              </a:cxn>
              <a:cxn ang="0">
                <a:pos x="T8" y="T9"/>
              </a:cxn>
              <a:cxn ang="0">
                <a:pos x="T10" y="T11"/>
              </a:cxn>
            </a:cxnLst>
            <a:rect l="0" t="0" r="r" b="b"/>
            <a:pathLst>
              <a:path w="4330" h="4329">
                <a:moveTo>
                  <a:pt x="4329" y="2168"/>
                </a:moveTo>
                <a:lnTo>
                  <a:pt x="4329" y="2168"/>
                </a:lnTo>
                <a:cubicBezTo>
                  <a:pt x="4329" y="3361"/>
                  <a:pt x="3362" y="4328"/>
                  <a:pt x="2169" y="4328"/>
                </a:cubicBezTo>
                <a:cubicBezTo>
                  <a:pt x="967" y="4328"/>
                  <a:pt x="0" y="3361"/>
                  <a:pt x="0" y="2168"/>
                </a:cubicBezTo>
                <a:cubicBezTo>
                  <a:pt x="0" y="976"/>
                  <a:pt x="967" y="0"/>
                  <a:pt x="2169" y="0"/>
                </a:cubicBezTo>
                <a:cubicBezTo>
                  <a:pt x="3362" y="0"/>
                  <a:pt x="4329" y="976"/>
                  <a:pt x="4329" y="2168"/>
                </a:cubicBezTo>
              </a:path>
            </a:pathLst>
          </a:custGeom>
          <a:solidFill>
            <a:srgbClr val="63A043"/>
          </a:solidFill>
          <a:ln w="9525" cap="flat">
            <a:noFill/>
            <a:bevel/>
            <a:headEnd/>
            <a:tailEnd/>
          </a:ln>
          <a:effectLst/>
        </p:spPr>
        <p:txBody>
          <a:bodyPr wrap="none" anchor="ctr"/>
          <a:lstStyle/>
          <a:p>
            <a:endParaRPr lang="en-US"/>
          </a:p>
        </p:txBody>
      </p:sp>
      <p:sp>
        <p:nvSpPr>
          <p:cNvPr id="79" name="Freeform 172">
            <a:extLst>
              <a:ext uri="{FF2B5EF4-FFF2-40B4-BE49-F238E27FC236}">
                <a16:creationId xmlns:a16="http://schemas.microsoft.com/office/drawing/2014/main" id="{4AC9A4FA-A4A1-1F44-874C-8BE1E0CAE5BF}"/>
              </a:ext>
            </a:extLst>
          </p:cNvPr>
          <p:cNvSpPr>
            <a:spLocks noChangeArrowheads="1"/>
          </p:cNvSpPr>
          <p:nvPr userDrawn="1"/>
        </p:nvSpPr>
        <p:spPr bwMode="auto">
          <a:xfrm>
            <a:off x="8469692" y="2157756"/>
            <a:ext cx="2690842" cy="2688487"/>
          </a:xfrm>
          <a:custGeom>
            <a:avLst/>
            <a:gdLst>
              <a:gd name="T0" fmla="*/ 5033 w 5034"/>
              <a:gd name="T1" fmla="*/ 2511 h 5033"/>
              <a:gd name="T2" fmla="*/ 5033 w 5034"/>
              <a:gd name="T3" fmla="*/ 2511 h 5033"/>
              <a:gd name="T4" fmla="*/ 2521 w 5034"/>
              <a:gd name="T5" fmla="*/ 5032 h 5033"/>
              <a:gd name="T6" fmla="*/ 0 w 5034"/>
              <a:gd name="T7" fmla="*/ 2511 h 5033"/>
              <a:gd name="T8" fmla="*/ 2521 w 5034"/>
              <a:gd name="T9" fmla="*/ 0 h 5033"/>
              <a:gd name="T10" fmla="*/ 5033 w 5034"/>
              <a:gd name="T11" fmla="*/ 2511 h 5033"/>
            </a:gdLst>
            <a:ahLst/>
            <a:cxnLst>
              <a:cxn ang="0">
                <a:pos x="T0" y="T1"/>
              </a:cxn>
              <a:cxn ang="0">
                <a:pos x="T2" y="T3"/>
              </a:cxn>
              <a:cxn ang="0">
                <a:pos x="T4" y="T5"/>
              </a:cxn>
              <a:cxn ang="0">
                <a:pos x="T6" y="T7"/>
              </a:cxn>
              <a:cxn ang="0">
                <a:pos x="T8" y="T9"/>
              </a:cxn>
              <a:cxn ang="0">
                <a:pos x="T10" y="T11"/>
              </a:cxn>
            </a:cxnLst>
            <a:rect l="0" t="0" r="r" b="b"/>
            <a:pathLst>
              <a:path w="5034" h="5033">
                <a:moveTo>
                  <a:pt x="5033" y="2511"/>
                </a:moveTo>
                <a:lnTo>
                  <a:pt x="5033" y="2511"/>
                </a:lnTo>
                <a:cubicBezTo>
                  <a:pt x="5033" y="3902"/>
                  <a:pt x="3904" y="5032"/>
                  <a:pt x="2521" y="5032"/>
                </a:cubicBezTo>
                <a:cubicBezTo>
                  <a:pt x="1130" y="5032"/>
                  <a:pt x="0" y="3902"/>
                  <a:pt x="0" y="2511"/>
                </a:cubicBezTo>
                <a:cubicBezTo>
                  <a:pt x="0" y="1120"/>
                  <a:pt x="1130" y="0"/>
                  <a:pt x="2521" y="0"/>
                </a:cubicBezTo>
                <a:cubicBezTo>
                  <a:pt x="3904" y="0"/>
                  <a:pt x="5033" y="1120"/>
                  <a:pt x="5033" y="2511"/>
                </a:cubicBezTo>
              </a:path>
            </a:pathLst>
          </a:custGeom>
          <a:solidFill>
            <a:srgbClr val="0B582E"/>
          </a:solidFill>
          <a:ln w="9525" cap="flat">
            <a:noFill/>
            <a:bevel/>
            <a:headEnd/>
            <a:tailEnd/>
          </a:ln>
          <a:effectLst/>
        </p:spPr>
        <p:txBody>
          <a:bodyPr wrap="none" anchor="ctr"/>
          <a:lstStyle/>
          <a:p>
            <a:endParaRPr lang="en-US"/>
          </a:p>
        </p:txBody>
      </p:sp>
      <p:sp>
        <p:nvSpPr>
          <p:cNvPr id="80" name="Freeform 173">
            <a:extLst>
              <a:ext uri="{FF2B5EF4-FFF2-40B4-BE49-F238E27FC236}">
                <a16:creationId xmlns:a16="http://schemas.microsoft.com/office/drawing/2014/main" id="{27FCD08C-F550-D545-95E5-ACCEF51638A9}"/>
              </a:ext>
            </a:extLst>
          </p:cNvPr>
          <p:cNvSpPr>
            <a:spLocks noChangeArrowheads="1"/>
          </p:cNvSpPr>
          <p:nvPr/>
        </p:nvSpPr>
        <p:spPr bwMode="auto">
          <a:xfrm>
            <a:off x="5167312" y="1978679"/>
            <a:ext cx="1983966" cy="1979254"/>
          </a:xfrm>
          <a:custGeom>
            <a:avLst/>
            <a:gdLst>
              <a:gd name="T0" fmla="*/ 3713 w 3714"/>
              <a:gd name="T1" fmla="*/ 1851 h 3704"/>
              <a:gd name="T2" fmla="*/ 3713 w 3714"/>
              <a:gd name="T3" fmla="*/ 1851 h 3704"/>
              <a:gd name="T4" fmla="*/ 1862 w 3714"/>
              <a:gd name="T5" fmla="*/ 3703 h 3704"/>
              <a:gd name="T6" fmla="*/ 0 w 3714"/>
              <a:gd name="T7" fmla="*/ 1851 h 3704"/>
              <a:gd name="T8" fmla="*/ 1862 w 3714"/>
              <a:gd name="T9" fmla="*/ 0 h 3704"/>
              <a:gd name="T10" fmla="*/ 3713 w 3714"/>
              <a:gd name="T11" fmla="*/ 1851 h 3704"/>
            </a:gdLst>
            <a:ahLst/>
            <a:cxnLst>
              <a:cxn ang="0">
                <a:pos x="T0" y="T1"/>
              </a:cxn>
              <a:cxn ang="0">
                <a:pos x="T2" y="T3"/>
              </a:cxn>
              <a:cxn ang="0">
                <a:pos x="T4" y="T5"/>
              </a:cxn>
              <a:cxn ang="0">
                <a:pos x="T6" y="T7"/>
              </a:cxn>
              <a:cxn ang="0">
                <a:pos x="T8" y="T9"/>
              </a:cxn>
              <a:cxn ang="0">
                <a:pos x="T10" y="T11"/>
              </a:cxn>
            </a:cxnLst>
            <a:rect l="0" t="0" r="r" b="b"/>
            <a:pathLst>
              <a:path w="3714" h="3704">
                <a:moveTo>
                  <a:pt x="3713" y="1851"/>
                </a:moveTo>
                <a:lnTo>
                  <a:pt x="3713" y="1851"/>
                </a:lnTo>
                <a:cubicBezTo>
                  <a:pt x="3713" y="2872"/>
                  <a:pt x="2883" y="3703"/>
                  <a:pt x="1862" y="3703"/>
                </a:cubicBezTo>
                <a:cubicBezTo>
                  <a:pt x="832" y="3703"/>
                  <a:pt x="0" y="2872"/>
                  <a:pt x="0" y="1851"/>
                </a:cubicBezTo>
                <a:cubicBezTo>
                  <a:pt x="0" y="831"/>
                  <a:pt x="832" y="0"/>
                  <a:pt x="1862" y="0"/>
                </a:cubicBezTo>
                <a:cubicBezTo>
                  <a:pt x="2883" y="0"/>
                  <a:pt x="3713" y="831"/>
                  <a:pt x="3713" y="1851"/>
                </a:cubicBezTo>
              </a:path>
            </a:pathLst>
          </a:custGeom>
          <a:solidFill>
            <a:srgbClr val="468940"/>
          </a:solidFill>
          <a:ln w="9525" cap="flat">
            <a:noFill/>
            <a:bevel/>
            <a:headEnd/>
            <a:tailEnd/>
          </a:ln>
          <a:effectLst/>
        </p:spPr>
        <p:txBody>
          <a:bodyPr wrap="none" anchor="ctr"/>
          <a:lstStyle/>
          <a:p>
            <a:endParaRPr lang="en-US"/>
          </a:p>
        </p:txBody>
      </p:sp>
      <p:sp>
        <p:nvSpPr>
          <p:cNvPr id="81" name="Freeform 174">
            <a:extLst>
              <a:ext uri="{FF2B5EF4-FFF2-40B4-BE49-F238E27FC236}">
                <a16:creationId xmlns:a16="http://schemas.microsoft.com/office/drawing/2014/main" id="{4A9CE79B-4F97-2642-817C-4F0E7F93E57E}"/>
              </a:ext>
            </a:extLst>
          </p:cNvPr>
          <p:cNvSpPr>
            <a:spLocks noChangeArrowheads="1"/>
          </p:cNvSpPr>
          <p:nvPr/>
        </p:nvSpPr>
        <p:spPr bwMode="auto">
          <a:xfrm>
            <a:off x="225229" y="3447805"/>
            <a:ext cx="791702" cy="791702"/>
          </a:xfrm>
          <a:custGeom>
            <a:avLst/>
            <a:gdLst>
              <a:gd name="T0" fmla="*/ 1482 w 1483"/>
              <a:gd name="T1" fmla="*/ 740 h 1482"/>
              <a:gd name="T2" fmla="*/ 1482 w 1483"/>
              <a:gd name="T3" fmla="*/ 740 h 1482"/>
              <a:gd name="T4" fmla="*/ 741 w 1483"/>
              <a:gd name="T5" fmla="*/ 1481 h 1482"/>
              <a:gd name="T6" fmla="*/ 0 w 1483"/>
              <a:gd name="T7" fmla="*/ 740 h 1482"/>
              <a:gd name="T8" fmla="*/ 741 w 1483"/>
              <a:gd name="T9" fmla="*/ 0 h 1482"/>
              <a:gd name="T10" fmla="*/ 1482 w 1483"/>
              <a:gd name="T11" fmla="*/ 740 h 1482"/>
            </a:gdLst>
            <a:ahLst/>
            <a:cxnLst>
              <a:cxn ang="0">
                <a:pos x="T0" y="T1"/>
              </a:cxn>
              <a:cxn ang="0">
                <a:pos x="T2" y="T3"/>
              </a:cxn>
              <a:cxn ang="0">
                <a:pos x="T4" y="T5"/>
              </a:cxn>
              <a:cxn ang="0">
                <a:pos x="T6" y="T7"/>
              </a:cxn>
              <a:cxn ang="0">
                <a:pos x="T8" y="T9"/>
              </a:cxn>
              <a:cxn ang="0">
                <a:pos x="T10" y="T11"/>
              </a:cxn>
            </a:cxnLst>
            <a:rect l="0" t="0" r="r" b="b"/>
            <a:pathLst>
              <a:path w="1483" h="1482">
                <a:moveTo>
                  <a:pt x="1482" y="740"/>
                </a:moveTo>
                <a:lnTo>
                  <a:pt x="1482" y="740"/>
                </a:lnTo>
                <a:cubicBezTo>
                  <a:pt x="1482" y="1147"/>
                  <a:pt x="1147" y="1481"/>
                  <a:pt x="741" y="1481"/>
                </a:cubicBezTo>
                <a:cubicBezTo>
                  <a:pt x="334" y="1481"/>
                  <a:pt x="0" y="1147"/>
                  <a:pt x="0" y="740"/>
                </a:cubicBezTo>
                <a:cubicBezTo>
                  <a:pt x="0" y="334"/>
                  <a:pt x="334" y="0"/>
                  <a:pt x="741" y="0"/>
                </a:cubicBezTo>
                <a:cubicBezTo>
                  <a:pt x="1147" y="0"/>
                  <a:pt x="1482" y="334"/>
                  <a:pt x="1482" y="740"/>
                </a:cubicBezTo>
              </a:path>
            </a:pathLst>
          </a:custGeom>
          <a:solidFill>
            <a:srgbClr val="84BA41"/>
          </a:solidFill>
          <a:ln w="9525" cap="flat">
            <a:noFill/>
            <a:bevel/>
            <a:headEnd/>
            <a:tailEnd/>
          </a:ln>
          <a:effectLst/>
        </p:spPr>
        <p:txBody>
          <a:bodyPr wrap="none" anchor="ctr"/>
          <a:lstStyle/>
          <a:p>
            <a:endParaRPr lang="en-US"/>
          </a:p>
        </p:txBody>
      </p:sp>
      <p:sp>
        <p:nvSpPr>
          <p:cNvPr id="82" name="Freeform 175">
            <a:extLst>
              <a:ext uri="{FF2B5EF4-FFF2-40B4-BE49-F238E27FC236}">
                <a16:creationId xmlns:a16="http://schemas.microsoft.com/office/drawing/2014/main" id="{06142319-C95F-814A-BCD5-AFEE8A77203B}"/>
              </a:ext>
            </a:extLst>
          </p:cNvPr>
          <p:cNvSpPr>
            <a:spLocks noChangeArrowheads="1"/>
          </p:cNvSpPr>
          <p:nvPr userDrawn="1"/>
        </p:nvSpPr>
        <p:spPr bwMode="auto">
          <a:xfrm>
            <a:off x="5232390" y="4757884"/>
            <a:ext cx="791702" cy="791702"/>
          </a:xfrm>
          <a:custGeom>
            <a:avLst/>
            <a:gdLst>
              <a:gd name="T0" fmla="*/ 1482 w 1483"/>
              <a:gd name="T1" fmla="*/ 741 h 1482"/>
              <a:gd name="T2" fmla="*/ 1482 w 1483"/>
              <a:gd name="T3" fmla="*/ 741 h 1482"/>
              <a:gd name="T4" fmla="*/ 741 w 1483"/>
              <a:gd name="T5" fmla="*/ 1481 h 1482"/>
              <a:gd name="T6" fmla="*/ 0 w 1483"/>
              <a:gd name="T7" fmla="*/ 741 h 1482"/>
              <a:gd name="T8" fmla="*/ 741 w 1483"/>
              <a:gd name="T9" fmla="*/ 0 h 1482"/>
              <a:gd name="T10" fmla="*/ 1482 w 1483"/>
              <a:gd name="T11" fmla="*/ 741 h 1482"/>
            </a:gdLst>
            <a:ahLst/>
            <a:cxnLst>
              <a:cxn ang="0">
                <a:pos x="T0" y="T1"/>
              </a:cxn>
              <a:cxn ang="0">
                <a:pos x="T2" y="T3"/>
              </a:cxn>
              <a:cxn ang="0">
                <a:pos x="T4" y="T5"/>
              </a:cxn>
              <a:cxn ang="0">
                <a:pos x="T6" y="T7"/>
              </a:cxn>
              <a:cxn ang="0">
                <a:pos x="T8" y="T9"/>
              </a:cxn>
              <a:cxn ang="0">
                <a:pos x="T10" y="T11"/>
              </a:cxn>
            </a:cxnLst>
            <a:rect l="0" t="0" r="r" b="b"/>
            <a:pathLst>
              <a:path w="1483" h="1482">
                <a:moveTo>
                  <a:pt x="1482" y="741"/>
                </a:moveTo>
                <a:lnTo>
                  <a:pt x="1482" y="741"/>
                </a:lnTo>
                <a:cubicBezTo>
                  <a:pt x="1482" y="1147"/>
                  <a:pt x="1148" y="1481"/>
                  <a:pt x="741" y="1481"/>
                </a:cubicBezTo>
                <a:cubicBezTo>
                  <a:pt x="334" y="1481"/>
                  <a:pt x="0" y="1147"/>
                  <a:pt x="0" y="741"/>
                </a:cubicBezTo>
                <a:cubicBezTo>
                  <a:pt x="0" y="334"/>
                  <a:pt x="334" y="0"/>
                  <a:pt x="741" y="0"/>
                </a:cubicBezTo>
                <a:cubicBezTo>
                  <a:pt x="1148" y="0"/>
                  <a:pt x="1482" y="334"/>
                  <a:pt x="1482" y="741"/>
                </a:cubicBezTo>
              </a:path>
            </a:pathLst>
          </a:custGeom>
          <a:solidFill>
            <a:srgbClr val="63A043"/>
          </a:solidFill>
          <a:ln w="9525" cap="flat">
            <a:noFill/>
            <a:bevel/>
            <a:headEnd/>
            <a:tailEnd/>
          </a:ln>
          <a:effectLst/>
        </p:spPr>
        <p:txBody>
          <a:bodyPr wrap="none" anchor="ctr"/>
          <a:lstStyle/>
          <a:p>
            <a:endParaRPr lang="en-US"/>
          </a:p>
        </p:txBody>
      </p:sp>
      <p:sp>
        <p:nvSpPr>
          <p:cNvPr id="83" name="Freeform 176">
            <a:extLst>
              <a:ext uri="{FF2B5EF4-FFF2-40B4-BE49-F238E27FC236}">
                <a16:creationId xmlns:a16="http://schemas.microsoft.com/office/drawing/2014/main" id="{91B82CE6-EFD3-C44A-97DF-D00B51610AC8}"/>
              </a:ext>
            </a:extLst>
          </p:cNvPr>
          <p:cNvSpPr>
            <a:spLocks noChangeArrowheads="1"/>
          </p:cNvSpPr>
          <p:nvPr userDrawn="1"/>
        </p:nvSpPr>
        <p:spPr bwMode="auto">
          <a:xfrm>
            <a:off x="5120187" y="1823166"/>
            <a:ext cx="791702" cy="786989"/>
          </a:xfrm>
          <a:custGeom>
            <a:avLst/>
            <a:gdLst>
              <a:gd name="T0" fmla="*/ 1482 w 1483"/>
              <a:gd name="T1" fmla="*/ 731 h 1473"/>
              <a:gd name="T2" fmla="*/ 1482 w 1483"/>
              <a:gd name="T3" fmla="*/ 731 h 1473"/>
              <a:gd name="T4" fmla="*/ 741 w 1483"/>
              <a:gd name="T5" fmla="*/ 1472 h 1473"/>
              <a:gd name="T6" fmla="*/ 0 w 1483"/>
              <a:gd name="T7" fmla="*/ 731 h 1473"/>
              <a:gd name="T8" fmla="*/ 741 w 1483"/>
              <a:gd name="T9" fmla="*/ 0 h 1473"/>
              <a:gd name="T10" fmla="*/ 1482 w 1483"/>
              <a:gd name="T11" fmla="*/ 731 h 1473"/>
            </a:gdLst>
            <a:ahLst/>
            <a:cxnLst>
              <a:cxn ang="0">
                <a:pos x="T0" y="T1"/>
              </a:cxn>
              <a:cxn ang="0">
                <a:pos x="T2" y="T3"/>
              </a:cxn>
              <a:cxn ang="0">
                <a:pos x="T4" y="T5"/>
              </a:cxn>
              <a:cxn ang="0">
                <a:pos x="T6" y="T7"/>
              </a:cxn>
              <a:cxn ang="0">
                <a:pos x="T8" y="T9"/>
              </a:cxn>
              <a:cxn ang="0">
                <a:pos x="T10" y="T11"/>
              </a:cxn>
            </a:cxnLst>
            <a:rect l="0" t="0" r="r" b="b"/>
            <a:pathLst>
              <a:path w="1483" h="1473">
                <a:moveTo>
                  <a:pt x="1482" y="731"/>
                </a:moveTo>
                <a:lnTo>
                  <a:pt x="1482" y="731"/>
                </a:lnTo>
                <a:cubicBezTo>
                  <a:pt x="1482" y="1147"/>
                  <a:pt x="1148" y="1472"/>
                  <a:pt x="741" y="1472"/>
                </a:cubicBezTo>
                <a:cubicBezTo>
                  <a:pt x="334" y="1472"/>
                  <a:pt x="0" y="1147"/>
                  <a:pt x="0" y="731"/>
                </a:cubicBezTo>
                <a:cubicBezTo>
                  <a:pt x="0" y="325"/>
                  <a:pt x="334" y="0"/>
                  <a:pt x="741" y="0"/>
                </a:cubicBezTo>
                <a:cubicBezTo>
                  <a:pt x="1148" y="0"/>
                  <a:pt x="1482" y="325"/>
                  <a:pt x="1482" y="731"/>
                </a:cubicBezTo>
              </a:path>
            </a:pathLst>
          </a:custGeom>
          <a:solidFill>
            <a:srgbClr val="468940"/>
          </a:solidFill>
          <a:ln w="9525" cap="flat">
            <a:noFill/>
            <a:bevel/>
            <a:headEnd/>
            <a:tailEnd/>
          </a:ln>
          <a:effectLst/>
        </p:spPr>
        <p:txBody>
          <a:bodyPr wrap="none" anchor="ctr"/>
          <a:lstStyle/>
          <a:p>
            <a:endParaRPr lang="en-US"/>
          </a:p>
        </p:txBody>
      </p:sp>
      <p:sp>
        <p:nvSpPr>
          <p:cNvPr id="84" name="Freeform 177">
            <a:extLst>
              <a:ext uri="{FF2B5EF4-FFF2-40B4-BE49-F238E27FC236}">
                <a16:creationId xmlns:a16="http://schemas.microsoft.com/office/drawing/2014/main" id="{93A80B2C-5FD5-C347-BBB3-F9F251C50D45}"/>
              </a:ext>
            </a:extLst>
          </p:cNvPr>
          <p:cNvSpPr>
            <a:spLocks noChangeArrowheads="1"/>
          </p:cNvSpPr>
          <p:nvPr/>
        </p:nvSpPr>
        <p:spPr bwMode="auto">
          <a:xfrm>
            <a:off x="7616729" y="3022502"/>
            <a:ext cx="786989" cy="786989"/>
          </a:xfrm>
          <a:custGeom>
            <a:avLst/>
            <a:gdLst>
              <a:gd name="T0" fmla="*/ 1473 w 1474"/>
              <a:gd name="T1" fmla="*/ 740 h 1473"/>
              <a:gd name="T2" fmla="*/ 1473 w 1474"/>
              <a:gd name="T3" fmla="*/ 740 h 1473"/>
              <a:gd name="T4" fmla="*/ 741 w 1474"/>
              <a:gd name="T5" fmla="*/ 1472 h 1473"/>
              <a:gd name="T6" fmla="*/ 0 w 1474"/>
              <a:gd name="T7" fmla="*/ 740 h 1473"/>
              <a:gd name="T8" fmla="*/ 741 w 1474"/>
              <a:gd name="T9" fmla="*/ 0 h 1473"/>
              <a:gd name="T10" fmla="*/ 1473 w 1474"/>
              <a:gd name="T11" fmla="*/ 740 h 1473"/>
            </a:gdLst>
            <a:ahLst/>
            <a:cxnLst>
              <a:cxn ang="0">
                <a:pos x="T0" y="T1"/>
              </a:cxn>
              <a:cxn ang="0">
                <a:pos x="T2" y="T3"/>
              </a:cxn>
              <a:cxn ang="0">
                <a:pos x="T4" y="T5"/>
              </a:cxn>
              <a:cxn ang="0">
                <a:pos x="T6" y="T7"/>
              </a:cxn>
              <a:cxn ang="0">
                <a:pos x="T8" y="T9"/>
              </a:cxn>
              <a:cxn ang="0">
                <a:pos x="T10" y="T11"/>
              </a:cxn>
            </a:cxnLst>
            <a:rect l="0" t="0" r="r" b="b"/>
            <a:pathLst>
              <a:path w="1474" h="1473">
                <a:moveTo>
                  <a:pt x="1473" y="740"/>
                </a:moveTo>
                <a:lnTo>
                  <a:pt x="1473" y="740"/>
                </a:lnTo>
                <a:cubicBezTo>
                  <a:pt x="1473" y="1147"/>
                  <a:pt x="1147" y="1472"/>
                  <a:pt x="741" y="1472"/>
                </a:cubicBezTo>
                <a:cubicBezTo>
                  <a:pt x="325" y="1472"/>
                  <a:pt x="0" y="1147"/>
                  <a:pt x="0" y="740"/>
                </a:cubicBezTo>
                <a:cubicBezTo>
                  <a:pt x="0" y="325"/>
                  <a:pt x="325" y="0"/>
                  <a:pt x="741" y="0"/>
                </a:cubicBezTo>
                <a:cubicBezTo>
                  <a:pt x="1147" y="0"/>
                  <a:pt x="1473" y="325"/>
                  <a:pt x="1473" y="740"/>
                </a:cubicBezTo>
              </a:path>
            </a:pathLst>
          </a:custGeom>
          <a:solidFill>
            <a:srgbClr val="297239"/>
          </a:solidFill>
          <a:ln w="9525" cap="flat">
            <a:noFill/>
            <a:bevel/>
            <a:headEnd/>
            <a:tailEnd/>
          </a:ln>
          <a:effectLst/>
        </p:spPr>
        <p:txBody>
          <a:bodyPr wrap="none" anchor="ctr"/>
          <a:lstStyle/>
          <a:p>
            <a:endParaRPr lang="en-US"/>
          </a:p>
        </p:txBody>
      </p:sp>
      <p:sp>
        <p:nvSpPr>
          <p:cNvPr id="87" name="Freeform 178">
            <a:extLst>
              <a:ext uri="{FF2B5EF4-FFF2-40B4-BE49-F238E27FC236}">
                <a16:creationId xmlns:a16="http://schemas.microsoft.com/office/drawing/2014/main" id="{57E238EC-5E3B-724B-824A-991294CD73C2}"/>
              </a:ext>
            </a:extLst>
          </p:cNvPr>
          <p:cNvSpPr>
            <a:spLocks noChangeArrowheads="1"/>
          </p:cNvSpPr>
          <p:nvPr/>
        </p:nvSpPr>
        <p:spPr bwMode="auto">
          <a:xfrm>
            <a:off x="10411245" y="2230800"/>
            <a:ext cx="786989" cy="791702"/>
          </a:xfrm>
          <a:custGeom>
            <a:avLst/>
            <a:gdLst>
              <a:gd name="T0" fmla="*/ 1473 w 1474"/>
              <a:gd name="T1" fmla="*/ 740 h 1482"/>
              <a:gd name="T2" fmla="*/ 1473 w 1474"/>
              <a:gd name="T3" fmla="*/ 740 h 1482"/>
              <a:gd name="T4" fmla="*/ 733 w 1474"/>
              <a:gd name="T5" fmla="*/ 1481 h 1482"/>
              <a:gd name="T6" fmla="*/ 0 w 1474"/>
              <a:gd name="T7" fmla="*/ 740 h 1482"/>
              <a:gd name="T8" fmla="*/ 733 w 1474"/>
              <a:gd name="T9" fmla="*/ 0 h 1482"/>
              <a:gd name="T10" fmla="*/ 1473 w 1474"/>
              <a:gd name="T11" fmla="*/ 740 h 1482"/>
            </a:gdLst>
            <a:ahLst/>
            <a:cxnLst>
              <a:cxn ang="0">
                <a:pos x="T0" y="T1"/>
              </a:cxn>
              <a:cxn ang="0">
                <a:pos x="T2" y="T3"/>
              </a:cxn>
              <a:cxn ang="0">
                <a:pos x="T4" y="T5"/>
              </a:cxn>
              <a:cxn ang="0">
                <a:pos x="T6" y="T7"/>
              </a:cxn>
              <a:cxn ang="0">
                <a:pos x="T8" y="T9"/>
              </a:cxn>
              <a:cxn ang="0">
                <a:pos x="T10" y="T11"/>
              </a:cxn>
            </a:cxnLst>
            <a:rect l="0" t="0" r="r" b="b"/>
            <a:pathLst>
              <a:path w="1474" h="1482">
                <a:moveTo>
                  <a:pt x="1473" y="740"/>
                </a:moveTo>
                <a:lnTo>
                  <a:pt x="1473" y="740"/>
                </a:lnTo>
                <a:cubicBezTo>
                  <a:pt x="1473" y="1147"/>
                  <a:pt x="1148" y="1481"/>
                  <a:pt x="733" y="1481"/>
                </a:cubicBezTo>
                <a:cubicBezTo>
                  <a:pt x="326" y="1481"/>
                  <a:pt x="0" y="1147"/>
                  <a:pt x="0" y="740"/>
                </a:cubicBezTo>
                <a:cubicBezTo>
                  <a:pt x="0" y="334"/>
                  <a:pt x="326" y="0"/>
                  <a:pt x="733" y="0"/>
                </a:cubicBezTo>
                <a:cubicBezTo>
                  <a:pt x="1148" y="0"/>
                  <a:pt x="1473" y="334"/>
                  <a:pt x="1473" y="740"/>
                </a:cubicBezTo>
              </a:path>
            </a:pathLst>
          </a:custGeom>
          <a:solidFill>
            <a:srgbClr val="0B582E"/>
          </a:solidFill>
          <a:ln w="9525" cap="flat">
            <a:noFill/>
            <a:bevel/>
            <a:headEnd/>
            <a:tailEnd/>
          </a:ln>
          <a:effectLst/>
        </p:spPr>
        <p:txBody>
          <a:bodyPr wrap="none" anchor="ctr"/>
          <a:lstStyle/>
          <a:p>
            <a:endParaRPr lang="en-US"/>
          </a:p>
        </p:txBody>
      </p:sp>
      <p:sp>
        <p:nvSpPr>
          <p:cNvPr id="144" name="Text Placeholder 17">
            <a:extLst>
              <a:ext uri="{FF2B5EF4-FFF2-40B4-BE49-F238E27FC236}">
                <a16:creationId xmlns:a16="http://schemas.microsoft.com/office/drawing/2014/main" id="{43A9646D-E0E8-9B4E-9F77-3E844CAD8BDC}"/>
              </a:ext>
            </a:extLst>
          </p:cNvPr>
          <p:cNvSpPr>
            <a:spLocks noGrp="1"/>
          </p:cNvSpPr>
          <p:nvPr>
            <p:ph type="body" sz="quarter" idx="21" hasCustomPrompt="1"/>
          </p:nvPr>
        </p:nvSpPr>
        <p:spPr>
          <a:xfrm>
            <a:off x="621722" y="2978398"/>
            <a:ext cx="1740791" cy="697634"/>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46" name="Text Placeholder 17">
            <a:extLst>
              <a:ext uri="{FF2B5EF4-FFF2-40B4-BE49-F238E27FC236}">
                <a16:creationId xmlns:a16="http://schemas.microsoft.com/office/drawing/2014/main" id="{4967DA91-F81D-4447-97B2-6C673397EF5C}"/>
              </a:ext>
            </a:extLst>
          </p:cNvPr>
          <p:cNvSpPr>
            <a:spLocks noGrp="1"/>
          </p:cNvSpPr>
          <p:nvPr>
            <p:ph type="body" sz="quarter" idx="26" hasCustomPrompt="1"/>
          </p:nvPr>
        </p:nvSpPr>
        <p:spPr>
          <a:xfrm>
            <a:off x="3760907" y="4051294"/>
            <a:ext cx="1853076" cy="839438"/>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48" name="Text Placeholder 17">
            <a:extLst>
              <a:ext uri="{FF2B5EF4-FFF2-40B4-BE49-F238E27FC236}">
                <a16:creationId xmlns:a16="http://schemas.microsoft.com/office/drawing/2014/main" id="{B53006D1-ED98-8C47-8186-B2BFCF6FB790}"/>
              </a:ext>
            </a:extLst>
          </p:cNvPr>
          <p:cNvSpPr>
            <a:spLocks noGrp="1"/>
          </p:cNvSpPr>
          <p:nvPr>
            <p:ph type="body" sz="quarter" idx="28" hasCustomPrompt="1"/>
          </p:nvPr>
        </p:nvSpPr>
        <p:spPr>
          <a:xfrm>
            <a:off x="6509130" y="4122543"/>
            <a:ext cx="2130961" cy="880763"/>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50" name="Text Placeholder 17">
            <a:extLst>
              <a:ext uri="{FF2B5EF4-FFF2-40B4-BE49-F238E27FC236}">
                <a16:creationId xmlns:a16="http://schemas.microsoft.com/office/drawing/2014/main" id="{FD8DCD0D-631E-D748-A38B-01AB4591DC09}"/>
              </a:ext>
            </a:extLst>
          </p:cNvPr>
          <p:cNvSpPr>
            <a:spLocks noGrp="1"/>
          </p:cNvSpPr>
          <p:nvPr>
            <p:ph type="body" sz="quarter" idx="30" hasCustomPrompt="1"/>
          </p:nvPr>
        </p:nvSpPr>
        <p:spPr>
          <a:xfrm>
            <a:off x="8625833" y="3068072"/>
            <a:ext cx="2333958" cy="880763"/>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52" name="Text Placeholder 17">
            <a:extLst>
              <a:ext uri="{FF2B5EF4-FFF2-40B4-BE49-F238E27FC236}">
                <a16:creationId xmlns:a16="http://schemas.microsoft.com/office/drawing/2014/main" id="{504933AA-9772-824C-B12A-884D2266FA72}"/>
              </a:ext>
            </a:extLst>
          </p:cNvPr>
          <p:cNvSpPr>
            <a:spLocks noGrp="1"/>
          </p:cNvSpPr>
          <p:nvPr>
            <p:ph type="body" sz="quarter" idx="32" hasCustomPrompt="1"/>
          </p:nvPr>
        </p:nvSpPr>
        <p:spPr>
          <a:xfrm>
            <a:off x="5237753" y="2694475"/>
            <a:ext cx="1740791" cy="880763"/>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54" name="Text Placeholder 17">
            <a:extLst>
              <a:ext uri="{FF2B5EF4-FFF2-40B4-BE49-F238E27FC236}">
                <a16:creationId xmlns:a16="http://schemas.microsoft.com/office/drawing/2014/main" id="{43222CA0-2E78-6A40-979E-1DAE10272C71}"/>
              </a:ext>
            </a:extLst>
          </p:cNvPr>
          <p:cNvSpPr>
            <a:spLocks noGrp="1"/>
          </p:cNvSpPr>
          <p:nvPr>
            <p:ph type="body" sz="quarter" idx="34" hasCustomPrompt="1"/>
          </p:nvPr>
        </p:nvSpPr>
        <p:spPr>
          <a:xfrm>
            <a:off x="254646" y="3596712"/>
            <a:ext cx="695250" cy="734798"/>
          </a:xfrm>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1</a:t>
            </a:r>
            <a:endParaRPr lang="en-US"/>
          </a:p>
        </p:txBody>
      </p:sp>
      <p:sp>
        <p:nvSpPr>
          <p:cNvPr id="158" name="Text Placeholder 17">
            <a:extLst>
              <a:ext uri="{FF2B5EF4-FFF2-40B4-BE49-F238E27FC236}">
                <a16:creationId xmlns:a16="http://schemas.microsoft.com/office/drawing/2014/main" id="{6FF4D0EF-3A8F-D64E-A030-17FA93DC4E11}"/>
              </a:ext>
            </a:extLst>
          </p:cNvPr>
          <p:cNvSpPr>
            <a:spLocks noGrp="1"/>
          </p:cNvSpPr>
          <p:nvPr>
            <p:ph type="body" sz="quarter" idx="38" hasCustomPrompt="1"/>
          </p:nvPr>
        </p:nvSpPr>
        <p:spPr>
          <a:xfrm>
            <a:off x="10500643" y="2329432"/>
            <a:ext cx="695250" cy="734798"/>
          </a:xfrm>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5</a:t>
            </a:r>
            <a:endParaRPr lang="en-US"/>
          </a:p>
        </p:txBody>
      </p:sp>
      <p:sp>
        <p:nvSpPr>
          <p:cNvPr id="37" name="Text Placeholder 17">
            <a:extLst>
              <a:ext uri="{FF2B5EF4-FFF2-40B4-BE49-F238E27FC236}">
                <a16:creationId xmlns:a16="http://schemas.microsoft.com/office/drawing/2014/main" id="{845589C5-3740-8549-824C-CF2095751693}"/>
              </a:ext>
            </a:extLst>
          </p:cNvPr>
          <p:cNvSpPr>
            <a:spLocks noGrp="1"/>
          </p:cNvSpPr>
          <p:nvPr>
            <p:ph type="body" sz="quarter" idx="35" hasCustomPrompt="1"/>
          </p:nvPr>
        </p:nvSpPr>
        <p:spPr>
          <a:xfrm>
            <a:off x="5312348" y="4904132"/>
            <a:ext cx="695250" cy="734798"/>
          </a:xfrm>
          <a:noFill/>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2</a:t>
            </a:r>
            <a:endParaRPr lang="en-US"/>
          </a:p>
        </p:txBody>
      </p:sp>
      <p:sp>
        <p:nvSpPr>
          <p:cNvPr id="24" name="Text Placeholder 17">
            <a:extLst>
              <a:ext uri="{FF2B5EF4-FFF2-40B4-BE49-F238E27FC236}">
                <a16:creationId xmlns:a16="http://schemas.microsoft.com/office/drawing/2014/main" id="{1504325D-5B53-A741-9F4A-1EA65D04662E}"/>
              </a:ext>
            </a:extLst>
          </p:cNvPr>
          <p:cNvSpPr>
            <a:spLocks noGrp="1"/>
          </p:cNvSpPr>
          <p:nvPr>
            <p:ph type="body" sz="quarter" idx="36" hasCustomPrompt="1"/>
          </p:nvPr>
        </p:nvSpPr>
        <p:spPr>
          <a:xfrm>
            <a:off x="5168413" y="1870333"/>
            <a:ext cx="695250" cy="734798"/>
          </a:xfrm>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3</a:t>
            </a:r>
            <a:endParaRPr lang="en-US"/>
          </a:p>
        </p:txBody>
      </p:sp>
      <p:sp>
        <p:nvSpPr>
          <p:cNvPr id="25" name="Text Placeholder 17">
            <a:extLst>
              <a:ext uri="{FF2B5EF4-FFF2-40B4-BE49-F238E27FC236}">
                <a16:creationId xmlns:a16="http://schemas.microsoft.com/office/drawing/2014/main" id="{C69A8499-F2CE-F349-A11C-AD4AD2B1C10A}"/>
              </a:ext>
            </a:extLst>
          </p:cNvPr>
          <p:cNvSpPr>
            <a:spLocks noGrp="1"/>
          </p:cNvSpPr>
          <p:nvPr>
            <p:ph type="body" sz="quarter" idx="39" hasCustomPrompt="1"/>
          </p:nvPr>
        </p:nvSpPr>
        <p:spPr>
          <a:xfrm>
            <a:off x="7652164" y="3135029"/>
            <a:ext cx="695250" cy="734798"/>
          </a:xfrm>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4</a:t>
            </a:r>
            <a:endParaRPr lang="en-US"/>
          </a:p>
        </p:txBody>
      </p:sp>
      <p:sp>
        <p:nvSpPr>
          <p:cNvPr id="29" name="Text Box 5">
            <a:extLst>
              <a:ext uri="{FF2B5EF4-FFF2-40B4-BE49-F238E27FC236}">
                <a16:creationId xmlns:a16="http://schemas.microsoft.com/office/drawing/2014/main" id="{252DF130-B7EB-BA4C-95D4-11B532998667}"/>
              </a:ext>
            </a:extLst>
          </p:cNvPr>
          <p:cNvSpPr txBox="1"/>
          <p:nvPr userDrawn="1"/>
        </p:nvSpPr>
        <p:spPr>
          <a:xfrm rot="5400000">
            <a:off x="8660156" y="3550216"/>
            <a:ext cx="6428383" cy="18719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r>
              <a:rPr lang="en-IE" sz="950" b="1" spc="170" baseline="0">
                <a:solidFill>
                  <a:srgbClr val="0B582E"/>
                </a:solidFill>
                <a:effectLst/>
                <a:latin typeface="+mn-lt"/>
                <a:ea typeface="Times New Roman" panose="02020603050405020304" pitchFamily="18" charset="0"/>
                <a:cs typeface="Times New Roman" panose="02020603050405020304" pitchFamily="18" charset="0"/>
              </a:rPr>
              <a:t>SUSTAINABLE</a:t>
            </a:r>
            <a:r>
              <a:rPr lang="en-IE" sz="950" spc="170" baseline="0">
                <a:solidFill>
                  <a:srgbClr val="0B582E"/>
                </a:solidFill>
                <a:effectLst/>
                <a:latin typeface="+mj-lt"/>
                <a:ea typeface="Times New Roman" panose="02020603050405020304" pitchFamily="18" charset="0"/>
                <a:cs typeface="Times New Roman" panose="02020603050405020304" pitchFamily="18" charset="0"/>
              </a:rPr>
              <a:t> FUTURES FOR ENTERPRISE CENTRES</a:t>
            </a:r>
            <a:endParaRPr lang="en-IE" sz="950" spc="170" baseline="0">
              <a:solidFill>
                <a:srgbClr val="0B582E"/>
              </a:solidFill>
              <a:effectLst/>
              <a:latin typeface="+mj-lt"/>
              <a:ea typeface="Calibri" panose="020F0502020204030204" pitchFamily="34" charset="0"/>
              <a:cs typeface="Times New Roman" panose="02020603050405020304" pitchFamily="18" charset="0"/>
            </a:endParaRPr>
          </a:p>
        </p:txBody>
      </p:sp>
      <p:sp>
        <p:nvSpPr>
          <p:cNvPr id="3" name="Freeform 170">
            <a:extLst>
              <a:ext uri="{FF2B5EF4-FFF2-40B4-BE49-F238E27FC236}">
                <a16:creationId xmlns:a16="http://schemas.microsoft.com/office/drawing/2014/main" id="{F91C81A4-2FCB-F132-B980-39C2297A069A}"/>
              </a:ext>
            </a:extLst>
          </p:cNvPr>
          <p:cNvSpPr>
            <a:spLocks noChangeArrowheads="1"/>
          </p:cNvSpPr>
          <p:nvPr userDrawn="1"/>
        </p:nvSpPr>
        <p:spPr bwMode="auto">
          <a:xfrm>
            <a:off x="1405394" y="3869827"/>
            <a:ext cx="2365680" cy="2365680"/>
          </a:xfrm>
          <a:custGeom>
            <a:avLst/>
            <a:gdLst>
              <a:gd name="T0" fmla="*/ 4427 w 4428"/>
              <a:gd name="T1" fmla="*/ 2213 h 4428"/>
              <a:gd name="T2" fmla="*/ 4427 w 4428"/>
              <a:gd name="T3" fmla="*/ 2213 h 4428"/>
              <a:gd name="T4" fmla="*/ 2213 w 4428"/>
              <a:gd name="T5" fmla="*/ 4427 h 4428"/>
              <a:gd name="T6" fmla="*/ 0 w 4428"/>
              <a:gd name="T7" fmla="*/ 2213 h 4428"/>
              <a:gd name="T8" fmla="*/ 2213 w 4428"/>
              <a:gd name="T9" fmla="*/ 0 h 4428"/>
              <a:gd name="T10" fmla="*/ 4427 w 4428"/>
              <a:gd name="T11" fmla="*/ 2213 h 4428"/>
            </a:gdLst>
            <a:ahLst/>
            <a:cxnLst>
              <a:cxn ang="0">
                <a:pos x="T0" y="T1"/>
              </a:cxn>
              <a:cxn ang="0">
                <a:pos x="T2" y="T3"/>
              </a:cxn>
              <a:cxn ang="0">
                <a:pos x="T4" y="T5"/>
              </a:cxn>
              <a:cxn ang="0">
                <a:pos x="T6" y="T7"/>
              </a:cxn>
              <a:cxn ang="0">
                <a:pos x="T8" y="T9"/>
              </a:cxn>
              <a:cxn ang="0">
                <a:pos x="T10" y="T11"/>
              </a:cxn>
            </a:cxnLst>
            <a:rect l="0" t="0" r="r" b="b"/>
            <a:pathLst>
              <a:path w="4428" h="4428">
                <a:moveTo>
                  <a:pt x="4427" y="2213"/>
                </a:moveTo>
                <a:lnTo>
                  <a:pt x="4427" y="2213"/>
                </a:lnTo>
                <a:cubicBezTo>
                  <a:pt x="4427" y="3433"/>
                  <a:pt x="3433" y="4427"/>
                  <a:pt x="2213" y="4427"/>
                </a:cubicBezTo>
                <a:cubicBezTo>
                  <a:pt x="984" y="4427"/>
                  <a:pt x="0" y="3433"/>
                  <a:pt x="0" y="2213"/>
                </a:cubicBezTo>
                <a:cubicBezTo>
                  <a:pt x="0" y="985"/>
                  <a:pt x="984" y="0"/>
                  <a:pt x="2213" y="0"/>
                </a:cubicBezTo>
                <a:cubicBezTo>
                  <a:pt x="3433" y="0"/>
                  <a:pt x="4427" y="985"/>
                  <a:pt x="4427" y="2213"/>
                </a:cubicBezTo>
              </a:path>
            </a:pathLst>
          </a:custGeom>
          <a:solidFill>
            <a:srgbClr val="297239"/>
          </a:solidFill>
          <a:ln w="9525" cap="flat">
            <a:noFill/>
            <a:bevel/>
            <a:headEnd/>
            <a:tailEnd/>
          </a:ln>
          <a:effectLst/>
        </p:spPr>
        <p:txBody>
          <a:bodyPr wrap="none" anchor="ctr"/>
          <a:lstStyle/>
          <a:p>
            <a:endParaRPr lang="en-US"/>
          </a:p>
        </p:txBody>
      </p:sp>
      <p:sp>
        <p:nvSpPr>
          <p:cNvPr id="4" name="Freeform 177">
            <a:extLst>
              <a:ext uri="{FF2B5EF4-FFF2-40B4-BE49-F238E27FC236}">
                <a16:creationId xmlns:a16="http://schemas.microsoft.com/office/drawing/2014/main" id="{28CF0564-F3CF-F5DD-43BB-FE9EA63377C5}"/>
              </a:ext>
            </a:extLst>
          </p:cNvPr>
          <p:cNvSpPr>
            <a:spLocks noChangeArrowheads="1"/>
          </p:cNvSpPr>
          <p:nvPr userDrawn="1"/>
        </p:nvSpPr>
        <p:spPr bwMode="auto">
          <a:xfrm>
            <a:off x="2588234" y="3537596"/>
            <a:ext cx="786989" cy="786989"/>
          </a:xfrm>
          <a:custGeom>
            <a:avLst/>
            <a:gdLst>
              <a:gd name="T0" fmla="*/ 1473 w 1474"/>
              <a:gd name="T1" fmla="*/ 740 h 1473"/>
              <a:gd name="T2" fmla="*/ 1473 w 1474"/>
              <a:gd name="T3" fmla="*/ 740 h 1473"/>
              <a:gd name="T4" fmla="*/ 741 w 1474"/>
              <a:gd name="T5" fmla="*/ 1472 h 1473"/>
              <a:gd name="T6" fmla="*/ 0 w 1474"/>
              <a:gd name="T7" fmla="*/ 740 h 1473"/>
              <a:gd name="T8" fmla="*/ 741 w 1474"/>
              <a:gd name="T9" fmla="*/ 0 h 1473"/>
              <a:gd name="T10" fmla="*/ 1473 w 1474"/>
              <a:gd name="T11" fmla="*/ 740 h 1473"/>
            </a:gdLst>
            <a:ahLst/>
            <a:cxnLst>
              <a:cxn ang="0">
                <a:pos x="T0" y="T1"/>
              </a:cxn>
              <a:cxn ang="0">
                <a:pos x="T2" y="T3"/>
              </a:cxn>
              <a:cxn ang="0">
                <a:pos x="T4" y="T5"/>
              </a:cxn>
              <a:cxn ang="0">
                <a:pos x="T6" y="T7"/>
              </a:cxn>
              <a:cxn ang="0">
                <a:pos x="T8" y="T9"/>
              </a:cxn>
              <a:cxn ang="0">
                <a:pos x="T10" y="T11"/>
              </a:cxn>
            </a:cxnLst>
            <a:rect l="0" t="0" r="r" b="b"/>
            <a:pathLst>
              <a:path w="1474" h="1473">
                <a:moveTo>
                  <a:pt x="1473" y="740"/>
                </a:moveTo>
                <a:lnTo>
                  <a:pt x="1473" y="740"/>
                </a:lnTo>
                <a:cubicBezTo>
                  <a:pt x="1473" y="1147"/>
                  <a:pt x="1147" y="1472"/>
                  <a:pt x="741" y="1472"/>
                </a:cubicBezTo>
                <a:cubicBezTo>
                  <a:pt x="325" y="1472"/>
                  <a:pt x="0" y="1147"/>
                  <a:pt x="0" y="740"/>
                </a:cubicBezTo>
                <a:cubicBezTo>
                  <a:pt x="0" y="325"/>
                  <a:pt x="325" y="0"/>
                  <a:pt x="741" y="0"/>
                </a:cubicBezTo>
                <a:cubicBezTo>
                  <a:pt x="1147" y="0"/>
                  <a:pt x="1473" y="325"/>
                  <a:pt x="1473" y="740"/>
                </a:cubicBezTo>
              </a:path>
            </a:pathLst>
          </a:custGeom>
          <a:solidFill>
            <a:srgbClr val="297239"/>
          </a:solidFill>
          <a:ln w="9525" cap="flat">
            <a:noFill/>
            <a:bevel/>
            <a:headEnd/>
            <a:tailEnd/>
          </a:ln>
          <a:effectLst/>
        </p:spPr>
        <p:txBody>
          <a:bodyPr wrap="none" anchor="ctr"/>
          <a:lstStyle/>
          <a:p>
            <a:endParaRPr lang="en-US"/>
          </a:p>
        </p:txBody>
      </p:sp>
      <p:sp>
        <p:nvSpPr>
          <p:cNvPr id="5" name="Text Placeholder 17">
            <a:extLst>
              <a:ext uri="{FF2B5EF4-FFF2-40B4-BE49-F238E27FC236}">
                <a16:creationId xmlns:a16="http://schemas.microsoft.com/office/drawing/2014/main" id="{F63E0703-9E01-BB77-D29F-CF7E287B9988}"/>
              </a:ext>
            </a:extLst>
          </p:cNvPr>
          <p:cNvSpPr>
            <a:spLocks noGrp="1"/>
          </p:cNvSpPr>
          <p:nvPr>
            <p:ph type="body" sz="quarter" idx="40" hasCustomPrompt="1"/>
          </p:nvPr>
        </p:nvSpPr>
        <p:spPr>
          <a:xfrm>
            <a:off x="1480635" y="4637637"/>
            <a:ext cx="2130961" cy="880763"/>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6" name="Text Placeholder 17">
            <a:extLst>
              <a:ext uri="{FF2B5EF4-FFF2-40B4-BE49-F238E27FC236}">
                <a16:creationId xmlns:a16="http://schemas.microsoft.com/office/drawing/2014/main" id="{BE88C832-7814-3850-A9A7-DAF4215453BB}"/>
              </a:ext>
            </a:extLst>
          </p:cNvPr>
          <p:cNvSpPr>
            <a:spLocks noGrp="1"/>
          </p:cNvSpPr>
          <p:nvPr>
            <p:ph type="body" sz="quarter" idx="41" hasCustomPrompt="1"/>
          </p:nvPr>
        </p:nvSpPr>
        <p:spPr>
          <a:xfrm>
            <a:off x="2623669" y="3650123"/>
            <a:ext cx="695250" cy="734798"/>
          </a:xfrm>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4</a:t>
            </a:r>
            <a:endParaRPr lang="en-US"/>
          </a:p>
        </p:txBody>
      </p:sp>
    </p:spTree>
    <p:extLst>
      <p:ext uri="{BB962C8B-B14F-4D97-AF65-F5344CB8AC3E}">
        <p14:creationId xmlns:p14="http://schemas.microsoft.com/office/powerpoint/2010/main" val="27607865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 point number graph with icons ">
    <p:spTree>
      <p:nvGrpSpPr>
        <p:cNvPr id="1" name=""/>
        <p:cNvGrpSpPr/>
        <p:nvPr/>
      </p:nvGrpSpPr>
      <p:grpSpPr>
        <a:xfrm>
          <a:off x="0" y="0"/>
          <a:ext cx="0" cy="0"/>
          <a:chOff x="0" y="0"/>
          <a:chExt cx="0" cy="0"/>
        </a:xfrm>
      </p:grpSpPr>
      <p:sp>
        <p:nvSpPr>
          <p:cNvPr id="90" name="Text Placeholder 23">
            <a:extLst>
              <a:ext uri="{FF2B5EF4-FFF2-40B4-BE49-F238E27FC236}">
                <a16:creationId xmlns:a16="http://schemas.microsoft.com/office/drawing/2014/main" id="{B4FF05A9-F886-404C-B3C2-76E4EDBDFD31}"/>
              </a:ext>
            </a:extLst>
          </p:cNvPr>
          <p:cNvSpPr>
            <a:spLocks noGrp="1"/>
          </p:cNvSpPr>
          <p:nvPr>
            <p:ph type="body" sz="quarter" idx="16" hasCustomPrompt="1"/>
          </p:nvPr>
        </p:nvSpPr>
        <p:spPr>
          <a:xfrm>
            <a:off x="411246" y="429619"/>
            <a:ext cx="4308887" cy="582221"/>
          </a:xfrm>
        </p:spPr>
        <p:txBody>
          <a:bodyPr>
            <a:normAutofit/>
          </a:bodyPr>
          <a:lstStyle>
            <a:lvl1pPr marL="0" indent="0" algn="l">
              <a:buNone/>
              <a:defRPr sz="3600" b="0" i="0">
                <a:solidFill>
                  <a:srgbClr val="000000"/>
                </a:solidFill>
                <a:latin typeface="Calibri" panose="020F0502020204030204" pitchFamily="34" charset="0"/>
                <a:cs typeface="Calibri" panose="020F0502020204030204" pitchFamily="34" charset="0"/>
              </a:defRPr>
            </a:lvl1pPr>
          </a:lstStyle>
          <a:p>
            <a:pPr lvl="0"/>
            <a:r>
              <a:rPr lang="en-US"/>
              <a:t>Heading</a:t>
            </a:r>
          </a:p>
        </p:txBody>
      </p:sp>
      <p:sp>
        <p:nvSpPr>
          <p:cNvPr id="33" name="Oval 32">
            <a:extLst>
              <a:ext uri="{FF2B5EF4-FFF2-40B4-BE49-F238E27FC236}">
                <a16:creationId xmlns:a16="http://schemas.microsoft.com/office/drawing/2014/main" id="{7EB02BD7-70AD-D749-AB02-A773D9584280}"/>
              </a:ext>
            </a:extLst>
          </p:cNvPr>
          <p:cNvSpPr/>
          <p:nvPr/>
        </p:nvSpPr>
        <p:spPr>
          <a:xfrm>
            <a:off x="1092856" y="2614060"/>
            <a:ext cx="2664102" cy="2664102"/>
          </a:xfrm>
          <a:prstGeom prst="ellipse">
            <a:avLst/>
          </a:prstGeom>
          <a:solidFill>
            <a:srgbClr val="84BA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9D30D462-B88D-4645-A255-F2108DEBADF2}"/>
              </a:ext>
            </a:extLst>
          </p:cNvPr>
          <p:cNvSpPr/>
          <p:nvPr/>
        </p:nvSpPr>
        <p:spPr>
          <a:xfrm>
            <a:off x="3388082" y="2614060"/>
            <a:ext cx="2664102" cy="2664102"/>
          </a:xfrm>
          <a:prstGeom prst="ellipse">
            <a:avLst/>
          </a:prstGeom>
          <a:solidFill>
            <a:srgbClr val="63A0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9030B4BB-AEAA-B74F-9C0C-375C2CEE4D88}"/>
              </a:ext>
            </a:extLst>
          </p:cNvPr>
          <p:cNvSpPr/>
          <p:nvPr/>
        </p:nvSpPr>
        <p:spPr>
          <a:xfrm>
            <a:off x="5683308" y="2614060"/>
            <a:ext cx="2664102" cy="2664102"/>
          </a:xfrm>
          <a:prstGeom prst="ellipse">
            <a:avLst/>
          </a:prstGeom>
          <a:solidFill>
            <a:srgbClr val="4689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29A6A2A1-61AE-EA42-82A0-137FB4195E3E}"/>
              </a:ext>
            </a:extLst>
          </p:cNvPr>
          <p:cNvSpPr/>
          <p:nvPr/>
        </p:nvSpPr>
        <p:spPr>
          <a:xfrm>
            <a:off x="7978534" y="2614060"/>
            <a:ext cx="2664102" cy="2664102"/>
          </a:xfrm>
          <a:prstGeom prst="ellipse">
            <a:avLst/>
          </a:prstGeom>
          <a:solidFill>
            <a:srgbClr val="2972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A9116FB9-51EC-4D4B-AECA-B8C5CE39EA90}"/>
              </a:ext>
            </a:extLst>
          </p:cNvPr>
          <p:cNvSpPr/>
          <p:nvPr/>
        </p:nvSpPr>
        <p:spPr>
          <a:xfrm>
            <a:off x="1461732" y="2171652"/>
            <a:ext cx="1268168" cy="1268168"/>
          </a:xfrm>
          <a:prstGeom prst="ellipse">
            <a:avLst/>
          </a:prstGeom>
          <a:solidFill>
            <a:srgbClr val="84BA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4DAB1F1D-D494-B64C-B788-EA224F69D000}"/>
              </a:ext>
            </a:extLst>
          </p:cNvPr>
          <p:cNvSpPr/>
          <p:nvPr/>
        </p:nvSpPr>
        <p:spPr>
          <a:xfrm>
            <a:off x="3756958" y="2171652"/>
            <a:ext cx="1268168" cy="1268168"/>
          </a:xfrm>
          <a:prstGeom prst="ellipse">
            <a:avLst/>
          </a:prstGeom>
          <a:solidFill>
            <a:srgbClr val="63A0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ACA38CC-B881-B64C-986A-7396F7157B4A}"/>
              </a:ext>
            </a:extLst>
          </p:cNvPr>
          <p:cNvSpPr/>
          <p:nvPr userDrawn="1"/>
        </p:nvSpPr>
        <p:spPr>
          <a:xfrm>
            <a:off x="6052184" y="2171652"/>
            <a:ext cx="1268168" cy="1268168"/>
          </a:xfrm>
          <a:prstGeom prst="ellipse">
            <a:avLst/>
          </a:prstGeom>
          <a:solidFill>
            <a:srgbClr val="4689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602613E-7EEE-C347-90CD-3FD01C4F925E}"/>
              </a:ext>
            </a:extLst>
          </p:cNvPr>
          <p:cNvSpPr/>
          <p:nvPr/>
        </p:nvSpPr>
        <p:spPr>
          <a:xfrm>
            <a:off x="8347410" y="2171652"/>
            <a:ext cx="1268168" cy="1268168"/>
          </a:xfrm>
          <a:prstGeom prst="ellipse">
            <a:avLst/>
          </a:prstGeom>
          <a:solidFill>
            <a:srgbClr val="2972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AE668048-3D1A-0944-9382-E43B157DF0C1}"/>
              </a:ext>
            </a:extLst>
          </p:cNvPr>
          <p:cNvSpPr/>
          <p:nvPr/>
        </p:nvSpPr>
        <p:spPr>
          <a:xfrm>
            <a:off x="1564981" y="2259942"/>
            <a:ext cx="1054660" cy="1054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3D1DD726-B492-8E44-9918-192EF5BA2D3D}"/>
              </a:ext>
            </a:extLst>
          </p:cNvPr>
          <p:cNvSpPr/>
          <p:nvPr/>
        </p:nvSpPr>
        <p:spPr>
          <a:xfrm>
            <a:off x="3863712" y="2278406"/>
            <a:ext cx="1054660" cy="1054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4626D483-2F4C-9149-AE75-A1DB204AF180}"/>
              </a:ext>
            </a:extLst>
          </p:cNvPr>
          <p:cNvSpPr/>
          <p:nvPr/>
        </p:nvSpPr>
        <p:spPr>
          <a:xfrm>
            <a:off x="6158938" y="2278405"/>
            <a:ext cx="1054660" cy="105466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5CC52548-81E9-E848-ACC2-147DFAA24991}"/>
              </a:ext>
            </a:extLst>
          </p:cNvPr>
          <p:cNvSpPr/>
          <p:nvPr/>
        </p:nvSpPr>
        <p:spPr>
          <a:xfrm>
            <a:off x="8454164" y="2278405"/>
            <a:ext cx="1054660" cy="1054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615F96DE-6B77-E34D-972D-58623A9BC87D}"/>
              </a:ext>
            </a:extLst>
          </p:cNvPr>
          <p:cNvSpPr/>
          <p:nvPr/>
        </p:nvSpPr>
        <p:spPr>
          <a:xfrm>
            <a:off x="2438346" y="4752544"/>
            <a:ext cx="879736" cy="879735"/>
          </a:xfrm>
          <a:prstGeom prst="ellipse">
            <a:avLst/>
          </a:prstGeom>
          <a:solidFill>
            <a:srgbClr val="84BA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94673B41-433E-E44D-900C-5050C967F29E}"/>
              </a:ext>
            </a:extLst>
          </p:cNvPr>
          <p:cNvSpPr/>
          <p:nvPr/>
        </p:nvSpPr>
        <p:spPr>
          <a:xfrm>
            <a:off x="4801840" y="4752544"/>
            <a:ext cx="879736" cy="879735"/>
          </a:xfrm>
          <a:prstGeom prst="ellipse">
            <a:avLst/>
          </a:prstGeom>
          <a:solidFill>
            <a:srgbClr val="63A0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64773E4C-32A9-DB4E-BCDC-F968258A12B8}"/>
              </a:ext>
            </a:extLst>
          </p:cNvPr>
          <p:cNvSpPr/>
          <p:nvPr/>
        </p:nvSpPr>
        <p:spPr>
          <a:xfrm>
            <a:off x="7098798" y="4752544"/>
            <a:ext cx="879736" cy="879735"/>
          </a:xfrm>
          <a:prstGeom prst="ellipse">
            <a:avLst/>
          </a:prstGeom>
          <a:solidFill>
            <a:srgbClr val="4689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FF264980-2C35-3447-8873-1AA9114E2FDB}"/>
              </a:ext>
            </a:extLst>
          </p:cNvPr>
          <p:cNvSpPr/>
          <p:nvPr/>
        </p:nvSpPr>
        <p:spPr>
          <a:xfrm>
            <a:off x="9529207" y="4752544"/>
            <a:ext cx="879736" cy="879735"/>
          </a:xfrm>
          <a:prstGeom prst="ellipse">
            <a:avLst/>
          </a:prstGeom>
          <a:solidFill>
            <a:srgbClr val="2972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Placeholder 17">
            <a:extLst>
              <a:ext uri="{FF2B5EF4-FFF2-40B4-BE49-F238E27FC236}">
                <a16:creationId xmlns:a16="http://schemas.microsoft.com/office/drawing/2014/main" id="{6ADBD416-235E-8042-9F21-FF4E75B4608C}"/>
              </a:ext>
            </a:extLst>
          </p:cNvPr>
          <p:cNvSpPr>
            <a:spLocks noGrp="1"/>
          </p:cNvSpPr>
          <p:nvPr userDrawn="1">
            <p:ph type="body" sz="quarter" idx="34" hasCustomPrompt="1"/>
          </p:nvPr>
        </p:nvSpPr>
        <p:spPr>
          <a:xfrm>
            <a:off x="1750908" y="2419873"/>
            <a:ext cx="695250" cy="734798"/>
          </a:xfrm>
        </p:spPr>
        <p:txBody>
          <a:bodyPr/>
          <a:lstStyle>
            <a:lvl1pPr algn="ctr">
              <a:buNone/>
              <a:defRPr sz="4800" b="0" i="0" spc="0">
                <a:solidFill>
                  <a:srgbClr val="84BA4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1</a:t>
            </a:r>
            <a:endParaRPr lang="en-US"/>
          </a:p>
        </p:txBody>
      </p:sp>
      <p:sp>
        <p:nvSpPr>
          <p:cNvPr id="63" name="Text Placeholder 17">
            <a:extLst>
              <a:ext uri="{FF2B5EF4-FFF2-40B4-BE49-F238E27FC236}">
                <a16:creationId xmlns:a16="http://schemas.microsoft.com/office/drawing/2014/main" id="{2BBAC9AE-474F-0D44-9EBA-0537E6983137}"/>
              </a:ext>
            </a:extLst>
          </p:cNvPr>
          <p:cNvSpPr>
            <a:spLocks noGrp="1"/>
          </p:cNvSpPr>
          <p:nvPr userDrawn="1">
            <p:ph type="body" sz="quarter" idx="35" hasCustomPrompt="1"/>
          </p:nvPr>
        </p:nvSpPr>
        <p:spPr>
          <a:xfrm>
            <a:off x="4067515" y="2422469"/>
            <a:ext cx="695250" cy="734798"/>
          </a:xfrm>
        </p:spPr>
        <p:txBody>
          <a:bodyPr/>
          <a:lstStyle>
            <a:lvl1pPr algn="ctr">
              <a:buNone/>
              <a:defRPr sz="4800" b="0" i="0" spc="0">
                <a:solidFill>
                  <a:srgbClr val="63A043"/>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2</a:t>
            </a:r>
            <a:endParaRPr lang="en-US"/>
          </a:p>
        </p:txBody>
      </p:sp>
      <p:sp>
        <p:nvSpPr>
          <p:cNvPr id="64" name="Text Placeholder 17">
            <a:extLst>
              <a:ext uri="{FF2B5EF4-FFF2-40B4-BE49-F238E27FC236}">
                <a16:creationId xmlns:a16="http://schemas.microsoft.com/office/drawing/2014/main" id="{BF9CAB18-1D38-D644-A81F-70E5466D0389}"/>
              </a:ext>
            </a:extLst>
          </p:cNvPr>
          <p:cNvSpPr>
            <a:spLocks noGrp="1"/>
          </p:cNvSpPr>
          <p:nvPr userDrawn="1">
            <p:ph type="body" sz="quarter" idx="36" hasCustomPrompt="1"/>
          </p:nvPr>
        </p:nvSpPr>
        <p:spPr>
          <a:xfrm>
            <a:off x="6341360" y="2435827"/>
            <a:ext cx="695250" cy="734798"/>
          </a:xfrm>
        </p:spPr>
        <p:txBody>
          <a:bodyPr/>
          <a:lstStyle>
            <a:lvl1pPr algn="ctr">
              <a:buNone/>
              <a:defRPr sz="4800" b="0" i="0" spc="0">
                <a:solidFill>
                  <a:srgbClr val="46894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3</a:t>
            </a:r>
            <a:endParaRPr lang="en-US"/>
          </a:p>
        </p:txBody>
      </p:sp>
      <p:sp>
        <p:nvSpPr>
          <p:cNvPr id="65" name="Text Placeholder 17">
            <a:extLst>
              <a:ext uri="{FF2B5EF4-FFF2-40B4-BE49-F238E27FC236}">
                <a16:creationId xmlns:a16="http://schemas.microsoft.com/office/drawing/2014/main" id="{A8A502A8-834D-C94A-9859-BACB55444207}"/>
              </a:ext>
            </a:extLst>
          </p:cNvPr>
          <p:cNvSpPr>
            <a:spLocks noGrp="1"/>
          </p:cNvSpPr>
          <p:nvPr userDrawn="1">
            <p:ph type="body" sz="quarter" idx="37" hasCustomPrompt="1"/>
          </p:nvPr>
        </p:nvSpPr>
        <p:spPr>
          <a:xfrm>
            <a:off x="8657967" y="2438423"/>
            <a:ext cx="695250" cy="734798"/>
          </a:xfrm>
        </p:spPr>
        <p:txBody>
          <a:bodyPr/>
          <a:lstStyle>
            <a:lvl1pPr algn="ctr">
              <a:buNone/>
              <a:defRPr sz="4800" b="0" i="0" spc="0">
                <a:solidFill>
                  <a:srgbClr val="29723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4</a:t>
            </a:r>
            <a:endParaRPr lang="en-US"/>
          </a:p>
        </p:txBody>
      </p:sp>
      <p:sp>
        <p:nvSpPr>
          <p:cNvPr id="70" name="Text Placeholder 17">
            <a:extLst>
              <a:ext uri="{FF2B5EF4-FFF2-40B4-BE49-F238E27FC236}">
                <a16:creationId xmlns:a16="http://schemas.microsoft.com/office/drawing/2014/main" id="{084B4BE7-DD1C-1743-85E4-D3ED17FE67F2}"/>
              </a:ext>
            </a:extLst>
          </p:cNvPr>
          <p:cNvSpPr>
            <a:spLocks noGrp="1"/>
          </p:cNvSpPr>
          <p:nvPr userDrawn="1">
            <p:ph type="body" sz="quarter" idx="21" hasCustomPrompt="1"/>
          </p:nvPr>
        </p:nvSpPr>
        <p:spPr>
          <a:xfrm>
            <a:off x="1294852" y="3608833"/>
            <a:ext cx="2093228" cy="1202080"/>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72" name="Text Placeholder 17">
            <a:extLst>
              <a:ext uri="{FF2B5EF4-FFF2-40B4-BE49-F238E27FC236}">
                <a16:creationId xmlns:a16="http://schemas.microsoft.com/office/drawing/2014/main" id="{16252092-110B-DF41-BAA1-24D8CA1DA645}"/>
              </a:ext>
            </a:extLst>
          </p:cNvPr>
          <p:cNvSpPr>
            <a:spLocks noGrp="1"/>
          </p:cNvSpPr>
          <p:nvPr userDrawn="1">
            <p:ph type="body" sz="quarter" idx="39" hasCustomPrompt="1"/>
          </p:nvPr>
        </p:nvSpPr>
        <p:spPr>
          <a:xfrm>
            <a:off x="5881337" y="3594503"/>
            <a:ext cx="2093228" cy="1202080"/>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73" name="Text Placeholder 17">
            <a:extLst>
              <a:ext uri="{FF2B5EF4-FFF2-40B4-BE49-F238E27FC236}">
                <a16:creationId xmlns:a16="http://schemas.microsoft.com/office/drawing/2014/main" id="{6BE3560E-17BA-CF47-9892-C7DA0E586994}"/>
              </a:ext>
            </a:extLst>
          </p:cNvPr>
          <p:cNvSpPr>
            <a:spLocks noGrp="1"/>
          </p:cNvSpPr>
          <p:nvPr userDrawn="1">
            <p:ph type="body" sz="quarter" idx="40" hasCustomPrompt="1"/>
          </p:nvPr>
        </p:nvSpPr>
        <p:spPr>
          <a:xfrm>
            <a:off x="8212564" y="3575705"/>
            <a:ext cx="2093228" cy="1202080"/>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2" name="Text Placeholder 17">
            <a:extLst>
              <a:ext uri="{FF2B5EF4-FFF2-40B4-BE49-F238E27FC236}">
                <a16:creationId xmlns:a16="http://schemas.microsoft.com/office/drawing/2014/main" id="{E431E60A-6FA2-CE40-9E7E-CA2522231E2B}"/>
              </a:ext>
            </a:extLst>
          </p:cNvPr>
          <p:cNvSpPr>
            <a:spLocks noGrp="1"/>
          </p:cNvSpPr>
          <p:nvPr>
            <p:ph type="body" sz="quarter" idx="38" hasCustomPrompt="1"/>
          </p:nvPr>
        </p:nvSpPr>
        <p:spPr>
          <a:xfrm>
            <a:off x="3626079" y="3590035"/>
            <a:ext cx="2093228" cy="1202080"/>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32" name="Text Box 5">
            <a:extLst>
              <a:ext uri="{FF2B5EF4-FFF2-40B4-BE49-F238E27FC236}">
                <a16:creationId xmlns:a16="http://schemas.microsoft.com/office/drawing/2014/main" id="{FB042637-18C0-1640-9D42-D613390279B5}"/>
              </a:ext>
            </a:extLst>
          </p:cNvPr>
          <p:cNvSpPr txBox="1"/>
          <p:nvPr userDrawn="1"/>
        </p:nvSpPr>
        <p:spPr>
          <a:xfrm rot="5400000">
            <a:off x="8660156" y="3550216"/>
            <a:ext cx="6428383" cy="18719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r>
              <a:rPr lang="en-IE" sz="950" b="1" spc="170" baseline="0">
                <a:solidFill>
                  <a:srgbClr val="0B582E"/>
                </a:solidFill>
                <a:effectLst/>
                <a:latin typeface="+mn-lt"/>
                <a:ea typeface="Times New Roman" panose="02020603050405020304" pitchFamily="18" charset="0"/>
                <a:cs typeface="Times New Roman" panose="02020603050405020304" pitchFamily="18" charset="0"/>
              </a:rPr>
              <a:t>SUSTAINABLE</a:t>
            </a:r>
            <a:r>
              <a:rPr lang="en-IE" sz="950" spc="170" baseline="0">
                <a:solidFill>
                  <a:srgbClr val="0B582E"/>
                </a:solidFill>
                <a:effectLst/>
                <a:latin typeface="+mj-lt"/>
                <a:ea typeface="Times New Roman" panose="02020603050405020304" pitchFamily="18" charset="0"/>
                <a:cs typeface="Times New Roman" panose="02020603050405020304" pitchFamily="18" charset="0"/>
              </a:rPr>
              <a:t> FUTURES FOR ENTERPRISE CENTRES</a:t>
            </a:r>
            <a:endParaRPr lang="en-IE" sz="950" spc="170" baseline="0">
              <a:solidFill>
                <a:srgbClr val="0B582E"/>
              </a:solidFill>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3999680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4 point number graph with icons ">
    <p:spTree>
      <p:nvGrpSpPr>
        <p:cNvPr id="1" name=""/>
        <p:cNvGrpSpPr/>
        <p:nvPr/>
      </p:nvGrpSpPr>
      <p:grpSpPr>
        <a:xfrm>
          <a:off x="0" y="0"/>
          <a:ext cx="0" cy="0"/>
          <a:chOff x="0" y="0"/>
          <a:chExt cx="0" cy="0"/>
        </a:xfrm>
      </p:grpSpPr>
      <p:sp>
        <p:nvSpPr>
          <p:cNvPr id="90" name="Text Placeholder 23">
            <a:extLst>
              <a:ext uri="{FF2B5EF4-FFF2-40B4-BE49-F238E27FC236}">
                <a16:creationId xmlns:a16="http://schemas.microsoft.com/office/drawing/2014/main" id="{B4FF05A9-F886-404C-B3C2-76E4EDBDFD31}"/>
              </a:ext>
            </a:extLst>
          </p:cNvPr>
          <p:cNvSpPr>
            <a:spLocks noGrp="1"/>
          </p:cNvSpPr>
          <p:nvPr>
            <p:ph type="body" sz="quarter" idx="16" hasCustomPrompt="1"/>
          </p:nvPr>
        </p:nvSpPr>
        <p:spPr>
          <a:xfrm>
            <a:off x="411246" y="429619"/>
            <a:ext cx="4308887" cy="582221"/>
          </a:xfrm>
        </p:spPr>
        <p:txBody>
          <a:bodyPr>
            <a:normAutofit/>
          </a:bodyPr>
          <a:lstStyle>
            <a:lvl1pPr marL="0" indent="0" algn="l">
              <a:buNone/>
              <a:defRPr sz="3600" b="0" i="0">
                <a:solidFill>
                  <a:srgbClr val="000000"/>
                </a:solidFill>
                <a:latin typeface="Calibri" panose="020F0502020204030204" pitchFamily="34" charset="0"/>
                <a:cs typeface="Calibri" panose="020F0502020204030204" pitchFamily="34" charset="0"/>
              </a:defRPr>
            </a:lvl1pPr>
          </a:lstStyle>
          <a:p>
            <a:pPr lvl="0"/>
            <a:r>
              <a:rPr lang="en-US"/>
              <a:t>Heading</a:t>
            </a:r>
          </a:p>
        </p:txBody>
      </p:sp>
      <p:sp>
        <p:nvSpPr>
          <p:cNvPr id="33" name="Oval 32">
            <a:extLst>
              <a:ext uri="{FF2B5EF4-FFF2-40B4-BE49-F238E27FC236}">
                <a16:creationId xmlns:a16="http://schemas.microsoft.com/office/drawing/2014/main" id="{7EB02BD7-70AD-D749-AB02-A773D9584280}"/>
              </a:ext>
            </a:extLst>
          </p:cNvPr>
          <p:cNvSpPr/>
          <p:nvPr/>
        </p:nvSpPr>
        <p:spPr>
          <a:xfrm>
            <a:off x="1092856" y="2614060"/>
            <a:ext cx="2664102" cy="2664102"/>
          </a:xfrm>
          <a:prstGeom prst="ellipse">
            <a:avLst/>
          </a:prstGeom>
          <a:solidFill>
            <a:srgbClr val="84BA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9D30D462-B88D-4645-A255-F2108DEBADF2}"/>
              </a:ext>
            </a:extLst>
          </p:cNvPr>
          <p:cNvSpPr/>
          <p:nvPr/>
        </p:nvSpPr>
        <p:spPr>
          <a:xfrm>
            <a:off x="4197829" y="2614060"/>
            <a:ext cx="2664102" cy="2664102"/>
          </a:xfrm>
          <a:prstGeom prst="ellipse">
            <a:avLst/>
          </a:prstGeom>
          <a:solidFill>
            <a:srgbClr val="63A0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9030B4BB-AEAA-B74F-9C0C-375C2CEE4D88}"/>
              </a:ext>
            </a:extLst>
          </p:cNvPr>
          <p:cNvSpPr/>
          <p:nvPr/>
        </p:nvSpPr>
        <p:spPr>
          <a:xfrm>
            <a:off x="7299568" y="2614060"/>
            <a:ext cx="2664102" cy="2664102"/>
          </a:xfrm>
          <a:prstGeom prst="ellipse">
            <a:avLst/>
          </a:prstGeom>
          <a:solidFill>
            <a:srgbClr val="4689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A9116FB9-51EC-4D4B-AECA-B8C5CE39EA90}"/>
              </a:ext>
            </a:extLst>
          </p:cNvPr>
          <p:cNvSpPr/>
          <p:nvPr/>
        </p:nvSpPr>
        <p:spPr>
          <a:xfrm>
            <a:off x="1461732" y="2171652"/>
            <a:ext cx="1268168" cy="1268168"/>
          </a:xfrm>
          <a:prstGeom prst="ellipse">
            <a:avLst/>
          </a:prstGeom>
          <a:solidFill>
            <a:srgbClr val="84BA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4DAB1F1D-D494-B64C-B788-EA224F69D000}"/>
              </a:ext>
            </a:extLst>
          </p:cNvPr>
          <p:cNvSpPr/>
          <p:nvPr/>
        </p:nvSpPr>
        <p:spPr>
          <a:xfrm>
            <a:off x="4566705" y="2171652"/>
            <a:ext cx="1268168" cy="1268168"/>
          </a:xfrm>
          <a:prstGeom prst="ellipse">
            <a:avLst/>
          </a:prstGeom>
          <a:solidFill>
            <a:srgbClr val="63A0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ACA38CC-B881-B64C-986A-7396F7157B4A}"/>
              </a:ext>
            </a:extLst>
          </p:cNvPr>
          <p:cNvSpPr/>
          <p:nvPr userDrawn="1"/>
        </p:nvSpPr>
        <p:spPr>
          <a:xfrm>
            <a:off x="7668444" y="2171652"/>
            <a:ext cx="1268168" cy="1268168"/>
          </a:xfrm>
          <a:prstGeom prst="ellipse">
            <a:avLst/>
          </a:prstGeom>
          <a:solidFill>
            <a:srgbClr val="4689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AE668048-3D1A-0944-9382-E43B157DF0C1}"/>
              </a:ext>
            </a:extLst>
          </p:cNvPr>
          <p:cNvSpPr/>
          <p:nvPr/>
        </p:nvSpPr>
        <p:spPr>
          <a:xfrm>
            <a:off x="1564981" y="2259942"/>
            <a:ext cx="1054660" cy="1054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3D1DD726-B492-8E44-9918-192EF5BA2D3D}"/>
              </a:ext>
            </a:extLst>
          </p:cNvPr>
          <p:cNvSpPr/>
          <p:nvPr/>
        </p:nvSpPr>
        <p:spPr>
          <a:xfrm>
            <a:off x="4673459" y="2278406"/>
            <a:ext cx="1054660" cy="1054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4626D483-2F4C-9149-AE75-A1DB204AF180}"/>
              </a:ext>
            </a:extLst>
          </p:cNvPr>
          <p:cNvSpPr/>
          <p:nvPr/>
        </p:nvSpPr>
        <p:spPr>
          <a:xfrm>
            <a:off x="7775198" y="2278405"/>
            <a:ext cx="1054660" cy="105466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615F96DE-6B77-E34D-972D-58623A9BC87D}"/>
              </a:ext>
            </a:extLst>
          </p:cNvPr>
          <p:cNvSpPr/>
          <p:nvPr/>
        </p:nvSpPr>
        <p:spPr>
          <a:xfrm>
            <a:off x="2438346" y="4752544"/>
            <a:ext cx="879736" cy="879735"/>
          </a:xfrm>
          <a:prstGeom prst="ellipse">
            <a:avLst/>
          </a:prstGeom>
          <a:solidFill>
            <a:srgbClr val="84BA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94673B41-433E-E44D-900C-5050C967F29E}"/>
              </a:ext>
            </a:extLst>
          </p:cNvPr>
          <p:cNvSpPr/>
          <p:nvPr/>
        </p:nvSpPr>
        <p:spPr>
          <a:xfrm>
            <a:off x="5611587" y="4752544"/>
            <a:ext cx="879736" cy="879735"/>
          </a:xfrm>
          <a:prstGeom prst="ellipse">
            <a:avLst/>
          </a:prstGeom>
          <a:solidFill>
            <a:srgbClr val="63A0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64773E4C-32A9-DB4E-BCDC-F968258A12B8}"/>
              </a:ext>
            </a:extLst>
          </p:cNvPr>
          <p:cNvSpPr/>
          <p:nvPr/>
        </p:nvSpPr>
        <p:spPr>
          <a:xfrm>
            <a:off x="8715058" y="4752544"/>
            <a:ext cx="879736" cy="879735"/>
          </a:xfrm>
          <a:prstGeom prst="ellipse">
            <a:avLst/>
          </a:prstGeom>
          <a:solidFill>
            <a:srgbClr val="4689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Placeholder 17">
            <a:extLst>
              <a:ext uri="{FF2B5EF4-FFF2-40B4-BE49-F238E27FC236}">
                <a16:creationId xmlns:a16="http://schemas.microsoft.com/office/drawing/2014/main" id="{6ADBD416-235E-8042-9F21-FF4E75B4608C}"/>
              </a:ext>
            </a:extLst>
          </p:cNvPr>
          <p:cNvSpPr>
            <a:spLocks noGrp="1"/>
          </p:cNvSpPr>
          <p:nvPr userDrawn="1">
            <p:ph type="body" sz="quarter" idx="34" hasCustomPrompt="1"/>
          </p:nvPr>
        </p:nvSpPr>
        <p:spPr>
          <a:xfrm>
            <a:off x="1750908" y="2419873"/>
            <a:ext cx="695250" cy="734798"/>
          </a:xfrm>
        </p:spPr>
        <p:txBody>
          <a:bodyPr/>
          <a:lstStyle>
            <a:lvl1pPr algn="ctr">
              <a:buNone/>
              <a:defRPr sz="4800" b="0" i="0" spc="0">
                <a:solidFill>
                  <a:srgbClr val="84BA4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1</a:t>
            </a:r>
            <a:endParaRPr lang="en-US"/>
          </a:p>
        </p:txBody>
      </p:sp>
      <p:sp>
        <p:nvSpPr>
          <p:cNvPr id="63" name="Text Placeholder 17">
            <a:extLst>
              <a:ext uri="{FF2B5EF4-FFF2-40B4-BE49-F238E27FC236}">
                <a16:creationId xmlns:a16="http://schemas.microsoft.com/office/drawing/2014/main" id="{2BBAC9AE-474F-0D44-9EBA-0537E6983137}"/>
              </a:ext>
            </a:extLst>
          </p:cNvPr>
          <p:cNvSpPr>
            <a:spLocks noGrp="1"/>
          </p:cNvSpPr>
          <p:nvPr userDrawn="1">
            <p:ph type="body" sz="quarter" idx="35" hasCustomPrompt="1"/>
          </p:nvPr>
        </p:nvSpPr>
        <p:spPr>
          <a:xfrm>
            <a:off x="4877262" y="2422469"/>
            <a:ext cx="695250" cy="734798"/>
          </a:xfrm>
        </p:spPr>
        <p:txBody>
          <a:bodyPr/>
          <a:lstStyle>
            <a:lvl1pPr algn="ctr">
              <a:buNone/>
              <a:defRPr sz="4800" b="0" i="0" spc="0">
                <a:solidFill>
                  <a:srgbClr val="63A043"/>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2</a:t>
            </a:r>
            <a:endParaRPr lang="en-US"/>
          </a:p>
        </p:txBody>
      </p:sp>
      <p:sp>
        <p:nvSpPr>
          <p:cNvPr id="64" name="Text Placeholder 17">
            <a:extLst>
              <a:ext uri="{FF2B5EF4-FFF2-40B4-BE49-F238E27FC236}">
                <a16:creationId xmlns:a16="http://schemas.microsoft.com/office/drawing/2014/main" id="{BF9CAB18-1D38-D644-A81F-70E5466D0389}"/>
              </a:ext>
            </a:extLst>
          </p:cNvPr>
          <p:cNvSpPr>
            <a:spLocks noGrp="1"/>
          </p:cNvSpPr>
          <p:nvPr userDrawn="1">
            <p:ph type="body" sz="quarter" idx="36" hasCustomPrompt="1"/>
          </p:nvPr>
        </p:nvSpPr>
        <p:spPr>
          <a:xfrm>
            <a:off x="7957620" y="2435827"/>
            <a:ext cx="695250" cy="734798"/>
          </a:xfrm>
        </p:spPr>
        <p:txBody>
          <a:bodyPr/>
          <a:lstStyle>
            <a:lvl1pPr algn="ctr">
              <a:buNone/>
              <a:defRPr sz="4800" b="0" i="0" spc="0">
                <a:solidFill>
                  <a:srgbClr val="46894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3</a:t>
            </a:r>
            <a:endParaRPr lang="en-US"/>
          </a:p>
        </p:txBody>
      </p:sp>
      <p:sp>
        <p:nvSpPr>
          <p:cNvPr id="70" name="Text Placeholder 17">
            <a:extLst>
              <a:ext uri="{FF2B5EF4-FFF2-40B4-BE49-F238E27FC236}">
                <a16:creationId xmlns:a16="http://schemas.microsoft.com/office/drawing/2014/main" id="{084B4BE7-DD1C-1743-85E4-D3ED17FE67F2}"/>
              </a:ext>
            </a:extLst>
          </p:cNvPr>
          <p:cNvSpPr>
            <a:spLocks noGrp="1"/>
          </p:cNvSpPr>
          <p:nvPr userDrawn="1">
            <p:ph type="body" sz="quarter" idx="21" hasCustomPrompt="1"/>
          </p:nvPr>
        </p:nvSpPr>
        <p:spPr>
          <a:xfrm>
            <a:off x="1294852" y="3608833"/>
            <a:ext cx="2093228" cy="1202080"/>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72" name="Text Placeholder 17">
            <a:extLst>
              <a:ext uri="{FF2B5EF4-FFF2-40B4-BE49-F238E27FC236}">
                <a16:creationId xmlns:a16="http://schemas.microsoft.com/office/drawing/2014/main" id="{16252092-110B-DF41-BAA1-24D8CA1DA645}"/>
              </a:ext>
            </a:extLst>
          </p:cNvPr>
          <p:cNvSpPr>
            <a:spLocks noGrp="1"/>
          </p:cNvSpPr>
          <p:nvPr userDrawn="1">
            <p:ph type="body" sz="quarter" idx="39" hasCustomPrompt="1"/>
          </p:nvPr>
        </p:nvSpPr>
        <p:spPr>
          <a:xfrm>
            <a:off x="7497597" y="3594503"/>
            <a:ext cx="2093228" cy="1202080"/>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2" name="Text Placeholder 17">
            <a:extLst>
              <a:ext uri="{FF2B5EF4-FFF2-40B4-BE49-F238E27FC236}">
                <a16:creationId xmlns:a16="http://schemas.microsoft.com/office/drawing/2014/main" id="{E431E60A-6FA2-CE40-9E7E-CA2522231E2B}"/>
              </a:ext>
            </a:extLst>
          </p:cNvPr>
          <p:cNvSpPr>
            <a:spLocks noGrp="1"/>
          </p:cNvSpPr>
          <p:nvPr>
            <p:ph type="body" sz="quarter" idx="38" hasCustomPrompt="1"/>
          </p:nvPr>
        </p:nvSpPr>
        <p:spPr>
          <a:xfrm>
            <a:off x="4435826" y="3590035"/>
            <a:ext cx="2093228" cy="1202080"/>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32" name="Text Box 5">
            <a:extLst>
              <a:ext uri="{FF2B5EF4-FFF2-40B4-BE49-F238E27FC236}">
                <a16:creationId xmlns:a16="http://schemas.microsoft.com/office/drawing/2014/main" id="{FB042637-18C0-1640-9D42-D613390279B5}"/>
              </a:ext>
            </a:extLst>
          </p:cNvPr>
          <p:cNvSpPr txBox="1"/>
          <p:nvPr userDrawn="1"/>
        </p:nvSpPr>
        <p:spPr>
          <a:xfrm rot="5400000">
            <a:off x="8660156" y="3550216"/>
            <a:ext cx="6428383" cy="18719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r>
              <a:rPr lang="en-IE" sz="950" b="1" spc="170" baseline="0">
                <a:solidFill>
                  <a:srgbClr val="0B582E"/>
                </a:solidFill>
                <a:effectLst/>
                <a:latin typeface="+mn-lt"/>
                <a:ea typeface="Times New Roman" panose="02020603050405020304" pitchFamily="18" charset="0"/>
                <a:cs typeface="Times New Roman" panose="02020603050405020304" pitchFamily="18" charset="0"/>
              </a:rPr>
              <a:t>SUSTAINABLE</a:t>
            </a:r>
            <a:r>
              <a:rPr lang="en-IE" sz="950" spc="170" baseline="0">
                <a:solidFill>
                  <a:srgbClr val="0B582E"/>
                </a:solidFill>
                <a:effectLst/>
                <a:latin typeface="+mj-lt"/>
                <a:ea typeface="Times New Roman" panose="02020603050405020304" pitchFamily="18" charset="0"/>
                <a:cs typeface="Times New Roman" panose="02020603050405020304" pitchFamily="18" charset="0"/>
              </a:rPr>
              <a:t> FUTURES FOR ENTERPRISE CENTRES</a:t>
            </a:r>
            <a:endParaRPr lang="en-IE" sz="950" spc="170" baseline="0">
              <a:solidFill>
                <a:srgbClr val="0B582E"/>
              </a:solidFill>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6912800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 point icon graph">
    <p:spTree>
      <p:nvGrpSpPr>
        <p:cNvPr id="1" name=""/>
        <p:cNvGrpSpPr/>
        <p:nvPr/>
      </p:nvGrpSpPr>
      <p:grpSpPr>
        <a:xfrm>
          <a:off x="0" y="0"/>
          <a:ext cx="0" cy="0"/>
          <a:chOff x="0" y="0"/>
          <a:chExt cx="0" cy="0"/>
        </a:xfrm>
      </p:grpSpPr>
      <p:sp>
        <p:nvSpPr>
          <p:cNvPr id="49" name="Freeform 48">
            <a:extLst>
              <a:ext uri="{FF2B5EF4-FFF2-40B4-BE49-F238E27FC236}">
                <a16:creationId xmlns:a16="http://schemas.microsoft.com/office/drawing/2014/main" id="{C2DB8636-C798-AD47-8DC9-47814E3387DD}"/>
              </a:ext>
            </a:extLst>
          </p:cNvPr>
          <p:cNvSpPr/>
          <p:nvPr/>
        </p:nvSpPr>
        <p:spPr>
          <a:xfrm>
            <a:off x="3157719" y="4270495"/>
            <a:ext cx="1660392" cy="233707"/>
          </a:xfrm>
          <a:custGeom>
            <a:avLst/>
            <a:gdLst/>
            <a:ahLst/>
            <a:cxnLst>
              <a:cxn ang="3cd4">
                <a:pos x="hc" y="t"/>
              </a:cxn>
              <a:cxn ang="cd2">
                <a:pos x="l" y="vc"/>
              </a:cxn>
              <a:cxn ang="cd4">
                <a:pos x="hc" y="b"/>
              </a:cxn>
              <a:cxn ang="0">
                <a:pos x="r" y="vc"/>
              </a:cxn>
            </a:cxnLst>
            <a:rect l="l" t="t" r="r" b="b"/>
            <a:pathLst>
              <a:path w="1088" h="154">
                <a:moveTo>
                  <a:pt x="1066" y="76"/>
                </a:moveTo>
                <a:cubicBezTo>
                  <a:pt x="1066" y="49"/>
                  <a:pt x="1073" y="23"/>
                  <a:pt x="1087" y="0"/>
                </a:cubicBezTo>
                <a:lnTo>
                  <a:pt x="1" y="0"/>
                </a:lnTo>
                <a:cubicBezTo>
                  <a:pt x="14" y="23"/>
                  <a:pt x="22" y="49"/>
                  <a:pt x="22" y="76"/>
                </a:cubicBezTo>
                <a:cubicBezTo>
                  <a:pt x="22" y="106"/>
                  <a:pt x="14" y="131"/>
                  <a:pt x="0" y="154"/>
                </a:cubicBezTo>
                <a:lnTo>
                  <a:pt x="1088" y="154"/>
                </a:lnTo>
                <a:cubicBezTo>
                  <a:pt x="1075" y="131"/>
                  <a:pt x="1066" y="106"/>
                  <a:pt x="1066" y="76"/>
                </a:cubicBezTo>
                <a:close/>
              </a:path>
            </a:pathLst>
          </a:custGeom>
          <a:solidFill>
            <a:srgbClr val="63A043"/>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0" name="Freeform 49">
            <a:extLst>
              <a:ext uri="{FF2B5EF4-FFF2-40B4-BE49-F238E27FC236}">
                <a16:creationId xmlns:a16="http://schemas.microsoft.com/office/drawing/2014/main" id="{A5ECD853-1DE4-6A49-83BF-BE872511E6E0}"/>
              </a:ext>
            </a:extLst>
          </p:cNvPr>
          <p:cNvSpPr/>
          <p:nvPr/>
        </p:nvSpPr>
        <p:spPr>
          <a:xfrm>
            <a:off x="2711689" y="4223142"/>
            <a:ext cx="323830" cy="326885"/>
          </a:xfrm>
          <a:custGeom>
            <a:avLst/>
            <a:gdLst/>
            <a:ahLst/>
            <a:cxnLst>
              <a:cxn ang="3cd4">
                <a:pos x="hc" y="t"/>
              </a:cxn>
              <a:cxn ang="cd2">
                <a:pos x="l" y="vc"/>
              </a:cxn>
              <a:cxn ang="cd4">
                <a:pos x="hc" y="b"/>
              </a:cxn>
              <a:cxn ang="0">
                <a:pos x="r" y="vc"/>
              </a:cxn>
            </a:cxnLst>
            <a:rect l="l" t="t" r="r" b="b"/>
            <a:pathLst>
              <a:path w="213" h="215">
                <a:moveTo>
                  <a:pt x="213" y="107"/>
                </a:moveTo>
                <a:cubicBezTo>
                  <a:pt x="213" y="166"/>
                  <a:pt x="166" y="215"/>
                  <a:pt x="106" y="215"/>
                </a:cubicBezTo>
                <a:cubicBezTo>
                  <a:pt x="48" y="215"/>
                  <a:pt x="0" y="166"/>
                  <a:pt x="0" y="107"/>
                </a:cubicBezTo>
                <a:cubicBezTo>
                  <a:pt x="0" y="48"/>
                  <a:pt x="48" y="0"/>
                  <a:pt x="106" y="0"/>
                </a:cubicBezTo>
                <a:cubicBezTo>
                  <a:pt x="166" y="0"/>
                  <a:pt x="213" y="48"/>
                  <a:pt x="213" y="107"/>
                </a:cubicBezTo>
                <a:close/>
              </a:path>
            </a:pathLst>
          </a:custGeom>
          <a:solidFill>
            <a:srgbClr val="84BA4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1" name="Freeform 50">
            <a:extLst>
              <a:ext uri="{FF2B5EF4-FFF2-40B4-BE49-F238E27FC236}">
                <a16:creationId xmlns:a16="http://schemas.microsoft.com/office/drawing/2014/main" id="{1FB605EC-FC6D-3D40-A5B0-5C7A5B28222F}"/>
              </a:ext>
            </a:extLst>
          </p:cNvPr>
          <p:cNvSpPr/>
          <p:nvPr/>
        </p:nvSpPr>
        <p:spPr>
          <a:xfrm>
            <a:off x="2777371" y="4288825"/>
            <a:ext cx="192465" cy="193992"/>
          </a:xfrm>
          <a:custGeom>
            <a:avLst/>
            <a:gdLst/>
            <a:ahLst/>
            <a:cxnLst>
              <a:cxn ang="3cd4">
                <a:pos x="hc" y="t"/>
              </a:cxn>
              <a:cxn ang="cd2">
                <a:pos x="l" y="vc"/>
              </a:cxn>
              <a:cxn ang="cd4">
                <a:pos x="hc" y="b"/>
              </a:cxn>
              <a:cxn ang="0">
                <a:pos x="r" y="vc"/>
              </a:cxn>
            </a:cxnLst>
            <a:rect l="l" t="t" r="r" b="b"/>
            <a:pathLst>
              <a:path w="127" h="128">
                <a:moveTo>
                  <a:pt x="127" y="64"/>
                </a:moveTo>
                <a:cubicBezTo>
                  <a:pt x="127" y="100"/>
                  <a:pt x="99" y="128"/>
                  <a:pt x="63" y="128"/>
                </a:cubicBezTo>
                <a:cubicBezTo>
                  <a:pt x="28" y="128"/>
                  <a:pt x="0" y="100"/>
                  <a:pt x="0" y="64"/>
                </a:cubicBezTo>
                <a:cubicBezTo>
                  <a:pt x="0" y="30"/>
                  <a:pt x="28" y="0"/>
                  <a:pt x="63" y="0"/>
                </a:cubicBezTo>
                <a:cubicBezTo>
                  <a:pt x="99" y="0"/>
                  <a:pt x="127" y="30"/>
                  <a:pt x="127"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2" name="Freeform 51">
            <a:extLst>
              <a:ext uri="{FF2B5EF4-FFF2-40B4-BE49-F238E27FC236}">
                <a16:creationId xmlns:a16="http://schemas.microsoft.com/office/drawing/2014/main" id="{813784D3-D312-744B-8BF6-8D3D764C1FF8}"/>
              </a:ext>
            </a:extLst>
          </p:cNvPr>
          <p:cNvSpPr/>
          <p:nvPr/>
        </p:nvSpPr>
        <p:spPr>
          <a:xfrm>
            <a:off x="2189284" y="2594824"/>
            <a:ext cx="1370167" cy="1510697"/>
          </a:xfrm>
          <a:custGeom>
            <a:avLst/>
            <a:gdLst/>
            <a:ahLst/>
            <a:cxnLst>
              <a:cxn ang="3cd4">
                <a:pos x="hc" y="t"/>
              </a:cxn>
              <a:cxn ang="cd2">
                <a:pos x="l" y="vc"/>
              </a:cxn>
              <a:cxn ang="cd4">
                <a:pos x="hc" y="b"/>
              </a:cxn>
              <a:cxn ang="0">
                <a:pos x="r" y="vc"/>
              </a:cxn>
            </a:cxnLst>
            <a:rect l="l" t="t" r="r" b="b"/>
            <a:pathLst>
              <a:path w="898" h="990">
                <a:moveTo>
                  <a:pt x="898" y="447"/>
                </a:moveTo>
                <a:cubicBezTo>
                  <a:pt x="898" y="649"/>
                  <a:pt x="765" y="819"/>
                  <a:pt x="583" y="875"/>
                </a:cubicBezTo>
                <a:cubicBezTo>
                  <a:pt x="541" y="889"/>
                  <a:pt x="471" y="936"/>
                  <a:pt x="448" y="990"/>
                </a:cubicBezTo>
                <a:cubicBezTo>
                  <a:pt x="427" y="941"/>
                  <a:pt x="357" y="889"/>
                  <a:pt x="314" y="875"/>
                </a:cubicBezTo>
                <a:cubicBezTo>
                  <a:pt x="131" y="817"/>
                  <a:pt x="0" y="649"/>
                  <a:pt x="0" y="447"/>
                </a:cubicBezTo>
                <a:cubicBezTo>
                  <a:pt x="0" y="200"/>
                  <a:pt x="201" y="0"/>
                  <a:pt x="448" y="0"/>
                </a:cubicBezTo>
                <a:cubicBezTo>
                  <a:pt x="696" y="0"/>
                  <a:pt x="898" y="200"/>
                  <a:pt x="898" y="447"/>
                </a:cubicBezTo>
                <a:close/>
              </a:path>
            </a:pathLst>
          </a:custGeom>
          <a:solidFill>
            <a:srgbClr val="84BA4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3" name="Freeform 52">
            <a:extLst>
              <a:ext uri="{FF2B5EF4-FFF2-40B4-BE49-F238E27FC236}">
                <a16:creationId xmlns:a16="http://schemas.microsoft.com/office/drawing/2014/main" id="{C952250C-2D0F-064B-B9BE-BB9EECA238E4}"/>
              </a:ext>
            </a:extLst>
          </p:cNvPr>
          <p:cNvSpPr/>
          <p:nvPr/>
        </p:nvSpPr>
        <p:spPr>
          <a:xfrm>
            <a:off x="4920453" y="4223142"/>
            <a:ext cx="325357" cy="326885"/>
          </a:xfrm>
          <a:custGeom>
            <a:avLst/>
            <a:gdLst/>
            <a:ahLst/>
            <a:cxnLst>
              <a:cxn ang="3cd4">
                <a:pos x="hc" y="t"/>
              </a:cxn>
              <a:cxn ang="cd2">
                <a:pos x="l" y="vc"/>
              </a:cxn>
              <a:cxn ang="cd4">
                <a:pos x="hc" y="b"/>
              </a:cxn>
              <a:cxn ang="0">
                <a:pos x="r" y="vc"/>
              </a:cxn>
            </a:cxnLst>
            <a:rect l="l" t="t" r="r" b="b"/>
            <a:pathLst>
              <a:path w="214" h="215">
                <a:moveTo>
                  <a:pt x="214" y="107"/>
                </a:moveTo>
                <a:cubicBezTo>
                  <a:pt x="214" y="166"/>
                  <a:pt x="165" y="215"/>
                  <a:pt x="106" y="215"/>
                </a:cubicBezTo>
                <a:cubicBezTo>
                  <a:pt x="46" y="215"/>
                  <a:pt x="0" y="166"/>
                  <a:pt x="0" y="107"/>
                </a:cubicBezTo>
                <a:cubicBezTo>
                  <a:pt x="0" y="48"/>
                  <a:pt x="46" y="0"/>
                  <a:pt x="106" y="0"/>
                </a:cubicBezTo>
                <a:cubicBezTo>
                  <a:pt x="165" y="0"/>
                  <a:pt x="214" y="48"/>
                  <a:pt x="214" y="107"/>
                </a:cubicBezTo>
                <a:close/>
              </a:path>
            </a:pathLst>
          </a:custGeom>
          <a:solidFill>
            <a:srgbClr val="63A043"/>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4" name="Freeform 53">
            <a:extLst>
              <a:ext uri="{FF2B5EF4-FFF2-40B4-BE49-F238E27FC236}">
                <a16:creationId xmlns:a16="http://schemas.microsoft.com/office/drawing/2014/main" id="{1383608B-3ED7-074D-A0C2-469C4A907A53}"/>
              </a:ext>
            </a:extLst>
          </p:cNvPr>
          <p:cNvSpPr/>
          <p:nvPr/>
        </p:nvSpPr>
        <p:spPr>
          <a:xfrm>
            <a:off x="4984608" y="4288825"/>
            <a:ext cx="193993" cy="193992"/>
          </a:xfrm>
          <a:custGeom>
            <a:avLst/>
            <a:gdLst/>
            <a:ahLst/>
            <a:cxnLst>
              <a:cxn ang="3cd4">
                <a:pos x="hc" y="t"/>
              </a:cxn>
              <a:cxn ang="cd2">
                <a:pos x="l" y="vc"/>
              </a:cxn>
              <a:cxn ang="cd4">
                <a:pos x="hc" y="b"/>
              </a:cxn>
              <a:cxn ang="0">
                <a:pos x="r" y="vc"/>
              </a:cxn>
            </a:cxnLst>
            <a:rect l="l" t="t" r="r" b="b"/>
            <a:pathLst>
              <a:path w="128" h="128">
                <a:moveTo>
                  <a:pt x="128" y="64"/>
                </a:moveTo>
                <a:cubicBezTo>
                  <a:pt x="128" y="100"/>
                  <a:pt x="100" y="128"/>
                  <a:pt x="64" y="128"/>
                </a:cubicBezTo>
                <a:cubicBezTo>
                  <a:pt x="28" y="128"/>
                  <a:pt x="0" y="100"/>
                  <a:pt x="0" y="64"/>
                </a:cubicBezTo>
                <a:cubicBezTo>
                  <a:pt x="0" y="30"/>
                  <a:pt x="28" y="0"/>
                  <a:pt x="64" y="0"/>
                </a:cubicBezTo>
                <a:cubicBezTo>
                  <a:pt x="100" y="0"/>
                  <a:pt x="128" y="30"/>
                  <a:pt x="128"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5" name="Freeform 54">
            <a:extLst>
              <a:ext uri="{FF2B5EF4-FFF2-40B4-BE49-F238E27FC236}">
                <a16:creationId xmlns:a16="http://schemas.microsoft.com/office/drawing/2014/main" id="{49B34B02-D6BF-B143-85D1-021CEA346336}"/>
              </a:ext>
            </a:extLst>
          </p:cNvPr>
          <p:cNvSpPr/>
          <p:nvPr/>
        </p:nvSpPr>
        <p:spPr>
          <a:xfrm>
            <a:off x="4396521" y="4716525"/>
            <a:ext cx="1368640" cy="1512224"/>
          </a:xfrm>
          <a:custGeom>
            <a:avLst/>
            <a:gdLst/>
            <a:ahLst/>
            <a:cxnLst>
              <a:cxn ang="3cd4">
                <a:pos x="hc" y="t"/>
              </a:cxn>
              <a:cxn ang="cd2">
                <a:pos x="l" y="vc"/>
              </a:cxn>
              <a:cxn ang="cd4">
                <a:pos x="hc" y="b"/>
              </a:cxn>
              <a:cxn ang="0">
                <a:pos x="r" y="vc"/>
              </a:cxn>
            </a:cxnLst>
            <a:rect l="l" t="t" r="r" b="b"/>
            <a:pathLst>
              <a:path w="897" h="991">
                <a:moveTo>
                  <a:pt x="897" y="542"/>
                </a:moveTo>
                <a:cubicBezTo>
                  <a:pt x="897" y="341"/>
                  <a:pt x="766" y="172"/>
                  <a:pt x="584" y="114"/>
                </a:cubicBezTo>
                <a:cubicBezTo>
                  <a:pt x="541" y="101"/>
                  <a:pt x="471" y="54"/>
                  <a:pt x="449" y="0"/>
                </a:cubicBezTo>
                <a:cubicBezTo>
                  <a:pt x="426" y="50"/>
                  <a:pt x="357" y="101"/>
                  <a:pt x="315" y="114"/>
                </a:cubicBezTo>
                <a:cubicBezTo>
                  <a:pt x="132" y="172"/>
                  <a:pt x="0" y="342"/>
                  <a:pt x="0" y="542"/>
                </a:cubicBezTo>
                <a:cubicBezTo>
                  <a:pt x="0" y="789"/>
                  <a:pt x="202" y="991"/>
                  <a:pt x="449" y="991"/>
                </a:cubicBezTo>
                <a:cubicBezTo>
                  <a:pt x="697" y="991"/>
                  <a:pt x="897" y="789"/>
                  <a:pt x="897" y="542"/>
                </a:cubicBezTo>
                <a:close/>
              </a:path>
            </a:pathLst>
          </a:custGeom>
          <a:solidFill>
            <a:srgbClr val="63A043"/>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6" name="Freeform 55">
            <a:extLst>
              <a:ext uri="{FF2B5EF4-FFF2-40B4-BE49-F238E27FC236}">
                <a16:creationId xmlns:a16="http://schemas.microsoft.com/office/drawing/2014/main" id="{8BCF563E-9283-AC4E-8512-9E60AF0E8397}"/>
              </a:ext>
            </a:extLst>
          </p:cNvPr>
          <p:cNvSpPr/>
          <p:nvPr/>
        </p:nvSpPr>
        <p:spPr>
          <a:xfrm>
            <a:off x="5354263" y="4270495"/>
            <a:ext cx="1660392" cy="233707"/>
          </a:xfrm>
          <a:custGeom>
            <a:avLst/>
            <a:gdLst/>
            <a:ahLst/>
            <a:cxnLst>
              <a:cxn ang="3cd4">
                <a:pos x="hc" y="t"/>
              </a:cxn>
              <a:cxn ang="cd2">
                <a:pos x="l" y="vc"/>
              </a:cxn>
              <a:cxn ang="cd4">
                <a:pos x="hc" y="b"/>
              </a:cxn>
              <a:cxn ang="0">
                <a:pos x="r" y="vc"/>
              </a:cxn>
            </a:cxnLst>
            <a:rect l="l" t="t" r="r" b="b"/>
            <a:pathLst>
              <a:path w="1088" h="154">
                <a:moveTo>
                  <a:pt x="1066" y="76"/>
                </a:moveTo>
                <a:cubicBezTo>
                  <a:pt x="1066" y="49"/>
                  <a:pt x="1074" y="23"/>
                  <a:pt x="1087" y="0"/>
                </a:cubicBezTo>
                <a:lnTo>
                  <a:pt x="1" y="0"/>
                </a:lnTo>
                <a:cubicBezTo>
                  <a:pt x="14" y="23"/>
                  <a:pt x="22" y="49"/>
                  <a:pt x="22" y="76"/>
                </a:cubicBezTo>
                <a:cubicBezTo>
                  <a:pt x="22" y="106"/>
                  <a:pt x="14" y="131"/>
                  <a:pt x="0" y="154"/>
                </a:cubicBezTo>
                <a:lnTo>
                  <a:pt x="1088" y="154"/>
                </a:lnTo>
                <a:cubicBezTo>
                  <a:pt x="1075" y="131"/>
                  <a:pt x="1066" y="106"/>
                  <a:pt x="1066" y="76"/>
                </a:cubicBezTo>
                <a:close/>
              </a:path>
            </a:pathLst>
          </a:custGeom>
          <a:solidFill>
            <a:srgbClr val="46894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7" name="Freeform 56">
            <a:extLst>
              <a:ext uri="{FF2B5EF4-FFF2-40B4-BE49-F238E27FC236}">
                <a16:creationId xmlns:a16="http://schemas.microsoft.com/office/drawing/2014/main" id="{017F71C7-97C2-574F-826D-B09EC5C3194C}"/>
              </a:ext>
            </a:extLst>
          </p:cNvPr>
          <p:cNvSpPr/>
          <p:nvPr/>
        </p:nvSpPr>
        <p:spPr>
          <a:xfrm>
            <a:off x="7113943" y="4223142"/>
            <a:ext cx="326885" cy="326885"/>
          </a:xfrm>
          <a:custGeom>
            <a:avLst/>
            <a:gdLst/>
            <a:ahLst/>
            <a:cxnLst>
              <a:cxn ang="3cd4">
                <a:pos x="hc" y="t"/>
              </a:cxn>
              <a:cxn ang="cd2">
                <a:pos x="l" y="vc"/>
              </a:cxn>
              <a:cxn ang="cd4">
                <a:pos x="hc" y="b"/>
              </a:cxn>
              <a:cxn ang="0">
                <a:pos x="r" y="vc"/>
              </a:cxn>
            </a:cxnLst>
            <a:rect l="l" t="t" r="r" b="b"/>
            <a:pathLst>
              <a:path w="215" h="215">
                <a:moveTo>
                  <a:pt x="215" y="107"/>
                </a:moveTo>
                <a:cubicBezTo>
                  <a:pt x="215" y="166"/>
                  <a:pt x="167" y="215"/>
                  <a:pt x="108" y="215"/>
                </a:cubicBezTo>
                <a:cubicBezTo>
                  <a:pt x="49" y="215"/>
                  <a:pt x="0" y="166"/>
                  <a:pt x="0" y="107"/>
                </a:cubicBezTo>
                <a:cubicBezTo>
                  <a:pt x="0" y="48"/>
                  <a:pt x="49" y="0"/>
                  <a:pt x="108" y="0"/>
                </a:cubicBezTo>
                <a:cubicBezTo>
                  <a:pt x="167" y="0"/>
                  <a:pt x="215" y="48"/>
                  <a:pt x="215" y="107"/>
                </a:cubicBezTo>
                <a:close/>
              </a:path>
            </a:pathLst>
          </a:custGeom>
          <a:solidFill>
            <a:srgbClr val="46894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8" name="Freeform 57">
            <a:extLst>
              <a:ext uri="{FF2B5EF4-FFF2-40B4-BE49-F238E27FC236}">
                <a16:creationId xmlns:a16="http://schemas.microsoft.com/office/drawing/2014/main" id="{96F4A2A0-18C8-F044-A431-537EB66CDFB7}"/>
              </a:ext>
            </a:extLst>
          </p:cNvPr>
          <p:cNvSpPr/>
          <p:nvPr/>
        </p:nvSpPr>
        <p:spPr>
          <a:xfrm>
            <a:off x="7181153" y="4288825"/>
            <a:ext cx="192465" cy="193992"/>
          </a:xfrm>
          <a:custGeom>
            <a:avLst/>
            <a:gdLst/>
            <a:ahLst/>
            <a:cxnLst>
              <a:cxn ang="3cd4">
                <a:pos x="hc" y="t"/>
              </a:cxn>
              <a:cxn ang="cd2">
                <a:pos x="l" y="vc"/>
              </a:cxn>
              <a:cxn ang="cd4">
                <a:pos x="hc" y="b"/>
              </a:cxn>
              <a:cxn ang="0">
                <a:pos x="r" y="vc"/>
              </a:cxn>
            </a:cxnLst>
            <a:rect l="l" t="t" r="r" b="b"/>
            <a:pathLst>
              <a:path w="127" h="128">
                <a:moveTo>
                  <a:pt x="127" y="64"/>
                </a:moveTo>
                <a:cubicBezTo>
                  <a:pt x="127" y="100"/>
                  <a:pt x="98" y="128"/>
                  <a:pt x="64" y="128"/>
                </a:cubicBezTo>
                <a:cubicBezTo>
                  <a:pt x="29" y="128"/>
                  <a:pt x="0" y="100"/>
                  <a:pt x="0" y="64"/>
                </a:cubicBezTo>
                <a:cubicBezTo>
                  <a:pt x="0" y="30"/>
                  <a:pt x="29" y="0"/>
                  <a:pt x="64" y="0"/>
                </a:cubicBezTo>
                <a:cubicBezTo>
                  <a:pt x="98" y="0"/>
                  <a:pt x="127" y="30"/>
                  <a:pt x="127"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9" name="Freeform 58">
            <a:extLst>
              <a:ext uri="{FF2B5EF4-FFF2-40B4-BE49-F238E27FC236}">
                <a16:creationId xmlns:a16="http://schemas.microsoft.com/office/drawing/2014/main" id="{4EE984EA-0E9E-E246-B144-9A6FBED36A0D}"/>
              </a:ext>
            </a:extLst>
          </p:cNvPr>
          <p:cNvSpPr/>
          <p:nvPr/>
        </p:nvSpPr>
        <p:spPr>
          <a:xfrm>
            <a:off x="6593066" y="2594824"/>
            <a:ext cx="1367112" cy="1510697"/>
          </a:xfrm>
          <a:custGeom>
            <a:avLst/>
            <a:gdLst/>
            <a:ahLst/>
            <a:cxnLst>
              <a:cxn ang="3cd4">
                <a:pos x="hc" y="t"/>
              </a:cxn>
              <a:cxn ang="cd2">
                <a:pos x="l" y="vc"/>
              </a:cxn>
              <a:cxn ang="cd4">
                <a:pos x="hc" y="b"/>
              </a:cxn>
              <a:cxn ang="0">
                <a:pos x="r" y="vc"/>
              </a:cxn>
            </a:cxnLst>
            <a:rect l="l" t="t" r="r" b="b"/>
            <a:pathLst>
              <a:path w="896" h="990">
                <a:moveTo>
                  <a:pt x="896" y="447"/>
                </a:moveTo>
                <a:cubicBezTo>
                  <a:pt x="896" y="649"/>
                  <a:pt x="764" y="819"/>
                  <a:pt x="582" y="875"/>
                </a:cubicBezTo>
                <a:cubicBezTo>
                  <a:pt x="541" y="889"/>
                  <a:pt x="471" y="936"/>
                  <a:pt x="449" y="990"/>
                </a:cubicBezTo>
                <a:cubicBezTo>
                  <a:pt x="427" y="941"/>
                  <a:pt x="357" y="889"/>
                  <a:pt x="314" y="875"/>
                </a:cubicBezTo>
                <a:cubicBezTo>
                  <a:pt x="132" y="817"/>
                  <a:pt x="0" y="649"/>
                  <a:pt x="0" y="447"/>
                </a:cubicBezTo>
                <a:cubicBezTo>
                  <a:pt x="0" y="200"/>
                  <a:pt x="202" y="0"/>
                  <a:pt x="449" y="0"/>
                </a:cubicBezTo>
                <a:cubicBezTo>
                  <a:pt x="696" y="0"/>
                  <a:pt x="896" y="200"/>
                  <a:pt x="896" y="447"/>
                </a:cubicBezTo>
                <a:close/>
              </a:path>
            </a:pathLst>
          </a:custGeom>
          <a:solidFill>
            <a:srgbClr val="46894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0" name="Freeform 59">
            <a:extLst>
              <a:ext uri="{FF2B5EF4-FFF2-40B4-BE49-F238E27FC236}">
                <a16:creationId xmlns:a16="http://schemas.microsoft.com/office/drawing/2014/main" id="{33B7BA85-0535-9D4E-9ABA-CAF119D02F9C}"/>
              </a:ext>
            </a:extLst>
          </p:cNvPr>
          <p:cNvSpPr/>
          <p:nvPr/>
        </p:nvSpPr>
        <p:spPr>
          <a:xfrm>
            <a:off x="7549281" y="4270495"/>
            <a:ext cx="1661920" cy="233707"/>
          </a:xfrm>
          <a:custGeom>
            <a:avLst/>
            <a:gdLst/>
            <a:ahLst/>
            <a:cxnLst>
              <a:cxn ang="3cd4">
                <a:pos x="hc" y="t"/>
              </a:cxn>
              <a:cxn ang="cd2">
                <a:pos x="l" y="vc"/>
              </a:cxn>
              <a:cxn ang="cd4">
                <a:pos x="hc" y="b"/>
              </a:cxn>
              <a:cxn ang="0">
                <a:pos x="r" y="vc"/>
              </a:cxn>
            </a:cxnLst>
            <a:rect l="l" t="t" r="r" b="b"/>
            <a:pathLst>
              <a:path w="1089" h="154">
                <a:moveTo>
                  <a:pt x="1067" y="76"/>
                </a:moveTo>
                <a:cubicBezTo>
                  <a:pt x="1067" y="49"/>
                  <a:pt x="1074" y="23"/>
                  <a:pt x="1088" y="0"/>
                </a:cubicBezTo>
                <a:lnTo>
                  <a:pt x="2" y="0"/>
                </a:lnTo>
                <a:cubicBezTo>
                  <a:pt x="16" y="23"/>
                  <a:pt x="23" y="49"/>
                  <a:pt x="23" y="76"/>
                </a:cubicBezTo>
                <a:cubicBezTo>
                  <a:pt x="23" y="106"/>
                  <a:pt x="14" y="131"/>
                  <a:pt x="0" y="154"/>
                </a:cubicBezTo>
                <a:lnTo>
                  <a:pt x="1089" y="154"/>
                </a:lnTo>
                <a:cubicBezTo>
                  <a:pt x="1074" y="131"/>
                  <a:pt x="1067" y="106"/>
                  <a:pt x="1067" y="76"/>
                </a:cubicBezTo>
                <a:close/>
              </a:path>
            </a:pathLst>
          </a:custGeom>
          <a:solidFill>
            <a:srgbClr val="297239"/>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2" name="Freeform 61">
            <a:extLst>
              <a:ext uri="{FF2B5EF4-FFF2-40B4-BE49-F238E27FC236}">
                <a16:creationId xmlns:a16="http://schemas.microsoft.com/office/drawing/2014/main" id="{02BE76FA-A18A-5C43-8289-F22F35416D17}"/>
              </a:ext>
            </a:extLst>
          </p:cNvPr>
          <p:cNvSpPr/>
          <p:nvPr/>
        </p:nvSpPr>
        <p:spPr>
          <a:xfrm>
            <a:off x="9310488" y="4223142"/>
            <a:ext cx="325357" cy="326885"/>
          </a:xfrm>
          <a:custGeom>
            <a:avLst/>
            <a:gdLst/>
            <a:ahLst/>
            <a:cxnLst>
              <a:cxn ang="3cd4">
                <a:pos x="hc" y="t"/>
              </a:cxn>
              <a:cxn ang="cd2">
                <a:pos x="l" y="vc"/>
              </a:cxn>
              <a:cxn ang="cd4">
                <a:pos x="hc" y="b"/>
              </a:cxn>
              <a:cxn ang="0">
                <a:pos x="r" y="vc"/>
              </a:cxn>
            </a:cxnLst>
            <a:rect l="l" t="t" r="r" b="b"/>
            <a:pathLst>
              <a:path w="214" h="215">
                <a:moveTo>
                  <a:pt x="214" y="107"/>
                </a:moveTo>
                <a:cubicBezTo>
                  <a:pt x="214" y="166"/>
                  <a:pt x="167" y="215"/>
                  <a:pt x="108" y="215"/>
                </a:cubicBezTo>
                <a:cubicBezTo>
                  <a:pt x="49" y="215"/>
                  <a:pt x="0" y="166"/>
                  <a:pt x="0" y="107"/>
                </a:cubicBezTo>
                <a:cubicBezTo>
                  <a:pt x="0" y="48"/>
                  <a:pt x="49" y="0"/>
                  <a:pt x="108" y="0"/>
                </a:cubicBezTo>
                <a:cubicBezTo>
                  <a:pt x="167" y="0"/>
                  <a:pt x="214" y="48"/>
                  <a:pt x="214" y="107"/>
                </a:cubicBezTo>
                <a:close/>
              </a:path>
            </a:pathLst>
          </a:custGeom>
          <a:solidFill>
            <a:srgbClr val="297239"/>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6" name="Freeform 65">
            <a:extLst>
              <a:ext uri="{FF2B5EF4-FFF2-40B4-BE49-F238E27FC236}">
                <a16:creationId xmlns:a16="http://schemas.microsoft.com/office/drawing/2014/main" id="{30B312E8-A919-B644-AE39-4333DF830601}"/>
              </a:ext>
            </a:extLst>
          </p:cNvPr>
          <p:cNvSpPr/>
          <p:nvPr/>
        </p:nvSpPr>
        <p:spPr>
          <a:xfrm>
            <a:off x="9377698" y="4288825"/>
            <a:ext cx="190937" cy="193992"/>
          </a:xfrm>
          <a:custGeom>
            <a:avLst/>
            <a:gdLst/>
            <a:ahLst/>
            <a:cxnLst>
              <a:cxn ang="3cd4">
                <a:pos x="hc" y="t"/>
              </a:cxn>
              <a:cxn ang="cd2">
                <a:pos x="l" y="vc"/>
              </a:cxn>
              <a:cxn ang="cd4">
                <a:pos x="hc" y="b"/>
              </a:cxn>
              <a:cxn ang="0">
                <a:pos x="r" y="vc"/>
              </a:cxn>
            </a:cxnLst>
            <a:rect l="l" t="t" r="r" b="b"/>
            <a:pathLst>
              <a:path w="126" h="128">
                <a:moveTo>
                  <a:pt x="126" y="64"/>
                </a:moveTo>
                <a:cubicBezTo>
                  <a:pt x="126" y="100"/>
                  <a:pt x="98" y="128"/>
                  <a:pt x="64" y="128"/>
                </a:cubicBezTo>
                <a:cubicBezTo>
                  <a:pt x="28" y="128"/>
                  <a:pt x="0" y="100"/>
                  <a:pt x="0" y="64"/>
                </a:cubicBezTo>
                <a:cubicBezTo>
                  <a:pt x="0" y="30"/>
                  <a:pt x="28" y="0"/>
                  <a:pt x="64" y="0"/>
                </a:cubicBezTo>
                <a:cubicBezTo>
                  <a:pt x="98" y="0"/>
                  <a:pt x="126" y="30"/>
                  <a:pt x="126"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7" name="Freeform 66">
            <a:extLst>
              <a:ext uri="{FF2B5EF4-FFF2-40B4-BE49-F238E27FC236}">
                <a16:creationId xmlns:a16="http://schemas.microsoft.com/office/drawing/2014/main" id="{F46B9467-BABF-064B-910D-2C704D814251}"/>
              </a:ext>
            </a:extLst>
          </p:cNvPr>
          <p:cNvSpPr/>
          <p:nvPr/>
        </p:nvSpPr>
        <p:spPr>
          <a:xfrm>
            <a:off x="8789610" y="4716525"/>
            <a:ext cx="1367112" cy="1512224"/>
          </a:xfrm>
          <a:custGeom>
            <a:avLst/>
            <a:gdLst/>
            <a:ahLst/>
            <a:cxnLst>
              <a:cxn ang="3cd4">
                <a:pos x="hc" y="t"/>
              </a:cxn>
              <a:cxn ang="cd2">
                <a:pos x="l" y="vc"/>
              </a:cxn>
              <a:cxn ang="cd4">
                <a:pos x="hc" y="b"/>
              </a:cxn>
              <a:cxn ang="0">
                <a:pos x="r" y="vc"/>
              </a:cxn>
            </a:cxnLst>
            <a:rect l="l" t="t" r="r" b="b"/>
            <a:pathLst>
              <a:path w="896" h="991">
                <a:moveTo>
                  <a:pt x="896" y="542"/>
                </a:moveTo>
                <a:cubicBezTo>
                  <a:pt x="896" y="341"/>
                  <a:pt x="764" y="172"/>
                  <a:pt x="582" y="114"/>
                </a:cubicBezTo>
                <a:cubicBezTo>
                  <a:pt x="541" y="101"/>
                  <a:pt x="471" y="54"/>
                  <a:pt x="449" y="0"/>
                </a:cubicBezTo>
                <a:cubicBezTo>
                  <a:pt x="427" y="50"/>
                  <a:pt x="355" y="101"/>
                  <a:pt x="314" y="114"/>
                </a:cubicBezTo>
                <a:cubicBezTo>
                  <a:pt x="132" y="172"/>
                  <a:pt x="0" y="342"/>
                  <a:pt x="0" y="542"/>
                </a:cubicBezTo>
                <a:cubicBezTo>
                  <a:pt x="0" y="789"/>
                  <a:pt x="200" y="991"/>
                  <a:pt x="449" y="991"/>
                </a:cubicBezTo>
                <a:cubicBezTo>
                  <a:pt x="696" y="991"/>
                  <a:pt x="896" y="789"/>
                  <a:pt x="896" y="542"/>
                </a:cubicBezTo>
                <a:close/>
              </a:path>
            </a:pathLst>
          </a:custGeom>
          <a:solidFill>
            <a:srgbClr val="297239"/>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78" name="TextBox 77">
            <a:extLst>
              <a:ext uri="{FF2B5EF4-FFF2-40B4-BE49-F238E27FC236}">
                <a16:creationId xmlns:a16="http://schemas.microsoft.com/office/drawing/2014/main" id="{04634976-744C-254F-BE6F-6EB202B92360}"/>
              </a:ext>
            </a:extLst>
          </p:cNvPr>
          <p:cNvSpPr txBox="1"/>
          <p:nvPr/>
        </p:nvSpPr>
        <p:spPr>
          <a:xfrm>
            <a:off x="4556691" y="3117216"/>
            <a:ext cx="1045245" cy="286073"/>
          </a:xfrm>
          <a:prstGeom prst="rect">
            <a:avLst/>
          </a:prstGeom>
          <a:noFill/>
        </p:spPr>
        <p:txBody>
          <a:bodyPr wrap="none" rtlCol="0">
            <a:spAutoFit/>
          </a:bodyPr>
          <a:lstStyle/>
          <a:p>
            <a:pPr algn="ctr"/>
            <a:r>
              <a:rPr lang="en-US">
                <a:solidFill>
                  <a:schemeClr val="tx2"/>
                </a:solidFill>
                <a:latin typeface="Montserrat" pitchFamily="2" charset="77"/>
                <a:ea typeface="Roboto Medium" panose="02000000000000000000" pitchFamily="2" charset="0"/>
                <a:cs typeface="Lato" panose="020F0502020204030203" pitchFamily="34" charset="0"/>
              </a:rPr>
              <a:t>Your Title</a:t>
            </a:r>
          </a:p>
        </p:txBody>
      </p:sp>
      <p:sp>
        <p:nvSpPr>
          <p:cNvPr id="80" name="TextBox 79">
            <a:extLst>
              <a:ext uri="{FF2B5EF4-FFF2-40B4-BE49-F238E27FC236}">
                <a16:creationId xmlns:a16="http://schemas.microsoft.com/office/drawing/2014/main" id="{B0E5118A-8174-6649-9B3B-D77A8707F876}"/>
              </a:ext>
            </a:extLst>
          </p:cNvPr>
          <p:cNvSpPr txBox="1"/>
          <p:nvPr/>
        </p:nvSpPr>
        <p:spPr>
          <a:xfrm>
            <a:off x="8957418" y="3117216"/>
            <a:ext cx="1045245" cy="286073"/>
          </a:xfrm>
          <a:prstGeom prst="rect">
            <a:avLst/>
          </a:prstGeom>
          <a:noFill/>
        </p:spPr>
        <p:txBody>
          <a:bodyPr wrap="none" rtlCol="0">
            <a:spAutoFit/>
          </a:bodyPr>
          <a:lstStyle/>
          <a:p>
            <a:pPr algn="ctr"/>
            <a:r>
              <a:rPr lang="en-US">
                <a:solidFill>
                  <a:schemeClr val="tx2"/>
                </a:solidFill>
                <a:latin typeface="Montserrat" pitchFamily="2" charset="77"/>
                <a:ea typeface="Roboto Medium" panose="02000000000000000000" pitchFamily="2" charset="0"/>
                <a:cs typeface="Lato" panose="020F0502020204030203" pitchFamily="34" charset="0"/>
              </a:rPr>
              <a:t>Your Title</a:t>
            </a:r>
          </a:p>
        </p:txBody>
      </p:sp>
      <p:sp>
        <p:nvSpPr>
          <p:cNvPr id="84" name="TextBox 83">
            <a:extLst>
              <a:ext uri="{FF2B5EF4-FFF2-40B4-BE49-F238E27FC236}">
                <a16:creationId xmlns:a16="http://schemas.microsoft.com/office/drawing/2014/main" id="{93C43E96-4B36-3748-B67A-4817918F0204}"/>
              </a:ext>
            </a:extLst>
          </p:cNvPr>
          <p:cNvSpPr txBox="1"/>
          <p:nvPr/>
        </p:nvSpPr>
        <p:spPr>
          <a:xfrm>
            <a:off x="6760032" y="4807913"/>
            <a:ext cx="1045245" cy="286073"/>
          </a:xfrm>
          <a:prstGeom prst="rect">
            <a:avLst/>
          </a:prstGeom>
          <a:noFill/>
        </p:spPr>
        <p:txBody>
          <a:bodyPr wrap="none" rtlCol="0">
            <a:spAutoFit/>
          </a:bodyPr>
          <a:lstStyle/>
          <a:p>
            <a:pPr algn="ctr"/>
            <a:r>
              <a:rPr lang="en-US">
                <a:solidFill>
                  <a:schemeClr val="tx2"/>
                </a:solidFill>
                <a:latin typeface="Montserrat" pitchFamily="2" charset="77"/>
                <a:ea typeface="Roboto Medium" panose="02000000000000000000" pitchFamily="2" charset="0"/>
                <a:cs typeface="Lato" panose="020F0502020204030203" pitchFamily="34" charset="0"/>
              </a:rPr>
              <a:t>Your Title</a:t>
            </a:r>
          </a:p>
        </p:txBody>
      </p:sp>
      <p:sp>
        <p:nvSpPr>
          <p:cNvPr id="98" name="Text Placeholder 17">
            <a:extLst>
              <a:ext uri="{FF2B5EF4-FFF2-40B4-BE49-F238E27FC236}">
                <a16:creationId xmlns:a16="http://schemas.microsoft.com/office/drawing/2014/main" id="{3DED761C-20FA-594A-9976-CFD8D1D38242}"/>
              </a:ext>
            </a:extLst>
          </p:cNvPr>
          <p:cNvSpPr>
            <a:spLocks noGrp="1"/>
          </p:cNvSpPr>
          <p:nvPr>
            <p:ph type="body" sz="quarter" idx="31" hasCustomPrompt="1"/>
          </p:nvPr>
        </p:nvSpPr>
        <p:spPr>
          <a:xfrm>
            <a:off x="1698838" y="4779489"/>
            <a:ext cx="2253709" cy="1237497"/>
          </a:xfrm>
        </p:spPr>
        <p:txBody>
          <a:bodyPr>
            <a:normAutofit/>
          </a:bodyPr>
          <a:lstStyle>
            <a:lvl1pPr algn="ct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99" name="Text Placeholder 17">
            <a:extLst>
              <a:ext uri="{FF2B5EF4-FFF2-40B4-BE49-F238E27FC236}">
                <a16:creationId xmlns:a16="http://schemas.microsoft.com/office/drawing/2014/main" id="{ADC51583-6324-9C45-9B98-7374A9499F17}"/>
              </a:ext>
            </a:extLst>
          </p:cNvPr>
          <p:cNvSpPr>
            <a:spLocks noGrp="1"/>
          </p:cNvSpPr>
          <p:nvPr>
            <p:ph type="body" sz="quarter" idx="32" hasCustomPrompt="1"/>
          </p:nvPr>
        </p:nvSpPr>
        <p:spPr>
          <a:xfrm>
            <a:off x="6126530" y="4745592"/>
            <a:ext cx="2253709" cy="1237497"/>
          </a:xfrm>
        </p:spPr>
        <p:txBody>
          <a:bodyPr>
            <a:normAutofit/>
          </a:bodyPr>
          <a:lstStyle>
            <a:lvl1pPr algn="ct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00" name="Text Placeholder 17">
            <a:extLst>
              <a:ext uri="{FF2B5EF4-FFF2-40B4-BE49-F238E27FC236}">
                <a16:creationId xmlns:a16="http://schemas.microsoft.com/office/drawing/2014/main" id="{5D6484B6-6A23-DA4C-AFB8-4A3877BAEB9C}"/>
              </a:ext>
            </a:extLst>
          </p:cNvPr>
          <p:cNvSpPr>
            <a:spLocks noGrp="1"/>
          </p:cNvSpPr>
          <p:nvPr>
            <p:ph type="body" sz="quarter" idx="33" hasCustomPrompt="1"/>
          </p:nvPr>
        </p:nvSpPr>
        <p:spPr>
          <a:xfrm>
            <a:off x="3916281" y="2823088"/>
            <a:ext cx="2253709" cy="1237497"/>
          </a:xfrm>
        </p:spPr>
        <p:txBody>
          <a:bodyPr>
            <a:normAutofit/>
          </a:bodyPr>
          <a:lstStyle>
            <a:lvl1pPr algn="ct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01" name="Text Placeholder 17">
            <a:extLst>
              <a:ext uri="{FF2B5EF4-FFF2-40B4-BE49-F238E27FC236}">
                <a16:creationId xmlns:a16="http://schemas.microsoft.com/office/drawing/2014/main" id="{17E014FD-573A-CD4A-8E06-A12C82D41C31}"/>
              </a:ext>
            </a:extLst>
          </p:cNvPr>
          <p:cNvSpPr>
            <a:spLocks noGrp="1"/>
          </p:cNvSpPr>
          <p:nvPr>
            <p:ph type="body" sz="quarter" idx="34" hasCustomPrompt="1"/>
          </p:nvPr>
        </p:nvSpPr>
        <p:spPr>
          <a:xfrm>
            <a:off x="8242372" y="2789191"/>
            <a:ext cx="2253709" cy="1237497"/>
          </a:xfrm>
        </p:spPr>
        <p:txBody>
          <a:bodyPr>
            <a:normAutofit/>
          </a:bodyPr>
          <a:lstStyle>
            <a:lvl1pPr algn="ct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35" name="Freeform 34">
            <a:extLst>
              <a:ext uri="{FF2B5EF4-FFF2-40B4-BE49-F238E27FC236}">
                <a16:creationId xmlns:a16="http://schemas.microsoft.com/office/drawing/2014/main" id="{CE42815F-D3BC-ED41-BFE5-988CDFA369C9}"/>
              </a:ext>
            </a:extLst>
          </p:cNvPr>
          <p:cNvSpPr/>
          <p:nvPr userDrawn="1"/>
        </p:nvSpPr>
        <p:spPr>
          <a:xfrm>
            <a:off x="1" y="4284355"/>
            <a:ext cx="2598525" cy="233707"/>
          </a:xfrm>
          <a:custGeom>
            <a:avLst/>
            <a:gdLst>
              <a:gd name="connsiteX0" fmla="*/ 0 w 2598525"/>
              <a:gd name="connsiteY0" fmla="*/ 0 h 233707"/>
              <a:gd name="connsiteX1" fmla="*/ 939659 w 2598525"/>
              <a:gd name="connsiteY1" fmla="*/ 0 h 233707"/>
              <a:gd name="connsiteX2" fmla="*/ 1357163 w 2598525"/>
              <a:gd name="connsiteY2" fmla="*/ 0 h 233707"/>
              <a:gd name="connsiteX3" fmla="*/ 2596999 w 2598525"/>
              <a:gd name="connsiteY3" fmla="*/ 0 h 233707"/>
              <a:gd name="connsiteX4" fmla="*/ 2564951 w 2598525"/>
              <a:gd name="connsiteY4" fmla="*/ 115336 h 233707"/>
              <a:gd name="connsiteX5" fmla="*/ 2598525 w 2598525"/>
              <a:gd name="connsiteY5" fmla="*/ 233707 h 233707"/>
              <a:gd name="connsiteX6" fmla="*/ 1359557 w 2598525"/>
              <a:gd name="connsiteY6" fmla="*/ 233707 h 233707"/>
              <a:gd name="connsiteX7" fmla="*/ 938133 w 2598525"/>
              <a:gd name="connsiteY7" fmla="*/ 233707 h 233707"/>
              <a:gd name="connsiteX8" fmla="*/ 0 w 2598525"/>
              <a:gd name="connsiteY8" fmla="*/ 233707 h 233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98525" h="233707">
                <a:moveTo>
                  <a:pt x="0" y="0"/>
                </a:moveTo>
                <a:lnTo>
                  <a:pt x="939659" y="0"/>
                </a:lnTo>
                <a:lnTo>
                  <a:pt x="1357163" y="0"/>
                </a:lnTo>
                <a:lnTo>
                  <a:pt x="2596999" y="0"/>
                </a:lnTo>
                <a:cubicBezTo>
                  <a:pt x="2575634" y="34904"/>
                  <a:pt x="2564951" y="74361"/>
                  <a:pt x="2564951" y="115336"/>
                </a:cubicBezTo>
                <a:cubicBezTo>
                  <a:pt x="2564951" y="160863"/>
                  <a:pt x="2578686" y="198803"/>
                  <a:pt x="2598525" y="233707"/>
                </a:cubicBezTo>
                <a:lnTo>
                  <a:pt x="1359557" y="233707"/>
                </a:lnTo>
                <a:lnTo>
                  <a:pt x="938133" y="233707"/>
                </a:lnTo>
                <a:lnTo>
                  <a:pt x="0" y="233707"/>
                </a:lnTo>
                <a:close/>
              </a:path>
            </a:pathLst>
          </a:custGeom>
          <a:solidFill>
            <a:srgbClr val="84BA41"/>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2" name="Text Box 5">
            <a:extLst>
              <a:ext uri="{FF2B5EF4-FFF2-40B4-BE49-F238E27FC236}">
                <a16:creationId xmlns:a16="http://schemas.microsoft.com/office/drawing/2014/main" id="{454F376A-9EA5-784D-A2D9-064CBC5701D6}"/>
              </a:ext>
            </a:extLst>
          </p:cNvPr>
          <p:cNvSpPr txBox="1"/>
          <p:nvPr userDrawn="1"/>
        </p:nvSpPr>
        <p:spPr>
          <a:xfrm rot="5400000">
            <a:off x="8660156" y="3550216"/>
            <a:ext cx="6428383" cy="18719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r>
              <a:rPr lang="en-IE" sz="950" b="1" spc="170" baseline="0">
                <a:solidFill>
                  <a:srgbClr val="0B582E"/>
                </a:solidFill>
                <a:effectLst/>
                <a:latin typeface="+mn-lt"/>
                <a:ea typeface="Times New Roman" panose="02020603050405020304" pitchFamily="18" charset="0"/>
                <a:cs typeface="Times New Roman" panose="02020603050405020304" pitchFamily="18" charset="0"/>
              </a:rPr>
              <a:t>SUSTAINABLE</a:t>
            </a:r>
            <a:r>
              <a:rPr lang="en-IE" sz="950" spc="170" baseline="0">
                <a:solidFill>
                  <a:srgbClr val="0B582E"/>
                </a:solidFill>
                <a:effectLst/>
                <a:latin typeface="+mj-lt"/>
                <a:ea typeface="Times New Roman" panose="02020603050405020304" pitchFamily="18" charset="0"/>
                <a:cs typeface="Times New Roman" panose="02020603050405020304" pitchFamily="18" charset="0"/>
              </a:rPr>
              <a:t> FUTURES FOR ENTERPRISE CENTRES</a:t>
            </a:r>
            <a:endParaRPr lang="en-IE" sz="950" spc="170" baseline="0">
              <a:solidFill>
                <a:srgbClr val="0B582E"/>
              </a:solidFill>
              <a:effectLst/>
              <a:latin typeface="+mj-lt"/>
              <a:ea typeface="Calibri" panose="020F0502020204030204" pitchFamily="34" charset="0"/>
              <a:cs typeface="Times New Roman" panose="02020603050405020304" pitchFamily="18" charset="0"/>
            </a:endParaRPr>
          </a:p>
        </p:txBody>
      </p:sp>
      <p:sp>
        <p:nvSpPr>
          <p:cNvPr id="33" name="Text Placeholder 23">
            <a:extLst>
              <a:ext uri="{FF2B5EF4-FFF2-40B4-BE49-F238E27FC236}">
                <a16:creationId xmlns:a16="http://schemas.microsoft.com/office/drawing/2014/main" id="{ACC630CD-41A9-B345-9727-D1AC3080B4EA}"/>
              </a:ext>
            </a:extLst>
          </p:cNvPr>
          <p:cNvSpPr>
            <a:spLocks noGrp="1"/>
          </p:cNvSpPr>
          <p:nvPr>
            <p:ph type="body" sz="quarter" idx="16" hasCustomPrompt="1"/>
          </p:nvPr>
        </p:nvSpPr>
        <p:spPr>
          <a:xfrm>
            <a:off x="411246" y="429619"/>
            <a:ext cx="4308887" cy="582221"/>
          </a:xfrm>
        </p:spPr>
        <p:txBody>
          <a:bodyPr>
            <a:normAutofit/>
          </a:bodyPr>
          <a:lstStyle>
            <a:lvl1pPr marL="0" indent="0" algn="l">
              <a:buNone/>
              <a:defRPr sz="3600" b="0" i="0">
                <a:solidFill>
                  <a:srgbClr val="000000"/>
                </a:solidFill>
                <a:latin typeface="Calibri" panose="020F0502020204030204" pitchFamily="34" charset="0"/>
                <a:cs typeface="Calibri" panose="020F0502020204030204" pitchFamily="34" charset="0"/>
              </a:defRPr>
            </a:lvl1pPr>
          </a:lstStyle>
          <a:p>
            <a:pPr lvl="0"/>
            <a:r>
              <a:rPr lang="en-US"/>
              <a:t>Heading</a:t>
            </a:r>
          </a:p>
        </p:txBody>
      </p:sp>
    </p:spTree>
    <p:extLst>
      <p:ext uri="{BB962C8B-B14F-4D97-AF65-F5344CB8AC3E}">
        <p14:creationId xmlns:p14="http://schemas.microsoft.com/office/powerpoint/2010/main" val="220268893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4 point icon graph">
    <p:spTree>
      <p:nvGrpSpPr>
        <p:cNvPr id="1" name=""/>
        <p:cNvGrpSpPr/>
        <p:nvPr/>
      </p:nvGrpSpPr>
      <p:grpSpPr>
        <a:xfrm>
          <a:off x="0" y="0"/>
          <a:ext cx="0" cy="0"/>
          <a:chOff x="0" y="0"/>
          <a:chExt cx="0" cy="0"/>
        </a:xfrm>
      </p:grpSpPr>
      <p:sp>
        <p:nvSpPr>
          <p:cNvPr id="49" name="Freeform 48">
            <a:extLst>
              <a:ext uri="{FF2B5EF4-FFF2-40B4-BE49-F238E27FC236}">
                <a16:creationId xmlns:a16="http://schemas.microsoft.com/office/drawing/2014/main" id="{C2DB8636-C798-AD47-8DC9-47814E3387DD}"/>
              </a:ext>
            </a:extLst>
          </p:cNvPr>
          <p:cNvSpPr/>
          <p:nvPr/>
        </p:nvSpPr>
        <p:spPr>
          <a:xfrm>
            <a:off x="3157719" y="4270495"/>
            <a:ext cx="1660392" cy="233707"/>
          </a:xfrm>
          <a:custGeom>
            <a:avLst/>
            <a:gdLst/>
            <a:ahLst/>
            <a:cxnLst>
              <a:cxn ang="3cd4">
                <a:pos x="hc" y="t"/>
              </a:cxn>
              <a:cxn ang="cd2">
                <a:pos x="l" y="vc"/>
              </a:cxn>
              <a:cxn ang="cd4">
                <a:pos x="hc" y="b"/>
              </a:cxn>
              <a:cxn ang="0">
                <a:pos x="r" y="vc"/>
              </a:cxn>
            </a:cxnLst>
            <a:rect l="l" t="t" r="r" b="b"/>
            <a:pathLst>
              <a:path w="1088" h="154">
                <a:moveTo>
                  <a:pt x="1066" y="76"/>
                </a:moveTo>
                <a:cubicBezTo>
                  <a:pt x="1066" y="49"/>
                  <a:pt x="1073" y="23"/>
                  <a:pt x="1087" y="0"/>
                </a:cubicBezTo>
                <a:lnTo>
                  <a:pt x="1" y="0"/>
                </a:lnTo>
                <a:cubicBezTo>
                  <a:pt x="14" y="23"/>
                  <a:pt x="22" y="49"/>
                  <a:pt x="22" y="76"/>
                </a:cubicBezTo>
                <a:cubicBezTo>
                  <a:pt x="22" y="106"/>
                  <a:pt x="14" y="131"/>
                  <a:pt x="0" y="154"/>
                </a:cubicBezTo>
                <a:lnTo>
                  <a:pt x="1088" y="154"/>
                </a:lnTo>
                <a:cubicBezTo>
                  <a:pt x="1075" y="131"/>
                  <a:pt x="1066" y="106"/>
                  <a:pt x="1066" y="76"/>
                </a:cubicBezTo>
                <a:close/>
              </a:path>
            </a:pathLst>
          </a:custGeom>
          <a:solidFill>
            <a:srgbClr val="63A043"/>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0" name="Freeform 49">
            <a:extLst>
              <a:ext uri="{FF2B5EF4-FFF2-40B4-BE49-F238E27FC236}">
                <a16:creationId xmlns:a16="http://schemas.microsoft.com/office/drawing/2014/main" id="{A5ECD853-1DE4-6A49-83BF-BE872511E6E0}"/>
              </a:ext>
            </a:extLst>
          </p:cNvPr>
          <p:cNvSpPr/>
          <p:nvPr/>
        </p:nvSpPr>
        <p:spPr>
          <a:xfrm>
            <a:off x="2711689" y="4223142"/>
            <a:ext cx="323830" cy="326885"/>
          </a:xfrm>
          <a:custGeom>
            <a:avLst/>
            <a:gdLst/>
            <a:ahLst/>
            <a:cxnLst>
              <a:cxn ang="3cd4">
                <a:pos x="hc" y="t"/>
              </a:cxn>
              <a:cxn ang="cd2">
                <a:pos x="l" y="vc"/>
              </a:cxn>
              <a:cxn ang="cd4">
                <a:pos x="hc" y="b"/>
              </a:cxn>
              <a:cxn ang="0">
                <a:pos x="r" y="vc"/>
              </a:cxn>
            </a:cxnLst>
            <a:rect l="l" t="t" r="r" b="b"/>
            <a:pathLst>
              <a:path w="213" h="215">
                <a:moveTo>
                  <a:pt x="213" y="107"/>
                </a:moveTo>
                <a:cubicBezTo>
                  <a:pt x="213" y="166"/>
                  <a:pt x="166" y="215"/>
                  <a:pt x="106" y="215"/>
                </a:cubicBezTo>
                <a:cubicBezTo>
                  <a:pt x="48" y="215"/>
                  <a:pt x="0" y="166"/>
                  <a:pt x="0" y="107"/>
                </a:cubicBezTo>
                <a:cubicBezTo>
                  <a:pt x="0" y="48"/>
                  <a:pt x="48" y="0"/>
                  <a:pt x="106" y="0"/>
                </a:cubicBezTo>
                <a:cubicBezTo>
                  <a:pt x="166" y="0"/>
                  <a:pt x="213" y="48"/>
                  <a:pt x="213" y="107"/>
                </a:cubicBezTo>
                <a:close/>
              </a:path>
            </a:pathLst>
          </a:custGeom>
          <a:solidFill>
            <a:srgbClr val="84BA4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1" name="Freeform 50">
            <a:extLst>
              <a:ext uri="{FF2B5EF4-FFF2-40B4-BE49-F238E27FC236}">
                <a16:creationId xmlns:a16="http://schemas.microsoft.com/office/drawing/2014/main" id="{1FB605EC-FC6D-3D40-A5B0-5C7A5B28222F}"/>
              </a:ext>
            </a:extLst>
          </p:cNvPr>
          <p:cNvSpPr/>
          <p:nvPr/>
        </p:nvSpPr>
        <p:spPr>
          <a:xfrm>
            <a:off x="2777371" y="4288825"/>
            <a:ext cx="192465" cy="193992"/>
          </a:xfrm>
          <a:custGeom>
            <a:avLst/>
            <a:gdLst/>
            <a:ahLst/>
            <a:cxnLst>
              <a:cxn ang="3cd4">
                <a:pos x="hc" y="t"/>
              </a:cxn>
              <a:cxn ang="cd2">
                <a:pos x="l" y="vc"/>
              </a:cxn>
              <a:cxn ang="cd4">
                <a:pos x="hc" y="b"/>
              </a:cxn>
              <a:cxn ang="0">
                <a:pos x="r" y="vc"/>
              </a:cxn>
            </a:cxnLst>
            <a:rect l="l" t="t" r="r" b="b"/>
            <a:pathLst>
              <a:path w="127" h="128">
                <a:moveTo>
                  <a:pt x="127" y="64"/>
                </a:moveTo>
                <a:cubicBezTo>
                  <a:pt x="127" y="100"/>
                  <a:pt x="99" y="128"/>
                  <a:pt x="63" y="128"/>
                </a:cubicBezTo>
                <a:cubicBezTo>
                  <a:pt x="28" y="128"/>
                  <a:pt x="0" y="100"/>
                  <a:pt x="0" y="64"/>
                </a:cubicBezTo>
                <a:cubicBezTo>
                  <a:pt x="0" y="30"/>
                  <a:pt x="28" y="0"/>
                  <a:pt x="63" y="0"/>
                </a:cubicBezTo>
                <a:cubicBezTo>
                  <a:pt x="99" y="0"/>
                  <a:pt x="127" y="30"/>
                  <a:pt x="127"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2" name="Freeform 51">
            <a:extLst>
              <a:ext uri="{FF2B5EF4-FFF2-40B4-BE49-F238E27FC236}">
                <a16:creationId xmlns:a16="http://schemas.microsoft.com/office/drawing/2014/main" id="{813784D3-D312-744B-8BF6-8D3D764C1FF8}"/>
              </a:ext>
            </a:extLst>
          </p:cNvPr>
          <p:cNvSpPr/>
          <p:nvPr/>
        </p:nvSpPr>
        <p:spPr>
          <a:xfrm>
            <a:off x="2189284" y="2594824"/>
            <a:ext cx="1370167" cy="1510697"/>
          </a:xfrm>
          <a:custGeom>
            <a:avLst/>
            <a:gdLst/>
            <a:ahLst/>
            <a:cxnLst>
              <a:cxn ang="3cd4">
                <a:pos x="hc" y="t"/>
              </a:cxn>
              <a:cxn ang="cd2">
                <a:pos x="l" y="vc"/>
              </a:cxn>
              <a:cxn ang="cd4">
                <a:pos x="hc" y="b"/>
              </a:cxn>
              <a:cxn ang="0">
                <a:pos x="r" y="vc"/>
              </a:cxn>
            </a:cxnLst>
            <a:rect l="l" t="t" r="r" b="b"/>
            <a:pathLst>
              <a:path w="898" h="990">
                <a:moveTo>
                  <a:pt x="898" y="447"/>
                </a:moveTo>
                <a:cubicBezTo>
                  <a:pt x="898" y="649"/>
                  <a:pt x="765" y="819"/>
                  <a:pt x="583" y="875"/>
                </a:cubicBezTo>
                <a:cubicBezTo>
                  <a:pt x="541" y="889"/>
                  <a:pt x="471" y="936"/>
                  <a:pt x="448" y="990"/>
                </a:cubicBezTo>
                <a:cubicBezTo>
                  <a:pt x="427" y="941"/>
                  <a:pt x="357" y="889"/>
                  <a:pt x="314" y="875"/>
                </a:cubicBezTo>
                <a:cubicBezTo>
                  <a:pt x="131" y="817"/>
                  <a:pt x="0" y="649"/>
                  <a:pt x="0" y="447"/>
                </a:cubicBezTo>
                <a:cubicBezTo>
                  <a:pt x="0" y="200"/>
                  <a:pt x="201" y="0"/>
                  <a:pt x="448" y="0"/>
                </a:cubicBezTo>
                <a:cubicBezTo>
                  <a:pt x="696" y="0"/>
                  <a:pt x="898" y="200"/>
                  <a:pt x="898" y="447"/>
                </a:cubicBezTo>
                <a:close/>
              </a:path>
            </a:pathLst>
          </a:custGeom>
          <a:solidFill>
            <a:srgbClr val="84BA4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3" name="Freeform 52">
            <a:extLst>
              <a:ext uri="{FF2B5EF4-FFF2-40B4-BE49-F238E27FC236}">
                <a16:creationId xmlns:a16="http://schemas.microsoft.com/office/drawing/2014/main" id="{C952250C-2D0F-064B-B9BE-BB9EECA238E4}"/>
              </a:ext>
            </a:extLst>
          </p:cNvPr>
          <p:cNvSpPr/>
          <p:nvPr/>
        </p:nvSpPr>
        <p:spPr>
          <a:xfrm>
            <a:off x="4920453" y="4223142"/>
            <a:ext cx="325357" cy="326885"/>
          </a:xfrm>
          <a:custGeom>
            <a:avLst/>
            <a:gdLst/>
            <a:ahLst/>
            <a:cxnLst>
              <a:cxn ang="3cd4">
                <a:pos x="hc" y="t"/>
              </a:cxn>
              <a:cxn ang="cd2">
                <a:pos x="l" y="vc"/>
              </a:cxn>
              <a:cxn ang="cd4">
                <a:pos x="hc" y="b"/>
              </a:cxn>
              <a:cxn ang="0">
                <a:pos x="r" y="vc"/>
              </a:cxn>
            </a:cxnLst>
            <a:rect l="l" t="t" r="r" b="b"/>
            <a:pathLst>
              <a:path w="214" h="215">
                <a:moveTo>
                  <a:pt x="214" y="107"/>
                </a:moveTo>
                <a:cubicBezTo>
                  <a:pt x="214" y="166"/>
                  <a:pt x="165" y="215"/>
                  <a:pt x="106" y="215"/>
                </a:cubicBezTo>
                <a:cubicBezTo>
                  <a:pt x="46" y="215"/>
                  <a:pt x="0" y="166"/>
                  <a:pt x="0" y="107"/>
                </a:cubicBezTo>
                <a:cubicBezTo>
                  <a:pt x="0" y="48"/>
                  <a:pt x="46" y="0"/>
                  <a:pt x="106" y="0"/>
                </a:cubicBezTo>
                <a:cubicBezTo>
                  <a:pt x="165" y="0"/>
                  <a:pt x="214" y="48"/>
                  <a:pt x="214" y="107"/>
                </a:cubicBezTo>
                <a:close/>
              </a:path>
            </a:pathLst>
          </a:custGeom>
          <a:solidFill>
            <a:srgbClr val="63A043"/>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4" name="Freeform 53">
            <a:extLst>
              <a:ext uri="{FF2B5EF4-FFF2-40B4-BE49-F238E27FC236}">
                <a16:creationId xmlns:a16="http://schemas.microsoft.com/office/drawing/2014/main" id="{1383608B-3ED7-074D-A0C2-469C4A907A53}"/>
              </a:ext>
            </a:extLst>
          </p:cNvPr>
          <p:cNvSpPr/>
          <p:nvPr/>
        </p:nvSpPr>
        <p:spPr>
          <a:xfrm>
            <a:off x="4984608" y="4288825"/>
            <a:ext cx="193993" cy="193992"/>
          </a:xfrm>
          <a:custGeom>
            <a:avLst/>
            <a:gdLst/>
            <a:ahLst/>
            <a:cxnLst>
              <a:cxn ang="3cd4">
                <a:pos x="hc" y="t"/>
              </a:cxn>
              <a:cxn ang="cd2">
                <a:pos x="l" y="vc"/>
              </a:cxn>
              <a:cxn ang="cd4">
                <a:pos x="hc" y="b"/>
              </a:cxn>
              <a:cxn ang="0">
                <a:pos x="r" y="vc"/>
              </a:cxn>
            </a:cxnLst>
            <a:rect l="l" t="t" r="r" b="b"/>
            <a:pathLst>
              <a:path w="128" h="128">
                <a:moveTo>
                  <a:pt x="128" y="64"/>
                </a:moveTo>
                <a:cubicBezTo>
                  <a:pt x="128" y="100"/>
                  <a:pt x="100" y="128"/>
                  <a:pt x="64" y="128"/>
                </a:cubicBezTo>
                <a:cubicBezTo>
                  <a:pt x="28" y="128"/>
                  <a:pt x="0" y="100"/>
                  <a:pt x="0" y="64"/>
                </a:cubicBezTo>
                <a:cubicBezTo>
                  <a:pt x="0" y="30"/>
                  <a:pt x="28" y="0"/>
                  <a:pt x="64" y="0"/>
                </a:cubicBezTo>
                <a:cubicBezTo>
                  <a:pt x="100" y="0"/>
                  <a:pt x="128" y="30"/>
                  <a:pt x="128"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5" name="Freeform 54">
            <a:extLst>
              <a:ext uri="{FF2B5EF4-FFF2-40B4-BE49-F238E27FC236}">
                <a16:creationId xmlns:a16="http://schemas.microsoft.com/office/drawing/2014/main" id="{49B34B02-D6BF-B143-85D1-021CEA346336}"/>
              </a:ext>
            </a:extLst>
          </p:cNvPr>
          <p:cNvSpPr/>
          <p:nvPr/>
        </p:nvSpPr>
        <p:spPr>
          <a:xfrm>
            <a:off x="4396521" y="4716525"/>
            <a:ext cx="1368640" cy="1512224"/>
          </a:xfrm>
          <a:custGeom>
            <a:avLst/>
            <a:gdLst/>
            <a:ahLst/>
            <a:cxnLst>
              <a:cxn ang="3cd4">
                <a:pos x="hc" y="t"/>
              </a:cxn>
              <a:cxn ang="cd2">
                <a:pos x="l" y="vc"/>
              </a:cxn>
              <a:cxn ang="cd4">
                <a:pos x="hc" y="b"/>
              </a:cxn>
              <a:cxn ang="0">
                <a:pos x="r" y="vc"/>
              </a:cxn>
            </a:cxnLst>
            <a:rect l="l" t="t" r="r" b="b"/>
            <a:pathLst>
              <a:path w="897" h="991">
                <a:moveTo>
                  <a:pt x="897" y="542"/>
                </a:moveTo>
                <a:cubicBezTo>
                  <a:pt x="897" y="341"/>
                  <a:pt x="766" y="172"/>
                  <a:pt x="584" y="114"/>
                </a:cubicBezTo>
                <a:cubicBezTo>
                  <a:pt x="541" y="101"/>
                  <a:pt x="471" y="54"/>
                  <a:pt x="449" y="0"/>
                </a:cubicBezTo>
                <a:cubicBezTo>
                  <a:pt x="426" y="50"/>
                  <a:pt x="357" y="101"/>
                  <a:pt x="315" y="114"/>
                </a:cubicBezTo>
                <a:cubicBezTo>
                  <a:pt x="132" y="172"/>
                  <a:pt x="0" y="342"/>
                  <a:pt x="0" y="542"/>
                </a:cubicBezTo>
                <a:cubicBezTo>
                  <a:pt x="0" y="789"/>
                  <a:pt x="202" y="991"/>
                  <a:pt x="449" y="991"/>
                </a:cubicBezTo>
                <a:cubicBezTo>
                  <a:pt x="697" y="991"/>
                  <a:pt x="897" y="789"/>
                  <a:pt x="897" y="542"/>
                </a:cubicBezTo>
                <a:close/>
              </a:path>
            </a:pathLst>
          </a:custGeom>
          <a:solidFill>
            <a:srgbClr val="63A043"/>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78" name="TextBox 77">
            <a:extLst>
              <a:ext uri="{FF2B5EF4-FFF2-40B4-BE49-F238E27FC236}">
                <a16:creationId xmlns:a16="http://schemas.microsoft.com/office/drawing/2014/main" id="{04634976-744C-254F-BE6F-6EB202B92360}"/>
              </a:ext>
            </a:extLst>
          </p:cNvPr>
          <p:cNvSpPr txBox="1"/>
          <p:nvPr/>
        </p:nvSpPr>
        <p:spPr>
          <a:xfrm>
            <a:off x="4556691" y="3117216"/>
            <a:ext cx="1045245" cy="286073"/>
          </a:xfrm>
          <a:prstGeom prst="rect">
            <a:avLst/>
          </a:prstGeom>
          <a:noFill/>
        </p:spPr>
        <p:txBody>
          <a:bodyPr wrap="none" rtlCol="0">
            <a:spAutoFit/>
          </a:bodyPr>
          <a:lstStyle/>
          <a:p>
            <a:pPr algn="ctr"/>
            <a:r>
              <a:rPr lang="en-US">
                <a:solidFill>
                  <a:schemeClr val="tx2"/>
                </a:solidFill>
                <a:latin typeface="Montserrat" pitchFamily="2" charset="77"/>
                <a:ea typeface="Roboto Medium" panose="02000000000000000000" pitchFamily="2" charset="0"/>
                <a:cs typeface="Lato" panose="020F0502020204030203" pitchFamily="34" charset="0"/>
              </a:rPr>
              <a:t>Your Title</a:t>
            </a:r>
          </a:p>
        </p:txBody>
      </p:sp>
      <p:sp>
        <p:nvSpPr>
          <p:cNvPr id="98" name="Text Placeholder 17">
            <a:extLst>
              <a:ext uri="{FF2B5EF4-FFF2-40B4-BE49-F238E27FC236}">
                <a16:creationId xmlns:a16="http://schemas.microsoft.com/office/drawing/2014/main" id="{3DED761C-20FA-594A-9976-CFD8D1D38242}"/>
              </a:ext>
            </a:extLst>
          </p:cNvPr>
          <p:cNvSpPr>
            <a:spLocks noGrp="1"/>
          </p:cNvSpPr>
          <p:nvPr>
            <p:ph type="body" sz="quarter" idx="31" hasCustomPrompt="1"/>
          </p:nvPr>
        </p:nvSpPr>
        <p:spPr>
          <a:xfrm>
            <a:off x="1698838" y="4779489"/>
            <a:ext cx="2253709" cy="1237497"/>
          </a:xfrm>
        </p:spPr>
        <p:txBody>
          <a:bodyPr>
            <a:normAutofit/>
          </a:bodyPr>
          <a:lstStyle>
            <a:lvl1pPr algn="ct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00" name="Text Placeholder 17">
            <a:extLst>
              <a:ext uri="{FF2B5EF4-FFF2-40B4-BE49-F238E27FC236}">
                <a16:creationId xmlns:a16="http://schemas.microsoft.com/office/drawing/2014/main" id="{5D6484B6-6A23-DA4C-AFB8-4A3877BAEB9C}"/>
              </a:ext>
            </a:extLst>
          </p:cNvPr>
          <p:cNvSpPr>
            <a:spLocks noGrp="1"/>
          </p:cNvSpPr>
          <p:nvPr>
            <p:ph type="body" sz="quarter" idx="33" hasCustomPrompt="1"/>
          </p:nvPr>
        </p:nvSpPr>
        <p:spPr>
          <a:xfrm>
            <a:off x="3916281" y="2823088"/>
            <a:ext cx="2253709" cy="1237497"/>
          </a:xfrm>
        </p:spPr>
        <p:txBody>
          <a:bodyPr>
            <a:normAutofit/>
          </a:bodyPr>
          <a:lstStyle>
            <a:lvl1pPr algn="ct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35" name="Freeform 34">
            <a:extLst>
              <a:ext uri="{FF2B5EF4-FFF2-40B4-BE49-F238E27FC236}">
                <a16:creationId xmlns:a16="http://schemas.microsoft.com/office/drawing/2014/main" id="{CE42815F-D3BC-ED41-BFE5-988CDFA369C9}"/>
              </a:ext>
            </a:extLst>
          </p:cNvPr>
          <p:cNvSpPr/>
          <p:nvPr userDrawn="1"/>
        </p:nvSpPr>
        <p:spPr>
          <a:xfrm>
            <a:off x="1" y="4284355"/>
            <a:ext cx="2598525" cy="233707"/>
          </a:xfrm>
          <a:custGeom>
            <a:avLst/>
            <a:gdLst>
              <a:gd name="connsiteX0" fmla="*/ 0 w 2598525"/>
              <a:gd name="connsiteY0" fmla="*/ 0 h 233707"/>
              <a:gd name="connsiteX1" fmla="*/ 939659 w 2598525"/>
              <a:gd name="connsiteY1" fmla="*/ 0 h 233707"/>
              <a:gd name="connsiteX2" fmla="*/ 1357163 w 2598525"/>
              <a:gd name="connsiteY2" fmla="*/ 0 h 233707"/>
              <a:gd name="connsiteX3" fmla="*/ 2596999 w 2598525"/>
              <a:gd name="connsiteY3" fmla="*/ 0 h 233707"/>
              <a:gd name="connsiteX4" fmla="*/ 2564951 w 2598525"/>
              <a:gd name="connsiteY4" fmla="*/ 115336 h 233707"/>
              <a:gd name="connsiteX5" fmla="*/ 2598525 w 2598525"/>
              <a:gd name="connsiteY5" fmla="*/ 233707 h 233707"/>
              <a:gd name="connsiteX6" fmla="*/ 1359557 w 2598525"/>
              <a:gd name="connsiteY6" fmla="*/ 233707 h 233707"/>
              <a:gd name="connsiteX7" fmla="*/ 938133 w 2598525"/>
              <a:gd name="connsiteY7" fmla="*/ 233707 h 233707"/>
              <a:gd name="connsiteX8" fmla="*/ 0 w 2598525"/>
              <a:gd name="connsiteY8" fmla="*/ 233707 h 233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98525" h="233707">
                <a:moveTo>
                  <a:pt x="0" y="0"/>
                </a:moveTo>
                <a:lnTo>
                  <a:pt x="939659" y="0"/>
                </a:lnTo>
                <a:lnTo>
                  <a:pt x="1357163" y="0"/>
                </a:lnTo>
                <a:lnTo>
                  <a:pt x="2596999" y="0"/>
                </a:lnTo>
                <a:cubicBezTo>
                  <a:pt x="2575634" y="34904"/>
                  <a:pt x="2564951" y="74361"/>
                  <a:pt x="2564951" y="115336"/>
                </a:cubicBezTo>
                <a:cubicBezTo>
                  <a:pt x="2564951" y="160863"/>
                  <a:pt x="2578686" y="198803"/>
                  <a:pt x="2598525" y="233707"/>
                </a:cubicBezTo>
                <a:lnTo>
                  <a:pt x="1359557" y="233707"/>
                </a:lnTo>
                <a:lnTo>
                  <a:pt x="938133" y="233707"/>
                </a:lnTo>
                <a:lnTo>
                  <a:pt x="0" y="233707"/>
                </a:lnTo>
                <a:close/>
              </a:path>
            </a:pathLst>
          </a:custGeom>
          <a:solidFill>
            <a:srgbClr val="84BA41"/>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2" name="Text Box 5">
            <a:extLst>
              <a:ext uri="{FF2B5EF4-FFF2-40B4-BE49-F238E27FC236}">
                <a16:creationId xmlns:a16="http://schemas.microsoft.com/office/drawing/2014/main" id="{454F376A-9EA5-784D-A2D9-064CBC5701D6}"/>
              </a:ext>
            </a:extLst>
          </p:cNvPr>
          <p:cNvSpPr txBox="1"/>
          <p:nvPr userDrawn="1"/>
        </p:nvSpPr>
        <p:spPr>
          <a:xfrm rot="5400000">
            <a:off x="8660156" y="3550216"/>
            <a:ext cx="6428383" cy="18719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r>
              <a:rPr lang="en-IE" sz="950" b="1" spc="170" baseline="0">
                <a:solidFill>
                  <a:srgbClr val="0B582E"/>
                </a:solidFill>
                <a:effectLst/>
                <a:latin typeface="+mn-lt"/>
                <a:ea typeface="Times New Roman" panose="02020603050405020304" pitchFamily="18" charset="0"/>
                <a:cs typeface="Times New Roman" panose="02020603050405020304" pitchFamily="18" charset="0"/>
              </a:rPr>
              <a:t>SUSTAINABLE</a:t>
            </a:r>
            <a:r>
              <a:rPr lang="en-IE" sz="950" spc="170" baseline="0">
                <a:solidFill>
                  <a:srgbClr val="0B582E"/>
                </a:solidFill>
                <a:effectLst/>
                <a:latin typeface="+mj-lt"/>
                <a:ea typeface="Times New Roman" panose="02020603050405020304" pitchFamily="18" charset="0"/>
                <a:cs typeface="Times New Roman" panose="02020603050405020304" pitchFamily="18" charset="0"/>
              </a:rPr>
              <a:t> FUTURES FOR ENTERPRISE CENTRES</a:t>
            </a:r>
            <a:endParaRPr lang="en-IE" sz="950" spc="170" baseline="0">
              <a:solidFill>
                <a:srgbClr val="0B582E"/>
              </a:solidFill>
              <a:effectLst/>
              <a:latin typeface="+mj-lt"/>
              <a:ea typeface="Calibri" panose="020F0502020204030204" pitchFamily="34" charset="0"/>
              <a:cs typeface="Times New Roman" panose="02020603050405020304" pitchFamily="18" charset="0"/>
            </a:endParaRPr>
          </a:p>
        </p:txBody>
      </p:sp>
      <p:sp>
        <p:nvSpPr>
          <p:cNvPr id="33" name="Text Placeholder 23">
            <a:extLst>
              <a:ext uri="{FF2B5EF4-FFF2-40B4-BE49-F238E27FC236}">
                <a16:creationId xmlns:a16="http://schemas.microsoft.com/office/drawing/2014/main" id="{ACC630CD-41A9-B345-9727-D1AC3080B4EA}"/>
              </a:ext>
            </a:extLst>
          </p:cNvPr>
          <p:cNvSpPr>
            <a:spLocks noGrp="1"/>
          </p:cNvSpPr>
          <p:nvPr>
            <p:ph type="body" sz="quarter" idx="16" hasCustomPrompt="1"/>
          </p:nvPr>
        </p:nvSpPr>
        <p:spPr>
          <a:xfrm>
            <a:off x="411246" y="429619"/>
            <a:ext cx="4308887" cy="582221"/>
          </a:xfrm>
        </p:spPr>
        <p:txBody>
          <a:bodyPr>
            <a:normAutofit/>
          </a:bodyPr>
          <a:lstStyle>
            <a:lvl1pPr marL="0" indent="0" algn="l">
              <a:buNone/>
              <a:defRPr sz="3600" b="0" i="0">
                <a:solidFill>
                  <a:srgbClr val="000000"/>
                </a:solidFill>
                <a:latin typeface="Calibri" panose="020F0502020204030204" pitchFamily="34" charset="0"/>
                <a:cs typeface="Calibri" panose="020F0502020204030204" pitchFamily="34" charset="0"/>
              </a:defRPr>
            </a:lvl1pPr>
          </a:lstStyle>
          <a:p>
            <a:pPr lvl="0"/>
            <a:r>
              <a:rPr lang="en-US"/>
              <a:t>Heading</a:t>
            </a:r>
          </a:p>
        </p:txBody>
      </p:sp>
      <p:sp>
        <p:nvSpPr>
          <p:cNvPr id="2" name="Arrow: Pentagon 1">
            <a:extLst>
              <a:ext uri="{FF2B5EF4-FFF2-40B4-BE49-F238E27FC236}">
                <a16:creationId xmlns:a16="http://schemas.microsoft.com/office/drawing/2014/main" id="{FD3DA658-2593-2586-71C7-E4F1FADF077B}"/>
              </a:ext>
            </a:extLst>
          </p:cNvPr>
          <p:cNvSpPr/>
          <p:nvPr userDrawn="1"/>
        </p:nvSpPr>
        <p:spPr>
          <a:xfrm>
            <a:off x="5371070" y="4284355"/>
            <a:ext cx="2141838" cy="198462"/>
          </a:xfrm>
          <a:prstGeom prst="homePlate">
            <a:avLst/>
          </a:prstGeom>
          <a:solidFill>
            <a:srgbClr val="29723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389691306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34" name="Freeform 33">
            <a:extLst>
              <a:ext uri="{FF2B5EF4-FFF2-40B4-BE49-F238E27FC236}">
                <a16:creationId xmlns:a16="http://schemas.microsoft.com/office/drawing/2014/main" id="{651016CF-0AC4-C241-8F29-9548D3279A49}"/>
              </a:ext>
            </a:extLst>
          </p:cNvPr>
          <p:cNvSpPr/>
          <p:nvPr userDrawn="1"/>
        </p:nvSpPr>
        <p:spPr>
          <a:xfrm>
            <a:off x="7317419" y="-1"/>
            <a:ext cx="4915108" cy="5108268"/>
          </a:xfrm>
          <a:custGeom>
            <a:avLst/>
            <a:gdLst>
              <a:gd name="connsiteX0" fmla="*/ 175160 w 4915108"/>
              <a:gd name="connsiteY0" fmla="*/ 0 h 5108268"/>
              <a:gd name="connsiteX1" fmla="*/ 813231 w 4915108"/>
              <a:gd name="connsiteY1" fmla="*/ 0 h 5108268"/>
              <a:gd name="connsiteX2" fmla="*/ 811581 w 4915108"/>
              <a:gd name="connsiteY2" fmla="*/ 4227 h 5108268"/>
              <a:gd name="connsiteX3" fmla="*/ 707919 w 4915108"/>
              <a:gd name="connsiteY3" fmla="*/ 336024 h 5108268"/>
              <a:gd name="connsiteX4" fmla="*/ 705136 w 4915108"/>
              <a:gd name="connsiteY4" fmla="*/ 346994 h 5108268"/>
              <a:gd name="connsiteX5" fmla="*/ 697122 w 4915108"/>
              <a:gd name="connsiteY5" fmla="*/ 379739 h 5108268"/>
              <a:gd name="connsiteX6" fmla="*/ 692861 w 4915108"/>
              <a:gd name="connsiteY6" fmla="*/ 397578 h 5108268"/>
              <a:gd name="connsiteX7" fmla="*/ 686483 w 4915108"/>
              <a:gd name="connsiteY7" fmla="*/ 425082 h 5108268"/>
              <a:gd name="connsiteX8" fmla="*/ 682388 w 4915108"/>
              <a:gd name="connsiteY8" fmla="*/ 443750 h 5108268"/>
              <a:gd name="connsiteX9" fmla="*/ 675678 w 4915108"/>
              <a:gd name="connsiteY9" fmla="*/ 474852 h 5108268"/>
              <a:gd name="connsiteX10" fmla="*/ 672731 w 4915108"/>
              <a:gd name="connsiteY10" fmla="*/ 488604 h 5108268"/>
              <a:gd name="connsiteX11" fmla="*/ 653579 w 4915108"/>
              <a:gd name="connsiteY11" fmla="*/ 589129 h 5108268"/>
              <a:gd name="connsiteX12" fmla="*/ 652599 w 4915108"/>
              <a:gd name="connsiteY12" fmla="*/ 594362 h 5108268"/>
              <a:gd name="connsiteX13" fmla="*/ 640166 w 4915108"/>
              <a:gd name="connsiteY13" fmla="*/ 670490 h 5108268"/>
              <a:gd name="connsiteX14" fmla="*/ 639509 w 4915108"/>
              <a:gd name="connsiteY14" fmla="*/ 675074 h 5108268"/>
              <a:gd name="connsiteX15" fmla="*/ 636562 w 4915108"/>
              <a:gd name="connsiteY15" fmla="*/ 698319 h 5108268"/>
              <a:gd name="connsiteX16" fmla="*/ 624777 w 4915108"/>
              <a:gd name="connsiteY16" fmla="*/ 789186 h 5108268"/>
              <a:gd name="connsiteX17" fmla="*/ 621173 w 4915108"/>
              <a:gd name="connsiteY17" fmla="*/ 822089 h 5108268"/>
              <a:gd name="connsiteX18" fmla="*/ 615774 w 4915108"/>
              <a:gd name="connsiteY18" fmla="*/ 891175 h 5108268"/>
              <a:gd name="connsiteX19" fmla="*/ 612502 w 4915108"/>
              <a:gd name="connsiteY19" fmla="*/ 934068 h 5108268"/>
              <a:gd name="connsiteX20" fmla="*/ 612336 w 4915108"/>
              <a:gd name="connsiteY20" fmla="*/ 935380 h 5108268"/>
              <a:gd name="connsiteX21" fmla="*/ 607104 w 4915108"/>
              <a:gd name="connsiteY21" fmla="*/ 1053255 h 5108268"/>
              <a:gd name="connsiteX22" fmla="*/ 632309 w 4915108"/>
              <a:gd name="connsiteY22" fmla="*/ 1573535 h 5108268"/>
              <a:gd name="connsiteX23" fmla="*/ 965698 w 4915108"/>
              <a:gd name="connsiteY23" fmla="*/ 2651749 h 5108268"/>
              <a:gd name="connsiteX24" fmla="*/ 1647208 w 4915108"/>
              <a:gd name="connsiteY24" fmla="*/ 3562160 h 5108268"/>
              <a:gd name="connsiteX25" fmla="*/ 2057194 w 4915108"/>
              <a:gd name="connsiteY25" fmla="*/ 3895811 h 5108268"/>
              <a:gd name="connsiteX26" fmla="*/ 2263250 w 4915108"/>
              <a:gd name="connsiteY26" fmla="*/ 4029399 h 5108268"/>
              <a:gd name="connsiteX27" fmla="*/ 2365377 w 4915108"/>
              <a:gd name="connsiteY27" fmla="*/ 4086859 h 5108268"/>
              <a:gd name="connsiteX28" fmla="*/ 2415133 w 4915108"/>
              <a:gd name="connsiteY28" fmla="*/ 4114529 h 5108268"/>
              <a:gd name="connsiteX29" fmla="*/ 2465219 w 4915108"/>
              <a:gd name="connsiteY29" fmla="*/ 4139417 h 5108268"/>
              <a:gd name="connsiteX30" fmla="*/ 2918575 w 4915108"/>
              <a:gd name="connsiteY30" fmla="*/ 4330796 h 5108268"/>
              <a:gd name="connsiteX31" fmla="*/ 2921198 w 4915108"/>
              <a:gd name="connsiteY31" fmla="*/ 4331452 h 5108268"/>
              <a:gd name="connsiteX32" fmla="*/ 2988461 w 4915108"/>
              <a:gd name="connsiteY32" fmla="*/ 4353716 h 5108268"/>
              <a:gd name="connsiteX33" fmla="*/ 2991899 w 4915108"/>
              <a:gd name="connsiteY33" fmla="*/ 4354862 h 5108268"/>
              <a:gd name="connsiteX34" fmla="*/ 3086335 w 4915108"/>
              <a:gd name="connsiteY34" fmla="*/ 4383023 h 5108268"/>
              <a:gd name="connsiteX35" fmla="*/ 3177990 w 4915108"/>
              <a:gd name="connsiteY35" fmla="*/ 4408394 h 5108268"/>
              <a:gd name="connsiteX36" fmla="*/ 3181262 w 4915108"/>
              <a:gd name="connsiteY36" fmla="*/ 4409381 h 5108268"/>
              <a:gd name="connsiteX37" fmla="*/ 3219889 w 4915108"/>
              <a:gd name="connsiteY37" fmla="*/ 4418708 h 5108268"/>
              <a:gd name="connsiteX38" fmla="*/ 3241981 w 4915108"/>
              <a:gd name="connsiteY38" fmla="*/ 4423623 h 5108268"/>
              <a:gd name="connsiteX39" fmla="*/ 3320379 w 4915108"/>
              <a:gd name="connsiteY39" fmla="*/ 4441304 h 5108268"/>
              <a:gd name="connsiteX40" fmla="*/ 3888144 w 4915108"/>
              <a:gd name="connsiteY40" fmla="*/ 4514808 h 5108268"/>
              <a:gd name="connsiteX41" fmla="*/ 4001731 w 4915108"/>
              <a:gd name="connsiteY41" fmla="*/ 4517590 h 5108268"/>
              <a:gd name="connsiteX42" fmla="*/ 4060158 w 4915108"/>
              <a:gd name="connsiteY42" fmla="*/ 4519068 h 5108268"/>
              <a:gd name="connsiteX43" fmla="*/ 4119730 w 4915108"/>
              <a:gd name="connsiteY43" fmla="*/ 4517590 h 5108268"/>
              <a:gd name="connsiteX44" fmla="*/ 4241664 w 4915108"/>
              <a:gd name="connsiteY44" fmla="*/ 4514318 h 5108268"/>
              <a:gd name="connsiteX45" fmla="*/ 4367036 w 4915108"/>
              <a:gd name="connsiteY45" fmla="*/ 4504984 h 5108268"/>
              <a:gd name="connsiteX46" fmla="*/ 4893551 w 4915108"/>
              <a:gd name="connsiteY46" fmla="*/ 4419364 h 5108268"/>
              <a:gd name="connsiteX47" fmla="*/ 4915108 w 4915108"/>
              <a:gd name="connsiteY47" fmla="*/ 4413178 h 5108268"/>
              <a:gd name="connsiteX48" fmla="*/ 4915108 w 4915108"/>
              <a:gd name="connsiteY48" fmla="*/ 5018934 h 5108268"/>
              <a:gd name="connsiteX49" fmla="*/ 4881045 w 4915108"/>
              <a:gd name="connsiteY49" fmla="*/ 5026562 h 5108268"/>
              <a:gd name="connsiteX50" fmla="*/ 4420064 w 4915108"/>
              <a:gd name="connsiteY50" fmla="*/ 5091899 h 5108268"/>
              <a:gd name="connsiteX51" fmla="*/ 4272925 w 4915108"/>
              <a:gd name="connsiteY51" fmla="*/ 5102704 h 5108268"/>
              <a:gd name="connsiteX52" fmla="*/ 4129879 w 4915108"/>
              <a:gd name="connsiteY52" fmla="*/ 5106632 h 5108268"/>
              <a:gd name="connsiteX53" fmla="*/ 4060158 w 4915108"/>
              <a:gd name="connsiteY53" fmla="*/ 5108268 h 5108268"/>
              <a:gd name="connsiteX54" fmla="*/ 3991583 w 4915108"/>
              <a:gd name="connsiteY54" fmla="*/ 5106798 h 5108268"/>
              <a:gd name="connsiteX55" fmla="*/ 3858520 w 4915108"/>
              <a:gd name="connsiteY55" fmla="*/ 5103360 h 5108268"/>
              <a:gd name="connsiteX56" fmla="*/ 3281753 w 4915108"/>
              <a:gd name="connsiteY56" fmla="*/ 5035089 h 5108268"/>
              <a:gd name="connsiteX57" fmla="*/ 3278647 w 4915108"/>
              <a:gd name="connsiteY57" fmla="*/ 5034764 h 5108268"/>
              <a:gd name="connsiteX58" fmla="*/ 3257693 w 4915108"/>
              <a:gd name="connsiteY58" fmla="*/ 5031160 h 5108268"/>
              <a:gd name="connsiteX59" fmla="*/ 3196975 w 4915108"/>
              <a:gd name="connsiteY59" fmla="*/ 5018388 h 5108268"/>
              <a:gd name="connsiteX60" fmla="*/ 3191901 w 4915108"/>
              <a:gd name="connsiteY60" fmla="*/ 5017242 h 5108268"/>
              <a:gd name="connsiteX61" fmla="*/ 3075207 w 4915108"/>
              <a:gd name="connsiteY61" fmla="*/ 4991049 h 5108268"/>
              <a:gd name="connsiteX62" fmla="*/ 3037402 w 4915108"/>
              <a:gd name="connsiteY62" fmla="*/ 4982213 h 5108268"/>
              <a:gd name="connsiteX63" fmla="*/ 3027909 w 4915108"/>
              <a:gd name="connsiteY63" fmla="*/ 4979589 h 5108268"/>
              <a:gd name="connsiteX64" fmla="*/ 3027743 w 4915108"/>
              <a:gd name="connsiteY64" fmla="*/ 4979589 h 5108268"/>
              <a:gd name="connsiteX65" fmla="*/ 3025783 w 4915108"/>
              <a:gd name="connsiteY65" fmla="*/ 4979099 h 5108268"/>
              <a:gd name="connsiteX66" fmla="*/ 2968005 w 4915108"/>
              <a:gd name="connsiteY66" fmla="*/ 4963220 h 5108268"/>
              <a:gd name="connsiteX67" fmla="*/ 2916448 w 4915108"/>
              <a:gd name="connsiteY67" fmla="*/ 4948978 h 5108268"/>
              <a:gd name="connsiteX68" fmla="*/ 2805809 w 4915108"/>
              <a:gd name="connsiteY68" fmla="*/ 4915909 h 5108268"/>
              <a:gd name="connsiteX69" fmla="*/ 2185673 w 4915108"/>
              <a:gd name="connsiteY69" fmla="*/ 4662314 h 5108268"/>
              <a:gd name="connsiteX70" fmla="*/ 2126915 w 4915108"/>
              <a:gd name="connsiteY70" fmla="*/ 4632848 h 5108268"/>
              <a:gd name="connsiteX71" fmla="*/ 2068323 w 4915108"/>
              <a:gd name="connsiteY71" fmla="*/ 4600428 h 5108268"/>
              <a:gd name="connsiteX72" fmla="*/ 1948522 w 4915108"/>
              <a:gd name="connsiteY72" fmla="*/ 4532813 h 5108268"/>
              <a:gd name="connsiteX73" fmla="*/ 1706290 w 4915108"/>
              <a:gd name="connsiteY73" fmla="*/ 4375981 h 5108268"/>
              <a:gd name="connsiteX74" fmla="*/ 1224781 w 4915108"/>
              <a:gd name="connsiteY74" fmla="*/ 3984214 h 5108268"/>
              <a:gd name="connsiteX75" fmla="*/ 424285 w 4915108"/>
              <a:gd name="connsiteY75" fmla="*/ 2914671 h 5108268"/>
              <a:gd name="connsiteX76" fmla="*/ 31973 w 4915108"/>
              <a:gd name="connsiteY76" fmla="*/ 1646383 h 5108268"/>
              <a:gd name="connsiteX77" fmla="*/ 2349 w 4915108"/>
              <a:gd name="connsiteY77" fmla="*/ 1036064 h 5108268"/>
              <a:gd name="connsiteX78" fmla="*/ 12656 w 4915108"/>
              <a:gd name="connsiteY78" fmla="*/ 845825 h 5108268"/>
              <a:gd name="connsiteX79" fmla="*/ 15114 w 4915108"/>
              <a:gd name="connsiteY79" fmla="*/ 815048 h 5108268"/>
              <a:gd name="connsiteX80" fmla="*/ 19207 w 4915108"/>
              <a:gd name="connsiteY80" fmla="*/ 764788 h 5108268"/>
              <a:gd name="connsiteX81" fmla="*/ 20022 w 4915108"/>
              <a:gd name="connsiteY81" fmla="*/ 753328 h 5108268"/>
              <a:gd name="connsiteX82" fmla="*/ 22971 w 4915108"/>
              <a:gd name="connsiteY82" fmla="*/ 729917 h 5108268"/>
              <a:gd name="connsiteX83" fmla="*/ 41465 w 4915108"/>
              <a:gd name="connsiteY83" fmla="*/ 586506 h 5108268"/>
              <a:gd name="connsiteX84" fmla="*/ 41631 w 4915108"/>
              <a:gd name="connsiteY84" fmla="*/ 585035 h 5108268"/>
              <a:gd name="connsiteX85" fmla="*/ 45718 w 4915108"/>
              <a:gd name="connsiteY85" fmla="*/ 554093 h 5108268"/>
              <a:gd name="connsiteX86" fmla="*/ 55376 w 4915108"/>
              <a:gd name="connsiteY86" fmla="*/ 500230 h 5108268"/>
              <a:gd name="connsiteX87" fmla="*/ 79767 w 4915108"/>
              <a:gd name="connsiteY87" fmla="*/ 371219 h 5108268"/>
              <a:gd name="connsiteX88" fmla="*/ 82218 w 4915108"/>
              <a:gd name="connsiteY88" fmla="*/ 359600 h 5108268"/>
              <a:gd name="connsiteX89" fmla="*/ 91221 w 4915108"/>
              <a:gd name="connsiteY89" fmla="*/ 317853 h 5108268"/>
              <a:gd name="connsiteX90" fmla="*/ 95149 w 4915108"/>
              <a:gd name="connsiteY90" fmla="*/ 300173 h 5108268"/>
              <a:gd name="connsiteX91" fmla="*/ 103820 w 4915108"/>
              <a:gd name="connsiteY91" fmla="*/ 262354 h 5108268"/>
              <a:gd name="connsiteX92" fmla="*/ 107590 w 4915108"/>
              <a:gd name="connsiteY92" fmla="*/ 246310 h 5108268"/>
              <a:gd name="connsiteX93" fmla="*/ 118719 w 4915108"/>
              <a:gd name="connsiteY93" fmla="*/ 201125 h 5108268"/>
              <a:gd name="connsiteX94" fmla="*/ 120354 w 4915108"/>
              <a:gd name="connsiteY94" fmla="*/ 194739 h 5108268"/>
              <a:gd name="connsiteX95" fmla="*/ 174916 w 4915108"/>
              <a:gd name="connsiteY95" fmla="*/ 718 h 5108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4915108" h="5108268">
                <a:moveTo>
                  <a:pt x="175160" y="0"/>
                </a:moveTo>
                <a:lnTo>
                  <a:pt x="813231" y="0"/>
                </a:lnTo>
                <a:lnTo>
                  <a:pt x="811581" y="4227"/>
                </a:lnTo>
                <a:cubicBezTo>
                  <a:pt x="776934" y="97143"/>
                  <a:pt x="740446" y="208572"/>
                  <a:pt x="707919" y="336024"/>
                </a:cubicBezTo>
                <a:cubicBezTo>
                  <a:pt x="706939" y="339787"/>
                  <a:pt x="706124" y="343390"/>
                  <a:pt x="705136" y="346994"/>
                </a:cubicBezTo>
                <a:cubicBezTo>
                  <a:pt x="702520" y="357798"/>
                  <a:pt x="699738" y="368769"/>
                  <a:pt x="697122" y="379739"/>
                </a:cubicBezTo>
                <a:cubicBezTo>
                  <a:pt x="695644" y="385793"/>
                  <a:pt x="694173" y="391689"/>
                  <a:pt x="692861" y="397578"/>
                </a:cubicBezTo>
                <a:cubicBezTo>
                  <a:pt x="690735" y="406587"/>
                  <a:pt x="688609" y="415755"/>
                  <a:pt x="686483" y="425082"/>
                </a:cubicBezTo>
                <a:cubicBezTo>
                  <a:pt x="685171" y="431468"/>
                  <a:pt x="683693" y="437530"/>
                  <a:pt x="682388" y="443750"/>
                </a:cubicBezTo>
                <a:cubicBezTo>
                  <a:pt x="680096" y="454064"/>
                  <a:pt x="677804" y="464379"/>
                  <a:pt x="675678" y="474852"/>
                </a:cubicBezTo>
                <a:cubicBezTo>
                  <a:pt x="674698" y="479436"/>
                  <a:pt x="673710" y="484020"/>
                  <a:pt x="672731" y="488604"/>
                </a:cubicBezTo>
                <a:cubicBezTo>
                  <a:pt x="666020" y="521348"/>
                  <a:pt x="659475" y="554742"/>
                  <a:pt x="653579" y="589129"/>
                </a:cubicBezTo>
                <a:cubicBezTo>
                  <a:pt x="653255" y="590766"/>
                  <a:pt x="652930" y="592560"/>
                  <a:pt x="652599" y="594362"/>
                </a:cubicBezTo>
                <a:cubicBezTo>
                  <a:pt x="647856" y="621052"/>
                  <a:pt x="643762" y="646589"/>
                  <a:pt x="640166" y="670490"/>
                </a:cubicBezTo>
                <a:cubicBezTo>
                  <a:pt x="639834" y="671967"/>
                  <a:pt x="639669" y="673438"/>
                  <a:pt x="639509" y="675074"/>
                </a:cubicBezTo>
                <a:cubicBezTo>
                  <a:pt x="638529" y="682772"/>
                  <a:pt x="637542" y="690463"/>
                  <a:pt x="636562" y="698319"/>
                </a:cubicBezTo>
                <a:cubicBezTo>
                  <a:pt x="632633" y="728116"/>
                  <a:pt x="628705" y="758568"/>
                  <a:pt x="624777" y="789186"/>
                </a:cubicBezTo>
                <a:cubicBezTo>
                  <a:pt x="623465" y="800805"/>
                  <a:pt x="622160" y="811775"/>
                  <a:pt x="621173" y="822089"/>
                </a:cubicBezTo>
                <a:cubicBezTo>
                  <a:pt x="619537" y="845010"/>
                  <a:pt x="617742" y="867930"/>
                  <a:pt x="615774" y="891175"/>
                </a:cubicBezTo>
                <a:cubicBezTo>
                  <a:pt x="613648" y="919170"/>
                  <a:pt x="612502" y="934068"/>
                  <a:pt x="612502" y="934068"/>
                </a:cubicBezTo>
                <a:cubicBezTo>
                  <a:pt x="612502" y="934558"/>
                  <a:pt x="612336" y="934890"/>
                  <a:pt x="612336" y="935380"/>
                </a:cubicBezTo>
                <a:cubicBezTo>
                  <a:pt x="609396" y="974013"/>
                  <a:pt x="607104" y="1013309"/>
                  <a:pt x="607104" y="1053255"/>
                </a:cubicBezTo>
                <a:cubicBezTo>
                  <a:pt x="600552" y="1219096"/>
                  <a:pt x="609396" y="1394431"/>
                  <a:pt x="632309" y="1573535"/>
                </a:cubicBezTo>
                <a:cubicBezTo>
                  <a:pt x="675188" y="1932558"/>
                  <a:pt x="789922" y="2306803"/>
                  <a:pt x="965698" y="2651749"/>
                </a:cubicBezTo>
                <a:cubicBezTo>
                  <a:pt x="1139837" y="2998006"/>
                  <a:pt x="1382394" y="3309552"/>
                  <a:pt x="1647208" y="3562160"/>
                </a:cubicBezTo>
                <a:cubicBezTo>
                  <a:pt x="1779125" y="3689527"/>
                  <a:pt x="1918898" y="3799870"/>
                  <a:pt x="2057194" y="3895811"/>
                </a:cubicBezTo>
                <a:cubicBezTo>
                  <a:pt x="2125444" y="3945249"/>
                  <a:pt x="2196311" y="3986830"/>
                  <a:pt x="2263250" y="4029399"/>
                </a:cubicBezTo>
                <a:cubicBezTo>
                  <a:pt x="2297948" y="4048881"/>
                  <a:pt x="2331991" y="4068039"/>
                  <a:pt x="2365377" y="4086859"/>
                </a:cubicBezTo>
                <a:cubicBezTo>
                  <a:pt x="2382236" y="4096192"/>
                  <a:pt x="2398771" y="4105361"/>
                  <a:pt x="2415133" y="4114529"/>
                </a:cubicBezTo>
                <a:cubicBezTo>
                  <a:pt x="2431991" y="4122882"/>
                  <a:pt x="2448685" y="4131229"/>
                  <a:pt x="2465219" y="4139417"/>
                </a:cubicBezTo>
                <a:cubicBezTo>
                  <a:pt x="2630847" y="4223401"/>
                  <a:pt x="2785353" y="4285279"/>
                  <a:pt x="2918575" y="4330796"/>
                </a:cubicBezTo>
                <a:cubicBezTo>
                  <a:pt x="2919396" y="4330961"/>
                  <a:pt x="2920377" y="4331120"/>
                  <a:pt x="2921198" y="4331452"/>
                </a:cubicBezTo>
                <a:cubicBezTo>
                  <a:pt x="2921198" y="4331452"/>
                  <a:pt x="2944602" y="4339308"/>
                  <a:pt x="2988461" y="4353716"/>
                </a:cubicBezTo>
                <a:cubicBezTo>
                  <a:pt x="2989607" y="4354041"/>
                  <a:pt x="2990753" y="4354531"/>
                  <a:pt x="2991899" y="4354862"/>
                </a:cubicBezTo>
                <a:cubicBezTo>
                  <a:pt x="3025127" y="4365335"/>
                  <a:pt x="3056546" y="4374669"/>
                  <a:pt x="3086335" y="4383023"/>
                </a:cubicBezTo>
                <a:cubicBezTo>
                  <a:pt x="3113833" y="4390548"/>
                  <a:pt x="3144437" y="4398901"/>
                  <a:pt x="3177990" y="4408394"/>
                </a:cubicBezTo>
                <a:cubicBezTo>
                  <a:pt x="3179136" y="4408725"/>
                  <a:pt x="3180116" y="4409050"/>
                  <a:pt x="3181262" y="4409381"/>
                </a:cubicBezTo>
                <a:cubicBezTo>
                  <a:pt x="3193703" y="4412488"/>
                  <a:pt x="3206633" y="4415601"/>
                  <a:pt x="3219889" y="4418708"/>
                </a:cubicBezTo>
                <a:cubicBezTo>
                  <a:pt x="3227414" y="4420344"/>
                  <a:pt x="3234946" y="4421987"/>
                  <a:pt x="3241981" y="4423623"/>
                </a:cubicBezTo>
                <a:cubicBezTo>
                  <a:pt x="3272426" y="4430493"/>
                  <a:pt x="3298612" y="4436389"/>
                  <a:pt x="3320379" y="4441304"/>
                </a:cubicBezTo>
                <a:cubicBezTo>
                  <a:pt x="3473249" y="4473393"/>
                  <a:pt x="3665553" y="4503838"/>
                  <a:pt x="3888144" y="4514808"/>
                </a:cubicBezTo>
                <a:cubicBezTo>
                  <a:pt x="3925293" y="4515789"/>
                  <a:pt x="3963105" y="4516610"/>
                  <a:pt x="4001731" y="4517590"/>
                </a:cubicBezTo>
                <a:cubicBezTo>
                  <a:pt x="4021041" y="4518081"/>
                  <a:pt x="4040517" y="4518571"/>
                  <a:pt x="4060158" y="4519068"/>
                </a:cubicBezTo>
                <a:cubicBezTo>
                  <a:pt x="4079957" y="4518571"/>
                  <a:pt x="4099765" y="4518081"/>
                  <a:pt x="4119730" y="4517590"/>
                </a:cubicBezTo>
                <a:cubicBezTo>
                  <a:pt x="4159668" y="4516444"/>
                  <a:pt x="4200421" y="4515464"/>
                  <a:pt x="4241664" y="4514318"/>
                </a:cubicBezTo>
                <a:cubicBezTo>
                  <a:pt x="4282914" y="4511204"/>
                  <a:pt x="4324641" y="4508098"/>
                  <a:pt x="4367036" y="4504984"/>
                </a:cubicBezTo>
                <a:cubicBezTo>
                  <a:pt x="4536102" y="4488940"/>
                  <a:pt x="4714011" y="4464549"/>
                  <a:pt x="4893551" y="4419364"/>
                </a:cubicBezTo>
                <a:lnTo>
                  <a:pt x="4915108" y="4413178"/>
                </a:lnTo>
                <a:lnTo>
                  <a:pt x="4915108" y="5018934"/>
                </a:lnTo>
                <a:lnTo>
                  <a:pt x="4881045" y="5026562"/>
                </a:lnTo>
                <a:cubicBezTo>
                  <a:pt x="4723841" y="5057918"/>
                  <a:pt x="4568962" y="5077899"/>
                  <a:pt x="4420064" y="5091899"/>
                </a:cubicBezTo>
                <a:cubicBezTo>
                  <a:pt x="4370309" y="5095503"/>
                  <a:pt x="4321209" y="5099100"/>
                  <a:pt x="4272925" y="5102704"/>
                </a:cubicBezTo>
                <a:cubicBezTo>
                  <a:pt x="4224481" y="5104016"/>
                  <a:pt x="4176852" y="5105320"/>
                  <a:pt x="4129879" y="5106632"/>
                </a:cubicBezTo>
                <a:cubicBezTo>
                  <a:pt x="4106475" y="5107122"/>
                  <a:pt x="4083237" y="5107778"/>
                  <a:pt x="4060158" y="5108268"/>
                </a:cubicBezTo>
                <a:cubicBezTo>
                  <a:pt x="4037079" y="5107778"/>
                  <a:pt x="4014165" y="5107288"/>
                  <a:pt x="3991583" y="5106798"/>
                </a:cubicBezTo>
                <a:cubicBezTo>
                  <a:pt x="3946411" y="5105486"/>
                  <a:pt x="3902055" y="5104506"/>
                  <a:pt x="3858520" y="5103360"/>
                </a:cubicBezTo>
                <a:cubicBezTo>
                  <a:pt x="3639367" y="5092714"/>
                  <a:pt x="3444930" y="5065865"/>
                  <a:pt x="3281753" y="5035089"/>
                </a:cubicBezTo>
                <a:cubicBezTo>
                  <a:pt x="3280773" y="5034923"/>
                  <a:pt x="3279627" y="5034923"/>
                  <a:pt x="3278647" y="5034764"/>
                </a:cubicBezTo>
                <a:cubicBezTo>
                  <a:pt x="3278647" y="5034764"/>
                  <a:pt x="3271611" y="5033618"/>
                  <a:pt x="3257693" y="5031160"/>
                </a:cubicBezTo>
                <a:cubicBezTo>
                  <a:pt x="3243783" y="5029034"/>
                  <a:pt x="3223493" y="5024284"/>
                  <a:pt x="3196975" y="5018388"/>
                </a:cubicBezTo>
                <a:cubicBezTo>
                  <a:pt x="3195339" y="5018064"/>
                  <a:pt x="3193537" y="5017574"/>
                  <a:pt x="3191901" y="5017242"/>
                </a:cubicBezTo>
                <a:cubicBezTo>
                  <a:pt x="3150492" y="5008571"/>
                  <a:pt x="3111541" y="4999728"/>
                  <a:pt x="3075207" y="4991049"/>
                </a:cubicBezTo>
                <a:cubicBezTo>
                  <a:pt x="3063097" y="4988433"/>
                  <a:pt x="3050491" y="4985485"/>
                  <a:pt x="3037402" y="4982213"/>
                </a:cubicBezTo>
                <a:cubicBezTo>
                  <a:pt x="3034454" y="4981391"/>
                  <a:pt x="3031016" y="4980411"/>
                  <a:pt x="3027909" y="4979589"/>
                </a:cubicBezTo>
                <a:cubicBezTo>
                  <a:pt x="3027909" y="4979589"/>
                  <a:pt x="3027743" y="4979589"/>
                  <a:pt x="3027743" y="4979589"/>
                </a:cubicBezTo>
                <a:cubicBezTo>
                  <a:pt x="3027088" y="4979424"/>
                  <a:pt x="3026432" y="4979265"/>
                  <a:pt x="3025783" y="4979099"/>
                </a:cubicBezTo>
                <a:cubicBezTo>
                  <a:pt x="3007288" y="4974025"/>
                  <a:pt x="2988303" y="4968785"/>
                  <a:pt x="2968005" y="4963220"/>
                </a:cubicBezTo>
                <a:cubicBezTo>
                  <a:pt x="2951471" y="4958802"/>
                  <a:pt x="2934122" y="4954052"/>
                  <a:pt x="2916448" y="4948978"/>
                </a:cubicBezTo>
                <a:cubicBezTo>
                  <a:pt x="2872257" y="4936862"/>
                  <a:pt x="2834943" y="4926223"/>
                  <a:pt x="2805809" y="4915909"/>
                </a:cubicBezTo>
                <a:cubicBezTo>
                  <a:pt x="2630847" y="4860734"/>
                  <a:pt x="2417425" y="4779864"/>
                  <a:pt x="2185673" y="4662314"/>
                </a:cubicBezTo>
                <a:cubicBezTo>
                  <a:pt x="2166197" y="4652490"/>
                  <a:pt x="2146721" y="4642673"/>
                  <a:pt x="2126915" y="4632848"/>
                </a:cubicBezTo>
                <a:cubicBezTo>
                  <a:pt x="2107439" y="4622203"/>
                  <a:pt x="2087964" y="4611399"/>
                  <a:pt x="2068323" y="4600428"/>
                </a:cubicBezTo>
                <a:cubicBezTo>
                  <a:pt x="2029206" y="4578330"/>
                  <a:pt x="1989275" y="4555734"/>
                  <a:pt x="1948522" y="4532813"/>
                </a:cubicBezTo>
                <a:cubicBezTo>
                  <a:pt x="1869467" y="4483210"/>
                  <a:pt x="1786491" y="4433938"/>
                  <a:pt x="1706290" y="4375981"/>
                </a:cubicBezTo>
                <a:cubicBezTo>
                  <a:pt x="1543603" y="4263180"/>
                  <a:pt x="1379777" y="4133355"/>
                  <a:pt x="1224781" y="3984214"/>
                </a:cubicBezTo>
                <a:cubicBezTo>
                  <a:pt x="913816" y="3687891"/>
                  <a:pt x="629361" y="3321827"/>
                  <a:pt x="424285" y="2914671"/>
                </a:cubicBezTo>
                <a:cubicBezTo>
                  <a:pt x="217242" y="2508993"/>
                  <a:pt x="82709" y="2068278"/>
                  <a:pt x="31973" y="1646383"/>
                </a:cubicBezTo>
                <a:cubicBezTo>
                  <a:pt x="4965" y="1435688"/>
                  <a:pt x="-5018" y="1230225"/>
                  <a:pt x="2349" y="1036064"/>
                </a:cubicBezTo>
                <a:cubicBezTo>
                  <a:pt x="2673" y="971231"/>
                  <a:pt x="7588" y="907875"/>
                  <a:pt x="12656" y="845825"/>
                </a:cubicBezTo>
                <a:cubicBezTo>
                  <a:pt x="13477" y="836663"/>
                  <a:pt x="14299" y="826508"/>
                  <a:pt x="15114" y="815048"/>
                </a:cubicBezTo>
                <a:cubicBezTo>
                  <a:pt x="15935" y="800315"/>
                  <a:pt x="17406" y="783290"/>
                  <a:pt x="19207" y="764788"/>
                </a:cubicBezTo>
                <a:cubicBezTo>
                  <a:pt x="19374" y="761026"/>
                  <a:pt x="19698" y="757098"/>
                  <a:pt x="20022" y="753328"/>
                </a:cubicBezTo>
                <a:cubicBezTo>
                  <a:pt x="21009" y="745472"/>
                  <a:pt x="21990" y="737774"/>
                  <a:pt x="22971" y="729917"/>
                </a:cubicBezTo>
                <a:cubicBezTo>
                  <a:pt x="27879" y="688826"/>
                  <a:pt x="34265" y="641025"/>
                  <a:pt x="41465" y="586506"/>
                </a:cubicBezTo>
                <a:cubicBezTo>
                  <a:pt x="41465" y="586016"/>
                  <a:pt x="41631" y="585526"/>
                  <a:pt x="41631" y="585035"/>
                </a:cubicBezTo>
                <a:cubicBezTo>
                  <a:pt x="43102" y="574721"/>
                  <a:pt x="44413" y="564241"/>
                  <a:pt x="45718" y="554093"/>
                </a:cubicBezTo>
                <a:cubicBezTo>
                  <a:pt x="48997" y="535922"/>
                  <a:pt x="52104" y="518076"/>
                  <a:pt x="55376" y="500230"/>
                </a:cubicBezTo>
                <a:cubicBezTo>
                  <a:pt x="62253" y="459794"/>
                  <a:pt x="70433" y="416736"/>
                  <a:pt x="79767" y="371219"/>
                </a:cubicBezTo>
                <a:cubicBezTo>
                  <a:pt x="80582" y="367291"/>
                  <a:pt x="81404" y="363529"/>
                  <a:pt x="82218" y="359600"/>
                </a:cubicBezTo>
                <a:cubicBezTo>
                  <a:pt x="85166" y="346007"/>
                  <a:pt x="88114" y="331930"/>
                  <a:pt x="91221" y="317853"/>
                </a:cubicBezTo>
                <a:cubicBezTo>
                  <a:pt x="92533" y="311958"/>
                  <a:pt x="93838" y="306062"/>
                  <a:pt x="95149" y="300173"/>
                </a:cubicBezTo>
                <a:cubicBezTo>
                  <a:pt x="97931" y="287732"/>
                  <a:pt x="100879" y="275126"/>
                  <a:pt x="103820" y="262354"/>
                </a:cubicBezTo>
                <a:cubicBezTo>
                  <a:pt x="104966" y="256949"/>
                  <a:pt x="106278" y="251709"/>
                  <a:pt x="107590" y="246310"/>
                </a:cubicBezTo>
                <a:cubicBezTo>
                  <a:pt x="111187" y="231412"/>
                  <a:pt x="114790" y="216348"/>
                  <a:pt x="118719" y="201125"/>
                </a:cubicBezTo>
                <a:cubicBezTo>
                  <a:pt x="119209" y="198998"/>
                  <a:pt x="119864" y="196865"/>
                  <a:pt x="120354" y="194739"/>
                </a:cubicBezTo>
                <a:cubicBezTo>
                  <a:pt x="136064" y="132936"/>
                  <a:pt x="154109" y="68107"/>
                  <a:pt x="174916" y="718"/>
                </a:cubicBezTo>
                <a:close/>
              </a:path>
            </a:pathLst>
          </a:custGeom>
          <a:solidFill>
            <a:srgbClr val="F1F2F2"/>
          </a:solidFill>
          <a:ln w="2370" cap="flat">
            <a:noFill/>
            <a:prstDash val="solid"/>
            <a:miter/>
          </a:ln>
        </p:spPr>
        <p:txBody>
          <a:bodyPr rtlCol="0" anchor="ctr"/>
          <a:lstStyle/>
          <a:p>
            <a:endParaRPr lang="en-US"/>
          </a:p>
        </p:txBody>
      </p:sp>
      <p:sp>
        <p:nvSpPr>
          <p:cNvPr id="38" name="Rectangle 37">
            <a:extLst>
              <a:ext uri="{FF2B5EF4-FFF2-40B4-BE49-F238E27FC236}">
                <a16:creationId xmlns:a16="http://schemas.microsoft.com/office/drawing/2014/main" id="{3EDB9E4C-0327-3F45-BFEA-E05F3783E3E1}"/>
              </a:ext>
            </a:extLst>
          </p:cNvPr>
          <p:cNvSpPr/>
          <p:nvPr userDrawn="1"/>
        </p:nvSpPr>
        <p:spPr>
          <a:xfrm>
            <a:off x="-51190" y="0"/>
            <a:ext cx="5789381" cy="6858000"/>
          </a:xfrm>
          <a:prstGeom prst="rect">
            <a:avLst/>
          </a:prstGeom>
          <a:solidFill>
            <a:srgbClr val="2972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55BDAFCC-9B0E-9045-BF1B-7D98BAFB9DC1}"/>
              </a:ext>
            </a:extLst>
          </p:cNvPr>
          <p:cNvGrpSpPr/>
          <p:nvPr userDrawn="1"/>
        </p:nvGrpSpPr>
        <p:grpSpPr>
          <a:xfrm>
            <a:off x="-51190" y="5606897"/>
            <a:ext cx="2735993" cy="679345"/>
            <a:chOff x="0" y="0"/>
            <a:chExt cx="2301694" cy="571500"/>
          </a:xfrm>
        </p:grpSpPr>
        <p:sp>
          <p:nvSpPr>
            <p:cNvPr id="45" name="Rectangle 44">
              <a:extLst>
                <a:ext uri="{FF2B5EF4-FFF2-40B4-BE49-F238E27FC236}">
                  <a16:creationId xmlns:a16="http://schemas.microsoft.com/office/drawing/2014/main" id="{30157479-FF37-1947-B9ED-83EEB4380C9D}"/>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46" name="Picture 45">
              <a:extLst>
                <a:ext uri="{FF2B5EF4-FFF2-40B4-BE49-F238E27FC236}">
                  <a16:creationId xmlns:a16="http://schemas.microsoft.com/office/drawing/2014/main" id="{839F1076-7995-834E-949E-85EF3516F17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
        <p:nvSpPr>
          <p:cNvPr id="32" name="Text Placeholder 23">
            <a:extLst>
              <a:ext uri="{FF2B5EF4-FFF2-40B4-BE49-F238E27FC236}">
                <a16:creationId xmlns:a16="http://schemas.microsoft.com/office/drawing/2014/main" id="{E1B388D9-79A8-4F4E-A699-E4B798FB46A7}"/>
              </a:ext>
            </a:extLst>
          </p:cNvPr>
          <p:cNvSpPr>
            <a:spLocks noGrp="1"/>
          </p:cNvSpPr>
          <p:nvPr>
            <p:ph type="body" sz="quarter" idx="19" hasCustomPrompt="1"/>
          </p:nvPr>
        </p:nvSpPr>
        <p:spPr>
          <a:xfrm>
            <a:off x="572380" y="2060679"/>
            <a:ext cx="3195486" cy="731140"/>
          </a:xfrm>
        </p:spPr>
        <p:txBody>
          <a:bodyPr anchor="t">
            <a:normAutofit/>
          </a:bodyPr>
          <a:lstStyle>
            <a:lvl1pPr marL="0" indent="0" algn="l">
              <a:buNone/>
              <a:defRPr sz="2800" baseline="0">
                <a:solidFill>
                  <a:schemeClr val="bg1"/>
                </a:solidFill>
                <a:latin typeface="+mn-lt"/>
              </a:defRPr>
            </a:lvl1pPr>
          </a:lstStyle>
          <a:p>
            <a:pPr lvl="0"/>
            <a:r>
              <a:rPr lang="en-US"/>
              <a:t>Any Questions?</a:t>
            </a:r>
          </a:p>
        </p:txBody>
      </p:sp>
      <p:sp>
        <p:nvSpPr>
          <p:cNvPr id="33" name="Text Placeholder 23">
            <a:extLst>
              <a:ext uri="{FF2B5EF4-FFF2-40B4-BE49-F238E27FC236}">
                <a16:creationId xmlns:a16="http://schemas.microsoft.com/office/drawing/2014/main" id="{A262A524-87DB-9447-BD5C-C79347DB3C1A}"/>
              </a:ext>
            </a:extLst>
          </p:cNvPr>
          <p:cNvSpPr>
            <a:spLocks noGrp="1"/>
          </p:cNvSpPr>
          <p:nvPr>
            <p:ph type="body" sz="quarter" idx="20" hasCustomPrompt="1"/>
          </p:nvPr>
        </p:nvSpPr>
        <p:spPr>
          <a:xfrm>
            <a:off x="572380" y="1251103"/>
            <a:ext cx="3195485" cy="837258"/>
          </a:xfrm>
        </p:spPr>
        <p:txBody>
          <a:bodyPr anchor="b">
            <a:normAutofit/>
          </a:bodyPr>
          <a:lstStyle>
            <a:lvl1pPr marL="0" indent="0" algn="l">
              <a:buNone/>
              <a:defRPr sz="5000" baseline="0">
                <a:solidFill>
                  <a:schemeClr val="bg1"/>
                </a:solidFill>
                <a:latin typeface="+mn-lt"/>
              </a:defRPr>
            </a:lvl1pPr>
          </a:lstStyle>
          <a:p>
            <a:pPr lvl="0"/>
            <a:r>
              <a:rPr lang="en-US"/>
              <a:t>Thank You</a:t>
            </a:r>
          </a:p>
        </p:txBody>
      </p:sp>
      <p:pic>
        <p:nvPicPr>
          <p:cNvPr id="26" name="Picture 25" descr="Logo&#10;&#10;Description automatically generated">
            <a:extLst>
              <a:ext uri="{FF2B5EF4-FFF2-40B4-BE49-F238E27FC236}">
                <a16:creationId xmlns:a16="http://schemas.microsoft.com/office/drawing/2014/main" id="{DA298D7D-E7E5-5F4B-B7DE-BBFA6F7AD171}"/>
              </a:ext>
            </a:extLst>
          </p:cNvPr>
          <p:cNvPicPr/>
          <p:nvPr userDrawn="1"/>
        </p:nvPicPr>
        <p:blipFill>
          <a:blip r:embed="rId3">
            <a:extLst>
              <a:ext uri="{28A0092B-C50C-407E-A947-70E740481C1C}">
                <a14:useLocalDpi xmlns:a14="http://schemas.microsoft.com/office/drawing/2010/main" val="0"/>
              </a:ext>
            </a:extLst>
          </a:blip>
          <a:stretch>
            <a:fillRect/>
          </a:stretch>
        </p:blipFill>
        <p:spPr>
          <a:xfrm>
            <a:off x="6615733" y="377669"/>
            <a:ext cx="5349375" cy="3421383"/>
          </a:xfrm>
          <a:prstGeom prst="rect">
            <a:avLst/>
          </a:prstGeom>
        </p:spPr>
      </p:pic>
      <p:sp>
        <p:nvSpPr>
          <p:cNvPr id="28" name="Graphic 4">
            <a:extLst>
              <a:ext uri="{FF2B5EF4-FFF2-40B4-BE49-F238E27FC236}">
                <a16:creationId xmlns:a16="http://schemas.microsoft.com/office/drawing/2014/main" id="{976D0CA1-7F04-A341-AE03-226791F3CB5D}"/>
              </a:ext>
            </a:extLst>
          </p:cNvPr>
          <p:cNvSpPr/>
          <p:nvPr userDrawn="1"/>
        </p:nvSpPr>
        <p:spPr>
          <a:xfrm rot="10800000">
            <a:off x="5620273" y="721856"/>
            <a:ext cx="223936" cy="2707143"/>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84BA41"/>
          </a:solidFill>
          <a:ln w="2370" cap="flat">
            <a:noFill/>
            <a:prstDash val="solid"/>
            <a:miter/>
          </a:ln>
        </p:spPr>
        <p:txBody>
          <a:bodyPr rtlCol="0" anchor="ctr"/>
          <a:lstStyle/>
          <a:p>
            <a:endParaRPr lang="en-US"/>
          </a:p>
        </p:txBody>
      </p:sp>
      <p:grpSp>
        <p:nvGrpSpPr>
          <p:cNvPr id="35" name="Group 34">
            <a:extLst>
              <a:ext uri="{FF2B5EF4-FFF2-40B4-BE49-F238E27FC236}">
                <a16:creationId xmlns:a16="http://schemas.microsoft.com/office/drawing/2014/main" id="{696CBF63-4139-6D40-BA8F-228660C8CF21}"/>
              </a:ext>
            </a:extLst>
          </p:cNvPr>
          <p:cNvGrpSpPr/>
          <p:nvPr userDrawn="1"/>
        </p:nvGrpSpPr>
        <p:grpSpPr>
          <a:xfrm>
            <a:off x="10388241" y="5904234"/>
            <a:ext cx="1170294" cy="274486"/>
            <a:chOff x="3244859" y="9797084"/>
            <a:chExt cx="1936438" cy="454180"/>
          </a:xfrm>
          <a:noFill/>
        </p:grpSpPr>
        <p:sp>
          <p:nvSpPr>
            <p:cNvPr id="36" name="Freeform 5">
              <a:extLst>
                <a:ext uri="{FF2B5EF4-FFF2-40B4-BE49-F238E27FC236}">
                  <a16:creationId xmlns:a16="http://schemas.microsoft.com/office/drawing/2014/main" id="{2D814EA2-2B57-A54D-83B7-1DBA034A4700}"/>
                </a:ext>
              </a:extLst>
            </p:cNvPr>
            <p:cNvSpPr>
              <a:spLocks/>
            </p:cNvSpPr>
            <p:nvPr/>
          </p:nvSpPr>
          <p:spPr bwMode="auto">
            <a:xfrm>
              <a:off x="3244859" y="9797084"/>
              <a:ext cx="206694" cy="420436"/>
            </a:xfrm>
            <a:custGeom>
              <a:avLst/>
              <a:gdLst>
                <a:gd name="T0" fmla="*/ 6 w 30"/>
                <a:gd name="T1" fmla="*/ 13 h 64"/>
                <a:gd name="T2" fmla="*/ 6 w 30"/>
                <a:gd name="T3" fmla="*/ 21 h 64"/>
                <a:gd name="T4" fmla="*/ 0 w 30"/>
                <a:gd name="T5" fmla="*/ 21 h 64"/>
                <a:gd name="T6" fmla="*/ 0 w 30"/>
                <a:gd name="T7" fmla="*/ 32 h 64"/>
                <a:gd name="T8" fmla="*/ 6 w 30"/>
                <a:gd name="T9" fmla="*/ 32 h 64"/>
                <a:gd name="T10" fmla="*/ 6 w 30"/>
                <a:gd name="T11" fmla="*/ 64 h 64"/>
                <a:gd name="T12" fmla="*/ 20 w 30"/>
                <a:gd name="T13" fmla="*/ 64 h 64"/>
                <a:gd name="T14" fmla="*/ 20 w 30"/>
                <a:gd name="T15" fmla="*/ 32 h 64"/>
                <a:gd name="T16" fmla="*/ 29 w 30"/>
                <a:gd name="T17" fmla="*/ 32 h 64"/>
                <a:gd name="T18" fmla="*/ 30 w 30"/>
                <a:gd name="T19" fmla="*/ 21 h 64"/>
                <a:gd name="T20" fmla="*/ 20 w 30"/>
                <a:gd name="T21" fmla="*/ 21 h 64"/>
                <a:gd name="T22" fmla="*/ 20 w 30"/>
                <a:gd name="T23" fmla="*/ 14 h 64"/>
                <a:gd name="T24" fmla="*/ 23 w 30"/>
                <a:gd name="T25" fmla="*/ 11 h 64"/>
                <a:gd name="T26" fmla="*/ 30 w 30"/>
                <a:gd name="T27" fmla="*/ 11 h 64"/>
                <a:gd name="T28" fmla="*/ 30 w 30"/>
                <a:gd name="T29" fmla="*/ 0 h 64"/>
                <a:gd name="T30" fmla="*/ 20 w 30"/>
                <a:gd name="T31" fmla="*/ 0 h 64"/>
                <a:gd name="T32" fmla="*/ 6 w 30"/>
                <a:gd name="T33" fmla="*/ 1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 h="64">
                  <a:moveTo>
                    <a:pt x="6" y="13"/>
                  </a:moveTo>
                  <a:cubicBezTo>
                    <a:pt x="6" y="14"/>
                    <a:pt x="6" y="21"/>
                    <a:pt x="6" y="21"/>
                  </a:cubicBezTo>
                  <a:cubicBezTo>
                    <a:pt x="0" y="21"/>
                    <a:pt x="0" y="21"/>
                    <a:pt x="0" y="21"/>
                  </a:cubicBezTo>
                  <a:cubicBezTo>
                    <a:pt x="0" y="32"/>
                    <a:pt x="0" y="32"/>
                    <a:pt x="0" y="32"/>
                  </a:cubicBezTo>
                  <a:cubicBezTo>
                    <a:pt x="6" y="32"/>
                    <a:pt x="6" y="32"/>
                    <a:pt x="6" y="32"/>
                  </a:cubicBezTo>
                  <a:cubicBezTo>
                    <a:pt x="6" y="64"/>
                    <a:pt x="6" y="64"/>
                    <a:pt x="6" y="64"/>
                  </a:cubicBezTo>
                  <a:cubicBezTo>
                    <a:pt x="20" y="64"/>
                    <a:pt x="20" y="64"/>
                    <a:pt x="20" y="64"/>
                  </a:cubicBezTo>
                  <a:cubicBezTo>
                    <a:pt x="20" y="32"/>
                    <a:pt x="20" y="32"/>
                    <a:pt x="20" y="32"/>
                  </a:cubicBezTo>
                  <a:cubicBezTo>
                    <a:pt x="29" y="32"/>
                    <a:pt x="29" y="32"/>
                    <a:pt x="29" y="32"/>
                  </a:cubicBezTo>
                  <a:cubicBezTo>
                    <a:pt x="29" y="32"/>
                    <a:pt x="29" y="27"/>
                    <a:pt x="30" y="21"/>
                  </a:cubicBezTo>
                  <a:cubicBezTo>
                    <a:pt x="29" y="21"/>
                    <a:pt x="20" y="21"/>
                    <a:pt x="20" y="21"/>
                  </a:cubicBezTo>
                  <a:cubicBezTo>
                    <a:pt x="20" y="21"/>
                    <a:pt x="20" y="15"/>
                    <a:pt x="20" y="14"/>
                  </a:cubicBezTo>
                  <a:cubicBezTo>
                    <a:pt x="20" y="13"/>
                    <a:pt x="21" y="11"/>
                    <a:pt x="23" y="11"/>
                  </a:cubicBezTo>
                  <a:cubicBezTo>
                    <a:pt x="24" y="11"/>
                    <a:pt x="27" y="11"/>
                    <a:pt x="30" y="11"/>
                  </a:cubicBezTo>
                  <a:cubicBezTo>
                    <a:pt x="30" y="10"/>
                    <a:pt x="30" y="5"/>
                    <a:pt x="30" y="0"/>
                  </a:cubicBezTo>
                  <a:cubicBezTo>
                    <a:pt x="26" y="0"/>
                    <a:pt x="22" y="0"/>
                    <a:pt x="20" y="0"/>
                  </a:cubicBezTo>
                  <a:cubicBezTo>
                    <a:pt x="6" y="0"/>
                    <a:pt x="6" y="11"/>
                    <a:pt x="6"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45436" tIns="72717" rIns="145436" bIns="72717" numCol="1" anchor="t" anchorCtr="0" compatLnSpc="1">
              <a:prstTxWarp prst="textNoShape">
                <a:avLst/>
              </a:prstTxWarp>
            </a:bodyPr>
            <a:lstStyle/>
            <a:p>
              <a:pPr algn="ctr"/>
              <a:endParaRPr lang="fr-CA" sz="4294">
                <a:solidFill>
                  <a:schemeClr val="bg1"/>
                </a:solidFill>
              </a:endParaRPr>
            </a:p>
          </p:txBody>
        </p:sp>
        <p:sp>
          <p:nvSpPr>
            <p:cNvPr id="37" name="Freeform 9">
              <a:extLst>
                <a:ext uri="{FF2B5EF4-FFF2-40B4-BE49-F238E27FC236}">
                  <a16:creationId xmlns:a16="http://schemas.microsoft.com/office/drawing/2014/main" id="{A23663E0-8917-BA4E-A74C-4398E4C58AC4}"/>
                </a:ext>
              </a:extLst>
            </p:cNvPr>
            <p:cNvSpPr>
              <a:spLocks noEditPoints="1"/>
            </p:cNvSpPr>
            <p:nvPr/>
          </p:nvSpPr>
          <p:spPr bwMode="auto">
            <a:xfrm>
              <a:off x="4763213" y="9806306"/>
              <a:ext cx="418084" cy="401645"/>
            </a:xfrm>
            <a:custGeom>
              <a:avLst/>
              <a:gdLst>
                <a:gd name="T0" fmla="*/ 64 w 64"/>
                <a:gd name="T1" fmla="*/ 37 h 61"/>
                <a:gd name="T2" fmla="*/ 64 w 64"/>
                <a:gd name="T3" fmla="*/ 61 h 61"/>
                <a:gd name="T4" fmla="*/ 50 w 64"/>
                <a:gd name="T5" fmla="*/ 61 h 61"/>
                <a:gd name="T6" fmla="*/ 50 w 64"/>
                <a:gd name="T7" fmla="*/ 39 h 61"/>
                <a:gd name="T8" fmla="*/ 43 w 64"/>
                <a:gd name="T9" fmla="*/ 30 h 61"/>
                <a:gd name="T10" fmla="*/ 36 w 64"/>
                <a:gd name="T11" fmla="*/ 35 h 61"/>
                <a:gd name="T12" fmla="*/ 36 w 64"/>
                <a:gd name="T13" fmla="*/ 38 h 61"/>
                <a:gd name="T14" fmla="*/ 36 w 64"/>
                <a:gd name="T15" fmla="*/ 61 h 61"/>
                <a:gd name="T16" fmla="*/ 22 w 64"/>
                <a:gd name="T17" fmla="*/ 61 h 61"/>
                <a:gd name="T18" fmla="*/ 22 w 64"/>
                <a:gd name="T19" fmla="*/ 20 h 61"/>
                <a:gd name="T20" fmla="*/ 36 w 64"/>
                <a:gd name="T21" fmla="*/ 20 h 61"/>
                <a:gd name="T22" fmla="*/ 36 w 64"/>
                <a:gd name="T23" fmla="*/ 26 h 61"/>
                <a:gd name="T24" fmla="*/ 36 w 64"/>
                <a:gd name="T25" fmla="*/ 26 h 61"/>
                <a:gd name="T26" fmla="*/ 36 w 64"/>
                <a:gd name="T27" fmla="*/ 26 h 61"/>
                <a:gd name="T28" fmla="*/ 36 w 64"/>
                <a:gd name="T29" fmla="*/ 26 h 61"/>
                <a:gd name="T30" fmla="*/ 48 w 64"/>
                <a:gd name="T31" fmla="*/ 19 h 61"/>
                <a:gd name="T32" fmla="*/ 64 w 64"/>
                <a:gd name="T33" fmla="*/ 37 h 61"/>
                <a:gd name="T34" fmla="*/ 8 w 64"/>
                <a:gd name="T35" fmla="*/ 0 h 61"/>
                <a:gd name="T36" fmla="*/ 0 w 64"/>
                <a:gd name="T37" fmla="*/ 7 h 61"/>
                <a:gd name="T38" fmla="*/ 8 w 64"/>
                <a:gd name="T39" fmla="*/ 14 h 61"/>
                <a:gd name="T40" fmla="*/ 8 w 64"/>
                <a:gd name="T41" fmla="*/ 14 h 61"/>
                <a:gd name="T42" fmla="*/ 15 w 64"/>
                <a:gd name="T43" fmla="*/ 7 h 61"/>
                <a:gd name="T44" fmla="*/ 8 w 64"/>
                <a:gd name="T45" fmla="*/ 0 h 61"/>
                <a:gd name="T46" fmla="*/ 1 w 64"/>
                <a:gd name="T47" fmla="*/ 61 h 61"/>
                <a:gd name="T48" fmla="*/ 15 w 64"/>
                <a:gd name="T49" fmla="*/ 61 h 61"/>
                <a:gd name="T50" fmla="*/ 15 w 64"/>
                <a:gd name="T51" fmla="*/ 20 h 61"/>
                <a:gd name="T52" fmla="*/ 1 w 64"/>
                <a:gd name="T53" fmla="*/ 20 h 61"/>
                <a:gd name="T54" fmla="*/ 1 w 64"/>
                <a:gd name="T55" fmla="*/ 6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4" h="61">
                  <a:moveTo>
                    <a:pt x="64" y="37"/>
                  </a:moveTo>
                  <a:cubicBezTo>
                    <a:pt x="64" y="61"/>
                    <a:pt x="64" y="61"/>
                    <a:pt x="64" y="61"/>
                  </a:cubicBezTo>
                  <a:cubicBezTo>
                    <a:pt x="50" y="61"/>
                    <a:pt x="50" y="61"/>
                    <a:pt x="50" y="61"/>
                  </a:cubicBezTo>
                  <a:cubicBezTo>
                    <a:pt x="50" y="39"/>
                    <a:pt x="50" y="39"/>
                    <a:pt x="50" y="39"/>
                  </a:cubicBezTo>
                  <a:cubicBezTo>
                    <a:pt x="50" y="34"/>
                    <a:pt x="48" y="30"/>
                    <a:pt x="43" y="30"/>
                  </a:cubicBezTo>
                  <a:cubicBezTo>
                    <a:pt x="40" y="30"/>
                    <a:pt x="37" y="32"/>
                    <a:pt x="36" y="35"/>
                  </a:cubicBezTo>
                  <a:cubicBezTo>
                    <a:pt x="36" y="36"/>
                    <a:pt x="36" y="37"/>
                    <a:pt x="36" y="38"/>
                  </a:cubicBezTo>
                  <a:cubicBezTo>
                    <a:pt x="36" y="61"/>
                    <a:pt x="36" y="61"/>
                    <a:pt x="36" y="61"/>
                  </a:cubicBezTo>
                  <a:cubicBezTo>
                    <a:pt x="22" y="61"/>
                    <a:pt x="22" y="61"/>
                    <a:pt x="22" y="61"/>
                  </a:cubicBezTo>
                  <a:cubicBezTo>
                    <a:pt x="22" y="61"/>
                    <a:pt x="22" y="24"/>
                    <a:pt x="22" y="20"/>
                  </a:cubicBezTo>
                  <a:cubicBezTo>
                    <a:pt x="36" y="20"/>
                    <a:pt x="36" y="20"/>
                    <a:pt x="36" y="20"/>
                  </a:cubicBezTo>
                  <a:cubicBezTo>
                    <a:pt x="36" y="26"/>
                    <a:pt x="36" y="26"/>
                    <a:pt x="36" y="26"/>
                  </a:cubicBezTo>
                  <a:cubicBezTo>
                    <a:pt x="36" y="26"/>
                    <a:pt x="36" y="26"/>
                    <a:pt x="36" y="26"/>
                  </a:cubicBezTo>
                  <a:cubicBezTo>
                    <a:pt x="36" y="26"/>
                    <a:pt x="36" y="26"/>
                    <a:pt x="36" y="26"/>
                  </a:cubicBezTo>
                  <a:cubicBezTo>
                    <a:pt x="36" y="26"/>
                    <a:pt x="36" y="26"/>
                    <a:pt x="36" y="26"/>
                  </a:cubicBezTo>
                  <a:cubicBezTo>
                    <a:pt x="38" y="23"/>
                    <a:pt x="41" y="19"/>
                    <a:pt x="48" y="19"/>
                  </a:cubicBezTo>
                  <a:cubicBezTo>
                    <a:pt x="57" y="19"/>
                    <a:pt x="64" y="25"/>
                    <a:pt x="64" y="37"/>
                  </a:cubicBezTo>
                  <a:close/>
                  <a:moveTo>
                    <a:pt x="8" y="0"/>
                  </a:moveTo>
                  <a:cubicBezTo>
                    <a:pt x="3" y="0"/>
                    <a:pt x="0" y="3"/>
                    <a:pt x="0" y="7"/>
                  </a:cubicBezTo>
                  <a:cubicBezTo>
                    <a:pt x="0" y="11"/>
                    <a:pt x="3" y="14"/>
                    <a:pt x="8" y="14"/>
                  </a:cubicBezTo>
                  <a:cubicBezTo>
                    <a:pt x="8" y="14"/>
                    <a:pt x="8" y="14"/>
                    <a:pt x="8" y="14"/>
                  </a:cubicBezTo>
                  <a:cubicBezTo>
                    <a:pt x="12" y="14"/>
                    <a:pt x="15" y="11"/>
                    <a:pt x="15" y="7"/>
                  </a:cubicBezTo>
                  <a:cubicBezTo>
                    <a:pt x="15" y="3"/>
                    <a:pt x="12" y="0"/>
                    <a:pt x="8" y="0"/>
                  </a:cubicBezTo>
                  <a:close/>
                  <a:moveTo>
                    <a:pt x="1" y="61"/>
                  </a:moveTo>
                  <a:cubicBezTo>
                    <a:pt x="15" y="61"/>
                    <a:pt x="15" y="61"/>
                    <a:pt x="15" y="61"/>
                  </a:cubicBezTo>
                  <a:cubicBezTo>
                    <a:pt x="15" y="20"/>
                    <a:pt x="15" y="20"/>
                    <a:pt x="15" y="20"/>
                  </a:cubicBezTo>
                  <a:cubicBezTo>
                    <a:pt x="1" y="20"/>
                    <a:pt x="1" y="20"/>
                    <a:pt x="1" y="20"/>
                  </a:cubicBezTo>
                  <a:lnTo>
                    <a:pt x="1" y="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45436" tIns="72717" rIns="145436" bIns="72717" numCol="1" anchor="t" anchorCtr="0" compatLnSpc="1">
              <a:prstTxWarp prst="textNoShape">
                <a:avLst/>
              </a:prstTxWarp>
            </a:bodyPr>
            <a:lstStyle/>
            <a:p>
              <a:pPr algn="ctr"/>
              <a:endParaRPr lang="fr-CA" sz="4294">
                <a:solidFill>
                  <a:schemeClr val="bg1"/>
                </a:solidFill>
              </a:endParaRPr>
            </a:p>
          </p:txBody>
        </p:sp>
        <p:sp>
          <p:nvSpPr>
            <p:cNvPr id="41" name="Freeform 13">
              <a:extLst>
                <a:ext uri="{FF2B5EF4-FFF2-40B4-BE49-F238E27FC236}">
                  <a16:creationId xmlns:a16="http://schemas.microsoft.com/office/drawing/2014/main" id="{0B0BE270-C316-9341-9048-975CBAB88661}"/>
                </a:ext>
              </a:extLst>
            </p:cNvPr>
            <p:cNvSpPr>
              <a:spLocks/>
            </p:cNvSpPr>
            <p:nvPr/>
          </p:nvSpPr>
          <p:spPr bwMode="auto">
            <a:xfrm>
              <a:off x="3844999" y="9812041"/>
              <a:ext cx="521431" cy="439223"/>
            </a:xfrm>
            <a:custGeom>
              <a:avLst/>
              <a:gdLst>
                <a:gd name="T0" fmla="*/ 57 w 64"/>
                <a:gd name="T1" fmla="*/ 20 h 53"/>
                <a:gd name="T2" fmla="*/ 64 w 64"/>
                <a:gd name="T3" fmla="*/ 16 h 53"/>
                <a:gd name="T4" fmla="*/ 56 w 64"/>
                <a:gd name="T5" fmla="*/ 16 h 53"/>
                <a:gd name="T6" fmla="*/ 56 w 64"/>
                <a:gd name="T7" fmla="*/ 15 h 53"/>
                <a:gd name="T8" fmla="*/ 42 w 64"/>
                <a:gd name="T9" fmla="*/ 4 h 53"/>
                <a:gd name="T10" fmla="*/ 44 w 64"/>
                <a:gd name="T11" fmla="*/ 4 h 53"/>
                <a:gd name="T12" fmla="*/ 48 w 64"/>
                <a:gd name="T13" fmla="*/ 1 h 53"/>
                <a:gd name="T14" fmla="*/ 42 w 64"/>
                <a:gd name="T15" fmla="*/ 3 h 53"/>
                <a:gd name="T16" fmla="*/ 45 w 64"/>
                <a:gd name="T17" fmla="*/ 0 h 53"/>
                <a:gd name="T18" fmla="*/ 40 w 64"/>
                <a:gd name="T19" fmla="*/ 2 h 53"/>
                <a:gd name="T20" fmla="*/ 41 w 64"/>
                <a:gd name="T21" fmla="*/ 1 h 53"/>
                <a:gd name="T22" fmla="*/ 31 w 64"/>
                <a:gd name="T23" fmla="*/ 16 h 53"/>
                <a:gd name="T24" fmla="*/ 26 w 64"/>
                <a:gd name="T25" fmla="*/ 12 h 53"/>
                <a:gd name="T26" fmla="*/ 10 w 64"/>
                <a:gd name="T27" fmla="*/ 5 h 53"/>
                <a:gd name="T28" fmla="*/ 15 w 64"/>
                <a:gd name="T29" fmla="*/ 13 h 53"/>
                <a:gd name="T30" fmla="*/ 11 w 64"/>
                <a:gd name="T31" fmla="*/ 13 h 53"/>
                <a:gd name="T32" fmla="*/ 18 w 64"/>
                <a:gd name="T33" fmla="*/ 20 h 53"/>
                <a:gd name="T34" fmla="*/ 14 w 64"/>
                <a:gd name="T35" fmla="*/ 21 h 53"/>
                <a:gd name="T36" fmla="*/ 22 w 64"/>
                <a:gd name="T37" fmla="*/ 25 h 53"/>
                <a:gd name="T38" fmla="*/ 24 w 64"/>
                <a:gd name="T39" fmla="*/ 31 h 53"/>
                <a:gd name="T40" fmla="*/ 0 w 64"/>
                <a:gd name="T41" fmla="*/ 31 h 53"/>
                <a:gd name="T42" fmla="*/ 56 w 64"/>
                <a:gd name="T43" fmla="*/ 23 h 53"/>
                <a:gd name="T44" fmla="*/ 64 w 64"/>
                <a:gd name="T45" fmla="*/ 20 h 53"/>
                <a:gd name="T46" fmla="*/ 57 w 64"/>
                <a:gd name="T47" fmla="*/ 2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53">
                  <a:moveTo>
                    <a:pt x="57" y="20"/>
                  </a:moveTo>
                  <a:cubicBezTo>
                    <a:pt x="60" y="19"/>
                    <a:pt x="63" y="18"/>
                    <a:pt x="64" y="16"/>
                  </a:cubicBezTo>
                  <a:cubicBezTo>
                    <a:pt x="62" y="16"/>
                    <a:pt x="58" y="17"/>
                    <a:pt x="56" y="16"/>
                  </a:cubicBezTo>
                  <a:cubicBezTo>
                    <a:pt x="56" y="16"/>
                    <a:pt x="56" y="15"/>
                    <a:pt x="56" y="15"/>
                  </a:cubicBezTo>
                  <a:cubicBezTo>
                    <a:pt x="54" y="9"/>
                    <a:pt x="48" y="4"/>
                    <a:pt x="42" y="4"/>
                  </a:cubicBezTo>
                  <a:cubicBezTo>
                    <a:pt x="43" y="4"/>
                    <a:pt x="43" y="4"/>
                    <a:pt x="44" y="4"/>
                  </a:cubicBezTo>
                  <a:cubicBezTo>
                    <a:pt x="44" y="3"/>
                    <a:pt x="48" y="3"/>
                    <a:pt x="48" y="1"/>
                  </a:cubicBezTo>
                  <a:cubicBezTo>
                    <a:pt x="47" y="0"/>
                    <a:pt x="42" y="2"/>
                    <a:pt x="42" y="3"/>
                  </a:cubicBezTo>
                  <a:cubicBezTo>
                    <a:pt x="43" y="2"/>
                    <a:pt x="45" y="1"/>
                    <a:pt x="45" y="0"/>
                  </a:cubicBezTo>
                  <a:cubicBezTo>
                    <a:pt x="43" y="0"/>
                    <a:pt x="41" y="1"/>
                    <a:pt x="40" y="2"/>
                  </a:cubicBezTo>
                  <a:cubicBezTo>
                    <a:pt x="40" y="2"/>
                    <a:pt x="41" y="1"/>
                    <a:pt x="41" y="1"/>
                  </a:cubicBezTo>
                  <a:cubicBezTo>
                    <a:pt x="36" y="4"/>
                    <a:pt x="33" y="10"/>
                    <a:pt x="31" y="16"/>
                  </a:cubicBezTo>
                  <a:cubicBezTo>
                    <a:pt x="29" y="14"/>
                    <a:pt x="27" y="13"/>
                    <a:pt x="26" y="12"/>
                  </a:cubicBezTo>
                  <a:cubicBezTo>
                    <a:pt x="22" y="10"/>
                    <a:pt x="17" y="8"/>
                    <a:pt x="10" y="5"/>
                  </a:cubicBezTo>
                  <a:cubicBezTo>
                    <a:pt x="9" y="7"/>
                    <a:pt x="11" y="11"/>
                    <a:pt x="15" y="13"/>
                  </a:cubicBezTo>
                  <a:cubicBezTo>
                    <a:pt x="14" y="13"/>
                    <a:pt x="12" y="13"/>
                    <a:pt x="11" y="13"/>
                  </a:cubicBezTo>
                  <a:cubicBezTo>
                    <a:pt x="12" y="16"/>
                    <a:pt x="13" y="19"/>
                    <a:pt x="18" y="20"/>
                  </a:cubicBezTo>
                  <a:cubicBezTo>
                    <a:pt x="16" y="20"/>
                    <a:pt x="15" y="20"/>
                    <a:pt x="14" y="21"/>
                  </a:cubicBezTo>
                  <a:cubicBezTo>
                    <a:pt x="15" y="23"/>
                    <a:pt x="17" y="26"/>
                    <a:pt x="22" y="25"/>
                  </a:cubicBezTo>
                  <a:cubicBezTo>
                    <a:pt x="17" y="27"/>
                    <a:pt x="20" y="31"/>
                    <a:pt x="24" y="31"/>
                  </a:cubicBezTo>
                  <a:cubicBezTo>
                    <a:pt x="17" y="38"/>
                    <a:pt x="6" y="37"/>
                    <a:pt x="0" y="31"/>
                  </a:cubicBezTo>
                  <a:cubicBezTo>
                    <a:pt x="16" y="53"/>
                    <a:pt x="51" y="44"/>
                    <a:pt x="56" y="23"/>
                  </a:cubicBezTo>
                  <a:cubicBezTo>
                    <a:pt x="60" y="23"/>
                    <a:pt x="63" y="22"/>
                    <a:pt x="64" y="20"/>
                  </a:cubicBezTo>
                  <a:cubicBezTo>
                    <a:pt x="62" y="21"/>
                    <a:pt x="58" y="20"/>
                    <a:pt x="57"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45436" tIns="72717" rIns="145436" bIns="72717" numCol="1" anchor="t" anchorCtr="0" compatLnSpc="1">
              <a:prstTxWarp prst="textNoShape">
                <a:avLst/>
              </a:prstTxWarp>
            </a:bodyPr>
            <a:lstStyle/>
            <a:p>
              <a:pPr algn="ctr"/>
              <a:endParaRPr lang="fr-CA" sz="4294">
                <a:solidFill>
                  <a:schemeClr val="bg1"/>
                </a:solidFill>
              </a:endParaRPr>
            </a:p>
          </p:txBody>
        </p:sp>
      </p:grpSp>
    </p:spTree>
    <p:extLst>
      <p:ext uri="{BB962C8B-B14F-4D97-AF65-F5344CB8AC3E}">
        <p14:creationId xmlns:p14="http://schemas.microsoft.com/office/powerpoint/2010/main" val="30970682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verview/Content Slide - 6 point">
    <p:spTree>
      <p:nvGrpSpPr>
        <p:cNvPr id="1" name=""/>
        <p:cNvGrpSpPr/>
        <p:nvPr/>
      </p:nvGrpSpPr>
      <p:grpSpPr>
        <a:xfrm>
          <a:off x="0" y="0"/>
          <a:ext cx="0" cy="0"/>
          <a:chOff x="0" y="0"/>
          <a:chExt cx="0" cy="0"/>
        </a:xfrm>
      </p:grpSpPr>
      <p:sp>
        <p:nvSpPr>
          <p:cNvPr id="23" name="Graphic 4">
            <a:extLst>
              <a:ext uri="{FF2B5EF4-FFF2-40B4-BE49-F238E27FC236}">
                <a16:creationId xmlns:a16="http://schemas.microsoft.com/office/drawing/2014/main" id="{EAE96F69-2668-9045-92FA-83378C034FBC}"/>
              </a:ext>
            </a:extLst>
          </p:cNvPr>
          <p:cNvSpPr/>
          <p:nvPr userDrawn="1"/>
        </p:nvSpPr>
        <p:spPr>
          <a:xfrm>
            <a:off x="2264686" y="9747"/>
            <a:ext cx="6257398" cy="6220885"/>
          </a:xfrm>
          <a:custGeom>
            <a:avLst/>
            <a:gdLst>
              <a:gd name="connsiteX0" fmla="*/ 1027068 w 1067631"/>
              <a:gd name="connsiteY0" fmla="*/ 721845 h 1061401"/>
              <a:gd name="connsiteX1" fmla="*/ 984775 w 1067631"/>
              <a:gd name="connsiteY1" fmla="*/ 784971 h 1061401"/>
              <a:gd name="connsiteX2" fmla="*/ 862092 w 1067631"/>
              <a:gd name="connsiteY2" fmla="*/ 896141 h 1061401"/>
              <a:gd name="connsiteX3" fmla="*/ 708825 w 1067631"/>
              <a:gd name="connsiteY3" fmla="*/ 961614 h 1061401"/>
              <a:gd name="connsiteX4" fmla="*/ 632560 w 1067631"/>
              <a:gd name="connsiteY4" fmla="*/ 974016 h 1061401"/>
              <a:gd name="connsiteX5" fmla="*/ 614400 w 1067631"/>
              <a:gd name="connsiteY5" fmla="*/ 975368 h 1061401"/>
              <a:gd name="connsiteX6" fmla="*/ 596738 w 1067631"/>
              <a:gd name="connsiteY6" fmla="*/ 975842 h 1061401"/>
              <a:gd name="connsiteX7" fmla="*/ 588109 w 1067631"/>
              <a:gd name="connsiteY7" fmla="*/ 976056 h 1061401"/>
              <a:gd name="connsiteX8" fmla="*/ 579646 w 1067631"/>
              <a:gd name="connsiteY8" fmla="*/ 975842 h 1061401"/>
              <a:gd name="connsiteX9" fmla="*/ 563193 w 1067631"/>
              <a:gd name="connsiteY9" fmla="*/ 975439 h 1061401"/>
              <a:gd name="connsiteX10" fmla="*/ 480953 w 1067631"/>
              <a:gd name="connsiteY10" fmla="*/ 964792 h 1061401"/>
              <a:gd name="connsiteX11" fmla="*/ 469597 w 1067631"/>
              <a:gd name="connsiteY11" fmla="*/ 962231 h 1061401"/>
              <a:gd name="connsiteX12" fmla="*/ 466397 w 1067631"/>
              <a:gd name="connsiteY12" fmla="*/ 961519 h 1061401"/>
              <a:gd name="connsiteX13" fmla="*/ 460802 w 1067631"/>
              <a:gd name="connsiteY13" fmla="*/ 960168 h 1061401"/>
              <a:gd name="connsiteX14" fmla="*/ 460328 w 1067631"/>
              <a:gd name="connsiteY14" fmla="*/ 960025 h 1061401"/>
              <a:gd name="connsiteX15" fmla="*/ 447052 w 1067631"/>
              <a:gd name="connsiteY15" fmla="*/ 956350 h 1061401"/>
              <a:gd name="connsiteX16" fmla="*/ 433373 w 1067631"/>
              <a:gd name="connsiteY16" fmla="*/ 952271 h 1061401"/>
              <a:gd name="connsiteX17" fmla="*/ 432875 w 1067631"/>
              <a:gd name="connsiteY17" fmla="*/ 952105 h 1061401"/>
              <a:gd name="connsiteX18" fmla="*/ 423132 w 1067631"/>
              <a:gd name="connsiteY18" fmla="*/ 948880 h 1061401"/>
              <a:gd name="connsiteX19" fmla="*/ 422752 w 1067631"/>
              <a:gd name="connsiteY19" fmla="*/ 948785 h 1061401"/>
              <a:gd name="connsiteX20" fmla="*/ 357084 w 1067631"/>
              <a:gd name="connsiteY20" fmla="*/ 921064 h 1061401"/>
              <a:gd name="connsiteX21" fmla="*/ 349829 w 1067631"/>
              <a:gd name="connsiteY21" fmla="*/ 917459 h 1061401"/>
              <a:gd name="connsiteX22" fmla="*/ 342622 w 1067631"/>
              <a:gd name="connsiteY22" fmla="*/ 913451 h 1061401"/>
              <a:gd name="connsiteX23" fmla="*/ 327829 w 1067631"/>
              <a:gd name="connsiteY23" fmla="*/ 905128 h 1061401"/>
              <a:gd name="connsiteX24" fmla="*/ 297982 w 1067631"/>
              <a:gd name="connsiteY24" fmla="*/ 885778 h 1061401"/>
              <a:gd name="connsiteX25" fmla="*/ 238596 w 1067631"/>
              <a:gd name="connsiteY25" fmla="*/ 837449 h 1061401"/>
              <a:gd name="connsiteX26" fmla="*/ 139880 w 1067631"/>
              <a:gd name="connsiteY26" fmla="*/ 705577 h 1061401"/>
              <a:gd name="connsiteX27" fmla="*/ 91589 w 1067631"/>
              <a:gd name="connsiteY27" fmla="*/ 549399 h 1061401"/>
              <a:gd name="connsiteX28" fmla="*/ 87938 w 1067631"/>
              <a:gd name="connsiteY28" fmla="*/ 474037 h 1061401"/>
              <a:gd name="connsiteX29" fmla="*/ 88696 w 1067631"/>
              <a:gd name="connsiteY29" fmla="*/ 456963 h 1061401"/>
              <a:gd name="connsiteX30" fmla="*/ 88720 w 1067631"/>
              <a:gd name="connsiteY30" fmla="*/ 456773 h 1061401"/>
              <a:gd name="connsiteX31" fmla="*/ 89194 w 1067631"/>
              <a:gd name="connsiteY31" fmla="*/ 450560 h 1061401"/>
              <a:gd name="connsiteX32" fmla="*/ 89976 w 1067631"/>
              <a:gd name="connsiteY32" fmla="*/ 440553 h 1061401"/>
              <a:gd name="connsiteX33" fmla="*/ 90498 w 1067631"/>
              <a:gd name="connsiteY33" fmla="*/ 435787 h 1061401"/>
              <a:gd name="connsiteX34" fmla="*/ 92205 w 1067631"/>
              <a:gd name="connsiteY34" fmla="*/ 422625 h 1061401"/>
              <a:gd name="connsiteX35" fmla="*/ 92632 w 1067631"/>
              <a:gd name="connsiteY35" fmla="*/ 419258 h 1061401"/>
              <a:gd name="connsiteX36" fmla="*/ 92727 w 1067631"/>
              <a:gd name="connsiteY36" fmla="*/ 418594 h 1061401"/>
              <a:gd name="connsiteX37" fmla="*/ 94528 w 1067631"/>
              <a:gd name="connsiteY37" fmla="*/ 407567 h 1061401"/>
              <a:gd name="connsiteX38" fmla="*/ 94670 w 1067631"/>
              <a:gd name="connsiteY38" fmla="*/ 406809 h 1061401"/>
              <a:gd name="connsiteX39" fmla="*/ 97444 w 1067631"/>
              <a:gd name="connsiteY39" fmla="*/ 392248 h 1061401"/>
              <a:gd name="connsiteX40" fmla="*/ 97871 w 1067631"/>
              <a:gd name="connsiteY40" fmla="*/ 390256 h 1061401"/>
              <a:gd name="connsiteX41" fmla="*/ 98843 w 1067631"/>
              <a:gd name="connsiteY41" fmla="*/ 385751 h 1061401"/>
              <a:gd name="connsiteX42" fmla="*/ 99436 w 1067631"/>
              <a:gd name="connsiteY42" fmla="*/ 383047 h 1061401"/>
              <a:gd name="connsiteX43" fmla="*/ 100360 w 1067631"/>
              <a:gd name="connsiteY43" fmla="*/ 379063 h 1061401"/>
              <a:gd name="connsiteX44" fmla="*/ 100977 w 1067631"/>
              <a:gd name="connsiteY44" fmla="*/ 376479 h 1061401"/>
              <a:gd name="connsiteX45" fmla="*/ 102138 w 1067631"/>
              <a:gd name="connsiteY45" fmla="*/ 371736 h 1061401"/>
              <a:gd name="connsiteX46" fmla="*/ 102541 w 1067631"/>
              <a:gd name="connsiteY46" fmla="*/ 370147 h 1061401"/>
              <a:gd name="connsiteX47" fmla="*/ 122455 w 1067631"/>
              <a:gd name="connsiteY47" fmla="*/ 309535 h 1061401"/>
              <a:gd name="connsiteX48" fmla="*/ 122834 w 1067631"/>
              <a:gd name="connsiteY48" fmla="*/ 308563 h 1061401"/>
              <a:gd name="connsiteX49" fmla="*/ 130539 w 1067631"/>
              <a:gd name="connsiteY49" fmla="*/ 290659 h 1061401"/>
              <a:gd name="connsiteX50" fmla="*/ 133858 w 1067631"/>
              <a:gd name="connsiteY50" fmla="*/ 283497 h 1061401"/>
              <a:gd name="connsiteX51" fmla="*/ 134830 w 1067631"/>
              <a:gd name="connsiteY51" fmla="*/ 281387 h 1061401"/>
              <a:gd name="connsiteX52" fmla="*/ 146281 w 1067631"/>
              <a:gd name="connsiteY52" fmla="*/ 259048 h 1061401"/>
              <a:gd name="connsiteX53" fmla="*/ 187863 w 1067631"/>
              <a:gd name="connsiteY53" fmla="*/ 195472 h 1061401"/>
              <a:gd name="connsiteX54" fmla="*/ 309504 w 1067631"/>
              <a:gd name="connsiteY54" fmla="*/ 83164 h 1061401"/>
              <a:gd name="connsiteX55" fmla="*/ 462177 w 1067631"/>
              <a:gd name="connsiteY55" fmla="*/ 16291 h 1061401"/>
              <a:gd name="connsiteX56" fmla="*/ 538324 w 1067631"/>
              <a:gd name="connsiteY56" fmla="*/ 3201 h 1061401"/>
              <a:gd name="connsiteX57" fmla="*/ 574145 w 1067631"/>
              <a:gd name="connsiteY57" fmla="*/ 1162 h 1061401"/>
              <a:gd name="connsiteX58" fmla="*/ 588062 w 1067631"/>
              <a:gd name="connsiteY58" fmla="*/ 854 h 1061401"/>
              <a:gd name="connsiteX59" fmla="*/ 588062 w 1067631"/>
              <a:gd name="connsiteY59" fmla="*/ 0 h 1061401"/>
              <a:gd name="connsiteX60" fmla="*/ 280249 w 1067631"/>
              <a:gd name="connsiteY60" fmla="*/ 0 h 1061401"/>
              <a:gd name="connsiteX61" fmla="*/ 260715 w 1067631"/>
              <a:gd name="connsiteY61" fmla="*/ 12213 h 1061401"/>
              <a:gd name="connsiteX62" fmla="*/ 117856 w 1067631"/>
              <a:gd name="connsiteY62" fmla="*/ 144084 h 1061401"/>
              <a:gd name="connsiteX63" fmla="*/ 68996 w 1067631"/>
              <a:gd name="connsiteY63" fmla="*/ 218783 h 1061401"/>
              <a:gd name="connsiteX64" fmla="*/ 59560 w 1067631"/>
              <a:gd name="connsiteY64" fmla="*/ 236781 h 1061401"/>
              <a:gd name="connsiteX65" fmla="*/ 59513 w 1067631"/>
              <a:gd name="connsiteY65" fmla="*/ 236876 h 1061401"/>
              <a:gd name="connsiteX66" fmla="*/ 58114 w 1067631"/>
              <a:gd name="connsiteY66" fmla="*/ 239556 h 1061401"/>
              <a:gd name="connsiteX67" fmla="*/ 55483 w 1067631"/>
              <a:gd name="connsiteY67" fmla="*/ 245200 h 1061401"/>
              <a:gd name="connsiteX68" fmla="*/ 50480 w 1067631"/>
              <a:gd name="connsiteY68" fmla="*/ 255918 h 1061401"/>
              <a:gd name="connsiteX69" fmla="*/ 41258 w 1067631"/>
              <a:gd name="connsiteY69" fmla="*/ 277332 h 1061401"/>
              <a:gd name="connsiteX70" fmla="*/ 35640 w 1067631"/>
              <a:gd name="connsiteY70" fmla="*/ 291251 h 1061401"/>
              <a:gd name="connsiteX71" fmla="*/ 17433 w 1067631"/>
              <a:gd name="connsiteY71" fmla="*/ 349682 h 1061401"/>
              <a:gd name="connsiteX72" fmla="*/ 17196 w 1067631"/>
              <a:gd name="connsiteY72" fmla="*/ 350607 h 1061401"/>
              <a:gd name="connsiteX73" fmla="*/ 15584 w 1067631"/>
              <a:gd name="connsiteY73" fmla="*/ 357152 h 1061401"/>
              <a:gd name="connsiteX74" fmla="*/ 15038 w 1067631"/>
              <a:gd name="connsiteY74" fmla="*/ 359476 h 1061401"/>
              <a:gd name="connsiteX75" fmla="*/ 13782 w 1067631"/>
              <a:gd name="connsiteY75" fmla="*/ 364954 h 1061401"/>
              <a:gd name="connsiteX76" fmla="*/ 13213 w 1067631"/>
              <a:gd name="connsiteY76" fmla="*/ 367515 h 1061401"/>
              <a:gd name="connsiteX77" fmla="*/ 11909 w 1067631"/>
              <a:gd name="connsiteY77" fmla="*/ 373562 h 1061401"/>
              <a:gd name="connsiteX78" fmla="*/ 11554 w 1067631"/>
              <a:gd name="connsiteY78" fmla="*/ 375245 h 1061401"/>
              <a:gd name="connsiteX79" fmla="*/ 8021 w 1067631"/>
              <a:gd name="connsiteY79" fmla="*/ 393932 h 1061401"/>
              <a:gd name="connsiteX80" fmla="*/ 6622 w 1067631"/>
              <a:gd name="connsiteY80" fmla="*/ 401734 h 1061401"/>
              <a:gd name="connsiteX81" fmla="*/ 6030 w 1067631"/>
              <a:gd name="connsiteY81" fmla="*/ 406216 h 1061401"/>
              <a:gd name="connsiteX82" fmla="*/ 6006 w 1067631"/>
              <a:gd name="connsiteY82" fmla="*/ 406429 h 1061401"/>
              <a:gd name="connsiteX83" fmla="*/ 3327 w 1067631"/>
              <a:gd name="connsiteY83" fmla="*/ 427202 h 1061401"/>
              <a:gd name="connsiteX84" fmla="*/ 2900 w 1067631"/>
              <a:gd name="connsiteY84" fmla="*/ 430593 h 1061401"/>
              <a:gd name="connsiteX85" fmla="*/ 2782 w 1067631"/>
              <a:gd name="connsiteY85" fmla="*/ 432253 h 1061401"/>
              <a:gd name="connsiteX86" fmla="*/ 2189 w 1067631"/>
              <a:gd name="connsiteY86" fmla="*/ 439533 h 1061401"/>
              <a:gd name="connsiteX87" fmla="*/ 1833 w 1067631"/>
              <a:gd name="connsiteY87" fmla="*/ 443991 h 1061401"/>
              <a:gd name="connsiteX88" fmla="*/ 340 w 1067631"/>
              <a:gd name="connsiteY88" fmla="*/ 471547 h 1061401"/>
              <a:gd name="connsiteX89" fmla="*/ 4631 w 1067631"/>
              <a:gd name="connsiteY89" fmla="*/ 559951 h 1061401"/>
              <a:gd name="connsiteX90" fmla="*/ 61457 w 1067631"/>
              <a:gd name="connsiteY90" fmla="*/ 743661 h 1061401"/>
              <a:gd name="connsiteX91" fmla="*/ 177408 w 1067631"/>
              <a:gd name="connsiteY91" fmla="*/ 898583 h 1061401"/>
              <a:gd name="connsiteX92" fmla="*/ 247154 w 1067631"/>
              <a:gd name="connsiteY92" fmla="*/ 955330 h 1061401"/>
              <a:gd name="connsiteX93" fmla="*/ 282241 w 1067631"/>
              <a:gd name="connsiteY93" fmla="*/ 978047 h 1061401"/>
              <a:gd name="connsiteX94" fmla="*/ 299594 w 1067631"/>
              <a:gd name="connsiteY94" fmla="*/ 987841 h 1061401"/>
              <a:gd name="connsiteX95" fmla="*/ 308081 w 1067631"/>
              <a:gd name="connsiteY95" fmla="*/ 992537 h 1061401"/>
              <a:gd name="connsiteX96" fmla="*/ 316592 w 1067631"/>
              <a:gd name="connsiteY96" fmla="*/ 996805 h 1061401"/>
              <a:gd name="connsiteX97" fmla="*/ 406418 w 1067631"/>
              <a:gd name="connsiteY97" fmla="*/ 1033538 h 1061401"/>
              <a:gd name="connsiteX98" fmla="*/ 422444 w 1067631"/>
              <a:gd name="connsiteY98" fmla="*/ 1038328 h 1061401"/>
              <a:gd name="connsiteX99" fmla="*/ 429912 w 1067631"/>
              <a:gd name="connsiteY99" fmla="*/ 1040391 h 1061401"/>
              <a:gd name="connsiteX100" fmla="*/ 438281 w 1067631"/>
              <a:gd name="connsiteY100" fmla="*/ 1042691 h 1061401"/>
              <a:gd name="connsiteX101" fmla="*/ 438565 w 1067631"/>
              <a:gd name="connsiteY101" fmla="*/ 1042762 h 1061401"/>
              <a:gd name="connsiteX102" fmla="*/ 438589 w 1067631"/>
              <a:gd name="connsiteY102" fmla="*/ 1042762 h 1061401"/>
              <a:gd name="connsiteX103" fmla="*/ 439964 w 1067631"/>
              <a:gd name="connsiteY103" fmla="*/ 1043142 h 1061401"/>
              <a:gd name="connsiteX104" fmla="*/ 445440 w 1067631"/>
              <a:gd name="connsiteY104" fmla="*/ 1044422 h 1061401"/>
              <a:gd name="connsiteX105" fmla="*/ 462343 w 1067631"/>
              <a:gd name="connsiteY105" fmla="*/ 1048216 h 1061401"/>
              <a:gd name="connsiteX106" fmla="*/ 463078 w 1067631"/>
              <a:gd name="connsiteY106" fmla="*/ 1048382 h 1061401"/>
              <a:gd name="connsiteX107" fmla="*/ 471873 w 1067631"/>
              <a:gd name="connsiteY107" fmla="*/ 1050232 h 1061401"/>
              <a:gd name="connsiteX108" fmla="*/ 474908 w 1067631"/>
              <a:gd name="connsiteY108" fmla="*/ 1050754 h 1061401"/>
              <a:gd name="connsiteX109" fmla="*/ 475358 w 1067631"/>
              <a:gd name="connsiteY109" fmla="*/ 1050801 h 1061401"/>
              <a:gd name="connsiteX110" fmla="*/ 558902 w 1067631"/>
              <a:gd name="connsiteY110" fmla="*/ 1060690 h 1061401"/>
              <a:gd name="connsiteX111" fmla="*/ 578176 w 1067631"/>
              <a:gd name="connsiteY111" fmla="*/ 1061188 h 1061401"/>
              <a:gd name="connsiteX112" fmla="*/ 588109 w 1067631"/>
              <a:gd name="connsiteY112" fmla="*/ 1061401 h 1061401"/>
              <a:gd name="connsiteX113" fmla="*/ 598208 w 1067631"/>
              <a:gd name="connsiteY113" fmla="*/ 1061164 h 1061401"/>
              <a:gd name="connsiteX114" fmla="*/ 618928 w 1067631"/>
              <a:gd name="connsiteY114" fmla="*/ 1060595 h 1061401"/>
              <a:gd name="connsiteX115" fmla="*/ 640241 w 1067631"/>
              <a:gd name="connsiteY115" fmla="*/ 1059030 h 1061401"/>
              <a:gd name="connsiteX116" fmla="*/ 729877 w 1067631"/>
              <a:gd name="connsiteY116" fmla="*/ 1044446 h 1061401"/>
              <a:gd name="connsiteX117" fmla="*/ 910169 w 1067631"/>
              <a:gd name="connsiteY117" fmla="*/ 967447 h 1061401"/>
              <a:gd name="connsiteX118" fmla="*/ 1054237 w 1067631"/>
              <a:gd name="connsiteY118" fmla="*/ 836880 h 1061401"/>
              <a:gd name="connsiteX119" fmla="*/ 1067632 w 1067631"/>
              <a:gd name="connsiteY119" fmla="*/ 819119 h 1061401"/>
              <a:gd name="connsiteX120" fmla="*/ 1067632 w 1067631"/>
              <a:gd name="connsiteY120" fmla="*/ 626231 h 1061401"/>
              <a:gd name="connsiteX121" fmla="*/ 1055849 w 1067631"/>
              <a:gd name="connsiteY121" fmla="*/ 660379 h 1061401"/>
              <a:gd name="connsiteX122" fmla="*/ 1027068 w 1067631"/>
              <a:gd name="connsiteY122" fmla="*/ 721845 h 1061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1067631" h="1061401">
                <a:moveTo>
                  <a:pt x="1027068" y="721845"/>
                </a:moveTo>
                <a:cubicBezTo>
                  <a:pt x="1015191" y="742855"/>
                  <a:pt x="1001062" y="764150"/>
                  <a:pt x="984775" y="784971"/>
                </a:cubicBezTo>
                <a:cubicBezTo>
                  <a:pt x="952344" y="826731"/>
                  <a:pt x="909885" y="865407"/>
                  <a:pt x="862092" y="896141"/>
                </a:cubicBezTo>
                <a:cubicBezTo>
                  <a:pt x="814393" y="927182"/>
                  <a:pt x="760791" y="948880"/>
                  <a:pt x="708825" y="961614"/>
                </a:cubicBezTo>
                <a:cubicBezTo>
                  <a:pt x="682819" y="968159"/>
                  <a:pt x="657049" y="971692"/>
                  <a:pt x="632560" y="974016"/>
                </a:cubicBezTo>
                <a:cubicBezTo>
                  <a:pt x="626419" y="974467"/>
                  <a:pt x="620375" y="974917"/>
                  <a:pt x="614400" y="975368"/>
                </a:cubicBezTo>
                <a:cubicBezTo>
                  <a:pt x="608426" y="975534"/>
                  <a:pt x="602523" y="975676"/>
                  <a:pt x="596738" y="975842"/>
                </a:cubicBezTo>
                <a:cubicBezTo>
                  <a:pt x="593846" y="975913"/>
                  <a:pt x="590977" y="975984"/>
                  <a:pt x="588109" y="976056"/>
                </a:cubicBezTo>
                <a:cubicBezTo>
                  <a:pt x="585264" y="975984"/>
                  <a:pt x="582443" y="975913"/>
                  <a:pt x="579646" y="975842"/>
                </a:cubicBezTo>
                <a:cubicBezTo>
                  <a:pt x="574051" y="975700"/>
                  <a:pt x="568574" y="975581"/>
                  <a:pt x="563193" y="975439"/>
                </a:cubicBezTo>
                <a:cubicBezTo>
                  <a:pt x="530951" y="973850"/>
                  <a:pt x="503096" y="969440"/>
                  <a:pt x="480953" y="964792"/>
                </a:cubicBezTo>
                <a:cubicBezTo>
                  <a:pt x="477800" y="964080"/>
                  <a:pt x="474007" y="963226"/>
                  <a:pt x="469597" y="962231"/>
                </a:cubicBezTo>
                <a:cubicBezTo>
                  <a:pt x="468578" y="961994"/>
                  <a:pt x="467487" y="961756"/>
                  <a:pt x="466397" y="961519"/>
                </a:cubicBezTo>
                <a:cubicBezTo>
                  <a:pt x="464477" y="961069"/>
                  <a:pt x="462604" y="960618"/>
                  <a:pt x="460802" y="960168"/>
                </a:cubicBezTo>
                <a:cubicBezTo>
                  <a:pt x="460636" y="960120"/>
                  <a:pt x="460494" y="960073"/>
                  <a:pt x="460328" y="960025"/>
                </a:cubicBezTo>
                <a:cubicBezTo>
                  <a:pt x="455468" y="958650"/>
                  <a:pt x="451035" y="957440"/>
                  <a:pt x="447052" y="956350"/>
                </a:cubicBezTo>
                <a:cubicBezTo>
                  <a:pt x="442737" y="955140"/>
                  <a:pt x="438186" y="953788"/>
                  <a:pt x="433373" y="952271"/>
                </a:cubicBezTo>
                <a:cubicBezTo>
                  <a:pt x="433207" y="952223"/>
                  <a:pt x="433041" y="952152"/>
                  <a:pt x="432875" y="952105"/>
                </a:cubicBezTo>
                <a:cubicBezTo>
                  <a:pt x="426522" y="950018"/>
                  <a:pt x="423132" y="948880"/>
                  <a:pt x="423132" y="948880"/>
                </a:cubicBezTo>
                <a:cubicBezTo>
                  <a:pt x="423013" y="948832"/>
                  <a:pt x="422871" y="948809"/>
                  <a:pt x="422752" y="948785"/>
                </a:cubicBezTo>
                <a:cubicBezTo>
                  <a:pt x="403455" y="942192"/>
                  <a:pt x="381075" y="933229"/>
                  <a:pt x="357084" y="921064"/>
                </a:cubicBezTo>
                <a:cubicBezTo>
                  <a:pt x="354689" y="919878"/>
                  <a:pt x="352271" y="918669"/>
                  <a:pt x="349829" y="917459"/>
                </a:cubicBezTo>
                <a:cubicBezTo>
                  <a:pt x="347459" y="916131"/>
                  <a:pt x="345064" y="914803"/>
                  <a:pt x="342622" y="913451"/>
                </a:cubicBezTo>
                <a:cubicBezTo>
                  <a:pt x="337786" y="910725"/>
                  <a:pt x="332855" y="907950"/>
                  <a:pt x="327829" y="905128"/>
                </a:cubicBezTo>
                <a:cubicBezTo>
                  <a:pt x="318133" y="898962"/>
                  <a:pt x="307868" y="892939"/>
                  <a:pt x="297982" y="885778"/>
                </a:cubicBezTo>
                <a:cubicBezTo>
                  <a:pt x="277950" y="871881"/>
                  <a:pt x="257704" y="855898"/>
                  <a:pt x="238596" y="837449"/>
                </a:cubicBezTo>
                <a:cubicBezTo>
                  <a:pt x="200238" y="800859"/>
                  <a:pt x="165104" y="755732"/>
                  <a:pt x="139880" y="705577"/>
                </a:cubicBezTo>
                <a:cubicBezTo>
                  <a:pt x="114419" y="655612"/>
                  <a:pt x="97800" y="601403"/>
                  <a:pt x="91589" y="549399"/>
                </a:cubicBezTo>
                <a:cubicBezTo>
                  <a:pt x="88270" y="523456"/>
                  <a:pt x="86989" y="498059"/>
                  <a:pt x="87938" y="474037"/>
                </a:cubicBezTo>
                <a:cubicBezTo>
                  <a:pt x="87938" y="468251"/>
                  <a:pt x="88270" y="462559"/>
                  <a:pt x="88696" y="456963"/>
                </a:cubicBezTo>
                <a:cubicBezTo>
                  <a:pt x="88696" y="456892"/>
                  <a:pt x="88720" y="456844"/>
                  <a:pt x="88720" y="456773"/>
                </a:cubicBezTo>
                <a:cubicBezTo>
                  <a:pt x="88720" y="456773"/>
                  <a:pt x="88886" y="454615"/>
                  <a:pt x="89194" y="450560"/>
                </a:cubicBezTo>
                <a:cubicBezTo>
                  <a:pt x="89479" y="447193"/>
                  <a:pt x="89739" y="443873"/>
                  <a:pt x="89976" y="440553"/>
                </a:cubicBezTo>
                <a:cubicBezTo>
                  <a:pt x="90119" y="439059"/>
                  <a:pt x="90308" y="437470"/>
                  <a:pt x="90498" y="435787"/>
                </a:cubicBezTo>
                <a:cubicBezTo>
                  <a:pt x="91067" y="431352"/>
                  <a:pt x="91636" y="426941"/>
                  <a:pt x="92205" y="422625"/>
                </a:cubicBezTo>
                <a:cubicBezTo>
                  <a:pt x="92347" y="421487"/>
                  <a:pt x="92490" y="420373"/>
                  <a:pt x="92632" y="419258"/>
                </a:cubicBezTo>
                <a:cubicBezTo>
                  <a:pt x="92655" y="419021"/>
                  <a:pt x="92679" y="418808"/>
                  <a:pt x="92727" y="418594"/>
                </a:cubicBezTo>
                <a:cubicBezTo>
                  <a:pt x="93248" y="415132"/>
                  <a:pt x="93841" y="411433"/>
                  <a:pt x="94528" y="407567"/>
                </a:cubicBezTo>
                <a:cubicBezTo>
                  <a:pt x="94576" y="407306"/>
                  <a:pt x="94623" y="407046"/>
                  <a:pt x="94670" y="406809"/>
                </a:cubicBezTo>
                <a:cubicBezTo>
                  <a:pt x="95524" y="401828"/>
                  <a:pt x="96472" y="396991"/>
                  <a:pt x="97444" y="392248"/>
                </a:cubicBezTo>
                <a:cubicBezTo>
                  <a:pt x="97586" y="391584"/>
                  <a:pt x="97729" y="390920"/>
                  <a:pt x="97871" y="390256"/>
                </a:cubicBezTo>
                <a:cubicBezTo>
                  <a:pt x="98179" y="388739"/>
                  <a:pt x="98511" y="387245"/>
                  <a:pt x="98843" y="385751"/>
                </a:cubicBezTo>
                <a:cubicBezTo>
                  <a:pt x="99032" y="384850"/>
                  <a:pt x="99246" y="383972"/>
                  <a:pt x="99436" y="383047"/>
                </a:cubicBezTo>
                <a:cubicBezTo>
                  <a:pt x="99744" y="381696"/>
                  <a:pt x="100052" y="380368"/>
                  <a:pt x="100360" y="379063"/>
                </a:cubicBezTo>
                <a:cubicBezTo>
                  <a:pt x="100550" y="378210"/>
                  <a:pt x="100763" y="377356"/>
                  <a:pt x="100977" y="376479"/>
                </a:cubicBezTo>
                <a:cubicBezTo>
                  <a:pt x="101356" y="374890"/>
                  <a:pt x="101759" y="373301"/>
                  <a:pt x="102138" y="371736"/>
                </a:cubicBezTo>
                <a:cubicBezTo>
                  <a:pt x="102281" y="371214"/>
                  <a:pt x="102399" y="370692"/>
                  <a:pt x="102541" y="370147"/>
                </a:cubicBezTo>
                <a:cubicBezTo>
                  <a:pt x="108823" y="345532"/>
                  <a:pt x="116125" y="325043"/>
                  <a:pt x="122455" y="309535"/>
                </a:cubicBezTo>
                <a:cubicBezTo>
                  <a:pt x="122574" y="309203"/>
                  <a:pt x="122716" y="308895"/>
                  <a:pt x="122834" y="308563"/>
                </a:cubicBezTo>
                <a:cubicBezTo>
                  <a:pt x="125276" y="302682"/>
                  <a:pt x="127813" y="296706"/>
                  <a:pt x="130539" y="290659"/>
                </a:cubicBezTo>
                <a:cubicBezTo>
                  <a:pt x="131796" y="287956"/>
                  <a:pt x="132934" y="285560"/>
                  <a:pt x="133858" y="283497"/>
                </a:cubicBezTo>
                <a:cubicBezTo>
                  <a:pt x="134214" y="282762"/>
                  <a:pt x="134522" y="282051"/>
                  <a:pt x="134830" y="281387"/>
                </a:cubicBezTo>
                <a:cubicBezTo>
                  <a:pt x="138363" y="273988"/>
                  <a:pt x="142132" y="266542"/>
                  <a:pt x="146281" y="259048"/>
                </a:cubicBezTo>
                <a:cubicBezTo>
                  <a:pt x="157992" y="237967"/>
                  <a:pt x="171789" y="216459"/>
                  <a:pt x="187863" y="195472"/>
                </a:cubicBezTo>
                <a:cubicBezTo>
                  <a:pt x="220176" y="153665"/>
                  <a:pt x="261947" y="114347"/>
                  <a:pt x="309504" y="83164"/>
                </a:cubicBezTo>
                <a:cubicBezTo>
                  <a:pt x="357084" y="51957"/>
                  <a:pt x="410306" y="29547"/>
                  <a:pt x="462177" y="16291"/>
                </a:cubicBezTo>
                <a:cubicBezTo>
                  <a:pt x="488207" y="9889"/>
                  <a:pt x="513835" y="5739"/>
                  <a:pt x="538324" y="3201"/>
                </a:cubicBezTo>
                <a:cubicBezTo>
                  <a:pt x="550605" y="2348"/>
                  <a:pt x="562529" y="1162"/>
                  <a:pt x="574145" y="1162"/>
                </a:cubicBezTo>
                <a:cubicBezTo>
                  <a:pt x="578839" y="1114"/>
                  <a:pt x="583486" y="854"/>
                  <a:pt x="588062" y="854"/>
                </a:cubicBezTo>
                <a:lnTo>
                  <a:pt x="588062" y="0"/>
                </a:lnTo>
                <a:lnTo>
                  <a:pt x="280249" y="0"/>
                </a:lnTo>
                <a:cubicBezTo>
                  <a:pt x="273659" y="3937"/>
                  <a:pt x="267139" y="8015"/>
                  <a:pt x="260715" y="12213"/>
                </a:cubicBezTo>
                <a:cubicBezTo>
                  <a:pt x="204837" y="48826"/>
                  <a:pt x="155811" y="94950"/>
                  <a:pt x="117856" y="144084"/>
                </a:cubicBezTo>
                <a:cubicBezTo>
                  <a:pt x="98961" y="168723"/>
                  <a:pt x="82746" y="193978"/>
                  <a:pt x="68996" y="218783"/>
                </a:cubicBezTo>
                <a:cubicBezTo>
                  <a:pt x="65677" y="224806"/>
                  <a:pt x="62524" y="230805"/>
                  <a:pt x="59560" y="236781"/>
                </a:cubicBezTo>
                <a:cubicBezTo>
                  <a:pt x="59537" y="236805"/>
                  <a:pt x="59513" y="236829"/>
                  <a:pt x="59513" y="236876"/>
                </a:cubicBezTo>
                <a:cubicBezTo>
                  <a:pt x="59513" y="236876"/>
                  <a:pt x="59039" y="237801"/>
                  <a:pt x="58114" y="239556"/>
                </a:cubicBezTo>
                <a:cubicBezTo>
                  <a:pt x="57474" y="240931"/>
                  <a:pt x="56573" y="242828"/>
                  <a:pt x="55483" y="245200"/>
                </a:cubicBezTo>
                <a:cubicBezTo>
                  <a:pt x="53776" y="248780"/>
                  <a:pt x="52093" y="252361"/>
                  <a:pt x="50480" y="255918"/>
                </a:cubicBezTo>
                <a:cubicBezTo>
                  <a:pt x="47754" y="261752"/>
                  <a:pt x="44554" y="268890"/>
                  <a:pt x="41258" y="277332"/>
                </a:cubicBezTo>
                <a:cubicBezTo>
                  <a:pt x="39314" y="282027"/>
                  <a:pt x="37442" y="286675"/>
                  <a:pt x="35640" y="291251"/>
                </a:cubicBezTo>
                <a:cubicBezTo>
                  <a:pt x="27888" y="312120"/>
                  <a:pt x="21984" y="331778"/>
                  <a:pt x="17433" y="349682"/>
                </a:cubicBezTo>
                <a:cubicBezTo>
                  <a:pt x="17362" y="349990"/>
                  <a:pt x="17267" y="350299"/>
                  <a:pt x="17196" y="350607"/>
                </a:cubicBezTo>
                <a:cubicBezTo>
                  <a:pt x="16627" y="352812"/>
                  <a:pt x="16105" y="354994"/>
                  <a:pt x="15584" y="357152"/>
                </a:cubicBezTo>
                <a:cubicBezTo>
                  <a:pt x="15394" y="357934"/>
                  <a:pt x="15204" y="358693"/>
                  <a:pt x="15038" y="359476"/>
                </a:cubicBezTo>
                <a:cubicBezTo>
                  <a:pt x="14612" y="361326"/>
                  <a:pt x="14185" y="363152"/>
                  <a:pt x="13782" y="364954"/>
                </a:cubicBezTo>
                <a:cubicBezTo>
                  <a:pt x="13592" y="365807"/>
                  <a:pt x="13403" y="366661"/>
                  <a:pt x="13213" y="367515"/>
                </a:cubicBezTo>
                <a:cubicBezTo>
                  <a:pt x="12763" y="369554"/>
                  <a:pt x="12336" y="371593"/>
                  <a:pt x="11909" y="373562"/>
                </a:cubicBezTo>
                <a:cubicBezTo>
                  <a:pt x="11791" y="374131"/>
                  <a:pt x="11672" y="374676"/>
                  <a:pt x="11554" y="375245"/>
                </a:cubicBezTo>
                <a:cubicBezTo>
                  <a:pt x="10202" y="381838"/>
                  <a:pt x="9017" y="388075"/>
                  <a:pt x="8021" y="393932"/>
                </a:cubicBezTo>
                <a:cubicBezTo>
                  <a:pt x="7547" y="396517"/>
                  <a:pt x="7097" y="399102"/>
                  <a:pt x="6622" y="401734"/>
                </a:cubicBezTo>
                <a:cubicBezTo>
                  <a:pt x="6433" y="403204"/>
                  <a:pt x="6243" y="404722"/>
                  <a:pt x="6030" y="406216"/>
                </a:cubicBezTo>
                <a:cubicBezTo>
                  <a:pt x="6030" y="406287"/>
                  <a:pt x="6006" y="406358"/>
                  <a:pt x="6006" y="406429"/>
                </a:cubicBezTo>
                <a:cubicBezTo>
                  <a:pt x="4963" y="414326"/>
                  <a:pt x="4038" y="421250"/>
                  <a:pt x="3327" y="427202"/>
                </a:cubicBezTo>
                <a:cubicBezTo>
                  <a:pt x="3185" y="428340"/>
                  <a:pt x="3043" y="429455"/>
                  <a:pt x="2900" y="430593"/>
                </a:cubicBezTo>
                <a:cubicBezTo>
                  <a:pt x="2853" y="431139"/>
                  <a:pt x="2806" y="431708"/>
                  <a:pt x="2782" y="432253"/>
                </a:cubicBezTo>
                <a:cubicBezTo>
                  <a:pt x="2521" y="434933"/>
                  <a:pt x="2308" y="437399"/>
                  <a:pt x="2189" y="439533"/>
                </a:cubicBezTo>
                <a:cubicBezTo>
                  <a:pt x="2071" y="441193"/>
                  <a:pt x="1952" y="442664"/>
                  <a:pt x="1833" y="443991"/>
                </a:cubicBezTo>
                <a:cubicBezTo>
                  <a:pt x="1099" y="452979"/>
                  <a:pt x="387" y="462156"/>
                  <a:pt x="340" y="471547"/>
                </a:cubicBezTo>
                <a:cubicBezTo>
                  <a:pt x="-727" y="499671"/>
                  <a:pt x="719" y="529432"/>
                  <a:pt x="4631" y="559951"/>
                </a:cubicBezTo>
                <a:cubicBezTo>
                  <a:pt x="11980" y="621062"/>
                  <a:pt x="31467" y="684899"/>
                  <a:pt x="61457" y="743661"/>
                </a:cubicBezTo>
                <a:cubicBezTo>
                  <a:pt x="91162" y="802637"/>
                  <a:pt x="132365" y="855661"/>
                  <a:pt x="177408" y="898583"/>
                </a:cubicBezTo>
                <a:cubicBezTo>
                  <a:pt x="199859" y="920186"/>
                  <a:pt x="223589" y="938991"/>
                  <a:pt x="247154" y="955330"/>
                </a:cubicBezTo>
                <a:cubicBezTo>
                  <a:pt x="258771" y="963725"/>
                  <a:pt x="270790" y="970862"/>
                  <a:pt x="282241" y="978047"/>
                </a:cubicBezTo>
                <a:cubicBezTo>
                  <a:pt x="288144" y="981367"/>
                  <a:pt x="293928" y="984640"/>
                  <a:pt x="299594" y="987841"/>
                </a:cubicBezTo>
                <a:cubicBezTo>
                  <a:pt x="302439" y="989430"/>
                  <a:pt x="305260" y="990995"/>
                  <a:pt x="308081" y="992537"/>
                </a:cubicBezTo>
                <a:cubicBezTo>
                  <a:pt x="310950" y="993960"/>
                  <a:pt x="313771" y="995382"/>
                  <a:pt x="316592" y="996805"/>
                </a:cubicBezTo>
                <a:cubicBezTo>
                  <a:pt x="350161" y="1013832"/>
                  <a:pt x="381075" y="1025546"/>
                  <a:pt x="406418" y="1033538"/>
                </a:cubicBezTo>
                <a:cubicBezTo>
                  <a:pt x="410638" y="1035032"/>
                  <a:pt x="416043" y="1036573"/>
                  <a:pt x="422444" y="1038328"/>
                </a:cubicBezTo>
                <a:cubicBezTo>
                  <a:pt x="425004" y="1039063"/>
                  <a:pt x="427517" y="1039751"/>
                  <a:pt x="429912" y="1040391"/>
                </a:cubicBezTo>
                <a:cubicBezTo>
                  <a:pt x="432852" y="1041197"/>
                  <a:pt x="435602" y="1041956"/>
                  <a:pt x="438281" y="1042691"/>
                </a:cubicBezTo>
                <a:cubicBezTo>
                  <a:pt x="438375" y="1042715"/>
                  <a:pt x="438470" y="1042738"/>
                  <a:pt x="438565" y="1042762"/>
                </a:cubicBezTo>
                <a:cubicBezTo>
                  <a:pt x="438565" y="1042762"/>
                  <a:pt x="438589" y="1042762"/>
                  <a:pt x="438589" y="1042762"/>
                </a:cubicBezTo>
                <a:cubicBezTo>
                  <a:pt x="439039" y="1042881"/>
                  <a:pt x="439537" y="1043023"/>
                  <a:pt x="439964" y="1043142"/>
                </a:cubicBezTo>
                <a:cubicBezTo>
                  <a:pt x="441860" y="1043616"/>
                  <a:pt x="443686" y="1044043"/>
                  <a:pt x="445440" y="1044422"/>
                </a:cubicBezTo>
                <a:cubicBezTo>
                  <a:pt x="450703" y="1045679"/>
                  <a:pt x="456345" y="1046960"/>
                  <a:pt x="462343" y="1048216"/>
                </a:cubicBezTo>
                <a:cubicBezTo>
                  <a:pt x="462580" y="1048264"/>
                  <a:pt x="462841" y="1048335"/>
                  <a:pt x="463078" y="1048382"/>
                </a:cubicBezTo>
                <a:cubicBezTo>
                  <a:pt x="466919" y="1049236"/>
                  <a:pt x="469858" y="1049924"/>
                  <a:pt x="471873" y="1050232"/>
                </a:cubicBezTo>
                <a:cubicBezTo>
                  <a:pt x="473889" y="1050588"/>
                  <a:pt x="474908" y="1050754"/>
                  <a:pt x="474908" y="1050754"/>
                </a:cubicBezTo>
                <a:cubicBezTo>
                  <a:pt x="475050" y="1050777"/>
                  <a:pt x="475216" y="1050777"/>
                  <a:pt x="475358" y="1050801"/>
                </a:cubicBezTo>
                <a:cubicBezTo>
                  <a:pt x="498994" y="1055259"/>
                  <a:pt x="527158" y="1059148"/>
                  <a:pt x="558902" y="1060690"/>
                </a:cubicBezTo>
                <a:cubicBezTo>
                  <a:pt x="565208" y="1060856"/>
                  <a:pt x="571633" y="1060998"/>
                  <a:pt x="578176" y="1061188"/>
                </a:cubicBezTo>
                <a:cubicBezTo>
                  <a:pt x="581447" y="1061259"/>
                  <a:pt x="584766" y="1061330"/>
                  <a:pt x="588109" y="1061401"/>
                </a:cubicBezTo>
                <a:cubicBezTo>
                  <a:pt x="591452" y="1061330"/>
                  <a:pt x="594818" y="1061235"/>
                  <a:pt x="598208" y="1061164"/>
                </a:cubicBezTo>
                <a:cubicBezTo>
                  <a:pt x="605012" y="1060974"/>
                  <a:pt x="611911" y="1060785"/>
                  <a:pt x="618928" y="1060595"/>
                </a:cubicBezTo>
                <a:cubicBezTo>
                  <a:pt x="625922" y="1060073"/>
                  <a:pt x="633034" y="1059552"/>
                  <a:pt x="640241" y="1059030"/>
                </a:cubicBezTo>
                <a:cubicBezTo>
                  <a:pt x="668998" y="1056326"/>
                  <a:pt x="699295" y="1052082"/>
                  <a:pt x="729877" y="1044446"/>
                </a:cubicBezTo>
                <a:cubicBezTo>
                  <a:pt x="791065" y="1029483"/>
                  <a:pt x="854102" y="1003872"/>
                  <a:pt x="910169" y="967447"/>
                </a:cubicBezTo>
                <a:cubicBezTo>
                  <a:pt x="966355" y="931332"/>
                  <a:pt x="1016116" y="885896"/>
                  <a:pt x="1054237" y="836880"/>
                </a:cubicBezTo>
                <a:cubicBezTo>
                  <a:pt x="1058836" y="830999"/>
                  <a:pt x="1063317" y="825071"/>
                  <a:pt x="1067632" y="819119"/>
                </a:cubicBezTo>
                <a:lnTo>
                  <a:pt x="1067632" y="626231"/>
                </a:lnTo>
                <a:cubicBezTo>
                  <a:pt x="1064383" y="637068"/>
                  <a:pt x="1060496" y="648498"/>
                  <a:pt x="1055849" y="660379"/>
                </a:cubicBezTo>
                <a:cubicBezTo>
                  <a:pt x="1048429" y="680085"/>
                  <a:pt x="1038614" y="700668"/>
                  <a:pt x="1027068" y="721845"/>
                </a:cubicBezTo>
                <a:close/>
              </a:path>
            </a:pathLst>
          </a:custGeom>
          <a:solidFill>
            <a:srgbClr val="F1F2F2">
              <a:alpha val="41973"/>
            </a:srgbClr>
          </a:solidFill>
          <a:ln w="2370" cap="flat">
            <a:noFill/>
            <a:prstDash val="solid"/>
            <a:miter/>
          </a:ln>
        </p:spPr>
        <p:txBody>
          <a:bodyPr rtlCol="0" anchor="ctr"/>
          <a:lstStyle/>
          <a:p>
            <a:endParaRPr lang="en-US"/>
          </a:p>
        </p:txBody>
      </p:sp>
      <p:sp>
        <p:nvSpPr>
          <p:cNvPr id="27" name="Rectangle 26">
            <a:extLst>
              <a:ext uri="{FF2B5EF4-FFF2-40B4-BE49-F238E27FC236}">
                <a16:creationId xmlns:a16="http://schemas.microsoft.com/office/drawing/2014/main" id="{98B6ABC4-7E79-A146-B578-9E18B730D5DE}"/>
              </a:ext>
            </a:extLst>
          </p:cNvPr>
          <p:cNvSpPr/>
          <p:nvPr userDrawn="1"/>
        </p:nvSpPr>
        <p:spPr>
          <a:xfrm>
            <a:off x="6480317" y="9747"/>
            <a:ext cx="5268342" cy="6858000"/>
          </a:xfrm>
          <a:prstGeom prst="rect">
            <a:avLst/>
          </a:prstGeom>
          <a:solidFill>
            <a:srgbClr val="29723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2" name="Text Placeholder 25">
            <a:extLst>
              <a:ext uri="{FF2B5EF4-FFF2-40B4-BE49-F238E27FC236}">
                <a16:creationId xmlns:a16="http://schemas.microsoft.com/office/drawing/2014/main" id="{CAF61B17-26D4-B14D-97CA-EAAECA6A7411}"/>
              </a:ext>
            </a:extLst>
          </p:cNvPr>
          <p:cNvSpPr>
            <a:spLocks noGrp="1"/>
          </p:cNvSpPr>
          <p:nvPr>
            <p:ph type="body" sz="quarter" idx="15" hasCustomPrompt="1"/>
          </p:nvPr>
        </p:nvSpPr>
        <p:spPr>
          <a:xfrm>
            <a:off x="457196" y="524362"/>
            <a:ext cx="684000" cy="720000"/>
          </a:xfrm>
          <a:noFill/>
        </p:spPr>
        <p:txBody>
          <a:bodyPr anchor="ctr">
            <a:noAutofit/>
          </a:bodyPr>
          <a:lstStyle>
            <a:lvl1pPr marL="0" indent="0" algn="l">
              <a:buNone/>
              <a:defRPr sz="3200" b="0" baseline="0">
                <a:solidFill>
                  <a:srgbClr val="84BA4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01</a:t>
            </a:r>
          </a:p>
        </p:txBody>
      </p:sp>
      <p:sp>
        <p:nvSpPr>
          <p:cNvPr id="16" name="Text Placeholder 17">
            <a:extLst>
              <a:ext uri="{FF2B5EF4-FFF2-40B4-BE49-F238E27FC236}">
                <a16:creationId xmlns:a16="http://schemas.microsoft.com/office/drawing/2014/main" id="{8EC99E19-5C6F-0E42-9D44-703CC975D6EF}"/>
              </a:ext>
            </a:extLst>
          </p:cNvPr>
          <p:cNvSpPr>
            <a:spLocks noGrp="1"/>
          </p:cNvSpPr>
          <p:nvPr>
            <p:ph type="body" sz="quarter" idx="18" hasCustomPrompt="1"/>
          </p:nvPr>
        </p:nvSpPr>
        <p:spPr>
          <a:xfrm>
            <a:off x="6884514" y="2667458"/>
            <a:ext cx="4306395" cy="3655533"/>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7" name="Text Placeholder 23">
            <a:extLst>
              <a:ext uri="{FF2B5EF4-FFF2-40B4-BE49-F238E27FC236}">
                <a16:creationId xmlns:a16="http://schemas.microsoft.com/office/drawing/2014/main" id="{5BC66613-CDA2-A74A-9395-2463EF11F2BF}"/>
              </a:ext>
            </a:extLst>
          </p:cNvPr>
          <p:cNvSpPr>
            <a:spLocks noGrp="1"/>
          </p:cNvSpPr>
          <p:nvPr>
            <p:ph type="body" sz="quarter" idx="16" hasCustomPrompt="1"/>
          </p:nvPr>
        </p:nvSpPr>
        <p:spPr>
          <a:xfrm>
            <a:off x="6884515" y="679651"/>
            <a:ext cx="4342424" cy="1473164"/>
          </a:xfrm>
        </p:spPr>
        <p:txBody>
          <a:bodyPr anchor="ctr">
            <a:normAutofit/>
          </a:bodyPr>
          <a:lstStyle>
            <a:lvl1pPr marL="0" indent="0" algn="l">
              <a:buNone/>
              <a:defRPr sz="3600" b="0" i="0">
                <a:solidFill>
                  <a:schemeClr val="bg1"/>
                </a:solidFill>
                <a:latin typeface="+mn-lt"/>
              </a:defRPr>
            </a:lvl1pPr>
          </a:lstStyle>
          <a:p>
            <a:pPr lvl="0"/>
            <a:r>
              <a:rPr lang="en-US"/>
              <a:t>Overview Slide</a:t>
            </a:r>
          </a:p>
        </p:txBody>
      </p:sp>
      <p:sp>
        <p:nvSpPr>
          <p:cNvPr id="21" name="Text Placeholder 25">
            <a:extLst>
              <a:ext uri="{FF2B5EF4-FFF2-40B4-BE49-F238E27FC236}">
                <a16:creationId xmlns:a16="http://schemas.microsoft.com/office/drawing/2014/main" id="{5A1E8056-B0BB-444E-9F56-12D2DD4B8542}"/>
              </a:ext>
            </a:extLst>
          </p:cNvPr>
          <p:cNvSpPr>
            <a:spLocks noGrp="1"/>
          </p:cNvSpPr>
          <p:nvPr>
            <p:ph type="body" sz="quarter" idx="14" hasCustomPrompt="1"/>
          </p:nvPr>
        </p:nvSpPr>
        <p:spPr>
          <a:xfrm>
            <a:off x="1127755" y="524362"/>
            <a:ext cx="4964818" cy="720000"/>
          </a:xfr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32" name="Text Box 5">
            <a:extLst>
              <a:ext uri="{FF2B5EF4-FFF2-40B4-BE49-F238E27FC236}">
                <a16:creationId xmlns:a16="http://schemas.microsoft.com/office/drawing/2014/main" id="{D1CC14A8-E9C9-6443-A076-940746EFD053}"/>
              </a:ext>
            </a:extLst>
          </p:cNvPr>
          <p:cNvSpPr txBox="1"/>
          <p:nvPr userDrawn="1"/>
        </p:nvSpPr>
        <p:spPr>
          <a:xfrm>
            <a:off x="443341" y="5977719"/>
            <a:ext cx="5669452" cy="870533"/>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en-US" sz="750">
                <a:solidFill>
                  <a:srgbClr val="000000"/>
                </a:solidFill>
                <a:effectLst/>
                <a:ea typeface="Times New Roman" panose="02020603050405020304" pitchFamily="18" charset="0"/>
                <a:cs typeface="Times New Roman" panose="02020603050405020304" pitchFamily="18" charset="0"/>
              </a:rPr>
              <a:t>This project has been funded with support from the European Commission. This publication [communication] reflects the views only of the author, and the Commission cannot be held responsible for any use, which may be made of the information contained therein.</a:t>
            </a:r>
            <a:endParaRPr lang="en-IE" sz="750">
              <a:solidFill>
                <a:srgbClr val="000000"/>
              </a:solidFill>
              <a:effectLst/>
              <a:ea typeface="Calibri" panose="020F0502020204030204" pitchFamily="34" charset="0"/>
              <a:cs typeface="Times New Roman" panose="02020603050405020304" pitchFamily="18" charset="0"/>
            </a:endParaRPr>
          </a:p>
          <a:p>
            <a:pPr algn="ctr"/>
            <a:r>
              <a:rPr lang="en-US" sz="750">
                <a:solidFill>
                  <a:srgbClr val="000000"/>
                </a:solidFill>
                <a:effectLst/>
                <a:ea typeface="Calibri" panose="020F0502020204030204" pitchFamily="34" charset="0"/>
                <a:cs typeface="Times New Roman" panose="02020603050405020304" pitchFamily="18" charset="0"/>
              </a:rPr>
              <a:t> </a:t>
            </a:r>
            <a:endParaRPr lang="en-IE" sz="750">
              <a:solidFill>
                <a:srgbClr val="000000"/>
              </a:solidFill>
              <a:effectLst/>
              <a:ea typeface="Calibri" panose="020F0502020204030204" pitchFamily="34" charset="0"/>
              <a:cs typeface="Times New Roman" panose="02020603050405020304" pitchFamily="18" charset="0"/>
            </a:endParaRPr>
          </a:p>
        </p:txBody>
      </p:sp>
      <p:sp>
        <p:nvSpPr>
          <p:cNvPr id="19" name="Graphic 4">
            <a:extLst>
              <a:ext uri="{FF2B5EF4-FFF2-40B4-BE49-F238E27FC236}">
                <a16:creationId xmlns:a16="http://schemas.microsoft.com/office/drawing/2014/main" id="{3E329726-C047-3E45-8895-04B1C7877BFB}"/>
              </a:ext>
            </a:extLst>
          </p:cNvPr>
          <p:cNvSpPr/>
          <p:nvPr userDrawn="1"/>
        </p:nvSpPr>
        <p:spPr>
          <a:xfrm rot="10800000">
            <a:off x="6380815" y="467167"/>
            <a:ext cx="199003"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84BA41"/>
          </a:solidFill>
          <a:ln w="2370" cap="flat">
            <a:noFill/>
            <a:prstDash val="solid"/>
            <a:miter/>
          </a:ln>
        </p:spPr>
        <p:txBody>
          <a:bodyPr rtlCol="0" anchor="ctr"/>
          <a:lstStyle/>
          <a:p>
            <a:endParaRPr lang="en-US"/>
          </a:p>
        </p:txBody>
      </p:sp>
      <p:grpSp>
        <p:nvGrpSpPr>
          <p:cNvPr id="26" name="Group 25">
            <a:extLst>
              <a:ext uri="{FF2B5EF4-FFF2-40B4-BE49-F238E27FC236}">
                <a16:creationId xmlns:a16="http://schemas.microsoft.com/office/drawing/2014/main" id="{336FAA6F-110F-A640-A550-3DB5E33324F5}"/>
              </a:ext>
            </a:extLst>
          </p:cNvPr>
          <p:cNvGrpSpPr/>
          <p:nvPr userDrawn="1"/>
        </p:nvGrpSpPr>
        <p:grpSpPr>
          <a:xfrm>
            <a:off x="11497703" y="2205372"/>
            <a:ext cx="474200" cy="4867482"/>
            <a:chOff x="1009808" y="-71087"/>
            <a:chExt cx="474200" cy="4867482"/>
          </a:xfrm>
        </p:grpSpPr>
        <p:sp>
          <p:nvSpPr>
            <p:cNvPr id="28" name="Graphic 4">
              <a:extLst>
                <a:ext uri="{FF2B5EF4-FFF2-40B4-BE49-F238E27FC236}">
                  <a16:creationId xmlns:a16="http://schemas.microsoft.com/office/drawing/2014/main" id="{30628745-E271-FE49-BD92-0F1AA0240D75}"/>
                </a:ext>
              </a:extLst>
            </p:cNvPr>
            <p:cNvSpPr/>
            <p:nvPr userDrawn="1"/>
          </p:nvSpPr>
          <p:spPr>
            <a:xfrm>
              <a:off x="1009808" y="380038"/>
              <a:ext cx="474200" cy="3865418"/>
            </a:xfrm>
            <a:custGeom>
              <a:avLst/>
              <a:gdLst>
                <a:gd name="connsiteX0" fmla="*/ 0 w 716474"/>
                <a:gd name="connsiteY0" fmla="*/ 0 h 1160145"/>
                <a:gd name="connsiteX1" fmla="*/ 716474 w 716474"/>
                <a:gd name="connsiteY1" fmla="*/ 0 h 1160145"/>
                <a:gd name="connsiteX2" fmla="*/ 716474 w 716474"/>
                <a:gd name="connsiteY2" fmla="*/ 1160145 h 1160145"/>
                <a:gd name="connsiteX3" fmla="*/ 0 w 716474"/>
                <a:gd name="connsiteY3" fmla="*/ 1160145 h 1160145"/>
              </a:gdLst>
              <a:ahLst/>
              <a:cxnLst>
                <a:cxn ang="0">
                  <a:pos x="connsiteX0" y="connsiteY0"/>
                </a:cxn>
                <a:cxn ang="0">
                  <a:pos x="connsiteX1" y="connsiteY1"/>
                </a:cxn>
                <a:cxn ang="0">
                  <a:pos x="connsiteX2" y="connsiteY2"/>
                </a:cxn>
                <a:cxn ang="0">
                  <a:pos x="connsiteX3" y="connsiteY3"/>
                </a:cxn>
              </a:cxnLst>
              <a:rect l="l" t="t" r="r" b="b"/>
              <a:pathLst>
                <a:path w="716474" h="1160145">
                  <a:moveTo>
                    <a:pt x="0" y="0"/>
                  </a:moveTo>
                  <a:lnTo>
                    <a:pt x="716474" y="0"/>
                  </a:lnTo>
                  <a:lnTo>
                    <a:pt x="716474" y="1160145"/>
                  </a:lnTo>
                  <a:lnTo>
                    <a:pt x="0" y="1160145"/>
                  </a:lnTo>
                  <a:close/>
                </a:path>
              </a:pathLst>
            </a:custGeom>
            <a:solidFill>
              <a:srgbClr val="84BA41"/>
            </a:solidFill>
            <a:ln w="2370" cap="flat">
              <a:noFill/>
              <a:prstDash val="solid"/>
              <a:miter/>
            </a:ln>
          </p:spPr>
          <p:txBody>
            <a:bodyPr rtlCol="0" anchor="ctr"/>
            <a:lstStyle/>
            <a:p>
              <a:endParaRPr lang="en-US"/>
            </a:p>
          </p:txBody>
        </p:sp>
        <p:sp>
          <p:nvSpPr>
            <p:cNvPr id="29" name="Text Box 5">
              <a:extLst>
                <a:ext uri="{FF2B5EF4-FFF2-40B4-BE49-F238E27FC236}">
                  <a16:creationId xmlns:a16="http://schemas.microsoft.com/office/drawing/2014/main" id="{178A7836-CF10-6A42-919C-E18D64E8A7FD}"/>
                </a:ext>
              </a:extLst>
            </p:cNvPr>
            <p:cNvSpPr txBox="1"/>
            <p:nvPr userDrawn="1"/>
          </p:nvSpPr>
          <p:spPr>
            <a:xfrm rot="16200000">
              <a:off x="-1186833" y="2175463"/>
              <a:ext cx="4867482" cy="374382"/>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IE" sz="950" b="1" spc="170" baseline="0">
                  <a:solidFill>
                    <a:schemeClr val="bg1"/>
                  </a:solidFill>
                  <a:effectLst/>
                  <a:latin typeface="+mn-lt"/>
                  <a:ea typeface="Times New Roman" panose="02020603050405020304" pitchFamily="18" charset="0"/>
                  <a:cs typeface="Times New Roman" panose="02020603050405020304" pitchFamily="18" charset="0"/>
                </a:rPr>
                <a:t>SUSTAINABLE</a:t>
              </a:r>
              <a:r>
                <a:rPr lang="en-IE" sz="950" spc="170" baseline="0">
                  <a:solidFill>
                    <a:schemeClr val="bg1"/>
                  </a:solidFill>
                  <a:effectLst/>
                  <a:latin typeface="+mj-lt"/>
                  <a:ea typeface="Times New Roman" panose="02020603050405020304" pitchFamily="18" charset="0"/>
                  <a:cs typeface="Times New Roman" panose="02020603050405020304" pitchFamily="18" charset="0"/>
                </a:rPr>
                <a:t> FUTURES FOR ENTERPRISE CENTRES</a:t>
              </a:r>
              <a:endParaRPr lang="en-IE" sz="950" spc="170" baseline="0">
                <a:solidFill>
                  <a:schemeClr val="bg1"/>
                </a:solidFill>
                <a:effectLst/>
                <a:latin typeface="+mj-lt"/>
                <a:ea typeface="Calibri" panose="020F0502020204030204" pitchFamily="34" charset="0"/>
                <a:cs typeface="Times New Roman" panose="02020603050405020304" pitchFamily="18" charset="0"/>
              </a:endParaRPr>
            </a:p>
          </p:txBody>
        </p:sp>
      </p:grpSp>
      <p:sp>
        <p:nvSpPr>
          <p:cNvPr id="31" name="Text Placeholder 25">
            <a:extLst>
              <a:ext uri="{FF2B5EF4-FFF2-40B4-BE49-F238E27FC236}">
                <a16:creationId xmlns:a16="http://schemas.microsoft.com/office/drawing/2014/main" id="{5C7B8C62-EB5D-0E47-969A-FCCCC2C7A38C}"/>
              </a:ext>
            </a:extLst>
          </p:cNvPr>
          <p:cNvSpPr>
            <a:spLocks noGrp="1"/>
          </p:cNvSpPr>
          <p:nvPr>
            <p:ph type="body" sz="quarter" idx="19" hasCustomPrompt="1"/>
          </p:nvPr>
        </p:nvSpPr>
        <p:spPr>
          <a:xfrm>
            <a:off x="459910" y="1384210"/>
            <a:ext cx="684000" cy="720000"/>
          </a:xfrm>
          <a:noFill/>
        </p:spPr>
        <p:txBody>
          <a:bodyPr anchor="ctr">
            <a:noAutofit/>
          </a:bodyPr>
          <a:lstStyle>
            <a:lvl1pPr marL="0" indent="0" algn="l">
              <a:buNone/>
              <a:defRPr sz="3200" b="0" baseline="0">
                <a:solidFill>
                  <a:srgbClr val="84BA4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02</a:t>
            </a:r>
          </a:p>
        </p:txBody>
      </p:sp>
      <p:sp>
        <p:nvSpPr>
          <p:cNvPr id="33" name="Text Placeholder 25">
            <a:extLst>
              <a:ext uri="{FF2B5EF4-FFF2-40B4-BE49-F238E27FC236}">
                <a16:creationId xmlns:a16="http://schemas.microsoft.com/office/drawing/2014/main" id="{01909B38-68BE-7A41-869E-33772DE441F8}"/>
              </a:ext>
            </a:extLst>
          </p:cNvPr>
          <p:cNvSpPr>
            <a:spLocks noGrp="1"/>
          </p:cNvSpPr>
          <p:nvPr>
            <p:ph type="body" sz="quarter" idx="20" hasCustomPrompt="1"/>
          </p:nvPr>
        </p:nvSpPr>
        <p:spPr>
          <a:xfrm>
            <a:off x="1130469" y="1384210"/>
            <a:ext cx="4964818" cy="720000"/>
          </a:xfr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35" name="Text Placeholder 25">
            <a:extLst>
              <a:ext uri="{FF2B5EF4-FFF2-40B4-BE49-F238E27FC236}">
                <a16:creationId xmlns:a16="http://schemas.microsoft.com/office/drawing/2014/main" id="{DA051600-7C58-814E-AC7C-548F611E2A15}"/>
              </a:ext>
            </a:extLst>
          </p:cNvPr>
          <p:cNvSpPr>
            <a:spLocks noGrp="1"/>
          </p:cNvSpPr>
          <p:nvPr>
            <p:ph type="body" sz="quarter" idx="21" hasCustomPrompt="1"/>
          </p:nvPr>
        </p:nvSpPr>
        <p:spPr>
          <a:xfrm>
            <a:off x="459910" y="2258825"/>
            <a:ext cx="684000" cy="720000"/>
          </a:xfrm>
          <a:noFill/>
        </p:spPr>
        <p:txBody>
          <a:bodyPr anchor="ctr">
            <a:noAutofit/>
          </a:bodyPr>
          <a:lstStyle>
            <a:lvl1pPr marL="0" indent="0" algn="l">
              <a:buNone/>
              <a:defRPr sz="3200" b="0" baseline="0">
                <a:solidFill>
                  <a:srgbClr val="84BA4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03</a:t>
            </a:r>
          </a:p>
        </p:txBody>
      </p:sp>
      <p:sp>
        <p:nvSpPr>
          <p:cNvPr id="37" name="Text Placeholder 25">
            <a:extLst>
              <a:ext uri="{FF2B5EF4-FFF2-40B4-BE49-F238E27FC236}">
                <a16:creationId xmlns:a16="http://schemas.microsoft.com/office/drawing/2014/main" id="{208936E4-59E6-154C-81E6-B12901450E9D}"/>
              </a:ext>
            </a:extLst>
          </p:cNvPr>
          <p:cNvSpPr>
            <a:spLocks noGrp="1"/>
          </p:cNvSpPr>
          <p:nvPr>
            <p:ph type="body" sz="quarter" idx="22" hasCustomPrompt="1"/>
          </p:nvPr>
        </p:nvSpPr>
        <p:spPr>
          <a:xfrm>
            <a:off x="1130469" y="2258825"/>
            <a:ext cx="4964818" cy="720000"/>
          </a:xfr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39" name="Text Placeholder 25">
            <a:extLst>
              <a:ext uri="{FF2B5EF4-FFF2-40B4-BE49-F238E27FC236}">
                <a16:creationId xmlns:a16="http://schemas.microsoft.com/office/drawing/2014/main" id="{553D87A1-E0AE-554A-98C0-80400732F4FC}"/>
              </a:ext>
            </a:extLst>
          </p:cNvPr>
          <p:cNvSpPr>
            <a:spLocks noGrp="1"/>
          </p:cNvSpPr>
          <p:nvPr>
            <p:ph type="body" sz="quarter" idx="23" hasCustomPrompt="1"/>
          </p:nvPr>
        </p:nvSpPr>
        <p:spPr>
          <a:xfrm>
            <a:off x="458553" y="3133440"/>
            <a:ext cx="684000" cy="720000"/>
          </a:xfrm>
          <a:noFill/>
        </p:spPr>
        <p:txBody>
          <a:bodyPr anchor="ctr">
            <a:noAutofit/>
          </a:bodyPr>
          <a:lstStyle>
            <a:lvl1pPr marL="0" indent="0" algn="l">
              <a:buNone/>
              <a:defRPr sz="3200" b="0" baseline="0">
                <a:solidFill>
                  <a:srgbClr val="84BA4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04</a:t>
            </a:r>
          </a:p>
        </p:txBody>
      </p:sp>
      <p:sp>
        <p:nvSpPr>
          <p:cNvPr id="41" name="Text Placeholder 25">
            <a:extLst>
              <a:ext uri="{FF2B5EF4-FFF2-40B4-BE49-F238E27FC236}">
                <a16:creationId xmlns:a16="http://schemas.microsoft.com/office/drawing/2014/main" id="{A07A835E-8262-3941-8032-A9BD50744996}"/>
              </a:ext>
            </a:extLst>
          </p:cNvPr>
          <p:cNvSpPr>
            <a:spLocks noGrp="1"/>
          </p:cNvSpPr>
          <p:nvPr>
            <p:ph type="body" sz="quarter" idx="24" hasCustomPrompt="1"/>
          </p:nvPr>
        </p:nvSpPr>
        <p:spPr>
          <a:xfrm>
            <a:off x="1129112" y="3133440"/>
            <a:ext cx="4964818" cy="720000"/>
          </a:xfr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43" name="Text Placeholder 25">
            <a:extLst>
              <a:ext uri="{FF2B5EF4-FFF2-40B4-BE49-F238E27FC236}">
                <a16:creationId xmlns:a16="http://schemas.microsoft.com/office/drawing/2014/main" id="{FE885E34-D40E-0B44-BF1A-F4A7D744237A}"/>
              </a:ext>
            </a:extLst>
          </p:cNvPr>
          <p:cNvSpPr>
            <a:spLocks noGrp="1"/>
          </p:cNvSpPr>
          <p:nvPr>
            <p:ph type="body" sz="quarter" idx="25" hasCustomPrompt="1"/>
          </p:nvPr>
        </p:nvSpPr>
        <p:spPr>
          <a:xfrm>
            <a:off x="461267" y="3993288"/>
            <a:ext cx="684000" cy="720000"/>
          </a:xfrm>
          <a:noFill/>
        </p:spPr>
        <p:txBody>
          <a:bodyPr anchor="ctr">
            <a:noAutofit/>
          </a:bodyPr>
          <a:lstStyle>
            <a:lvl1pPr marL="0" indent="0" algn="l">
              <a:buNone/>
              <a:defRPr sz="3200" b="0" baseline="0">
                <a:solidFill>
                  <a:srgbClr val="84BA4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05</a:t>
            </a:r>
          </a:p>
        </p:txBody>
      </p:sp>
      <p:sp>
        <p:nvSpPr>
          <p:cNvPr id="45" name="Text Placeholder 25">
            <a:extLst>
              <a:ext uri="{FF2B5EF4-FFF2-40B4-BE49-F238E27FC236}">
                <a16:creationId xmlns:a16="http://schemas.microsoft.com/office/drawing/2014/main" id="{5A599B30-5235-974F-BB9A-E9602A0A30C0}"/>
              </a:ext>
            </a:extLst>
          </p:cNvPr>
          <p:cNvSpPr>
            <a:spLocks noGrp="1"/>
          </p:cNvSpPr>
          <p:nvPr>
            <p:ph type="body" sz="quarter" idx="26" hasCustomPrompt="1"/>
          </p:nvPr>
        </p:nvSpPr>
        <p:spPr>
          <a:xfrm>
            <a:off x="1131826" y="3993288"/>
            <a:ext cx="4964818" cy="720000"/>
          </a:xfr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47" name="Text Placeholder 25">
            <a:extLst>
              <a:ext uri="{FF2B5EF4-FFF2-40B4-BE49-F238E27FC236}">
                <a16:creationId xmlns:a16="http://schemas.microsoft.com/office/drawing/2014/main" id="{97F702A5-A5C8-BC48-A250-CFE9B42618D6}"/>
              </a:ext>
            </a:extLst>
          </p:cNvPr>
          <p:cNvSpPr>
            <a:spLocks noGrp="1"/>
          </p:cNvSpPr>
          <p:nvPr>
            <p:ph type="body" sz="quarter" idx="27" hasCustomPrompt="1"/>
          </p:nvPr>
        </p:nvSpPr>
        <p:spPr>
          <a:xfrm>
            <a:off x="461267" y="4867903"/>
            <a:ext cx="684000" cy="720000"/>
          </a:xfrm>
          <a:noFill/>
        </p:spPr>
        <p:txBody>
          <a:bodyPr anchor="ctr">
            <a:noAutofit/>
          </a:bodyPr>
          <a:lstStyle>
            <a:lvl1pPr marL="0" indent="0" algn="l">
              <a:buNone/>
              <a:defRPr sz="3200" b="0" baseline="0">
                <a:solidFill>
                  <a:srgbClr val="84BA4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06</a:t>
            </a:r>
          </a:p>
        </p:txBody>
      </p:sp>
      <p:sp>
        <p:nvSpPr>
          <p:cNvPr id="51" name="Text Placeholder 25">
            <a:extLst>
              <a:ext uri="{FF2B5EF4-FFF2-40B4-BE49-F238E27FC236}">
                <a16:creationId xmlns:a16="http://schemas.microsoft.com/office/drawing/2014/main" id="{4FECF1A6-C3A4-F54C-83AE-A12E578AA53A}"/>
              </a:ext>
            </a:extLst>
          </p:cNvPr>
          <p:cNvSpPr>
            <a:spLocks noGrp="1"/>
          </p:cNvSpPr>
          <p:nvPr>
            <p:ph type="body" sz="quarter" idx="28" hasCustomPrompt="1"/>
          </p:nvPr>
        </p:nvSpPr>
        <p:spPr>
          <a:xfrm>
            <a:off x="1131826" y="4867903"/>
            <a:ext cx="4964818" cy="720000"/>
          </a:xfr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Tree>
    <p:extLst>
      <p:ext uri="{BB962C8B-B14F-4D97-AF65-F5344CB8AC3E}">
        <p14:creationId xmlns:p14="http://schemas.microsoft.com/office/powerpoint/2010/main" val="247650274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0" i="0">
                <a:solidFill>
                  <a:srgbClr val="0B572D"/>
                </a:solidFill>
                <a:latin typeface="Arial MT"/>
                <a:cs typeface="Arial MT"/>
              </a:defRPr>
            </a:lvl1pPr>
          </a:lstStyle>
          <a:p>
            <a:endParaRPr/>
          </a:p>
        </p:txBody>
      </p:sp>
      <p:sp>
        <p:nvSpPr>
          <p:cNvPr id="3" name="Holder 3"/>
          <p:cNvSpPr>
            <a:spLocks noGrp="1"/>
          </p:cNvSpPr>
          <p:nvPr>
            <p:ph type="body" idx="1"/>
          </p:nvPr>
        </p:nvSpPr>
        <p:spPr/>
        <p:txBody>
          <a:bodyPr lIns="0" tIns="0" rIns="0" bIns="0"/>
          <a:lstStyle>
            <a:lvl1pPr>
              <a:defRPr sz="1650" b="0" i="0">
                <a:solidFill>
                  <a:schemeClr val="bg1"/>
                </a:solidFill>
                <a:latin typeface="Arial MT"/>
                <a:cs typeface="Arial MT"/>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11/17/2022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426539652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11/17/2022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219454962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obj">
  <p:cSld name="Title Only">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11702674" y="2628900"/>
            <a:ext cx="489326" cy="3954779"/>
          </a:xfrm>
          <a:prstGeom prst="rect">
            <a:avLst/>
          </a:prstGeom>
        </p:spPr>
      </p:pic>
      <p:sp>
        <p:nvSpPr>
          <p:cNvPr id="2" name="Holder 2"/>
          <p:cNvSpPr>
            <a:spLocks noGrp="1"/>
          </p:cNvSpPr>
          <p:nvPr>
            <p:ph type="title"/>
          </p:nvPr>
        </p:nvSpPr>
        <p:spPr/>
        <p:txBody>
          <a:bodyPr lIns="0" tIns="0" rIns="0" bIns="0"/>
          <a:lstStyle>
            <a:lvl1pPr>
              <a:defRPr sz="1800" b="0" i="0">
                <a:solidFill>
                  <a:srgbClr val="0B572D"/>
                </a:solidFill>
                <a:latin typeface="Arial MT"/>
                <a:cs typeface="Arial MT"/>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11/17/2022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86356795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obj">
  <p:cSld name="Title Slide">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434448" y="0"/>
            <a:ext cx="9516711" cy="6858000"/>
          </a:xfrm>
          <a:prstGeom prst="rect">
            <a:avLst/>
          </a:prstGeom>
        </p:spPr>
      </p:pic>
      <p:sp>
        <p:nvSpPr>
          <p:cNvPr id="2" name="Holder 2"/>
          <p:cNvSpPr>
            <a:spLocks noGrp="1"/>
          </p:cNvSpPr>
          <p:nvPr>
            <p:ph type="ctrTitle"/>
          </p:nvPr>
        </p:nvSpPr>
        <p:spPr>
          <a:xfrm>
            <a:off x="5096002" y="1222421"/>
            <a:ext cx="1999995" cy="413385"/>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11/17/2022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19117246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 slide ">
    <p:spTree>
      <p:nvGrpSpPr>
        <p:cNvPr id="1" name=""/>
        <p:cNvGrpSpPr/>
        <p:nvPr/>
      </p:nvGrpSpPr>
      <p:grpSpPr>
        <a:xfrm>
          <a:off x="0" y="0"/>
          <a:ext cx="0" cy="0"/>
          <a:chOff x="0" y="0"/>
          <a:chExt cx="0" cy="0"/>
        </a:xfrm>
      </p:grpSpPr>
      <p:sp>
        <p:nvSpPr>
          <p:cNvPr id="4" name="Text Placeholder 23">
            <a:extLst>
              <a:ext uri="{FF2B5EF4-FFF2-40B4-BE49-F238E27FC236}">
                <a16:creationId xmlns:a16="http://schemas.microsoft.com/office/drawing/2014/main" id="{A2064B40-8E53-2147-8361-55B49BB4CC15}"/>
              </a:ext>
            </a:extLst>
          </p:cNvPr>
          <p:cNvSpPr>
            <a:spLocks noGrp="1"/>
          </p:cNvSpPr>
          <p:nvPr>
            <p:ph type="body" sz="quarter" idx="14" hasCustomPrompt="1"/>
          </p:nvPr>
        </p:nvSpPr>
        <p:spPr>
          <a:xfrm>
            <a:off x="9633290" y="3778249"/>
            <a:ext cx="785328" cy="1056986"/>
          </a:xfrm>
        </p:spPr>
        <p:txBody>
          <a:bodyPr anchor="t">
            <a:noAutofit/>
          </a:bodyPr>
          <a:lstStyle>
            <a:lvl1pPr marL="0" indent="0" algn="r">
              <a:buNone/>
              <a:defRPr sz="12000" b="1" i="0" baseline="0">
                <a:solidFill>
                  <a:srgbClr val="84BA41"/>
                </a:solidFill>
                <a:latin typeface="Times New Roman" charset="0"/>
                <a:ea typeface="Times New Roman" charset="0"/>
                <a:cs typeface="Times New Roman" charset="0"/>
              </a:defRPr>
            </a:lvl1pPr>
          </a:lstStyle>
          <a:p>
            <a:pPr lvl="0"/>
            <a:r>
              <a:rPr lang="en-US"/>
              <a:t>”</a:t>
            </a:r>
          </a:p>
        </p:txBody>
      </p:sp>
      <p:sp>
        <p:nvSpPr>
          <p:cNvPr id="5" name="Text Placeholder 23">
            <a:extLst>
              <a:ext uri="{FF2B5EF4-FFF2-40B4-BE49-F238E27FC236}">
                <a16:creationId xmlns:a16="http://schemas.microsoft.com/office/drawing/2014/main" id="{90A7F5E5-04A0-824D-9112-6F0C0B78D2DA}"/>
              </a:ext>
            </a:extLst>
          </p:cNvPr>
          <p:cNvSpPr>
            <a:spLocks noGrp="1"/>
          </p:cNvSpPr>
          <p:nvPr>
            <p:ph type="body" sz="quarter" idx="13" hasCustomPrompt="1"/>
          </p:nvPr>
        </p:nvSpPr>
        <p:spPr>
          <a:xfrm>
            <a:off x="470582" y="598304"/>
            <a:ext cx="9948036" cy="4029672"/>
          </a:xfrm>
        </p:spPr>
        <p:txBody>
          <a:bodyPr anchor="ctr">
            <a:normAutofit/>
          </a:bodyPr>
          <a:lstStyle>
            <a:lvl1pPr marL="0" indent="0" algn="ctr">
              <a:buNone/>
              <a:defRPr sz="3000" b="1" i="0" baseline="0">
                <a:solidFill>
                  <a:srgbClr val="297239"/>
                </a:solidFill>
                <a:latin typeface="+mn-lt"/>
              </a:defRPr>
            </a:lvl1pPr>
          </a:lstStyle>
          <a:p>
            <a:pPr lvl="0"/>
            <a:r>
              <a:rPr lang="en-US"/>
              <a:t>Quote Slide</a:t>
            </a:r>
          </a:p>
        </p:txBody>
      </p:sp>
      <p:sp>
        <p:nvSpPr>
          <p:cNvPr id="6" name="Text Placeholder 23">
            <a:extLst>
              <a:ext uri="{FF2B5EF4-FFF2-40B4-BE49-F238E27FC236}">
                <a16:creationId xmlns:a16="http://schemas.microsoft.com/office/drawing/2014/main" id="{26B802C5-E509-C045-949B-B5202FF5A36F}"/>
              </a:ext>
            </a:extLst>
          </p:cNvPr>
          <p:cNvSpPr>
            <a:spLocks noGrp="1"/>
          </p:cNvSpPr>
          <p:nvPr>
            <p:ph type="body" sz="quarter" idx="15" hasCustomPrompt="1"/>
          </p:nvPr>
        </p:nvSpPr>
        <p:spPr>
          <a:xfrm>
            <a:off x="470582" y="598304"/>
            <a:ext cx="2613204" cy="1221666"/>
          </a:xfrm>
        </p:spPr>
        <p:txBody>
          <a:bodyPr anchor="t">
            <a:noAutofit/>
          </a:bodyPr>
          <a:lstStyle>
            <a:lvl1pPr marL="0" indent="0" algn="l">
              <a:buNone/>
              <a:defRPr sz="12000" b="1" i="0" baseline="0">
                <a:solidFill>
                  <a:srgbClr val="84BA41"/>
                </a:solidFill>
                <a:latin typeface="Times New Roman" charset="0"/>
                <a:ea typeface="Times New Roman" charset="0"/>
                <a:cs typeface="Times New Roman" charset="0"/>
              </a:defRPr>
            </a:lvl1pPr>
          </a:lstStyle>
          <a:p>
            <a:pPr lvl="0"/>
            <a:r>
              <a:rPr lang="en-US"/>
              <a:t>“</a:t>
            </a:r>
          </a:p>
        </p:txBody>
      </p:sp>
      <p:grpSp>
        <p:nvGrpSpPr>
          <p:cNvPr id="13" name="Group 12">
            <a:extLst>
              <a:ext uri="{FF2B5EF4-FFF2-40B4-BE49-F238E27FC236}">
                <a16:creationId xmlns:a16="http://schemas.microsoft.com/office/drawing/2014/main" id="{2EE6A7E4-04F9-894B-9C6B-420A463236EE}"/>
              </a:ext>
            </a:extLst>
          </p:cNvPr>
          <p:cNvGrpSpPr/>
          <p:nvPr userDrawn="1"/>
        </p:nvGrpSpPr>
        <p:grpSpPr>
          <a:xfrm>
            <a:off x="11733478" y="2218041"/>
            <a:ext cx="474200" cy="4867482"/>
            <a:chOff x="1009808" y="-71087"/>
            <a:chExt cx="474200" cy="4867482"/>
          </a:xfrm>
        </p:grpSpPr>
        <p:sp>
          <p:nvSpPr>
            <p:cNvPr id="15" name="Graphic 4">
              <a:extLst>
                <a:ext uri="{FF2B5EF4-FFF2-40B4-BE49-F238E27FC236}">
                  <a16:creationId xmlns:a16="http://schemas.microsoft.com/office/drawing/2014/main" id="{EDAEA704-5F67-F746-85EC-536CFC33C48C}"/>
                </a:ext>
              </a:extLst>
            </p:cNvPr>
            <p:cNvSpPr/>
            <p:nvPr userDrawn="1"/>
          </p:nvSpPr>
          <p:spPr>
            <a:xfrm>
              <a:off x="1009808" y="380038"/>
              <a:ext cx="474200" cy="3865418"/>
            </a:xfrm>
            <a:custGeom>
              <a:avLst/>
              <a:gdLst>
                <a:gd name="connsiteX0" fmla="*/ 0 w 716474"/>
                <a:gd name="connsiteY0" fmla="*/ 0 h 1160145"/>
                <a:gd name="connsiteX1" fmla="*/ 716474 w 716474"/>
                <a:gd name="connsiteY1" fmla="*/ 0 h 1160145"/>
                <a:gd name="connsiteX2" fmla="*/ 716474 w 716474"/>
                <a:gd name="connsiteY2" fmla="*/ 1160145 h 1160145"/>
                <a:gd name="connsiteX3" fmla="*/ 0 w 716474"/>
                <a:gd name="connsiteY3" fmla="*/ 1160145 h 1160145"/>
              </a:gdLst>
              <a:ahLst/>
              <a:cxnLst>
                <a:cxn ang="0">
                  <a:pos x="connsiteX0" y="connsiteY0"/>
                </a:cxn>
                <a:cxn ang="0">
                  <a:pos x="connsiteX1" y="connsiteY1"/>
                </a:cxn>
                <a:cxn ang="0">
                  <a:pos x="connsiteX2" y="connsiteY2"/>
                </a:cxn>
                <a:cxn ang="0">
                  <a:pos x="connsiteX3" y="connsiteY3"/>
                </a:cxn>
              </a:cxnLst>
              <a:rect l="l" t="t" r="r" b="b"/>
              <a:pathLst>
                <a:path w="716474" h="1160145">
                  <a:moveTo>
                    <a:pt x="0" y="0"/>
                  </a:moveTo>
                  <a:lnTo>
                    <a:pt x="716474" y="0"/>
                  </a:lnTo>
                  <a:lnTo>
                    <a:pt x="716474" y="1160145"/>
                  </a:lnTo>
                  <a:lnTo>
                    <a:pt x="0" y="1160145"/>
                  </a:lnTo>
                  <a:close/>
                </a:path>
              </a:pathLst>
            </a:custGeom>
            <a:solidFill>
              <a:srgbClr val="84BA41"/>
            </a:solidFill>
            <a:ln w="2370" cap="flat">
              <a:noFill/>
              <a:prstDash val="solid"/>
              <a:miter/>
            </a:ln>
          </p:spPr>
          <p:txBody>
            <a:bodyPr rtlCol="0" anchor="ctr"/>
            <a:lstStyle/>
            <a:p>
              <a:endParaRPr lang="en-US"/>
            </a:p>
          </p:txBody>
        </p:sp>
        <p:sp>
          <p:nvSpPr>
            <p:cNvPr id="16" name="Text Box 5">
              <a:extLst>
                <a:ext uri="{FF2B5EF4-FFF2-40B4-BE49-F238E27FC236}">
                  <a16:creationId xmlns:a16="http://schemas.microsoft.com/office/drawing/2014/main" id="{70306B09-13F4-E340-B48C-9AB5607F9DE6}"/>
                </a:ext>
              </a:extLst>
            </p:cNvPr>
            <p:cNvSpPr txBox="1"/>
            <p:nvPr userDrawn="1"/>
          </p:nvSpPr>
          <p:spPr>
            <a:xfrm rot="16200000">
              <a:off x="-1186833" y="2175463"/>
              <a:ext cx="4867482" cy="374382"/>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IE" sz="950" b="1" spc="170" baseline="0">
                  <a:solidFill>
                    <a:schemeClr val="bg1"/>
                  </a:solidFill>
                  <a:effectLst/>
                  <a:latin typeface="+mn-lt"/>
                  <a:ea typeface="Times New Roman" panose="02020603050405020304" pitchFamily="18" charset="0"/>
                  <a:cs typeface="Times New Roman" panose="02020603050405020304" pitchFamily="18" charset="0"/>
                </a:rPr>
                <a:t>SUSTAINABLE</a:t>
              </a:r>
              <a:r>
                <a:rPr lang="en-IE" sz="950" spc="170" baseline="0">
                  <a:solidFill>
                    <a:schemeClr val="bg1"/>
                  </a:solidFill>
                  <a:effectLst/>
                  <a:latin typeface="+mj-lt"/>
                  <a:ea typeface="Times New Roman" panose="02020603050405020304" pitchFamily="18" charset="0"/>
                  <a:cs typeface="Times New Roman" panose="02020603050405020304" pitchFamily="18" charset="0"/>
                </a:rPr>
                <a:t> FUTURES FOR ENTERPRISE CENTRES</a:t>
              </a:r>
              <a:endParaRPr lang="en-IE" sz="950" spc="170" baseline="0">
                <a:solidFill>
                  <a:schemeClr val="bg1"/>
                </a:solidFill>
                <a:effectLst/>
                <a:latin typeface="+mj-lt"/>
                <a:ea typeface="Calibri" panose="020F0502020204030204" pitchFamily="34" charset="0"/>
                <a:cs typeface="Times New Roman" panose="02020603050405020304" pitchFamily="18" charset="0"/>
              </a:endParaRPr>
            </a:p>
          </p:txBody>
        </p:sp>
      </p:grpSp>
      <p:sp>
        <p:nvSpPr>
          <p:cNvPr id="17" name="Text Placeholder 23">
            <a:extLst>
              <a:ext uri="{FF2B5EF4-FFF2-40B4-BE49-F238E27FC236}">
                <a16:creationId xmlns:a16="http://schemas.microsoft.com/office/drawing/2014/main" id="{6686A140-C728-F641-B1A2-80F947949C36}"/>
              </a:ext>
            </a:extLst>
          </p:cNvPr>
          <p:cNvSpPr>
            <a:spLocks noGrp="1"/>
          </p:cNvSpPr>
          <p:nvPr>
            <p:ph type="body" sz="quarter" idx="16" hasCustomPrompt="1"/>
          </p:nvPr>
        </p:nvSpPr>
        <p:spPr>
          <a:xfrm>
            <a:off x="470582" y="4835235"/>
            <a:ext cx="9948036" cy="933903"/>
          </a:xfrm>
        </p:spPr>
        <p:txBody>
          <a:bodyPr anchor="t">
            <a:normAutofit/>
          </a:bodyPr>
          <a:lstStyle>
            <a:lvl1pPr marL="0" indent="0" algn="ctr">
              <a:buNone/>
              <a:defRPr sz="2400" b="0" i="0" baseline="0">
                <a:solidFill>
                  <a:srgbClr val="297239"/>
                </a:solidFill>
                <a:latin typeface="+mn-lt"/>
              </a:defRPr>
            </a:lvl1pPr>
          </a:lstStyle>
          <a:p>
            <a:pPr lvl="0"/>
            <a:r>
              <a:rPr lang="en-US"/>
              <a:t>Joe </a:t>
            </a:r>
            <a:r>
              <a:rPr lang="en-US" err="1"/>
              <a:t>Blogg</a:t>
            </a:r>
            <a:endParaRPr lang="en-US"/>
          </a:p>
        </p:txBody>
      </p:sp>
    </p:spTree>
    <p:extLst>
      <p:ext uri="{BB962C8B-B14F-4D97-AF65-F5344CB8AC3E}">
        <p14:creationId xmlns:p14="http://schemas.microsoft.com/office/powerpoint/2010/main" val="649323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Slide 1">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1933171D-0DFC-D94B-ACD9-AC6E2A0F4602}"/>
              </a:ext>
            </a:extLst>
          </p:cNvPr>
          <p:cNvGrpSpPr/>
          <p:nvPr userDrawn="1"/>
        </p:nvGrpSpPr>
        <p:grpSpPr>
          <a:xfrm>
            <a:off x="2608421" y="0"/>
            <a:ext cx="8807728" cy="6858000"/>
            <a:chOff x="6112382" y="2679054"/>
            <a:chExt cx="1502762" cy="1170105"/>
          </a:xfrm>
        </p:grpSpPr>
        <p:sp>
          <p:nvSpPr>
            <p:cNvPr id="10" name="Graphic 4">
              <a:extLst>
                <a:ext uri="{FF2B5EF4-FFF2-40B4-BE49-F238E27FC236}">
                  <a16:creationId xmlns:a16="http://schemas.microsoft.com/office/drawing/2014/main" id="{286BBDAD-F210-914D-BC39-CB0AF446059B}"/>
                </a:ext>
              </a:extLst>
            </p:cNvPr>
            <p:cNvSpPr/>
            <p:nvPr/>
          </p:nvSpPr>
          <p:spPr>
            <a:xfrm>
              <a:off x="6112382" y="2679054"/>
              <a:ext cx="1067628" cy="1061401"/>
            </a:xfrm>
            <a:custGeom>
              <a:avLst/>
              <a:gdLst>
                <a:gd name="connsiteX0" fmla="*/ 1027068 w 1067631"/>
                <a:gd name="connsiteY0" fmla="*/ 721845 h 1061401"/>
                <a:gd name="connsiteX1" fmla="*/ 984775 w 1067631"/>
                <a:gd name="connsiteY1" fmla="*/ 784971 h 1061401"/>
                <a:gd name="connsiteX2" fmla="*/ 862092 w 1067631"/>
                <a:gd name="connsiteY2" fmla="*/ 896141 h 1061401"/>
                <a:gd name="connsiteX3" fmla="*/ 708825 w 1067631"/>
                <a:gd name="connsiteY3" fmla="*/ 961614 h 1061401"/>
                <a:gd name="connsiteX4" fmla="*/ 632560 w 1067631"/>
                <a:gd name="connsiteY4" fmla="*/ 974016 h 1061401"/>
                <a:gd name="connsiteX5" fmla="*/ 614400 w 1067631"/>
                <a:gd name="connsiteY5" fmla="*/ 975368 h 1061401"/>
                <a:gd name="connsiteX6" fmla="*/ 596738 w 1067631"/>
                <a:gd name="connsiteY6" fmla="*/ 975842 h 1061401"/>
                <a:gd name="connsiteX7" fmla="*/ 588109 w 1067631"/>
                <a:gd name="connsiteY7" fmla="*/ 976056 h 1061401"/>
                <a:gd name="connsiteX8" fmla="*/ 579646 w 1067631"/>
                <a:gd name="connsiteY8" fmla="*/ 975842 h 1061401"/>
                <a:gd name="connsiteX9" fmla="*/ 563193 w 1067631"/>
                <a:gd name="connsiteY9" fmla="*/ 975439 h 1061401"/>
                <a:gd name="connsiteX10" fmla="*/ 480953 w 1067631"/>
                <a:gd name="connsiteY10" fmla="*/ 964792 h 1061401"/>
                <a:gd name="connsiteX11" fmla="*/ 469597 w 1067631"/>
                <a:gd name="connsiteY11" fmla="*/ 962231 h 1061401"/>
                <a:gd name="connsiteX12" fmla="*/ 466397 w 1067631"/>
                <a:gd name="connsiteY12" fmla="*/ 961519 h 1061401"/>
                <a:gd name="connsiteX13" fmla="*/ 460802 w 1067631"/>
                <a:gd name="connsiteY13" fmla="*/ 960168 h 1061401"/>
                <a:gd name="connsiteX14" fmla="*/ 460328 w 1067631"/>
                <a:gd name="connsiteY14" fmla="*/ 960025 h 1061401"/>
                <a:gd name="connsiteX15" fmla="*/ 447052 w 1067631"/>
                <a:gd name="connsiteY15" fmla="*/ 956350 h 1061401"/>
                <a:gd name="connsiteX16" fmla="*/ 433373 w 1067631"/>
                <a:gd name="connsiteY16" fmla="*/ 952271 h 1061401"/>
                <a:gd name="connsiteX17" fmla="*/ 432875 w 1067631"/>
                <a:gd name="connsiteY17" fmla="*/ 952105 h 1061401"/>
                <a:gd name="connsiteX18" fmla="*/ 423132 w 1067631"/>
                <a:gd name="connsiteY18" fmla="*/ 948880 h 1061401"/>
                <a:gd name="connsiteX19" fmla="*/ 422752 w 1067631"/>
                <a:gd name="connsiteY19" fmla="*/ 948785 h 1061401"/>
                <a:gd name="connsiteX20" fmla="*/ 357084 w 1067631"/>
                <a:gd name="connsiteY20" fmla="*/ 921064 h 1061401"/>
                <a:gd name="connsiteX21" fmla="*/ 349829 w 1067631"/>
                <a:gd name="connsiteY21" fmla="*/ 917459 h 1061401"/>
                <a:gd name="connsiteX22" fmla="*/ 342622 w 1067631"/>
                <a:gd name="connsiteY22" fmla="*/ 913451 h 1061401"/>
                <a:gd name="connsiteX23" fmla="*/ 327829 w 1067631"/>
                <a:gd name="connsiteY23" fmla="*/ 905128 h 1061401"/>
                <a:gd name="connsiteX24" fmla="*/ 297982 w 1067631"/>
                <a:gd name="connsiteY24" fmla="*/ 885778 h 1061401"/>
                <a:gd name="connsiteX25" fmla="*/ 238596 w 1067631"/>
                <a:gd name="connsiteY25" fmla="*/ 837449 h 1061401"/>
                <a:gd name="connsiteX26" fmla="*/ 139880 w 1067631"/>
                <a:gd name="connsiteY26" fmla="*/ 705577 h 1061401"/>
                <a:gd name="connsiteX27" fmla="*/ 91589 w 1067631"/>
                <a:gd name="connsiteY27" fmla="*/ 549399 h 1061401"/>
                <a:gd name="connsiteX28" fmla="*/ 87938 w 1067631"/>
                <a:gd name="connsiteY28" fmla="*/ 474037 h 1061401"/>
                <a:gd name="connsiteX29" fmla="*/ 88696 w 1067631"/>
                <a:gd name="connsiteY29" fmla="*/ 456963 h 1061401"/>
                <a:gd name="connsiteX30" fmla="*/ 88720 w 1067631"/>
                <a:gd name="connsiteY30" fmla="*/ 456773 h 1061401"/>
                <a:gd name="connsiteX31" fmla="*/ 89194 w 1067631"/>
                <a:gd name="connsiteY31" fmla="*/ 450560 h 1061401"/>
                <a:gd name="connsiteX32" fmla="*/ 89976 w 1067631"/>
                <a:gd name="connsiteY32" fmla="*/ 440553 h 1061401"/>
                <a:gd name="connsiteX33" fmla="*/ 90498 w 1067631"/>
                <a:gd name="connsiteY33" fmla="*/ 435787 h 1061401"/>
                <a:gd name="connsiteX34" fmla="*/ 92205 w 1067631"/>
                <a:gd name="connsiteY34" fmla="*/ 422625 h 1061401"/>
                <a:gd name="connsiteX35" fmla="*/ 92632 w 1067631"/>
                <a:gd name="connsiteY35" fmla="*/ 419258 h 1061401"/>
                <a:gd name="connsiteX36" fmla="*/ 92727 w 1067631"/>
                <a:gd name="connsiteY36" fmla="*/ 418594 h 1061401"/>
                <a:gd name="connsiteX37" fmla="*/ 94528 w 1067631"/>
                <a:gd name="connsiteY37" fmla="*/ 407567 h 1061401"/>
                <a:gd name="connsiteX38" fmla="*/ 94670 w 1067631"/>
                <a:gd name="connsiteY38" fmla="*/ 406809 h 1061401"/>
                <a:gd name="connsiteX39" fmla="*/ 97444 w 1067631"/>
                <a:gd name="connsiteY39" fmla="*/ 392248 h 1061401"/>
                <a:gd name="connsiteX40" fmla="*/ 97871 w 1067631"/>
                <a:gd name="connsiteY40" fmla="*/ 390256 h 1061401"/>
                <a:gd name="connsiteX41" fmla="*/ 98843 w 1067631"/>
                <a:gd name="connsiteY41" fmla="*/ 385751 h 1061401"/>
                <a:gd name="connsiteX42" fmla="*/ 99436 w 1067631"/>
                <a:gd name="connsiteY42" fmla="*/ 383047 h 1061401"/>
                <a:gd name="connsiteX43" fmla="*/ 100360 w 1067631"/>
                <a:gd name="connsiteY43" fmla="*/ 379063 h 1061401"/>
                <a:gd name="connsiteX44" fmla="*/ 100977 w 1067631"/>
                <a:gd name="connsiteY44" fmla="*/ 376479 h 1061401"/>
                <a:gd name="connsiteX45" fmla="*/ 102138 w 1067631"/>
                <a:gd name="connsiteY45" fmla="*/ 371736 h 1061401"/>
                <a:gd name="connsiteX46" fmla="*/ 102541 w 1067631"/>
                <a:gd name="connsiteY46" fmla="*/ 370147 h 1061401"/>
                <a:gd name="connsiteX47" fmla="*/ 122455 w 1067631"/>
                <a:gd name="connsiteY47" fmla="*/ 309535 h 1061401"/>
                <a:gd name="connsiteX48" fmla="*/ 122834 w 1067631"/>
                <a:gd name="connsiteY48" fmla="*/ 308563 h 1061401"/>
                <a:gd name="connsiteX49" fmla="*/ 130539 w 1067631"/>
                <a:gd name="connsiteY49" fmla="*/ 290659 h 1061401"/>
                <a:gd name="connsiteX50" fmla="*/ 133858 w 1067631"/>
                <a:gd name="connsiteY50" fmla="*/ 283497 h 1061401"/>
                <a:gd name="connsiteX51" fmla="*/ 134830 w 1067631"/>
                <a:gd name="connsiteY51" fmla="*/ 281387 h 1061401"/>
                <a:gd name="connsiteX52" fmla="*/ 146281 w 1067631"/>
                <a:gd name="connsiteY52" fmla="*/ 259048 h 1061401"/>
                <a:gd name="connsiteX53" fmla="*/ 187863 w 1067631"/>
                <a:gd name="connsiteY53" fmla="*/ 195472 h 1061401"/>
                <a:gd name="connsiteX54" fmla="*/ 309504 w 1067631"/>
                <a:gd name="connsiteY54" fmla="*/ 83164 h 1061401"/>
                <a:gd name="connsiteX55" fmla="*/ 462177 w 1067631"/>
                <a:gd name="connsiteY55" fmla="*/ 16291 h 1061401"/>
                <a:gd name="connsiteX56" fmla="*/ 538324 w 1067631"/>
                <a:gd name="connsiteY56" fmla="*/ 3201 h 1061401"/>
                <a:gd name="connsiteX57" fmla="*/ 574145 w 1067631"/>
                <a:gd name="connsiteY57" fmla="*/ 1162 h 1061401"/>
                <a:gd name="connsiteX58" fmla="*/ 588062 w 1067631"/>
                <a:gd name="connsiteY58" fmla="*/ 854 h 1061401"/>
                <a:gd name="connsiteX59" fmla="*/ 588062 w 1067631"/>
                <a:gd name="connsiteY59" fmla="*/ 0 h 1061401"/>
                <a:gd name="connsiteX60" fmla="*/ 280249 w 1067631"/>
                <a:gd name="connsiteY60" fmla="*/ 0 h 1061401"/>
                <a:gd name="connsiteX61" fmla="*/ 260715 w 1067631"/>
                <a:gd name="connsiteY61" fmla="*/ 12213 h 1061401"/>
                <a:gd name="connsiteX62" fmla="*/ 117856 w 1067631"/>
                <a:gd name="connsiteY62" fmla="*/ 144084 h 1061401"/>
                <a:gd name="connsiteX63" fmla="*/ 68996 w 1067631"/>
                <a:gd name="connsiteY63" fmla="*/ 218783 h 1061401"/>
                <a:gd name="connsiteX64" fmla="*/ 59560 w 1067631"/>
                <a:gd name="connsiteY64" fmla="*/ 236781 h 1061401"/>
                <a:gd name="connsiteX65" fmla="*/ 59513 w 1067631"/>
                <a:gd name="connsiteY65" fmla="*/ 236876 h 1061401"/>
                <a:gd name="connsiteX66" fmla="*/ 58114 w 1067631"/>
                <a:gd name="connsiteY66" fmla="*/ 239556 h 1061401"/>
                <a:gd name="connsiteX67" fmla="*/ 55483 w 1067631"/>
                <a:gd name="connsiteY67" fmla="*/ 245200 h 1061401"/>
                <a:gd name="connsiteX68" fmla="*/ 50480 w 1067631"/>
                <a:gd name="connsiteY68" fmla="*/ 255918 h 1061401"/>
                <a:gd name="connsiteX69" fmla="*/ 41258 w 1067631"/>
                <a:gd name="connsiteY69" fmla="*/ 277332 h 1061401"/>
                <a:gd name="connsiteX70" fmla="*/ 35640 w 1067631"/>
                <a:gd name="connsiteY70" fmla="*/ 291251 h 1061401"/>
                <a:gd name="connsiteX71" fmla="*/ 17433 w 1067631"/>
                <a:gd name="connsiteY71" fmla="*/ 349682 h 1061401"/>
                <a:gd name="connsiteX72" fmla="*/ 17196 w 1067631"/>
                <a:gd name="connsiteY72" fmla="*/ 350607 h 1061401"/>
                <a:gd name="connsiteX73" fmla="*/ 15584 w 1067631"/>
                <a:gd name="connsiteY73" fmla="*/ 357152 h 1061401"/>
                <a:gd name="connsiteX74" fmla="*/ 15038 w 1067631"/>
                <a:gd name="connsiteY74" fmla="*/ 359476 h 1061401"/>
                <a:gd name="connsiteX75" fmla="*/ 13782 w 1067631"/>
                <a:gd name="connsiteY75" fmla="*/ 364954 h 1061401"/>
                <a:gd name="connsiteX76" fmla="*/ 13213 w 1067631"/>
                <a:gd name="connsiteY76" fmla="*/ 367515 h 1061401"/>
                <a:gd name="connsiteX77" fmla="*/ 11909 w 1067631"/>
                <a:gd name="connsiteY77" fmla="*/ 373562 h 1061401"/>
                <a:gd name="connsiteX78" fmla="*/ 11554 w 1067631"/>
                <a:gd name="connsiteY78" fmla="*/ 375245 h 1061401"/>
                <a:gd name="connsiteX79" fmla="*/ 8021 w 1067631"/>
                <a:gd name="connsiteY79" fmla="*/ 393932 h 1061401"/>
                <a:gd name="connsiteX80" fmla="*/ 6622 w 1067631"/>
                <a:gd name="connsiteY80" fmla="*/ 401734 h 1061401"/>
                <a:gd name="connsiteX81" fmla="*/ 6030 w 1067631"/>
                <a:gd name="connsiteY81" fmla="*/ 406216 h 1061401"/>
                <a:gd name="connsiteX82" fmla="*/ 6006 w 1067631"/>
                <a:gd name="connsiteY82" fmla="*/ 406429 h 1061401"/>
                <a:gd name="connsiteX83" fmla="*/ 3327 w 1067631"/>
                <a:gd name="connsiteY83" fmla="*/ 427202 h 1061401"/>
                <a:gd name="connsiteX84" fmla="*/ 2900 w 1067631"/>
                <a:gd name="connsiteY84" fmla="*/ 430593 h 1061401"/>
                <a:gd name="connsiteX85" fmla="*/ 2782 w 1067631"/>
                <a:gd name="connsiteY85" fmla="*/ 432253 h 1061401"/>
                <a:gd name="connsiteX86" fmla="*/ 2189 w 1067631"/>
                <a:gd name="connsiteY86" fmla="*/ 439533 h 1061401"/>
                <a:gd name="connsiteX87" fmla="*/ 1833 w 1067631"/>
                <a:gd name="connsiteY87" fmla="*/ 443991 h 1061401"/>
                <a:gd name="connsiteX88" fmla="*/ 340 w 1067631"/>
                <a:gd name="connsiteY88" fmla="*/ 471547 h 1061401"/>
                <a:gd name="connsiteX89" fmla="*/ 4631 w 1067631"/>
                <a:gd name="connsiteY89" fmla="*/ 559951 h 1061401"/>
                <a:gd name="connsiteX90" fmla="*/ 61457 w 1067631"/>
                <a:gd name="connsiteY90" fmla="*/ 743661 h 1061401"/>
                <a:gd name="connsiteX91" fmla="*/ 177408 w 1067631"/>
                <a:gd name="connsiteY91" fmla="*/ 898583 h 1061401"/>
                <a:gd name="connsiteX92" fmla="*/ 247154 w 1067631"/>
                <a:gd name="connsiteY92" fmla="*/ 955330 h 1061401"/>
                <a:gd name="connsiteX93" fmla="*/ 282241 w 1067631"/>
                <a:gd name="connsiteY93" fmla="*/ 978047 h 1061401"/>
                <a:gd name="connsiteX94" fmla="*/ 299594 w 1067631"/>
                <a:gd name="connsiteY94" fmla="*/ 987841 h 1061401"/>
                <a:gd name="connsiteX95" fmla="*/ 308081 w 1067631"/>
                <a:gd name="connsiteY95" fmla="*/ 992537 h 1061401"/>
                <a:gd name="connsiteX96" fmla="*/ 316592 w 1067631"/>
                <a:gd name="connsiteY96" fmla="*/ 996805 h 1061401"/>
                <a:gd name="connsiteX97" fmla="*/ 406418 w 1067631"/>
                <a:gd name="connsiteY97" fmla="*/ 1033538 h 1061401"/>
                <a:gd name="connsiteX98" fmla="*/ 422444 w 1067631"/>
                <a:gd name="connsiteY98" fmla="*/ 1038328 h 1061401"/>
                <a:gd name="connsiteX99" fmla="*/ 429912 w 1067631"/>
                <a:gd name="connsiteY99" fmla="*/ 1040391 h 1061401"/>
                <a:gd name="connsiteX100" fmla="*/ 438281 w 1067631"/>
                <a:gd name="connsiteY100" fmla="*/ 1042691 h 1061401"/>
                <a:gd name="connsiteX101" fmla="*/ 438565 w 1067631"/>
                <a:gd name="connsiteY101" fmla="*/ 1042762 h 1061401"/>
                <a:gd name="connsiteX102" fmla="*/ 438589 w 1067631"/>
                <a:gd name="connsiteY102" fmla="*/ 1042762 h 1061401"/>
                <a:gd name="connsiteX103" fmla="*/ 439964 w 1067631"/>
                <a:gd name="connsiteY103" fmla="*/ 1043142 h 1061401"/>
                <a:gd name="connsiteX104" fmla="*/ 445440 w 1067631"/>
                <a:gd name="connsiteY104" fmla="*/ 1044422 h 1061401"/>
                <a:gd name="connsiteX105" fmla="*/ 462343 w 1067631"/>
                <a:gd name="connsiteY105" fmla="*/ 1048216 h 1061401"/>
                <a:gd name="connsiteX106" fmla="*/ 463078 w 1067631"/>
                <a:gd name="connsiteY106" fmla="*/ 1048382 h 1061401"/>
                <a:gd name="connsiteX107" fmla="*/ 471873 w 1067631"/>
                <a:gd name="connsiteY107" fmla="*/ 1050232 h 1061401"/>
                <a:gd name="connsiteX108" fmla="*/ 474908 w 1067631"/>
                <a:gd name="connsiteY108" fmla="*/ 1050754 h 1061401"/>
                <a:gd name="connsiteX109" fmla="*/ 475358 w 1067631"/>
                <a:gd name="connsiteY109" fmla="*/ 1050801 h 1061401"/>
                <a:gd name="connsiteX110" fmla="*/ 558902 w 1067631"/>
                <a:gd name="connsiteY110" fmla="*/ 1060690 h 1061401"/>
                <a:gd name="connsiteX111" fmla="*/ 578176 w 1067631"/>
                <a:gd name="connsiteY111" fmla="*/ 1061188 h 1061401"/>
                <a:gd name="connsiteX112" fmla="*/ 588109 w 1067631"/>
                <a:gd name="connsiteY112" fmla="*/ 1061401 h 1061401"/>
                <a:gd name="connsiteX113" fmla="*/ 598208 w 1067631"/>
                <a:gd name="connsiteY113" fmla="*/ 1061164 h 1061401"/>
                <a:gd name="connsiteX114" fmla="*/ 618928 w 1067631"/>
                <a:gd name="connsiteY114" fmla="*/ 1060595 h 1061401"/>
                <a:gd name="connsiteX115" fmla="*/ 640241 w 1067631"/>
                <a:gd name="connsiteY115" fmla="*/ 1059030 h 1061401"/>
                <a:gd name="connsiteX116" fmla="*/ 729877 w 1067631"/>
                <a:gd name="connsiteY116" fmla="*/ 1044446 h 1061401"/>
                <a:gd name="connsiteX117" fmla="*/ 910169 w 1067631"/>
                <a:gd name="connsiteY117" fmla="*/ 967447 h 1061401"/>
                <a:gd name="connsiteX118" fmla="*/ 1054237 w 1067631"/>
                <a:gd name="connsiteY118" fmla="*/ 836880 h 1061401"/>
                <a:gd name="connsiteX119" fmla="*/ 1067632 w 1067631"/>
                <a:gd name="connsiteY119" fmla="*/ 819119 h 1061401"/>
                <a:gd name="connsiteX120" fmla="*/ 1067632 w 1067631"/>
                <a:gd name="connsiteY120" fmla="*/ 626231 h 1061401"/>
                <a:gd name="connsiteX121" fmla="*/ 1055849 w 1067631"/>
                <a:gd name="connsiteY121" fmla="*/ 660379 h 1061401"/>
                <a:gd name="connsiteX122" fmla="*/ 1027068 w 1067631"/>
                <a:gd name="connsiteY122" fmla="*/ 721845 h 1061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1067631" h="1061401">
                  <a:moveTo>
                    <a:pt x="1027068" y="721845"/>
                  </a:moveTo>
                  <a:cubicBezTo>
                    <a:pt x="1015191" y="742855"/>
                    <a:pt x="1001062" y="764150"/>
                    <a:pt x="984775" y="784971"/>
                  </a:cubicBezTo>
                  <a:cubicBezTo>
                    <a:pt x="952344" y="826731"/>
                    <a:pt x="909885" y="865407"/>
                    <a:pt x="862092" y="896141"/>
                  </a:cubicBezTo>
                  <a:cubicBezTo>
                    <a:pt x="814393" y="927182"/>
                    <a:pt x="760791" y="948880"/>
                    <a:pt x="708825" y="961614"/>
                  </a:cubicBezTo>
                  <a:cubicBezTo>
                    <a:pt x="682819" y="968159"/>
                    <a:pt x="657049" y="971692"/>
                    <a:pt x="632560" y="974016"/>
                  </a:cubicBezTo>
                  <a:cubicBezTo>
                    <a:pt x="626419" y="974467"/>
                    <a:pt x="620375" y="974917"/>
                    <a:pt x="614400" y="975368"/>
                  </a:cubicBezTo>
                  <a:cubicBezTo>
                    <a:pt x="608426" y="975534"/>
                    <a:pt x="602523" y="975676"/>
                    <a:pt x="596738" y="975842"/>
                  </a:cubicBezTo>
                  <a:cubicBezTo>
                    <a:pt x="593846" y="975913"/>
                    <a:pt x="590977" y="975984"/>
                    <a:pt x="588109" y="976056"/>
                  </a:cubicBezTo>
                  <a:cubicBezTo>
                    <a:pt x="585264" y="975984"/>
                    <a:pt x="582443" y="975913"/>
                    <a:pt x="579646" y="975842"/>
                  </a:cubicBezTo>
                  <a:cubicBezTo>
                    <a:pt x="574051" y="975700"/>
                    <a:pt x="568574" y="975581"/>
                    <a:pt x="563193" y="975439"/>
                  </a:cubicBezTo>
                  <a:cubicBezTo>
                    <a:pt x="530951" y="973850"/>
                    <a:pt x="503096" y="969440"/>
                    <a:pt x="480953" y="964792"/>
                  </a:cubicBezTo>
                  <a:cubicBezTo>
                    <a:pt x="477800" y="964080"/>
                    <a:pt x="474007" y="963226"/>
                    <a:pt x="469597" y="962231"/>
                  </a:cubicBezTo>
                  <a:cubicBezTo>
                    <a:pt x="468578" y="961994"/>
                    <a:pt x="467487" y="961756"/>
                    <a:pt x="466397" y="961519"/>
                  </a:cubicBezTo>
                  <a:cubicBezTo>
                    <a:pt x="464477" y="961069"/>
                    <a:pt x="462604" y="960618"/>
                    <a:pt x="460802" y="960168"/>
                  </a:cubicBezTo>
                  <a:cubicBezTo>
                    <a:pt x="460636" y="960120"/>
                    <a:pt x="460494" y="960073"/>
                    <a:pt x="460328" y="960025"/>
                  </a:cubicBezTo>
                  <a:cubicBezTo>
                    <a:pt x="455468" y="958650"/>
                    <a:pt x="451035" y="957440"/>
                    <a:pt x="447052" y="956350"/>
                  </a:cubicBezTo>
                  <a:cubicBezTo>
                    <a:pt x="442737" y="955140"/>
                    <a:pt x="438186" y="953788"/>
                    <a:pt x="433373" y="952271"/>
                  </a:cubicBezTo>
                  <a:cubicBezTo>
                    <a:pt x="433207" y="952223"/>
                    <a:pt x="433041" y="952152"/>
                    <a:pt x="432875" y="952105"/>
                  </a:cubicBezTo>
                  <a:cubicBezTo>
                    <a:pt x="426522" y="950018"/>
                    <a:pt x="423132" y="948880"/>
                    <a:pt x="423132" y="948880"/>
                  </a:cubicBezTo>
                  <a:cubicBezTo>
                    <a:pt x="423013" y="948832"/>
                    <a:pt x="422871" y="948809"/>
                    <a:pt x="422752" y="948785"/>
                  </a:cubicBezTo>
                  <a:cubicBezTo>
                    <a:pt x="403455" y="942192"/>
                    <a:pt x="381075" y="933229"/>
                    <a:pt x="357084" y="921064"/>
                  </a:cubicBezTo>
                  <a:cubicBezTo>
                    <a:pt x="354689" y="919878"/>
                    <a:pt x="352271" y="918669"/>
                    <a:pt x="349829" y="917459"/>
                  </a:cubicBezTo>
                  <a:cubicBezTo>
                    <a:pt x="347459" y="916131"/>
                    <a:pt x="345064" y="914803"/>
                    <a:pt x="342622" y="913451"/>
                  </a:cubicBezTo>
                  <a:cubicBezTo>
                    <a:pt x="337786" y="910725"/>
                    <a:pt x="332855" y="907950"/>
                    <a:pt x="327829" y="905128"/>
                  </a:cubicBezTo>
                  <a:cubicBezTo>
                    <a:pt x="318133" y="898962"/>
                    <a:pt x="307868" y="892939"/>
                    <a:pt x="297982" y="885778"/>
                  </a:cubicBezTo>
                  <a:cubicBezTo>
                    <a:pt x="277950" y="871881"/>
                    <a:pt x="257704" y="855898"/>
                    <a:pt x="238596" y="837449"/>
                  </a:cubicBezTo>
                  <a:cubicBezTo>
                    <a:pt x="200238" y="800859"/>
                    <a:pt x="165104" y="755732"/>
                    <a:pt x="139880" y="705577"/>
                  </a:cubicBezTo>
                  <a:cubicBezTo>
                    <a:pt x="114419" y="655612"/>
                    <a:pt x="97800" y="601403"/>
                    <a:pt x="91589" y="549399"/>
                  </a:cubicBezTo>
                  <a:cubicBezTo>
                    <a:pt x="88270" y="523456"/>
                    <a:pt x="86989" y="498059"/>
                    <a:pt x="87938" y="474037"/>
                  </a:cubicBezTo>
                  <a:cubicBezTo>
                    <a:pt x="87938" y="468251"/>
                    <a:pt x="88270" y="462559"/>
                    <a:pt x="88696" y="456963"/>
                  </a:cubicBezTo>
                  <a:cubicBezTo>
                    <a:pt x="88696" y="456892"/>
                    <a:pt x="88720" y="456844"/>
                    <a:pt x="88720" y="456773"/>
                  </a:cubicBezTo>
                  <a:cubicBezTo>
                    <a:pt x="88720" y="456773"/>
                    <a:pt x="88886" y="454615"/>
                    <a:pt x="89194" y="450560"/>
                  </a:cubicBezTo>
                  <a:cubicBezTo>
                    <a:pt x="89479" y="447193"/>
                    <a:pt x="89739" y="443873"/>
                    <a:pt x="89976" y="440553"/>
                  </a:cubicBezTo>
                  <a:cubicBezTo>
                    <a:pt x="90119" y="439059"/>
                    <a:pt x="90308" y="437470"/>
                    <a:pt x="90498" y="435787"/>
                  </a:cubicBezTo>
                  <a:cubicBezTo>
                    <a:pt x="91067" y="431352"/>
                    <a:pt x="91636" y="426941"/>
                    <a:pt x="92205" y="422625"/>
                  </a:cubicBezTo>
                  <a:cubicBezTo>
                    <a:pt x="92347" y="421487"/>
                    <a:pt x="92490" y="420373"/>
                    <a:pt x="92632" y="419258"/>
                  </a:cubicBezTo>
                  <a:cubicBezTo>
                    <a:pt x="92655" y="419021"/>
                    <a:pt x="92679" y="418808"/>
                    <a:pt x="92727" y="418594"/>
                  </a:cubicBezTo>
                  <a:cubicBezTo>
                    <a:pt x="93248" y="415132"/>
                    <a:pt x="93841" y="411433"/>
                    <a:pt x="94528" y="407567"/>
                  </a:cubicBezTo>
                  <a:cubicBezTo>
                    <a:pt x="94576" y="407306"/>
                    <a:pt x="94623" y="407046"/>
                    <a:pt x="94670" y="406809"/>
                  </a:cubicBezTo>
                  <a:cubicBezTo>
                    <a:pt x="95524" y="401828"/>
                    <a:pt x="96472" y="396991"/>
                    <a:pt x="97444" y="392248"/>
                  </a:cubicBezTo>
                  <a:cubicBezTo>
                    <a:pt x="97586" y="391584"/>
                    <a:pt x="97729" y="390920"/>
                    <a:pt x="97871" y="390256"/>
                  </a:cubicBezTo>
                  <a:cubicBezTo>
                    <a:pt x="98179" y="388739"/>
                    <a:pt x="98511" y="387245"/>
                    <a:pt x="98843" y="385751"/>
                  </a:cubicBezTo>
                  <a:cubicBezTo>
                    <a:pt x="99032" y="384850"/>
                    <a:pt x="99246" y="383972"/>
                    <a:pt x="99436" y="383047"/>
                  </a:cubicBezTo>
                  <a:cubicBezTo>
                    <a:pt x="99744" y="381696"/>
                    <a:pt x="100052" y="380368"/>
                    <a:pt x="100360" y="379063"/>
                  </a:cubicBezTo>
                  <a:cubicBezTo>
                    <a:pt x="100550" y="378210"/>
                    <a:pt x="100763" y="377356"/>
                    <a:pt x="100977" y="376479"/>
                  </a:cubicBezTo>
                  <a:cubicBezTo>
                    <a:pt x="101356" y="374890"/>
                    <a:pt x="101759" y="373301"/>
                    <a:pt x="102138" y="371736"/>
                  </a:cubicBezTo>
                  <a:cubicBezTo>
                    <a:pt x="102281" y="371214"/>
                    <a:pt x="102399" y="370692"/>
                    <a:pt x="102541" y="370147"/>
                  </a:cubicBezTo>
                  <a:cubicBezTo>
                    <a:pt x="108823" y="345532"/>
                    <a:pt x="116125" y="325043"/>
                    <a:pt x="122455" y="309535"/>
                  </a:cubicBezTo>
                  <a:cubicBezTo>
                    <a:pt x="122574" y="309203"/>
                    <a:pt x="122716" y="308895"/>
                    <a:pt x="122834" y="308563"/>
                  </a:cubicBezTo>
                  <a:cubicBezTo>
                    <a:pt x="125276" y="302682"/>
                    <a:pt x="127813" y="296706"/>
                    <a:pt x="130539" y="290659"/>
                  </a:cubicBezTo>
                  <a:cubicBezTo>
                    <a:pt x="131796" y="287956"/>
                    <a:pt x="132934" y="285560"/>
                    <a:pt x="133858" y="283497"/>
                  </a:cubicBezTo>
                  <a:cubicBezTo>
                    <a:pt x="134214" y="282762"/>
                    <a:pt x="134522" y="282051"/>
                    <a:pt x="134830" y="281387"/>
                  </a:cubicBezTo>
                  <a:cubicBezTo>
                    <a:pt x="138363" y="273988"/>
                    <a:pt x="142132" y="266542"/>
                    <a:pt x="146281" y="259048"/>
                  </a:cubicBezTo>
                  <a:cubicBezTo>
                    <a:pt x="157992" y="237967"/>
                    <a:pt x="171789" y="216459"/>
                    <a:pt x="187863" y="195472"/>
                  </a:cubicBezTo>
                  <a:cubicBezTo>
                    <a:pt x="220176" y="153665"/>
                    <a:pt x="261947" y="114347"/>
                    <a:pt x="309504" y="83164"/>
                  </a:cubicBezTo>
                  <a:cubicBezTo>
                    <a:pt x="357084" y="51957"/>
                    <a:pt x="410306" y="29547"/>
                    <a:pt x="462177" y="16291"/>
                  </a:cubicBezTo>
                  <a:cubicBezTo>
                    <a:pt x="488207" y="9889"/>
                    <a:pt x="513835" y="5739"/>
                    <a:pt x="538324" y="3201"/>
                  </a:cubicBezTo>
                  <a:cubicBezTo>
                    <a:pt x="550605" y="2348"/>
                    <a:pt x="562529" y="1162"/>
                    <a:pt x="574145" y="1162"/>
                  </a:cubicBezTo>
                  <a:cubicBezTo>
                    <a:pt x="578839" y="1114"/>
                    <a:pt x="583486" y="854"/>
                    <a:pt x="588062" y="854"/>
                  </a:cubicBezTo>
                  <a:lnTo>
                    <a:pt x="588062" y="0"/>
                  </a:lnTo>
                  <a:lnTo>
                    <a:pt x="280249" y="0"/>
                  </a:lnTo>
                  <a:cubicBezTo>
                    <a:pt x="273659" y="3937"/>
                    <a:pt x="267139" y="8015"/>
                    <a:pt x="260715" y="12213"/>
                  </a:cubicBezTo>
                  <a:cubicBezTo>
                    <a:pt x="204837" y="48826"/>
                    <a:pt x="155811" y="94950"/>
                    <a:pt x="117856" y="144084"/>
                  </a:cubicBezTo>
                  <a:cubicBezTo>
                    <a:pt x="98961" y="168723"/>
                    <a:pt x="82746" y="193978"/>
                    <a:pt x="68996" y="218783"/>
                  </a:cubicBezTo>
                  <a:cubicBezTo>
                    <a:pt x="65677" y="224806"/>
                    <a:pt x="62524" y="230805"/>
                    <a:pt x="59560" y="236781"/>
                  </a:cubicBezTo>
                  <a:cubicBezTo>
                    <a:pt x="59537" y="236805"/>
                    <a:pt x="59513" y="236829"/>
                    <a:pt x="59513" y="236876"/>
                  </a:cubicBezTo>
                  <a:cubicBezTo>
                    <a:pt x="59513" y="236876"/>
                    <a:pt x="59039" y="237801"/>
                    <a:pt x="58114" y="239556"/>
                  </a:cubicBezTo>
                  <a:cubicBezTo>
                    <a:pt x="57474" y="240931"/>
                    <a:pt x="56573" y="242828"/>
                    <a:pt x="55483" y="245200"/>
                  </a:cubicBezTo>
                  <a:cubicBezTo>
                    <a:pt x="53776" y="248780"/>
                    <a:pt x="52093" y="252361"/>
                    <a:pt x="50480" y="255918"/>
                  </a:cubicBezTo>
                  <a:cubicBezTo>
                    <a:pt x="47754" y="261752"/>
                    <a:pt x="44554" y="268890"/>
                    <a:pt x="41258" y="277332"/>
                  </a:cubicBezTo>
                  <a:cubicBezTo>
                    <a:pt x="39314" y="282027"/>
                    <a:pt x="37442" y="286675"/>
                    <a:pt x="35640" y="291251"/>
                  </a:cubicBezTo>
                  <a:cubicBezTo>
                    <a:pt x="27888" y="312120"/>
                    <a:pt x="21984" y="331778"/>
                    <a:pt x="17433" y="349682"/>
                  </a:cubicBezTo>
                  <a:cubicBezTo>
                    <a:pt x="17362" y="349990"/>
                    <a:pt x="17267" y="350299"/>
                    <a:pt x="17196" y="350607"/>
                  </a:cubicBezTo>
                  <a:cubicBezTo>
                    <a:pt x="16627" y="352812"/>
                    <a:pt x="16105" y="354994"/>
                    <a:pt x="15584" y="357152"/>
                  </a:cubicBezTo>
                  <a:cubicBezTo>
                    <a:pt x="15394" y="357934"/>
                    <a:pt x="15204" y="358693"/>
                    <a:pt x="15038" y="359476"/>
                  </a:cubicBezTo>
                  <a:cubicBezTo>
                    <a:pt x="14612" y="361326"/>
                    <a:pt x="14185" y="363152"/>
                    <a:pt x="13782" y="364954"/>
                  </a:cubicBezTo>
                  <a:cubicBezTo>
                    <a:pt x="13592" y="365807"/>
                    <a:pt x="13403" y="366661"/>
                    <a:pt x="13213" y="367515"/>
                  </a:cubicBezTo>
                  <a:cubicBezTo>
                    <a:pt x="12763" y="369554"/>
                    <a:pt x="12336" y="371593"/>
                    <a:pt x="11909" y="373562"/>
                  </a:cubicBezTo>
                  <a:cubicBezTo>
                    <a:pt x="11791" y="374131"/>
                    <a:pt x="11672" y="374676"/>
                    <a:pt x="11554" y="375245"/>
                  </a:cubicBezTo>
                  <a:cubicBezTo>
                    <a:pt x="10202" y="381838"/>
                    <a:pt x="9017" y="388075"/>
                    <a:pt x="8021" y="393932"/>
                  </a:cubicBezTo>
                  <a:cubicBezTo>
                    <a:pt x="7547" y="396517"/>
                    <a:pt x="7097" y="399102"/>
                    <a:pt x="6622" y="401734"/>
                  </a:cubicBezTo>
                  <a:cubicBezTo>
                    <a:pt x="6433" y="403204"/>
                    <a:pt x="6243" y="404722"/>
                    <a:pt x="6030" y="406216"/>
                  </a:cubicBezTo>
                  <a:cubicBezTo>
                    <a:pt x="6030" y="406287"/>
                    <a:pt x="6006" y="406358"/>
                    <a:pt x="6006" y="406429"/>
                  </a:cubicBezTo>
                  <a:cubicBezTo>
                    <a:pt x="4963" y="414326"/>
                    <a:pt x="4038" y="421250"/>
                    <a:pt x="3327" y="427202"/>
                  </a:cubicBezTo>
                  <a:cubicBezTo>
                    <a:pt x="3185" y="428340"/>
                    <a:pt x="3043" y="429455"/>
                    <a:pt x="2900" y="430593"/>
                  </a:cubicBezTo>
                  <a:cubicBezTo>
                    <a:pt x="2853" y="431139"/>
                    <a:pt x="2806" y="431708"/>
                    <a:pt x="2782" y="432253"/>
                  </a:cubicBezTo>
                  <a:cubicBezTo>
                    <a:pt x="2521" y="434933"/>
                    <a:pt x="2308" y="437399"/>
                    <a:pt x="2189" y="439533"/>
                  </a:cubicBezTo>
                  <a:cubicBezTo>
                    <a:pt x="2071" y="441193"/>
                    <a:pt x="1952" y="442664"/>
                    <a:pt x="1833" y="443991"/>
                  </a:cubicBezTo>
                  <a:cubicBezTo>
                    <a:pt x="1099" y="452979"/>
                    <a:pt x="387" y="462156"/>
                    <a:pt x="340" y="471547"/>
                  </a:cubicBezTo>
                  <a:cubicBezTo>
                    <a:pt x="-727" y="499671"/>
                    <a:pt x="719" y="529432"/>
                    <a:pt x="4631" y="559951"/>
                  </a:cubicBezTo>
                  <a:cubicBezTo>
                    <a:pt x="11980" y="621062"/>
                    <a:pt x="31467" y="684899"/>
                    <a:pt x="61457" y="743661"/>
                  </a:cubicBezTo>
                  <a:cubicBezTo>
                    <a:pt x="91162" y="802637"/>
                    <a:pt x="132365" y="855661"/>
                    <a:pt x="177408" y="898583"/>
                  </a:cubicBezTo>
                  <a:cubicBezTo>
                    <a:pt x="199859" y="920186"/>
                    <a:pt x="223589" y="938991"/>
                    <a:pt x="247154" y="955330"/>
                  </a:cubicBezTo>
                  <a:cubicBezTo>
                    <a:pt x="258771" y="963725"/>
                    <a:pt x="270790" y="970862"/>
                    <a:pt x="282241" y="978047"/>
                  </a:cubicBezTo>
                  <a:cubicBezTo>
                    <a:pt x="288144" y="981367"/>
                    <a:pt x="293928" y="984640"/>
                    <a:pt x="299594" y="987841"/>
                  </a:cubicBezTo>
                  <a:cubicBezTo>
                    <a:pt x="302439" y="989430"/>
                    <a:pt x="305260" y="990995"/>
                    <a:pt x="308081" y="992537"/>
                  </a:cubicBezTo>
                  <a:cubicBezTo>
                    <a:pt x="310950" y="993960"/>
                    <a:pt x="313771" y="995382"/>
                    <a:pt x="316592" y="996805"/>
                  </a:cubicBezTo>
                  <a:cubicBezTo>
                    <a:pt x="350161" y="1013832"/>
                    <a:pt x="381075" y="1025546"/>
                    <a:pt x="406418" y="1033538"/>
                  </a:cubicBezTo>
                  <a:cubicBezTo>
                    <a:pt x="410638" y="1035032"/>
                    <a:pt x="416043" y="1036573"/>
                    <a:pt x="422444" y="1038328"/>
                  </a:cubicBezTo>
                  <a:cubicBezTo>
                    <a:pt x="425004" y="1039063"/>
                    <a:pt x="427517" y="1039751"/>
                    <a:pt x="429912" y="1040391"/>
                  </a:cubicBezTo>
                  <a:cubicBezTo>
                    <a:pt x="432852" y="1041197"/>
                    <a:pt x="435602" y="1041956"/>
                    <a:pt x="438281" y="1042691"/>
                  </a:cubicBezTo>
                  <a:cubicBezTo>
                    <a:pt x="438375" y="1042715"/>
                    <a:pt x="438470" y="1042738"/>
                    <a:pt x="438565" y="1042762"/>
                  </a:cubicBezTo>
                  <a:cubicBezTo>
                    <a:pt x="438565" y="1042762"/>
                    <a:pt x="438589" y="1042762"/>
                    <a:pt x="438589" y="1042762"/>
                  </a:cubicBezTo>
                  <a:cubicBezTo>
                    <a:pt x="439039" y="1042881"/>
                    <a:pt x="439537" y="1043023"/>
                    <a:pt x="439964" y="1043142"/>
                  </a:cubicBezTo>
                  <a:cubicBezTo>
                    <a:pt x="441860" y="1043616"/>
                    <a:pt x="443686" y="1044043"/>
                    <a:pt x="445440" y="1044422"/>
                  </a:cubicBezTo>
                  <a:cubicBezTo>
                    <a:pt x="450703" y="1045679"/>
                    <a:pt x="456345" y="1046960"/>
                    <a:pt x="462343" y="1048216"/>
                  </a:cubicBezTo>
                  <a:cubicBezTo>
                    <a:pt x="462580" y="1048264"/>
                    <a:pt x="462841" y="1048335"/>
                    <a:pt x="463078" y="1048382"/>
                  </a:cubicBezTo>
                  <a:cubicBezTo>
                    <a:pt x="466919" y="1049236"/>
                    <a:pt x="469858" y="1049924"/>
                    <a:pt x="471873" y="1050232"/>
                  </a:cubicBezTo>
                  <a:cubicBezTo>
                    <a:pt x="473889" y="1050588"/>
                    <a:pt x="474908" y="1050754"/>
                    <a:pt x="474908" y="1050754"/>
                  </a:cubicBezTo>
                  <a:cubicBezTo>
                    <a:pt x="475050" y="1050777"/>
                    <a:pt x="475216" y="1050777"/>
                    <a:pt x="475358" y="1050801"/>
                  </a:cubicBezTo>
                  <a:cubicBezTo>
                    <a:pt x="498994" y="1055259"/>
                    <a:pt x="527158" y="1059148"/>
                    <a:pt x="558902" y="1060690"/>
                  </a:cubicBezTo>
                  <a:cubicBezTo>
                    <a:pt x="565208" y="1060856"/>
                    <a:pt x="571633" y="1060998"/>
                    <a:pt x="578176" y="1061188"/>
                  </a:cubicBezTo>
                  <a:cubicBezTo>
                    <a:pt x="581447" y="1061259"/>
                    <a:pt x="584766" y="1061330"/>
                    <a:pt x="588109" y="1061401"/>
                  </a:cubicBezTo>
                  <a:cubicBezTo>
                    <a:pt x="591452" y="1061330"/>
                    <a:pt x="594818" y="1061235"/>
                    <a:pt x="598208" y="1061164"/>
                  </a:cubicBezTo>
                  <a:cubicBezTo>
                    <a:pt x="605012" y="1060974"/>
                    <a:pt x="611911" y="1060785"/>
                    <a:pt x="618928" y="1060595"/>
                  </a:cubicBezTo>
                  <a:cubicBezTo>
                    <a:pt x="625922" y="1060073"/>
                    <a:pt x="633034" y="1059552"/>
                    <a:pt x="640241" y="1059030"/>
                  </a:cubicBezTo>
                  <a:cubicBezTo>
                    <a:pt x="668998" y="1056326"/>
                    <a:pt x="699295" y="1052082"/>
                    <a:pt x="729877" y="1044446"/>
                  </a:cubicBezTo>
                  <a:cubicBezTo>
                    <a:pt x="791065" y="1029483"/>
                    <a:pt x="854102" y="1003872"/>
                    <a:pt x="910169" y="967447"/>
                  </a:cubicBezTo>
                  <a:cubicBezTo>
                    <a:pt x="966355" y="931332"/>
                    <a:pt x="1016116" y="885896"/>
                    <a:pt x="1054237" y="836880"/>
                  </a:cubicBezTo>
                  <a:cubicBezTo>
                    <a:pt x="1058836" y="830999"/>
                    <a:pt x="1063317" y="825071"/>
                    <a:pt x="1067632" y="819119"/>
                  </a:cubicBezTo>
                  <a:lnTo>
                    <a:pt x="1067632" y="626231"/>
                  </a:lnTo>
                  <a:cubicBezTo>
                    <a:pt x="1064383" y="637068"/>
                    <a:pt x="1060496" y="648498"/>
                    <a:pt x="1055849" y="660379"/>
                  </a:cubicBezTo>
                  <a:cubicBezTo>
                    <a:pt x="1048429" y="680085"/>
                    <a:pt x="1038614" y="700668"/>
                    <a:pt x="1027068" y="721845"/>
                  </a:cubicBezTo>
                  <a:close/>
                </a:path>
              </a:pathLst>
            </a:custGeom>
            <a:solidFill>
              <a:srgbClr val="F1F2F2"/>
            </a:solidFill>
            <a:ln w="2370" cap="flat">
              <a:noFill/>
              <a:prstDash val="solid"/>
              <a:miter/>
            </a:ln>
          </p:spPr>
          <p:txBody>
            <a:bodyPr rtlCol="0" anchor="ctr"/>
            <a:lstStyle/>
            <a:p>
              <a:endParaRPr lang="en-US"/>
            </a:p>
          </p:txBody>
        </p:sp>
        <p:sp>
          <p:nvSpPr>
            <p:cNvPr id="11" name="Graphic 4">
              <a:extLst>
                <a:ext uri="{FF2B5EF4-FFF2-40B4-BE49-F238E27FC236}">
                  <a16:creationId xmlns:a16="http://schemas.microsoft.com/office/drawing/2014/main" id="{54C45C6A-4FB5-9044-84EC-AC920D75607A}"/>
                </a:ext>
              </a:extLst>
            </p:cNvPr>
            <p:cNvSpPr/>
            <p:nvPr/>
          </p:nvSpPr>
          <p:spPr>
            <a:xfrm>
              <a:off x="6926771" y="2679054"/>
              <a:ext cx="688373" cy="1170105"/>
            </a:xfrm>
            <a:custGeom>
              <a:avLst/>
              <a:gdLst>
                <a:gd name="connsiteX0" fmla="*/ 0 w 716474"/>
                <a:gd name="connsiteY0" fmla="*/ 0 h 1160145"/>
                <a:gd name="connsiteX1" fmla="*/ 716474 w 716474"/>
                <a:gd name="connsiteY1" fmla="*/ 0 h 1160145"/>
                <a:gd name="connsiteX2" fmla="*/ 716474 w 716474"/>
                <a:gd name="connsiteY2" fmla="*/ 1160145 h 1160145"/>
                <a:gd name="connsiteX3" fmla="*/ 0 w 716474"/>
                <a:gd name="connsiteY3" fmla="*/ 1160145 h 1160145"/>
              </a:gdLst>
              <a:ahLst/>
              <a:cxnLst>
                <a:cxn ang="0">
                  <a:pos x="connsiteX0" y="connsiteY0"/>
                </a:cxn>
                <a:cxn ang="0">
                  <a:pos x="connsiteX1" y="connsiteY1"/>
                </a:cxn>
                <a:cxn ang="0">
                  <a:pos x="connsiteX2" y="connsiteY2"/>
                </a:cxn>
                <a:cxn ang="0">
                  <a:pos x="connsiteX3" y="connsiteY3"/>
                </a:cxn>
              </a:cxnLst>
              <a:rect l="l" t="t" r="r" b="b"/>
              <a:pathLst>
                <a:path w="716474" h="1160145">
                  <a:moveTo>
                    <a:pt x="0" y="0"/>
                  </a:moveTo>
                  <a:lnTo>
                    <a:pt x="716474" y="0"/>
                  </a:lnTo>
                  <a:lnTo>
                    <a:pt x="716474" y="1160145"/>
                  </a:lnTo>
                  <a:lnTo>
                    <a:pt x="0" y="1160145"/>
                  </a:lnTo>
                  <a:close/>
                </a:path>
              </a:pathLst>
            </a:custGeom>
            <a:solidFill>
              <a:srgbClr val="297239"/>
            </a:solidFill>
            <a:ln w="2370" cap="flat">
              <a:noFill/>
              <a:prstDash val="solid"/>
              <a:miter/>
            </a:ln>
          </p:spPr>
          <p:txBody>
            <a:bodyPr rtlCol="0" anchor="ctr"/>
            <a:lstStyle/>
            <a:p>
              <a:endParaRPr lang="en-US"/>
            </a:p>
          </p:txBody>
        </p:sp>
        <p:sp>
          <p:nvSpPr>
            <p:cNvPr id="13" name="Graphic 4">
              <a:extLst>
                <a:ext uri="{FF2B5EF4-FFF2-40B4-BE49-F238E27FC236}">
                  <a16:creationId xmlns:a16="http://schemas.microsoft.com/office/drawing/2014/main" id="{4A80FCAF-340B-F943-8341-FF765DE416DA}"/>
                </a:ext>
              </a:extLst>
            </p:cNvPr>
            <p:cNvSpPr/>
            <p:nvPr/>
          </p:nvSpPr>
          <p:spPr>
            <a:xfrm rot="10800000">
              <a:off x="6911593" y="3171869"/>
              <a:ext cx="30416" cy="325541"/>
            </a:xfrm>
            <a:custGeom>
              <a:avLst/>
              <a:gdLst>
                <a:gd name="connsiteX0" fmla="*/ 0 w 30416"/>
                <a:gd name="connsiteY0" fmla="*/ 0 h 257696"/>
                <a:gd name="connsiteX1" fmla="*/ 30416 w 30416"/>
                <a:gd name="connsiteY1" fmla="*/ 0 h 257696"/>
                <a:gd name="connsiteX2" fmla="*/ 30416 w 30416"/>
                <a:gd name="connsiteY2" fmla="*/ 257697 h 257696"/>
                <a:gd name="connsiteX3" fmla="*/ 0 w 30416"/>
                <a:gd name="connsiteY3" fmla="*/ 257697 h 257696"/>
              </a:gdLst>
              <a:ahLst/>
              <a:cxnLst>
                <a:cxn ang="0">
                  <a:pos x="connsiteX0" y="connsiteY0"/>
                </a:cxn>
                <a:cxn ang="0">
                  <a:pos x="connsiteX1" y="connsiteY1"/>
                </a:cxn>
                <a:cxn ang="0">
                  <a:pos x="connsiteX2" y="connsiteY2"/>
                </a:cxn>
                <a:cxn ang="0">
                  <a:pos x="connsiteX3" y="connsiteY3"/>
                </a:cxn>
              </a:cxnLst>
              <a:rect l="l" t="t" r="r" b="b"/>
              <a:pathLst>
                <a:path w="30416" h="257696">
                  <a:moveTo>
                    <a:pt x="0" y="0"/>
                  </a:moveTo>
                  <a:lnTo>
                    <a:pt x="30416" y="0"/>
                  </a:lnTo>
                  <a:lnTo>
                    <a:pt x="30416" y="257697"/>
                  </a:lnTo>
                  <a:lnTo>
                    <a:pt x="0" y="257697"/>
                  </a:lnTo>
                  <a:close/>
                </a:path>
              </a:pathLst>
            </a:custGeom>
            <a:solidFill>
              <a:srgbClr val="84BA41"/>
            </a:solidFill>
            <a:ln w="2370" cap="flat">
              <a:noFill/>
              <a:prstDash val="solid"/>
              <a:miter/>
            </a:ln>
          </p:spPr>
          <p:txBody>
            <a:bodyPr rtlCol="0" anchor="ctr"/>
            <a:lstStyle/>
            <a:p>
              <a:endParaRPr lang="en-US"/>
            </a:p>
          </p:txBody>
        </p:sp>
      </p:grpSp>
      <p:sp>
        <p:nvSpPr>
          <p:cNvPr id="14" name="Text Placeholder 23">
            <a:extLst>
              <a:ext uri="{FF2B5EF4-FFF2-40B4-BE49-F238E27FC236}">
                <a16:creationId xmlns:a16="http://schemas.microsoft.com/office/drawing/2014/main" id="{9138C3C2-3010-024C-9287-528893F1CF82}"/>
              </a:ext>
            </a:extLst>
          </p:cNvPr>
          <p:cNvSpPr>
            <a:spLocks noGrp="1"/>
          </p:cNvSpPr>
          <p:nvPr>
            <p:ph type="body" sz="quarter" idx="17" hasCustomPrompt="1"/>
          </p:nvPr>
        </p:nvSpPr>
        <p:spPr>
          <a:xfrm>
            <a:off x="3220792" y="3764249"/>
            <a:ext cx="3791493" cy="845970"/>
          </a:xfrm>
        </p:spPr>
        <p:txBody>
          <a:bodyPr anchor="t">
            <a:normAutofit/>
          </a:bodyPr>
          <a:lstStyle>
            <a:lvl1pPr marL="0" indent="0" algn="r">
              <a:buNone/>
              <a:defRPr sz="4800" b="0" i="0">
                <a:solidFill>
                  <a:srgbClr val="297239"/>
                </a:solidFill>
                <a:latin typeface="+mn-lt"/>
              </a:defRPr>
            </a:lvl1pPr>
          </a:lstStyle>
          <a:p>
            <a:pPr lvl="0"/>
            <a:r>
              <a:rPr lang="en-US"/>
              <a:t>DIVIDER</a:t>
            </a:r>
          </a:p>
        </p:txBody>
      </p:sp>
      <p:sp>
        <p:nvSpPr>
          <p:cNvPr id="15" name="Text Placeholder 23">
            <a:extLst>
              <a:ext uri="{FF2B5EF4-FFF2-40B4-BE49-F238E27FC236}">
                <a16:creationId xmlns:a16="http://schemas.microsoft.com/office/drawing/2014/main" id="{E543AB94-B1F3-C544-B7BF-FB922AA08A8A}"/>
              </a:ext>
            </a:extLst>
          </p:cNvPr>
          <p:cNvSpPr>
            <a:spLocks noGrp="1"/>
          </p:cNvSpPr>
          <p:nvPr>
            <p:ph type="body" sz="quarter" idx="18" hasCustomPrompt="1"/>
          </p:nvPr>
        </p:nvSpPr>
        <p:spPr>
          <a:xfrm>
            <a:off x="3220792" y="3036561"/>
            <a:ext cx="3791493" cy="845970"/>
          </a:xfrm>
        </p:spPr>
        <p:txBody>
          <a:bodyPr anchor="b">
            <a:normAutofit/>
          </a:bodyPr>
          <a:lstStyle>
            <a:lvl1pPr marL="0" indent="0" algn="r">
              <a:buNone/>
              <a:defRPr sz="3000" b="0" i="0">
                <a:solidFill>
                  <a:srgbClr val="84BA41"/>
                </a:solidFill>
                <a:latin typeface="+mn-lt"/>
              </a:defRPr>
            </a:lvl1pPr>
          </a:lstStyle>
          <a:p>
            <a:pPr lvl="0"/>
            <a:r>
              <a:rPr lang="en-US"/>
              <a:t>SECTION 01</a:t>
            </a:r>
          </a:p>
        </p:txBody>
      </p:sp>
      <p:grpSp>
        <p:nvGrpSpPr>
          <p:cNvPr id="28" name="Group 27">
            <a:extLst>
              <a:ext uri="{FF2B5EF4-FFF2-40B4-BE49-F238E27FC236}">
                <a16:creationId xmlns:a16="http://schemas.microsoft.com/office/drawing/2014/main" id="{DFF040CD-452D-844B-8465-531C4CB83BBF}"/>
              </a:ext>
            </a:extLst>
          </p:cNvPr>
          <p:cNvGrpSpPr/>
          <p:nvPr userDrawn="1"/>
        </p:nvGrpSpPr>
        <p:grpSpPr>
          <a:xfrm>
            <a:off x="11224942" y="2176478"/>
            <a:ext cx="474200" cy="4867482"/>
            <a:chOff x="1009808" y="-71087"/>
            <a:chExt cx="474200" cy="4867482"/>
          </a:xfrm>
        </p:grpSpPr>
        <p:sp>
          <p:nvSpPr>
            <p:cNvPr id="29" name="Graphic 4">
              <a:extLst>
                <a:ext uri="{FF2B5EF4-FFF2-40B4-BE49-F238E27FC236}">
                  <a16:creationId xmlns:a16="http://schemas.microsoft.com/office/drawing/2014/main" id="{8505E68B-5614-2C47-98DB-5363EC8624E3}"/>
                </a:ext>
              </a:extLst>
            </p:cNvPr>
            <p:cNvSpPr/>
            <p:nvPr userDrawn="1"/>
          </p:nvSpPr>
          <p:spPr>
            <a:xfrm>
              <a:off x="1009808" y="380038"/>
              <a:ext cx="474200" cy="3865418"/>
            </a:xfrm>
            <a:custGeom>
              <a:avLst/>
              <a:gdLst>
                <a:gd name="connsiteX0" fmla="*/ 0 w 716474"/>
                <a:gd name="connsiteY0" fmla="*/ 0 h 1160145"/>
                <a:gd name="connsiteX1" fmla="*/ 716474 w 716474"/>
                <a:gd name="connsiteY1" fmla="*/ 0 h 1160145"/>
                <a:gd name="connsiteX2" fmla="*/ 716474 w 716474"/>
                <a:gd name="connsiteY2" fmla="*/ 1160145 h 1160145"/>
                <a:gd name="connsiteX3" fmla="*/ 0 w 716474"/>
                <a:gd name="connsiteY3" fmla="*/ 1160145 h 1160145"/>
              </a:gdLst>
              <a:ahLst/>
              <a:cxnLst>
                <a:cxn ang="0">
                  <a:pos x="connsiteX0" y="connsiteY0"/>
                </a:cxn>
                <a:cxn ang="0">
                  <a:pos x="connsiteX1" y="connsiteY1"/>
                </a:cxn>
                <a:cxn ang="0">
                  <a:pos x="connsiteX2" y="connsiteY2"/>
                </a:cxn>
                <a:cxn ang="0">
                  <a:pos x="connsiteX3" y="connsiteY3"/>
                </a:cxn>
              </a:cxnLst>
              <a:rect l="l" t="t" r="r" b="b"/>
              <a:pathLst>
                <a:path w="716474" h="1160145">
                  <a:moveTo>
                    <a:pt x="0" y="0"/>
                  </a:moveTo>
                  <a:lnTo>
                    <a:pt x="716474" y="0"/>
                  </a:lnTo>
                  <a:lnTo>
                    <a:pt x="716474" y="1160145"/>
                  </a:lnTo>
                  <a:lnTo>
                    <a:pt x="0" y="1160145"/>
                  </a:lnTo>
                  <a:close/>
                </a:path>
              </a:pathLst>
            </a:custGeom>
            <a:solidFill>
              <a:srgbClr val="84BA41"/>
            </a:solidFill>
            <a:ln w="2370" cap="flat">
              <a:noFill/>
              <a:prstDash val="solid"/>
              <a:miter/>
            </a:ln>
          </p:spPr>
          <p:txBody>
            <a:bodyPr rtlCol="0" anchor="ctr"/>
            <a:lstStyle/>
            <a:p>
              <a:endParaRPr lang="en-US"/>
            </a:p>
          </p:txBody>
        </p:sp>
        <p:sp>
          <p:nvSpPr>
            <p:cNvPr id="30" name="Text Box 5">
              <a:extLst>
                <a:ext uri="{FF2B5EF4-FFF2-40B4-BE49-F238E27FC236}">
                  <a16:creationId xmlns:a16="http://schemas.microsoft.com/office/drawing/2014/main" id="{15682FCA-A8EE-F045-93E6-A9674360F61D}"/>
                </a:ext>
              </a:extLst>
            </p:cNvPr>
            <p:cNvSpPr txBox="1"/>
            <p:nvPr userDrawn="1"/>
          </p:nvSpPr>
          <p:spPr>
            <a:xfrm rot="16200000">
              <a:off x="-1186833" y="2175463"/>
              <a:ext cx="4867482" cy="374382"/>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IE" sz="950" b="1" spc="170" baseline="0">
                  <a:solidFill>
                    <a:schemeClr val="bg1"/>
                  </a:solidFill>
                  <a:effectLst/>
                  <a:latin typeface="+mn-lt"/>
                  <a:ea typeface="Times New Roman" panose="02020603050405020304" pitchFamily="18" charset="0"/>
                  <a:cs typeface="Times New Roman" panose="02020603050405020304" pitchFamily="18" charset="0"/>
                </a:rPr>
                <a:t>SUSTAINABLE</a:t>
              </a:r>
              <a:r>
                <a:rPr lang="en-IE" sz="950" spc="170" baseline="0">
                  <a:solidFill>
                    <a:schemeClr val="bg1"/>
                  </a:solidFill>
                  <a:effectLst/>
                  <a:latin typeface="+mj-lt"/>
                  <a:ea typeface="Times New Roman" panose="02020603050405020304" pitchFamily="18" charset="0"/>
                  <a:cs typeface="Times New Roman" panose="02020603050405020304" pitchFamily="18" charset="0"/>
                </a:rPr>
                <a:t> FUTURES FOR ENTERPRISE CENTRES</a:t>
              </a:r>
              <a:endParaRPr lang="en-IE" sz="950" spc="170" baseline="0">
                <a:solidFill>
                  <a:schemeClr val="bg1"/>
                </a:solidFill>
                <a:effectLst/>
                <a:latin typeface="+mj-lt"/>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220412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Slide 2">
    <p:spTree>
      <p:nvGrpSpPr>
        <p:cNvPr id="1" name=""/>
        <p:cNvGrpSpPr/>
        <p:nvPr/>
      </p:nvGrpSpPr>
      <p:grpSpPr>
        <a:xfrm>
          <a:off x="0" y="0"/>
          <a:ext cx="0" cy="0"/>
          <a:chOff x="0" y="0"/>
          <a:chExt cx="0" cy="0"/>
        </a:xfrm>
      </p:grpSpPr>
      <p:sp>
        <p:nvSpPr>
          <p:cNvPr id="27" name="Graphic 4">
            <a:extLst>
              <a:ext uri="{FF2B5EF4-FFF2-40B4-BE49-F238E27FC236}">
                <a16:creationId xmlns:a16="http://schemas.microsoft.com/office/drawing/2014/main" id="{CFD89A7B-E616-3249-A885-D8A38572843C}"/>
              </a:ext>
            </a:extLst>
          </p:cNvPr>
          <p:cNvSpPr/>
          <p:nvPr userDrawn="1"/>
        </p:nvSpPr>
        <p:spPr>
          <a:xfrm flipH="1">
            <a:off x="3670246" y="0"/>
            <a:ext cx="6257396" cy="6220885"/>
          </a:xfrm>
          <a:custGeom>
            <a:avLst/>
            <a:gdLst>
              <a:gd name="connsiteX0" fmla="*/ 1027068 w 1067631"/>
              <a:gd name="connsiteY0" fmla="*/ 721845 h 1061401"/>
              <a:gd name="connsiteX1" fmla="*/ 984775 w 1067631"/>
              <a:gd name="connsiteY1" fmla="*/ 784971 h 1061401"/>
              <a:gd name="connsiteX2" fmla="*/ 862092 w 1067631"/>
              <a:gd name="connsiteY2" fmla="*/ 896141 h 1061401"/>
              <a:gd name="connsiteX3" fmla="*/ 708825 w 1067631"/>
              <a:gd name="connsiteY3" fmla="*/ 961614 h 1061401"/>
              <a:gd name="connsiteX4" fmla="*/ 632560 w 1067631"/>
              <a:gd name="connsiteY4" fmla="*/ 974016 h 1061401"/>
              <a:gd name="connsiteX5" fmla="*/ 614400 w 1067631"/>
              <a:gd name="connsiteY5" fmla="*/ 975368 h 1061401"/>
              <a:gd name="connsiteX6" fmla="*/ 596738 w 1067631"/>
              <a:gd name="connsiteY6" fmla="*/ 975842 h 1061401"/>
              <a:gd name="connsiteX7" fmla="*/ 588109 w 1067631"/>
              <a:gd name="connsiteY7" fmla="*/ 976056 h 1061401"/>
              <a:gd name="connsiteX8" fmla="*/ 579646 w 1067631"/>
              <a:gd name="connsiteY8" fmla="*/ 975842 h 1061401"/>
              <a:gd name="connsiteX9" fmla="*/ 563193 w 1067631"/>
              <a:gd name="connsiteY9" fmla="*/ 975439 h 1061401"/>
              <a:gd name="connsiteX10" fmla="*/ 480953 w 1067631"/>
              <a:gd name="connsiteY10" fmla="*/ 964792 h 1061401"/>
              <a:gd name="connsiteX11" fmla="*/ 469597 w 1067631"/>
              <a:gd name="connsiteY11" fmla="*/ 962231 h 1061401"/>
              <a:gd name="connsiteX12" fmla="*/ 466397 w 1067631"/>
              <a:gd name="connsiteY12" fmla="*/ 961519 h 1061401"/>
              <a:gd name="connsiteX13" fmla="*/ 460802 w 1067631"/>
              <a:gd name="connsiteY13" fmla="*/ 960168 h 1061401"/>
              <a:gd name="connsiteX14" fmla="*/ 460328 w 1067631"/>
              <a:gd name="connsiteY14" fmla="*/ 960025 h 1061401"/>
              <a:gd name="connsiteX15" fmla="*/ 447052 w 1067631"/>
              <a:gd name="connsiteY15" fmla="*/ 956350 h 1061401"/>
              <a:gd name="connsiteX16" fmla="*/ 433373 w 1067631"/>
              <a:gd name="connsiteY16" fmla="*/ 952271 h 1061401"/>
              <a:gd name="connsiteX17" fmla="*/ 432875 w 1067631"/>
              <a:gd name="connsiteY17" fmla="*/ 952105 h 1061401"/>
              <a:gd name="connsiteX18" fmla="*/ 423132 w 1067631"/>
              <a:gd name="connsiteY18" fmla="*/ 948880 h 1061401"/>
              <a:gd name="connsiteX19" fmla="*/ 422752 w 1067631"/>
              <a:gd name="connsiteY19" fmla="*/ 948785 h 1061401"/>
              <a:gd name="connsiteX20" fmla="*/ 357084 w 1067631"/>
              <a:gd name="connsiteY20" fmla="*/ 921064 h 1061401"/>
              <a:gd name="connsiteX21" fmla="*/ 349829 w 1067631"/>
              <a:gd name="connsiteY21" fmla="*/ 917459 h 1061401"/>
              <a:gd name="connsiteX22" fmla="*/ 342622 w 1067631"/>
              <a:gd name="connsiteY22" fmla="*/ 913451 h 1061401"/>
              <a:gd name="connsiteX23" fmla="*/ 327829 w 1067631"/>
              <a:gd name="connsiteY23" fmla="*/ 905128 h 1061401"/>
              <a:gd name="connsiteX24" fmla="*/ 297982 w 1067631"/>
              <a:gd name="connsiteY24" fmla="*/ 885778 h 1061401"/>
              <a:gd name="connsiteX25" fmla="*/ 238596 w 1067631"/>
              <a:gd name="connsiteY25" fmla="*/ 837449 h 1061401"/>
              <a:gd name="connsiteX26" fmla="*/ 139880 w 1067631"/>
              <a:gd name="connsiteY26" fmla="*/ 705577 h 1061401"/>
              <a:gd name="connsiteX27" fmla="*/ 91589 w 1067631"/>
              <a:gd name="connsiteY27" fmla="*/ 549399 h 1061401"/>
              <a:gd name="connsiteX28" fmla="*/ 87938 w 1067631"/>
              <a:gd name="connsiteY28" fmla="*/ 474037 h 1061401"/>
              <a:gd name="connsiteX29" fmla="*/ 88696 w 1067631"/>
              <a:gd name="connsiteY29" fmla="*/ 456963 h 1061401"/>
              <a:gd name="connsiteX30" fmla="*/ 88720 w 1067631"/>
              <a:gd name="connsiteY30" fmla="*/ 456773 h 1061401"/>
              <a:gd name="connsiteX31" fmla="*/ 89194 w 1067631"/>
              <a:gd name="connsiteY31" fmla="*/ 450560 h 1061401"/>
              <a:gd name="connsiteX32" fmla="*/ 89976 w 1067631"/>
              <a:gd name="connsiteY32" fmla="*/ 440553 h 1061401"/>
              <a:gd name="connsiteX33" fmla="*/ 90498 w 1067631"/>
              <a:gd name="connsiteY33" fmla="*/ 435787 h 1061401"/>
              <a:gd name="connsiteX34" fmla="*/ 92205 w 1067631"/>
              <a:gd name="connsiteY34" fmla="*/ 422625 h 1061401"/>
              <a:gd name="connsiteX35" fmla="*/ 92632 w 1067631"/>
              <a:gd name="connsiteY35" fmla="*/ 419258 h 1061401"/>
              <a:gd name="connsiteX36" fmla="*/ 92727 w 1067631"/>
              <a:gd name="connsiteY36" fmla="*/ 418594 h 1061401"/>
              <a:gd name="connsiteX37" fmla="*/ 94528 w 1067631"/>
              <a:gd name="connsiteY37" fmla="*/ 407567 h 1061401"/>
              <a:gd name="connsiteX38" fmla="*/ 94670 w 1067631"/>
              <a:gd name="connsiteY38" fmla="*/ 406809 h 1061401"/>
              <a:gd name="connsiteX39" fmla="*/ 97444 w 1067631"/>
              <a:gd name="connsiteY39" fmla="*/ 392248 h 1061401"/>
              <a:gd name="connsiteX40" fmla="*/ 97871 w 1067631"/>
              <a:gd name="connsiteY40" fmla="*/ 390256 h 1061401"/>
              <a:gd name="connsiteX41" fmla="*/ 98843 w 1067631"/>
              <a:gd name="connsiteY41" fmla="*/ 385751 h 1061401"/>
              <a:gd name="connsiteX42" fmla="*/ 99436 w 1067631"/>
              <a:gd name="connsiteY42" fmla="*/ 383047 h 1061401"/>
              <a:gd name="connsiteX43" fmla="*/ 100360 w 1067631"/>
              <a:gd name="connsiteY43" fmla="*/ 379063 h 1061401"/>
              <a:gd name="connsiteX44" fmla="*/ 100977 w 1067631"/>
              <a:gd name="connsiteY44" fmla="*/ 376479 h 1061401"/>
              <a:gd name="connsiteX45" fmla="*/ 102138 w 1067631"/>
              <a:gd name="connsiteY45" fmla="*/ 371736 h 1061401"/>
              <a:gd name="connsiteX46" fmla="*/ 102541 w 1067631"/>
              <a:gd name="connsiteY46" fmla="*/ 370147 h 1061401"/>
              <a:gd name="connsiteX47" fmla="*/ 122455 w 1067631"/>
              <a:gd name="connsiteY47" fmla="*/ 309535 h 1061401"/>
              <a:gd name="connsiteX48" fmla="*/ 122834 w 1067631"/>
              <a:gd name="connsiteY48" fmla="*/ 308563 h 1061401"/>
              <a:gd name="connsiteX49" fmla="*/ 130539 w 1067631"/>
              <a:gd name="connsiteY49" fmla="*/ 290659 h 1061401"/>
              <a:gd name="connsiteX50" fmla="*/ 133858 w 1067631"/>
              <a:gd name="connsiteY50" fmla="*/ 283497 h 1061401"/>
              <a:gd name="connsiteX51" fmla="*/ 134830 w 1067631"/>
              <a:gd name="connsiteY51" fmla="*/ 281387 h 1061401"/>
              <a:gd name="connsiteX52" fmla="*/ 146281 w 1067631"/>
              <a:gd name="connsiteY52" fmla="*/ 259048 h 1061401"/>
              <a:gd name="connsiteX53" fmla="*/ 187863 w 1067631"/>
              <a:gd name="connsiteY53" fmla="*/ 195472 h 1061401"/>
              <a:gd name="connsiteX54" fmla="*/ 309504 w 1067631"/>
              <a:gd name="connsiteY54" fmla="*/ 83164 h 1061401"/>
              <a:gd name="connsiteX55" fmla="*/ 462177 w 1067631"/>
              <a:gd name="connsiteY55" fmla="*/ 16291 h 1061401"/>
              <a:gd name="connsiteX56" fmla="*/ 538324 w 1067631"/>
              <a:gd name="connsiteY56" fmla="*/ 3201 h 1061401"/>
              <a:gd name="connsiteX57" fmla="*/ 574145 w 1067631"/>
              <a:gd name="connsiteY57" fmla="*/ 1162 h 1061401"/>
              <a:gd name="connsiteX58" fmla="*/ 588062 w 1067631"/>
              <a:gd name="connsiteY58" fmla="*/ 854 h 1061401"/>
              <a:gd name="connsiteX59" fmla="*/ 588062 w 1067631"/>
              <a:gd name="connsiteY59" fmla="*/ 0 h 1061401"/>
              <a:gd name="connsiteX60" fmla="*/ 280249 w 1067631"/>
              <a:gd name="connsiteY60" fmla="*/ 0 h 1061401"/>
              <a:gd name="connsiteX61" fmla="*/ 260715 w 1067631"/>
              <a:gd name="connsiteY61" fmla="*/ 12213 h 1061401"/>
              <a:gd name="connsiteX62" fmla="*/ 117856 w 1067631"/>
              <a:gd name="connsiteY62" fmla="*/ 144084 h 1061401"/>
              <a:gd name="connsiteX63" fmla="*/ 68996 w 1067631"/>
              <a:gd name="connsiteY63" fmla="*/ 218783 h 1061401"/>
              <a:gd name="connsiteX64" fmla="*/ 59560 w 1067631"/>
              <a:gd name="connsiteY64" fmla="*/ 236781 h 1061401"/>
              <a:gd name="connsiteX65" fmla="*/ 59513 w 1067631"/>
              <a:gd name="connsiteY65" fmla="*/ 236876 h 1061401"/>
              <a:gd name="connsiteX66" fmla="*/ 58114 w 1067631"/>
              <a:gd name="connsiteY66" fmla="*/ 239556 h 1061401"/>
              <a:gd name="connsiteX67" fmla="*/ 55483 w 1067631"/>
              <a:gd name="connsiteY67" fmla="*/ 245200 h 1061401"/>
              <a:gd name="connsiteX68" fmla="*/ 50480 w 1067631"/>
              <a:gd name="connsiteY68" fmla="*/ 255918 h 1061401"/>
              <a:gd name="connsiteX69" fmla="*/ 41258 w 1067631"/>
              <a:gd name="connsiteY69" fmla="*/ 277332 h 1061401"/>
              <a:gd name="connsiteX70" fmla="*/ 35640 w 1067631"/>
              <a:gd name="connsiteY70" fmla="*/ 291251 h 1061401"/>
              <a:gd name="connsiteX71" fmla="*/ 17433 w 1067631"/>
              <a:gd name="connsiteY71" fmla="*/ 349682 h 1061401"/>
              <a:gd name="connsiteX72" fmla="*/ 17196 w 1067631"/>
              <a:gd name="connsiteY72" fmla="*/ 350607 h 1061401"/>
              <a:gd name="connsiteX73" fmla="*/ 15584 w 1067631"/>
              <a:gd name="connsiteY73" fmla="*/ 357152 h 1061401"/>
              <a:gd name="connsiteX74" fmla="*/ 15038 w 1067631"/>
              <a:gd name="connsiteY74" fmla="*/ 359476 h 1061401"/>
              <a:gd name="connsiteX75" fmla="*/ 13782 w 1067631"/>
              <a:gd name="connsiteY75" fmla="*/ 364954 h 1061401"/>
              <a:gd name="connsiteX76" fmla="*/ 13213 w 1067631"/>
              <a:gd name="connsiteY76" fmla="*/ 367515 h 1061401"/>
              <a:gd name="connsiteX77" fmla="*/ 11909 w 1067631"/>
              <a:gd name="connsiteY77" fmla="*/ 373562 h 1061401"/>
              <a:gd name="connsiteX78" fmla="*/ 11554 w 1067631"/>
              <a:gd name="connsiteY78" fmla="*/ 375245 h 1061401"/>
              <a:gd name="connsiteX79" fmla="*/ 8021 w 1067631"/>
              <a:gd name="connsiteY79" fmla="*/ 393932 h 1061401"/>
              <a:gd name="connsiteX80" fmla="*/ 6622 w 1067631"/>
              <a:gd name="connsiteY80" fmla="*/ 401734 h 1061401"/>
              <a:gd name="connsiteX81" fmla="*/ 6030 w 1067631"/>
              <a:gd name="connsiteY81" fmla="*/ 406216 h 1061401"/>
              <a:gd name="connsiteX82" fmla="*/ 6006 w 1067631"/>
              <a:gd name="connsiteY82" fmla="*/ 406429 h 1061401"/>
              <a:gd name="connsiteX83" fmla="*/ 3327 w 1067631"/>
              <a:gd name="connsiteY83" fmla="*/ 427202 h 1061401"/>
              <a:gd name="connsiteX84" fmla="*/ 2900 w 1067631"/>
              <a:gd name="connsiteY84" fmla="*/ 430593 h 1061401"/>
              <a:gd name="connsiteX85" fmla="*/ 2782 w 1067631"/>
              <a:gd name="connsiteY85" fmla="*/ 432253 h 1061401"/>
              <a:gd name="connsiteX86" fmla="*/ 2189 w 1067631"/>
              <a:gd name="connsiteY86" fmla="*/ 439533 h 1061401"/>
              <a:gd name="connsiteX87" fmla="*/ 1833 w 1067631"/>
              <a:gd name="connsiteY87" fmla="*/ 443991 h 1061401"/>
              <a:gd name="connsiteX88" fmla="*/ 340 w 1067631"/>
              <a:gd name="connsiteY88" fmla="*/ 471547 h 1061401"/>
              <a:gd name="connsiteX89" fmla="*/ 4631 w 1067631"/>
              <a:gd name="connsiteY89" fmla="*/ 559951 h 1061401"/>
              <a:gd name="connsiteX90" fmla="*/ 61457 w 1067631"/>
              <a:gd name="connsiteY90" fmla="*/ 743661 h 1061401"/>
              <a:gd name="connsiteX91" fmla="*/ 177408 w 1067631"/>
              <a:gd name="connsiteY91" fmla="*/ 898583 h 1061401"/>
              <a:gd name="connsiteX92" fmla="*/ 247154 w 1067631"/>
              <a:gd name="connsiteY92" fmla="*/ 955330 h 1061401"/>
              <a:gd name="connsiteX93" fmla="*/ 282241 w 1067631"/>
              <a:gd name="connsiteY93" fmla="*/ 978047 h 1061401"/>
              <a:gd name="connsiteX94" fmla="*/ 299594 w 1067631"/>
              <a:gd name="connsiteY94" fmla="*/ 987841 h 1061401"/>
              <a:gd name="connsiteX95" fmla="*/ 308081 w 1067631"/>
              <a:gd name="connsiteY95" fmla="*/ 992537 h 1061401"/>
              <a:gd name="connsiteX96" fmla="*/ 316592 w 1067631"/>
              <a:gd name="connsiteY96" fmla="*/ 996805 h 1061401"/>
              <a:gd name="connsiteX97" fmla="*/ 406418 w 1067631"/>
              <a:gd name="connsiteY97" fmla="*/ 1033538 h 1061401"/>
              <a:gd name="connsiteX98" fmla="*/ 422444 w 1067631"/>
              <a:gd name="connsiteY98" fmla="*/ 1038328 h 1061401"/>
              <a:gd name="connsiteX99" fmla="*/ 429912 w 1067631"/>
              <a:gd name="connsiteY99" fmla="*/ 1040391 h 1061401"/>
              <a:gd name="connsiteX100" fmla="*/ 438281 w 1067631"/>
              <a:gd name="connsiteY100" fmla="*/ 1042691 h 1061401"/>
              <a:gd name="connsiteX101" fmla="*/ 438565 w 1067631"/>
              <a:gd name="connsiteY101" fmla="*/ 1042762 h 1061401"/>
              <a:gd name="connsiteX102" fmla="*/ 438589 w 1067631"/>
              <a:gd name="connsiteY102" fmla="*/ 1042762 h 1061401"/>
              <a:gd name="connsiteX103" fmla="*/ 439964 w 1067631"/>
              <a:gd name="connsiteY103" fmla="*/ 1043142 h 1061401"/>
              <a:gd name="connsiteX104" fmla="*/ 445440 w 1067631"/>
              <a:gd name="connsiteY104" fmla="*/ 1044422 h 1061401"/>
              <a:gd name="connsiteX105" fmla="*/ 462343 w 1067631"/>
              <a:gd name="connsiteY105" fmla="*/ 1048216 h 1061401"/>
              <a:gd name="connsiteX106" fmla="*/ 463078 w 1067631"/>
              <a:gd name="connsiteY106" fmla="*/ 1048382 h 1061401"/>
              <a:gd name="connsiteX107" fmla="*/ 471873 w 1067631"/>
              <a:gd name="connsiteY107" fmla="*/ 1050232 h 1061401"/>
              <a:gd name="connsiteX108" fmla="*/ 474908 w 1067631"/>
              <a:gd name="connsiteY108" fmla="*/ 1050754 h 1061401"/>
              <a:gd name="connsiteX109" fmla="*/ 475358 w 1067631"/>
              <a:gd name="connsiteY109" fmla="*/ 1050801 h 1061401"/>
              <a:gd name="connsiteX110" fmla="*/ 558902 w 1067631"/>
              <a:gd name="connsiteY110" fmla="*/ 1060690 h 1061401"/>
              <a:gd name="connsiteX111" fmla="*/ 578176 w 1067631"/>
              <a:gd name="connsiteY111" fmla="*/ 1061188 h 1061401"/>
              <a:gd name="connsiteX112" fmla="*/ 588109 w 1067631"/>
              <a:gd name="connsiteY112" fmla="*/ 1061401 h 1061401"/>
              <a:gd name="connsiteX113" fmla="*/ 598208 w 1067631"/>
              <a:gd name="connsiteY113" fmla="*/ 1061164 h 1061401"/>
              <a:gd name="connsiteX114" fmla="*/ 618928 w 1067631"/>
              <a:gd name="connsiteY114" fmla="*/ 1060595 h 1061401"/>
              <a:gd name="connsiteX115" fmla="*/ 640241 w 1067631"/>
              <a:gd name="connsiteY115" fmla="*/ 1059030 h 1061401"/>
              <a:gd name="connsiteX116" fmla="*/ 729877 w 1067631"/>
              <a:gd name="connsiteY116" fmla="*/ 1044446 h 1061401"/>
              <a:gd name="connsiteX117" fmla="*/ 910169 w 1067631"/>
              <a:gd name="connsiteY117" fmla="*/ 967447 h 1061401"/>
              <a:gd name="connsiteX118" fmla="*/ 1054237 w 1067631"/>
              <a:gd name="connsiteY118" fmla="*/ 836880 h 1061401"/>
              <a:gd name="connsiteX119" fmla="*/ 1067632 w 1067631"/>
              <a:gd name="connsiteY119" fmla="*/ 819119 h 1061401"/>
              <a:gd name="connsiteX120" fmla="*/ 1067632 w 1067631"/>
              <a:gd name="connsiteY120" fmla="*/ 626231 h 1061401"/>
              <a:gd name="connsiteX121" fmla="*/ 1055849 w 1067631"/>
              <a:gd name="connsiteY121" fmla="*/ 660379 h 1061401"/>
              <a:gd name="connsiteX122" fmla="*/ 1027068 w 1067631"/>
              <a:gd name="connsiteY122" fmla="*/ 721845 h 1061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1067631" h="1061401">
                <a:moveTo>
                  <a:pt x="1027068" y="721845"/>
                </a:moveTo>
                <a:cubicBezTo>
                  <a:pt x="1015191" y="742855"/>
                  <a:pt x="1001062" y="764150"/>
                  <a:pt x="984775" y="784971"/>
                </a:cubicBezTo>
                <a:cubicBezTo>
                  <a:pt x="952344" y="826731"/>
                  <a:pt x="909885" y="865407"/>
                  <a:pt x="862092" y="896141"/>
                </a:cubicBezTo>
                <a:cubicBezTo>
                  <a:pt x="814393" y="927182"/>
                  <a:pt x="760791" y="948880"/>
                  <a:pt x="708825" y="961614"/>
                </a:cubicBezTo>
                <a:cubicBezTo>
                  <a:pt x="682819" y="968159"/>
                  <a:pt x="657049" y="971692"/>
                  <a:pt x="632560" y="974016"/>
                </a:cubicBezTo>
                <a:cubicBezTo>
                  <a:pt x="626419" y="974467"/>
                  <a:pt x="620375" y="974917"/>
                  <a:pt x="614400" y="975368"/>
                </a:cubicBezTo>
                <a:cubicBezTo>
                  <a:pt x="608426" y="975534"/>
                  <a:pt x="602523" y="975676"/>
                  <a:pt x="596738" y="975842"/>
                </a:cubicBezTo>
                <a:cubicBezTo>
                  <a:pt x="593846" y="975913"/>
                  <a:pt x="590977" y="975984"/>
                  <a:pt x="588109" y="976056"/>
                </a:cubicBezTo>
                <a:cubicBezTo>
                  <a:pt x="585264" y="975984"/>
                  <a:pt x="582443" y="975913"/>
                  <a:pt x="579646" y="975842"/>
                </a:cubicBezTo>
                <a:cubicBezTo>
                  <a:pt x="574051" y="975700"/>
                  <a:pt x="568574" y="975581"/>
                  <a:pt x="563193" y="975439"/>
                </a:cubicBezTo>
                <a:cubicBezTo>
                  <a:pt x="530951" y="973850"/>
                  <a:pt x="503096" y="969440"/>
                  <a:pt x="480953" y="964792"/>
                </a:cubicBezTo>
                <a:cubicBezTo>
                  <a:pt x="477800" y="964080"/>
                  <a:pt x="474007" y="963226"/>
                  <a:pt x="469597" y="962231"/>
                </a:cubicBezTo>
                <a:cubicBezTo>
                  <a:pt x="468578" y="961994"/>
                  <a:pt x="467487" y="961756"/>
                  <a:pt x="466397" y="961519"/>
                </a:cubicBezTo>
                <a:cubicBezTo>
                  <a:pt x="464477" y="961069"/>
                  <a:pt x="462604" y="960618"/>
                  <a:pt x="460802" y="960168"/>
                </a:cubicBezTo>
                <a:cubicBezTo>
                  <a:pt x="460636" y="960120"/>
                  <a:pt x="460494" y="960073"/>
                  <a:pt x="460328" y="960025"/>
                </a:cubicBezTo>
                <a:cubicBezTo>
                  <a:pt x="455468" y="958650"/>
                  <a:pt x="451035" y="957440"/>
                  <a:pt x="447052" y="956350"/>
                </a:cubicBezTo>
                <a:cubicBezTo>
                  <a:pt x="442737" y="955140"/>
                  <a:pt x="438186" y="953788"/>
                  <a:pt x="433373" y="952271"/>
                </a:cubicBezTo>
                <a:cubicBezTo>
                  <a:pt x="433207" y="952223"/>
                  <a:pt x="433041" y="952152"/>
                  <a:pt x="432875" y="952105"/>
                </a:cubicBezTo>
                <a:cubicBezTo>
                  <a:pt x="426522" y="950018"/>
                  <a:pt x="423132" y="948880"/>
                  <a:pt x="423132" y="948880"/>
                </a:cubicBezTo>
                <a:cubicBezTo>
                  <a:pt x="423013" y="948832"/>
                  <a:pt x="422871" y="948809"/>
                  <a:pt x="422752" y="948785"/>
                </a:cubicBezTo>
                <a:cubicBezTo>
                  <a:pt x="403455" y="942192"/>
                  <a:pt x="381075" y="933229"/>
                  <a:pt x="357084" y="921064"/>
                </a:cubicBezTo>
                <a:cubicBezTo>
                  <a:pt x="354689" y="919878"/>
                  <a:pt x="352271" y="918669"/>
                  <a:pt x="349829" y="917459"/>
                </a:cubicBezTo>
                <a:cubicBezTo>
                  <a:pt x="347459" y="916131"/>
                  <a:pt x="345064" y="914803"/>
                  <a:pt x="342622" y="913451"/>
                </a:cubicBezTo>
                <a:cubicBezTo>
                  <a:pt x="337786" y="910725"/>
                  <a:pt x="332855" y="907950"/>
                  <a:pt x="327829" y="905128"/>
                </a:cubicBezTo>
                <a:cubicBezTo>
                  <a:pt x="318133" y="898962"/>
                  <a:pt x="307868" y="892939"/>
                  <a:pt x="297982" y="885778"/>
                </a:cubicBezTo>
                <a:cubicBezTo>
                  <a:pt x="277950" y="871881"/>
                  <a:pt x="257704" y="855898"/>
                  <a:pt x="238596" y="837449"/>
                </a:cubicBezTo>
                <a:cubicBezTo>
                  <a:pt x="200238" y="800859"/>
                  <a:pt x="165104" y="755732"/>
                  <a:pt x="139880" y="705577"/>
                </a:cubicBezTo>
                <a:cubicBezTo>
                  <a:pt x="114419" y="655612"/>
                  <a:pt x="97800" y="601403"/>
                  <a:pt x="91589" y="549399"/>
                </a:cubicBezTo>
                <a:cubicBezTo>
                  <a:pt x="88270" y="523456"/>
                  <a:pt x="86989" y="498059"/>
                  <a:pt x="87938" y="474037"/>
                </a:cubicBezTo>
                <a:cubicBezTo>
                  <a:pt x="87938" y="468251"/>
                  <a:pt x="88270" y="462559"/>
                  <a:pt x="88696" y="456963"/>
                </a:cubicBezTo>
                <a:cubicBezTo>
                  <a:pt x="88696" y="456892"/>
                  <a:pt x="88720" y="456844"/>
                  <a:pt x="88720" y="456773"/>
                </a:cubicBezTo>
                <a:cubicBezTo>
                  <a:pt x="88720" y="456773"/>
                  <a:pt x="88886" y="454615"/>
                  <a:pt x="89194" y="450560"/>
                </a:cubicBezTo>
                <a:cubicBezTo>
                  <a:pt x="89479" y="447193"/>
                  <a:pt x="89739" y="443873"/>
                  <a:pt x="89976" y="440553"/>
                </a:cubicBezTo>
                <a:cubicBezTo>
                  <a:pt x="90119" y="439059"/>
                  <a:pt x="90308" y="437470"/>
                  <a:pt x="90498" y="435787"/>
                </a:cubicBezTo>
                <a:cubicBezTo>
                  <a:pt x="91067" y="431352"/>
                  <a:pt x="91636" y="426941"/>
                  <a:pt x="92205" y="422625"/>
                </a:cubicBezTo>
                <a:cubicBezTo>
                  <a:pt x="92347" y="421487"/>
                  <a:pt x="92490" y="420373"/>
                  <a:pt x="92632" y="419258"/>
                </a:cubicBezTo>
                <a:cubicBezTo>
                  <a:pt x="92655" y="419021"/>
                  <a:pt x="92679" y="418808"/>
                  <a:pt x="92727" y="418594"/>
                </a:cubicBezTo>
                <a:cubicBezTo>
                  <a:pt x="93248" y="415132"/>
                  <a:pt x="93841" y="411433"/>
                  <a:pt x="94528" y="407567"/>
                </a:cubicBezTo>
                <a:cubicBezTo>
                  <a:pt x="94576" y="407306"/>
                  <a:pt x="94623" y="407046"/>
                  <a:pt x="94670" y="406809"/>
                </a:cubicBezTo>
                <a:cubicBezTo>
                  <a:pt x="95524" y="401828"/>
                  <a:pt x="96472" y="396991"/>
                  <a:pt x="97444" y="392248"/>
                </a:cubicBezTo>
                <a:cubicBezTo>
                  <a:pt x="97586" y="391584"/>
                  <a:pt x="97729" y="390920"/>
                  <a:pt x="97871" y="390256"/>
                </a:cubicBezTo>
                <a:cubicBezTo>
                  <a:pt x="98179" y="388739"/>
                  <a:pt x="98511" y="387245"/>
                  <a:pt x="98843" y="385751"/>
                </a:cubicBezTo>
                <a:cubicBezTo>
                  <a:pt x="99032" y="384850"/>
                  <a:pt x="99246" y="383972"/>
                  <a:pt x="99436" y="383047"/>
                </a:cubicBezTo>
                <a:cubicBezTo>
                  <a:pt x="99744" y="381696"/>
                  <a:pt x="100052" y="380368"/>
                  <a:pt x="100360" y="379063"/>
                </a:cubicBezTo>
                <a:cubicBezTo>
                  <a:pt x="100550" y="378210"/>
                  <a:pt x="100763" y="377356"/>
                  <a:pt x="100977" y="376479"/>
                </a:cubicBezTo>
                <a:cubicBezTo>
                  <a:pt x="101356" y="374890"/>
                  <a:pt x="101759" y="373301"/>
                  <a:pt x="102138" y="371736"/>
                </a:cubicBezTo>
                <a:cubicBezTo>
                  <a:pt x="102281" y="371214"/>
                  <a:pt x="102399" y="370692"/>
                  <a:pt x="102541" y="370147"/>
                </a:cubicBezTo>
                <a:cubicBezTo>
                  <a:pt x="108823" y="345532"/>
                  <a:pt x="116125" y="325043"/>
                  <a:pt x="122455" y="309535"/>
                </a:cubicBezTo>
                <a:cubicBezTo>
                  <a:pt x="122574" y="309203"/>
                  <a:pt x="122716" y="308895"/>
                  <a:pt x="122834" y="308563"/>
                </a:cubicBezTo>
                <a:cubicBezTo>
                  <a:pt x="125276" y="302682"/>
                  <a:pt x="127813" y="296706"/>
                  <a:pt x="130539" y="290659"/>
                </a:cubicBezTo>
                <a:cubicBezTo>
                  <a:pt x="131796" y="287956"/>
                  <a:pt x="132934" y="285560"/>
                  <a:pt x="133858" y="283497"/>
                </a:cubicBezTo>
                <a:cubicBezTo>
                  <a:pt x="134214" y="282762"/>
                  <a:pt x="134522" y="282051"/>
                  <a:pt x="134830" y="281387"/>
                </a:cubicBezTo>
                <a:cubicBezTo>
                  <a:pt x="138363" y="273988"/>
                  <a:pt x="142132" y="266542"/>
                  <a:pt x="146281" y="259048"/>
                </a:cubicBezTo>
                <a:cubicBezTo>
                  <a:pt x="157992" y="237967"/>
                  <a:pt x="171789" y="216459"/>
                  <a:pt x="187863" y="195472"/>
                </a:cubicBezTo>
                <a:cubicBezTo>
                  <a:pt x="220176" y="153665"/>
                  <a:pt x="261947" y="114347"/>
                  <a:pt x="309504" y="83164"/>
                </a:cubicBezTo>
                <a:cubicBezTo>
                  <a:pt x="357084" y="51957"/>
                  <a:pt x="410306" y="29547"/>
                  <a:pt x="462177" y="16291"/>
                </a:cubicBezTo>
                <a:cubicBezTo>
                  <a:pt x="488207" y="9889"/>
                  <a:pt x="513835" y="5739"/>
                  <a:pt x="538324" y="3201"/>
                </a:cubicBezTo>
                <a:cubicBezTo>
                  <a:pt x="550605" y="2348"/>
                  <a:pt x="562529" y="1162"/>
                  <a:pt x="574145" y="1162"/>
                </a:cubicBezTo>
                <a:cubicBezTo>
                  <a:pt x="578839" y="1114"/>
                  <a:pt x="583486" y="854"/>
                  <a:pt x="588062" y="854"/>
                </a:cubicBezTo>
                <a:lnTo>
                  <a:pt x="588062" y="0"/>
                </a:lnTo>
                <a:lnTo>
                  <a:pt x="280249" y="0"/>
                </a:lnTo>
                <a:cubicBezTo>
                  <a:pt x="273659" y="3937"/>
                  <a:pt x="267139" y="8015"/>
                  <a:pt x="260715" y="12213"/>
                </a:cubicBezTo>
                <a:cubicBezTo>
                  <a:pt x="204837" y="48826"/>
                  <a:pt x="155811" y="94950"/>
                  <a:pt x="117856" y="144084"/>
                </a:cubicBezTo>
                <a:cubicBezTo>
                  <a:pt x="98961" y="168723"/>
                  <a:pt x="82746" y="193978"/>
                  <a:pt x="68996" y="218783"/>
                </a:cubicBezTo>
                <a:cubicBezTo>
                  <a:pt x="65677" y="224806"/>
                  <a:pt x="62524" y="230805"/>
                  <a:pt x="59560" y="236781"/>
                </a:cubicBezTo>
                <a:cubicBezTo>
                  <a:pt x="59537" y="236805"/>
                  <a:pt x="59513" y="236829"/>
                  <a:pt x="59513" y="236876"/>
                </a:cubicBezTo>
                <a:cubicBezTo>
                  <a:pt x="59513" y="236876"/>
                  <a:pt x="59039" y="237801"/>
                  <a:pt x="58114" y="239556"/>
                </a:cubicBezTo>
                <a:cubicBezTo>
                  <a:pt x="57474" y="240931"/>
                  <a:pt x="56573" y="242828"/>
                  <a:pt x="55483" y="245200"/>
                </a:cubicBezTo>
                <a:cubicBezTo>
                  <a:pt x="53776" y="248780"/>
                  <a:pt x="52093" y="252361"/>
                  <a:pt x="50480" y="255918"/>
                </a:cubicBezTo>
                <a:cubicBezTo>
                  <a:pt x="47754" y="261752"/>
                  <a:pt x="44554" y="268890"/>
                  <a:pt x="41258" y="277332"/>
                </a:cubicBezTo>
                <a:cubicBezTo>
                  <a:pt x="39314" y="282027"/>
                  <a:pt x="37442" y="286675"/>
                  <a:pt x="35640" y="291251"/>
                </a:cubicBezTo>
                <a:cubicBezTo>
                  <a:pt x="27888" y="312120"/>
                  <a:pt x="21984" y="331778"/>
                  <a:pt x="17433" y="349682"/>
                </a:cubicBezTo>
                <a:cubicBezTo>
                  <a:pt x="17362" y="349990"/>
                  <a:pt x="17267" y="350299"/>
                  <a:pt x="17196" y="350607"/>
                </a:cubicBezTo>
                <a:cubicBezTo>
                  <a:pt x="16627" y="352812"/>
                  <a:pt x="16105" y="354994"/>
                  <a:pt x="15584" y="357152"/>
                </a:cubicBezTo>
                <a:cubicBezTo>
                  <a:pt x="15394" y="357934"/>
                  <a:pt x="15204" y="358693"/>
                  <a:pt x="15038" y="359476"/>
                </a:cubicBezTo>
                <a:cubicBezTo>
                  <a:pt x="14612" y="361326"/>
                  <a:pt x="14185" y="363152"/>
                  <a:pt x="13782" y="364954"/>
                </a:cubicBezTo>
                <a:cubicBezTo>
                  <a:pt x="13592" y="365807"/>
                  <a:pt x="13403" y="366661"/>
                  <a:pt x="13213" y="367515"/>
                </a:cubicBezTo>
                <a:cubicBezTo>
                  <a:pt x="12763" y="369554"/>
                  <a:pt x="12336" y="371593"/>
                  <a:pt x="11909" y="373562"/>
                </a:cubicBezTo>
                <a:cubicBezTo>
                  <a:pt x="11791" y="374131"/>
                  <a:pt x="11672" y="374676"/>
                  <a:pt x="11554" y="375245"/>
                </a:cubicBezTo>
                <a:cubicBezTo>
                  <a:pt x="10202" y="381838"/>
                  <a:pt x="9017" y="388075"/>
                  <a:pt x="8021" y="393932"/>
                </a:cubicBezTo>
                <a:cubicBezTo>
                  <a:pt x="7547" y="396517"/>
                  <a:pt x="7097" y="399102"/>
                  <a:pt x="6622" y="401734"/>
                </a:cubicBezTo>
                <a:cubicBezTo>
                  <a:pt x="6433" y="403204"/>
                  <a:pt x="6243" y="404722"/>
                  <a:pt x="6030" y="406216"/>
                </a:cubicBezTo>
                <a:cubicBezTo>
                  <a:pt x="6030" y="406287"/>
                  <a:pt x="6006" y="406358"/>
                  <a:pt x="6006" y="406429"/>
                </a:cubicBezTo>
                <a:cubicBezTo>
                  <a:pt x="4963" y="414326"/>
                  <a:pt x="4038" y="421250"/>
                  <a:pt x="3327" y="427202"/>
                </a:cubicBezTo>
                <a:cubicBezTo>
                  <a:pt x="3185" y="428340"/>
                  <a:pt x="3043" y="429455"/>
                  <a:pt x="2900" y="430593"/>
                </a:cubicBezTo>
                <a:cubicBezTo>
                  <a:pt x="2853" y="431139"/>
                  <a:pt x="2806" y="431708"/>
                  <a:pt x="2782" y="432253"/>
                </a:cubicBezTo>
                <a:cubicBezTo>
                  <a:pt x="2521" y="434933"/>
                  <a:pt x="2308" y="437399"/>
                  <a:pt x="2189" y="439533"/>
                </a:cubicBezTo>
                <a:cubicBezTo>
                  <a:pt x="2071" y="441193"/>
                  <a:pt x="1952" y="442664"/>
                  <a:pt x="1833" y="443991"/>
                </a:cubicBezTo>
                <a:cubicBezTo>
                  <a:pt x="1099" y="452979"/>
                  <a:pt x="387" y="462156"/>
                  <a:pt x="340" y="471547"/>
                </a:cubicBezTo>
                <a:cubicBezTo>
                  <a:pt x="-727" y="499671"/>
                  <a:pt x="719" y="529432"/>
                  <a:pt x="4631" y="559951"/>
                </a:cubicBezTo>
                <a:cubicBezTo>
                  <a:pt x="11980" y="621062"/>
                  <a:pt x="31467" y="684899"/>
                  <a:pt x="61457" y="743661"/>
                </a:cubicBezTo>
                <a:cubicBezTo>
                  <a:pt x="91162" y="802637"/>
                  <a:pt x="132365" y="855661"/>
                  <a:pt x="177408" y="898583"/>
                </a:cubicBezTo>
                <a:cubicBezTo>
                  <a:pt x="199859" y="920186"/>
                  <a:pt x="223589" y="938991"/>
                  <a:pt x="247154" y="955330"/>
                </a:cubicBezTo>
                <a:cubicBezTo>
                  <a:pt x="258771" y="963725"/>
                  <a:pt x="270790" y="970862"/>
                  <a:pt x="282241" y="978047"/>
                </a:cubicBezTo>
                <a:cubicBezTo>
                  <a:pt x="288144" y="981367"/>
                  <a:pt x="293928" y="984640"/>
                  <a:pt x="299594" y="987841"/>
                </a:cubicBezTo>
                <a:cubicBezTo>
                  <a:pt x="302439" y="989430"/>
                  <a:pt x="305260" y="990995"/>
                  <a:pt x="308081" y="992537"/>
                </a:cubicBezTo>
                <a:cubicBezTo>
                  <a:pt x="310950" y="993960"/>
                  <a:pt x="313771" y="995382"/>
                  <a:pt x="316592" y="996805"/>
                </a:cubicBezTo>
                <a:cubicBezTo>
                  <a:pt x="350161" y="1013832"/>
                  <a:pt x="381075" y="1025546"/>
                  <a:pt x="406418" y="1033538"/>
                </a:cubicBezTo>
                <a:cubicBezTo>
                  <a:pt x="410638" y="1035032"/>
                  <a:pt x="416043" y="1036573"/>
                  <a:pt x="422444" y="1038328"/>
                </a:cubicBezTo>
                <a:cubicBezTo>
                  <a:pt x="425004" y="1039063"/>
                  <a:pt x="427517" y="1039751"/>
                  <a:pt x="429912" y="1040391"/>
                </a:cubicBezTo>
                <a:cubicBezTo>
                  <a:pt x="432852" y="1041197"/>
                  <a:pt x="435602" y="1041956"/>
                  <a:pt x="438281" y="1042691"/>
                </a:cubicBezTo>
                <a:cubicBezTo>
                  <a:pt x="438375" y="1042715"/>
                  <a:pt x="438470" y="1042738"/>
                  <a:pt x="438565" y="1042762"/>
                </a:cubicBezTo>
                <a:cubicBezTo>
                  <a:pt x="438565" y="1042762"/>
                  <a:pt x="438589" y="1042762"/>
                  <a:pt x="438589" y="1042762"/>
                </a:cubicBezTo>
                <a:cubicBezTo>
                  <a:pt x="439039" y="1042881"/>
                  <a:pt x="439537" y="1043023"/>
                  <a:pt x="439964" y="1043142"/>
                </a:cubicBezTo>
                <a:cubicBezTo>
                  <a:pt x="441860" y="1043616"/>
                  <a:pt x="443686" y="1044043"/>
                  <a:pt x="445440" y="1044422"/>
                </a:cubicBezTo>
                <a:cubicBezTo>
                  <a:pt x="450703" y="1045679"/>
                  <a:pt x="456345" y="1046960"/>
                  <a:pt x="462343" y="1048216"/>
                </a:cubicBezTo>
                <a:cubicBezTo>
                  <a:pt x="462580" y="1048264"/>
                  <a:pt x="462841" y="1048335"/>
                  <a:pt x="463078" y="1048382"/>
                </a:cubicBezTo>
                <a:cubicBezTo>
                  <a:pt x="466919" y="1049236"/>
                  <a:pt x="469858" y="1049924"/>
                  <a:pt x="471873" y="1050232"/>
                </a:cubicBezTo>
                <a:cubicBezTo>
                  <a:pt x="473889" y="1050588"/>
                  <a:pt x="474908" y="1050754"/>
                  <a:pt x="474908" y="1050754"/>
                </a:cubicBezTo>
                <a:cubicBezTo>
                  <a:pt x="475050" y="1050777"/>
                  <a:pt x="475216" y="1050777"/>
                  <a:pt x="475358" y="1050801"/>
                </a:cubicBezTo>
                <a:cubicBezTo>
                  <a:pt x="498994" y="1055259"/>
                  <a:pt x="527158" y="1059148"/>
                  <a:pt x="558902" y="1060690"/>
                </a:cubicBezTo>
                <a:cubicBezTo>
                  <a:pt x="565208" y="1060856"/>
                  <a:pt x="571633" y="1060998"/>
                  <a:pt x="578176" y="1061188"/>
                </a:cubicBezTo>
                <a:cubicBezTo>
                  <a:pt x="581447" y="1061259"/>
                  <a:pt x="584766" y="1061330"/>
                  <a:pt x="588109" y="1061401"/>
                </a:cubicBezTo>
                <a:cubicBezTo>
                  <a:pt x="591452" y="1061330"/>
                  <a:pt x="594818" y="1061235"/>
                  <a:pt x="598208" y="1061164"/>
                </a:cubicBezTo>
                <a:cubicBezTo>
                  <a:pt x="605012" y="1060974"/>
                  <a:pt x="611911" y="1060785"/>
                  <a:pt x="618928" y="1060595"/>
                </a:cubicBezTo>
                <a:cubicBezTo>
                  <a:pt x="625922" y="1060073"/>
                  <a:pt x="633034" y="1059552"/>
                  <a:pt x="640241" y="1059030"/>
                </a:cubicBezTo>
                <a:cubicBezTo>
                  <a:pt x="668998" y="1056326"/>
                  <a:pt x="699295" y="1052082"/>
                  <a:pt x="729877" y="1044446"/>
                </a:cubicBezTo>
                <a:cubicBezTo>
                  <a:pt x="791065" y="1029483"/>
                  <a:pt x="854102" y="1003872"/>
                  <a:pt x="910169" y="967447"/>
                </a:cubicBezTo>
                <a:cubicBezTo>
                  <a:pt x="966355" y="931332"/>
                  <a:pt x="1016116" y="885896"/>
                  <a:pt x="1054237" y="836880"/>
                </a:cubicBezTo>
                <a:cubicBezTo>
                  <a:pt x="1058836" y="830999"/>
                  <a:pt x="1063317" y="825071"/>
                  <a:pt x="1067632" y="819119"/>
                </a:cubicBezTo>
                <a:lnTo>
                  <a:pt x="1067632" y="626231"/>
                </a:lnTo>
                <a:cubicBezTo>
                  <a:pt x="1064383" y="637068"/>
                  <a:pt x="1060496" y="648498"/>
                  <a:pt x="1055849" y="660379"/>
                </a:cubicBezTo>
                <a:cubicBezTo>
                  <a:pt x="1048429" y="680085"/>
                  <a:pt x="1038614" y="700668"/>
                  <a:pt x="1027068" y="721845"/>
                </a:cubicBezTo>
                <a:close/>
              </a:path>
            </a:pathLst>
          </a:custGeom>
          <a:solidFill>
            <a:srgbClr val="F1F2F2"/>
          </a:solidFill>
          <a:ln w="2370" cap="flat">
            <a:noFill/>
            <a:prstDash val="solid"/>
            <a:miter/>
          </a:ln>
        </p:spPr>
        <p:txBody>
          <a:bodyPr rtlCol="0" anchor="ctr"/>
          <a:lstStyle/>
          <a:p>
            <a:endParaRPr lang="en-US"/>
          </a:p>
        </p:txBody>
      </p:sp>
      <p:sp>
        <p:nvSpPr>
          <p:cNvPr id="16" name="Graphic 4">
            <a:extLst>
              <a:ext uri="{FF2B5EF4-FFF2-40B4-BE49-F238E27FC236}">
                <a16:creationId xmlns:a16="http://schemas.microsoft.com/office/drawing/2014/main" id="{CC3DDCEC-7E9E-9348-B7BE-5AC1D3405287}"/>
              </a:ext>
            </a:extLst>
          </p:cNvPr>
          <p:cNvSpPr/>
          <p:nvPr/>
        </p:nvSpPr>
        <p:spPr>
          <a:xfrm flipH="1">
            <a:off x="683371" y="0"/>
            <a:ext cx="4057887" cy="6858000"/>
          </a:xfrm>
          <a:custGeom>
            <a:avLst/>
            <a:gdLst>
              <a:gd name="connsiteX0" fmla="*/ 0 w 716474"/>
              <a:gd name="connsiteY0" fmla="*/ 0 h 1160145"/>
              <a:gd name="connsiteX1" fmla="*/ 716474 w 716474"/>
              <a:gd name="connsiteY1" fmla="*/ 0 h 1160145"/>
              <a:gd name="connsiteX2" fmla="*/ 716474 w 716474"/>
              <a:gd name="connsiteY2" fmla="*/ 1160145 h 1160145"/>
              <a:gd name="connsiteX3" fmla="*/ 0 w 716474"/>
              <a:gd name="connsiteY3" fmla="*/ 1160145 h 1160145"/>
            </a:gdLst>
            <a:ahLst/>
            <a:cxnLst>
              <a:cxn ang="0">
                <a:pos x="connsiteX0" y="connsiteY0"/>
              </a:cxn>
              <a:cxn ang="0">
                <a:pos x="connsiteX1" y="connsiteY1"/>
              </a:cxn>
              <a:cxn ang="0">
                <a:pos x="connsiteX2" y="connsiteY2"/>
              </a:cxn>
              <a:cxn ang="0">
                <a:pos x="connsiteX3" y="connsiteY3"/>
              </a:cxn>
            </a:cxnLst>
            <a:rect l="l" t="t" r="r" b="b"/>
            <a:pathLst>
              <a:path w="716474" h="1160145">
                <a:moveTo>
                  <a:pt x="0" y="0"/>
                </a:moveTo>
                <a:lnTo>
                  <a:pt x="716474" y="0"/>
                </a:lnTo>
                <a:lnTo>
                  <a:pt x="716474" y="1160145"/>
                </a:lnTo>
                <a:lnTo>
                  <a:pt x="0" y="1160145"/>
                </a:lnTo>
                <a:close/>
              </a:path>
            </a:pathLst>
          </a:custGeom>
          <a:solidFill>
            <a:srgbClr val="297239"/>
          </a:solidFill>
          <a:ln w="2370" cap="flat">
            <a:noFill/>
            <a:prstDash val="solid"/>
            <a:miter/>
          </a:ln>
        </p:spPr>
        <p:txBody>
          <a:bodyPr rtlCol="0" anchor="ctr"/>
          <a:lstStyle/>
          <a:p>
            <a:endParaRPr lang="en-US"/>
          </a:p>
        </p:txBody>
      </p:sp>
      <p:sp>
        <p:nvSpPr>
          <p:cNvPr id="17" name="Graphic 4">
            <a:extLst>
              <a:ext uri="{FF2B5EF4-FFF2-40B4-BE49-F238E27FC236}">
                <a16:creationId xmlns:a16="http://schemas.microsoft.com/office/drawing/2014/main" id="{159E594D-BDF3-B949-89B3-4BBC10915225}"/>
              </a:ext>
            </a:extLst>
          </p:cNvPr>
          <p:cNvSpPr/>
          <p:nvPr/>
        </p:nvSpPr>
        <p:spPr>
          <a:xfrm rot="10800000">
            <a:off x="4652197" y="2888395"/>
            <a:ext cx="178269" cy="1908000"/>
          </a:xfrm>
          <a:custGeom>
            <a:avLst/>
            <a:gdLst>
              <a:gd name="connsiteX0" fmla="*/ 0 w 30416"/>
              <a:gd name="connsiteY0" fmla="*/ 0 h 257696"/>
              <a:gd name="connsiteX1" fmla="*/ 30416 w 30416"/>
              <a:gd name="connsiteY1" fmla="*/ 0 h 257696"/>
              <a:gd name="connsiteX2" fmla="*/ 30416 w 30416"/>
              <a:gd name="connsiteY2" fmla="*/ 257697 h 257696"/>
              <a:gd name="connsiteX3" fmla="*/ 0 w 30416"/>
              <a:gd name="connsiteY3" fmla="*/ 257697 h 257696"/>
            </a:gdLst>
            <a:ahLst/>
            <a:cxnLst>
              <a:cxn ang="0">
                <a:pos x="connsiteX0" y="connsiteY0"/>
              </a:cxn>
              <a:cxn ang="0">
                <a:pos x="connsiteX1" y="connsiteY1"/>
              </a:cxn>
              <a:cxn ang="0">
                <a:pos x="connsiteX2" y="connsiteY2"/>
              </a:cxn>
              <a:cxn ang="0">
                <a:pos x="connsiteX3" y="connsiteY3"/>
              </a:cxn>
            </a:cxnLst>
            <a:rect l="l" t="t" r="r" b="b"/>
            <a:pathLst>
              <a:path w="30416" h="257696">
                <a:moveTo>
                  <a:pt x="0" y="0"/>
                </a:moveTo>
                <a:lnTo>
                  <a:pt x="30416" y="0"/>
                </a:lnTo>
                <a:lnTo>
                  <a:pt x="30416" y="257697"/>
                </a:lnTo>
                <a:lnTo>
                  <a:pt x="0" y="257697"/>
                </a:lnTo>
                <a:close/>
              </a:path>
            </a:pathLst>
          </a:custGeom>
          <a:solidFill>
            <a:srgbClr val="84BA41"/>
          </a:solidFill>
          <a:ln w="2370" cap="flat">
            <a:noFill/>
            <a:prstDash val="solid"/>
            <a:miter/>
          </a:ln>
        </p:spPr>
        <p:txBody>
          <a:bodyPr rtlCol="0" anchor="ctr"/>
          <a:lstStyle/>
          <a:p>
            <a:endParaRPr lang="en-US"/>
          </a:p>
        </p:txBody>
      </p:sp>
      <p:sp>
        <p:nvSpPr>
          <p:cNvPr id="22" name="Text Placeholder 23">
            <a:extLst>
              <a:ext uri="{FF2B5EF4-FFF2-40B4-BE49-F238E27FC236}">
                <a16:creationId xmlns:a16="http://schemas.microsoft.com/office/drawing/2014/main" id="{374B3542-BCA7-A243-846E-D8BE17CA3E81}"/>
              </a:ext>
            </a:extLst>
          </p:cNvPr>
          <p:cNvSpPr>
            <a:spLocks noGrp="1"/>
          </p:cNvSpPr>
          <p:nvPr>
            <p:ph type="body" sz="quarter" idx="17" hasCustomPrompt="1"/>
          </p:nvPr>
        </p:nvSpPr>
        <p:spPr>
          <a:xfrm>
            <a:off x="5003138" y="3733703"/>
            <a:ext cx="3791493" cy="845970"/>
          </a:xfrm>
        </p:spPr>
        <p:txBody>
          <a:bodyPr anchor="t">
            <a:normAutofit/>
          </a:bodyPr>
          <a:lstStyle>
            <a:lvl1pPr marL="0" indent="0" algn="l">
              <a:buNone/>
              <a:defRPr sz="4800" b="0" i="0">
                <a:solidFill>
                  <a:srgbClr val="297239"/>
                </a:solidFill>
                <a:latin typeface="+mn-lt"/>
              </a:defRPr>
            </a:lvl1pPr>
          </a:lstStyle>
          <a:p>
            <a:pPr lvl="0"/>
            <a:r>
              <a:rPr lang="en-US"/>
              <a:t>DIVIDER</a:t>
            </a:r>
          </a:p>
        </p:txBody>
      </p:sp>
      <p:sp>
        <p:nvSpPr>
          <p:cNvPr id="23" name="Text Placeholder 23">
            <a:extLst>
              <a:ext uri="{FF2B5EF4-FFF2-40B4-BE49-F238E27FC236}">
                <a16:creationId xmlns:a16="http://schemas.microsoft.com/office/drawing/2014/main" id="{F4383371-740B-864A-B124-14A3610CC80C}"/>
              </a:ext>
            </a:extLst>
          </p:cNvPr>
          <p:cNvSpPr>
            <a:spLocks noGrp="1"/>
          </p:cNvSpPr>
          <p:nvPr>
            <p:ph type="body" sz="quarter" idx="18" hasCustomPrompt="1"/>
          </p:nvPr>
        </p:nvSpPr>
        <p:spPr>
          <a:xfrm>
            <a:off x="5003138" y="3006015"/>
            <a:ext cx="3791493" cy="845970"/>
          </a:xfrm>
        </p:spPr>
        <p:txBody>
          <a:bodyPr anchor="b">
            <a:normAutofit/>
          </a:bodyPr>
          <a:lstStyle>
            <a:lvl1pPr marL="0" indent="0" algn="l">
              <a:buNone/>
              <a:defRPr sz="3000" b="0" i="0">
                <a:solidFill>
                  <a:srgbClr val="84BA41"/>
                </a:solidFill>
                <a:latin typeface="+mn-lt"/>
              </a:defRPr>
            </a:lvl1pPr>
          </a:lstStyle>
          <a:p>
            <a:pPr lvl="0"/>
            <a:r>
              <a:rPr lang="en-US"/>
              <a:t>SECTION 01</a:t>
            </a:r>
          </a:p>
        </p:txBody>
      </p:sp>
      <p:grpSp>
        <p:nvGrpSpPr>
          <p:cNvPr id="2" name="Group 1">
            <a:extLst>
              <a:ext uri="{FF2B5EF4-FFF2-40B4-BE49-F238E27FC236}">
                <a16:creationId xmlns:a16="http://schemas.microsoft.com/office/drawing/2014/main" id="{4D35CA37-0475-7C4C-9888-342259141BCF}"/>
              </a:ext>
            </a:extLst>
          </p:cNvPr>
          <p:cNvGrpSpPr/>
          <p:nvPr userDrawn="1"/>
        </p:nvGrpSpPr>
        <p:grpSpPr>
          <a:xfrm>
            <a:off x="478915" y="2145932"/>
            <a:ext cx="474200" cy="4867482"/>
            <a:chOff x="1009808" y="-71087"/>
            <a:chExt cx="474200" cy="4867482"/>
          </a:xfrm>
        </p:grpSpPr>
        <p:sp>
          <p:nvSpPr>
            <p:cNvPr id="24" name="Graphic 4">
              <a:extLst>
                <a:ext uri="{FF2B5EF4-FFF2-40B4-BE49-F238E27FC236}">
                  <a16:creationId xmlns:a16="http://schemas.microsoft.com/office/drawing/2014/main" id="{266F3990-09DA-C84B-A681-E5945D558895}"/>
                </a:ext>
              </a:extLst>
            </p:cNvPr>
            <p:cNvSpPr/>
            <p:nvPr userDrawn="1"/>
          </p:nvSpPr>
          <p:spPr>
            <a:xfrm>
              <a:off x="1009808" y="380038"/>
              <a:ext cx="474200" cy="3865418"/>
            </a:xfrm>
            <a:custGeom>
              <a:avLst/>
              <a:gdLst>
                <a:gd name="connsiteX0" fmla="*/ 0 w 716474"/>
                <a:gd name="connsiteY0" fmla="*/ 0 h 1160145"/>
                <a:gd name="connsiteX1" fmla="*/ 716474 w 716474"/>
                <a:gd name="connsiteY1" fmla="*/ 0 h 1160145"/>
                <a:gd name="connsiteX2" fmla="*/ 716474 w 716474"/>
                <a:gd name="connsiteY2" fmla="*/ 1160145 h 1160145"/>
                <a:gd name="connsiteX3" fmla="*/ 0 w 716474"/>
                <a:gd name="connsiteY3" fmla="*/ 1160145 h 1160145"/>
              </a:gdLst>
              <a:ahLst/>
              <a:cxnLst>
                <a:cxn ang="0">
                  <a:pos x="connsiteX0" y="connsiteY0"/>
                </a:cxn>
                <a:cxn ang="0">
                  <a:pos x="connsiteX1" y="connsiteY1"/>
                </a:cxn>
                <a:cxn ang="0">
                  <a:pos x="connsiteX2" y="connsiteY2"/>
                </a:cxn>
                <a:cxn ang="0">
                  <a:pos x="connsiteX3" y="connsiteY3"/>
                </a:cxn>
              </a:cxnLst>
              <a:rect l="l" t="t" r="r" b="b"/>
              <a:pathLst>
                <a:path w="716474" h="1160145">
                  <a:moveTo>
                    <a:pt x="0" y="0"/>
                  </a:moveTo>
                  <a:lnTo>
                    <a:pt x="716474" y="0"/>
                  </a:lnTo>
                  <a:lnTo>
                    <a:pt x="716474" y="1160145"/>
                  </a:lnTo>
                  <a:lnTo>
                    <a:pt x="0" y="1160145"/>
                  </a:lnTo>
                  <a:close/>
                </a:path>
              </a:pathLst>
            </a:custGeom>
            <a:solidFill>
              <a:srgbClr val="84BA41"/>
            </a:solidFill>
            <a:ln w="2370" cap="flat">
              <a:noFill/>
              <a:prstDash val="solid"/>
              <a:miter/>
            </a:ln>
          </p:spPr>
          <p:txBody>
            <a:bodyPr rtlCol="0" anchor="ctr"/>
            <a:lstStyle/>
            <a:p>
              <a:endParaRPr lang="en-US"/>
            </a:p>
          </p:txBody>
        </p:sp>
        <p:sp>
          <p:nvSpPr>
            <p:cNvPr id="25" name="Text Box 5">
              <a:extLst>
                <a:ext uri="{FF2B5EF4-FFF2-40B4-BE49-F238E27FC236}">
                  <a16:creationId xmlns:a16="http://schemas.microsoft.com/office/drawing/2014/main" id="{60CF8C1D-8D1A-6341-9219-998593017F81}"/>
                </a:ext>
              </a:extLst>
            </p:cNvPr>
            <p:cNvSpPr txBox="1"/>
            <p:nvPr userDrawn="1"/>
          </p:nvSpPr>
          <p:spPr>
            <a:xfrm rot="16200000">
              <a:off x="-1186833" y="2175463"/>
              <a:ext cx="4867482" cy="374382"/>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IE" sz="950" b="1" spc="170" baseline="0">
                  <a:solidFill>
                    <a:schemeClr val="bg1"/>
                  </a:solidFill>
                  <a:effectLst/>
                  <a:latin typeface="+mn-lt"/>
                  <a:ea typeface="Times New Roman" panose="02020603050405020304" pitchFamily="18" charset="0"/>
                  <a:cs typeface="Times New Roman" panose="02020603050405020304" pitchFamily="18" charset="0"/>
                </a:rPr>
                <a:t>SUSTAINABLE</a:t>
              </a:r>
              <a:r>
                <a:rPr lang="en-IE" sz="950" spc="170" baseline="0">
                  <a:solidFill>
                    <a:schemeClr val="bg1"/>
                  </a:solidFill>
                  <a:effectLst/>
                  <a:latin typeface="+mj-lt"/>
                  <a:ea typeface="Times New Roman" panose="02020603050405020304" pitchFamily="18" charset="0"/>
                  <a:cs typeface="Times New Roman" panose="02020603050405020304" pitchFamily="18" charset="0"/>
                </a:rPr>
                <a:t> FUTURES FOR ENTERPRISE CENTRES</a:t>
              </a:r>
              <a:endParaRPr lang="en-IE" sz="950" spc="170" baseline="0">
                <a:solidFill>
                  <a:schemeClr val="bg1"/>
                </a:solidFill>
                <a:effectLst/>
                <a:latin typeface="+mj-lt"/>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13442211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Slide 3">
    <p:spTree>
      <p:nvGrpSpPr>
        <p:cNvPr id="1" name=""/>
        <p:cNvGrpSpPr/>
        <p:nvPr/>
      </p:nvGrpSpPr>
      <p:grpSpPr>
        <a:xfrm>
          <a:off x="0" y="0"/>
          <a:ext cx="0" cy="0"/>
          <a:chOff x="0" y="0"/>
          <a:chExt cx="0" cy="0"/>
        </a:xfrm>
      </p:grpSpPr>
      <p:sp>
        <p:nvSpPr>
          <p:cNvPr id="17" name="Freeform 16">
            <a:extLst>
              <a:ext uri="{FF2B5EF4-FFF2-40B4-BE49-F238E27FC236}">
                <a16:creationId xmlns:a16="http://schemas.microsoft.com/office/drawing/2014/main" id="{370353F7-9193-D742-88F3-B7307DE651FA}"/>
              </a:ext>
            </a:extLst>
          </p:cNvPr>
          <p:cNvSpPr/>
          <p:nvPr userDrawn="1"/>
        </p:nvSpPr>
        <p:spPr>
          <a:xfrm>
            <a:off x="0" y="0"/>
            <a:ext cx="6568428" cy="6556604"/>
          </a:xfrm>
          <a:custGeom>
            <a:avLst/>
            <a:gdLst>
              <a:gd name="connsiteX0" fmla="*/ 5038319 w 6568428"/>
              <a:gd name="connsiteY0" fmla="*/ 0 h 6556604"/>
              <a:gd name="connsiteX1" fmla="*/ 5845546 w 6568428"/>
              <a:gd name="connsiteY1" fmla="*/ 0 h 6556604"/>
              <a:gd name="connsiteX2" fmla="*/ 5894544 w 6568428"/>
              <a:gd name="connsiteY2" fmla="*/ 69311 h 6556604"/>
              <a:gd name="connsiteX3" fmla="*/ 6060394 w 6568428"/>
              <a:gd name="connsiteY3" fmla="*/ 345062 h 6556604"/>
              <a:gd name="connsiteX4" fmla="*/ 6129938 w 6568428"/>
              <a:gd name="connsiteY4" fmla="*/ 477731 h 6556604"/>
              <a:gd name="connsiteX5" fmla="*/ 6130292 w 6568428"/>
              <a:gd name="connsiteY5" fmla="*/ 478431 h 6556604"/>
              <a:gd name="connsiteX6" fmla="*/ 6140604 w 6568428"/>
              <a:gd name="connsiteY6" fmla="*/ 498185 h 6556604"/>
              <a:gd name="connsiteX7" fmla="*/ 6159997 w 6568428"/>
              <a:gd name="connsiteY7" fmla="*/ 539779 h 6556604"/>
              <a:gd name="connsiteX8" fmla="*/ 6196866 w 6568428"/>
              <a:gd name="connsiteY8" fmla="*/ 618787 h 6556604"/>
              <a:gd name="connsiteX9" fmla="*/ 6264840 w 6568428"/>
              <a:gd name="connsiteY9" fmla="*/ 776627 h 6556604"/>
              <a:gd name="connsiteX10" fmla="*/ 6306257 w 6568428"/>
              <a:gd name="connsiteY10" fmla="*/ 879230 h 6556604"/>
              <a:gd name="connsiteX11" fmla="*/ 6440458 w 6568428"/>
              <a:gd name="connsiteY11" fmla="*/ 1309910 h 6556604"/>
              <a:gd name="connsiteX12" fmla="*/ 6442205 w 6568428"/>
              <a:gd name="connsiteY12" fmla="*/ 1316728 h 6556604"/>
              <a:gd name="connsiteX13" fmla="*/ 6454087 w 6568428"/>
              <a:gd name="connsiteY13" fmla="*/ 1364970 h 6556604"/>
              <a:gd name="connsiteX14" fmla="*/ 6458104 w 6568428"/>
              <a:gd name="connsiteY14" fmla="*/ 1382100 h 6556604"/>
              <a:gd name="connsiteX15" fmla="*/ 6467370 w 6568428"/>
              <a:gd name="connsiteY15" fmla="*/ 1422478 h 6556604"/>
              <a:gd name="connsiteX16" fmla="*/ 6471564 w 6568428"/>
              <a:gd name="connsiteY16" fmla="*/ 1441355 h 6556604"/>
              <a:gd name="connsiteX17" fmla="*/ 6481175 w 6568428"/>
              <a:gd name="connsiteY17" fmla="*/ 1485927 h 6556604"/>
              <a:gd name="connsiteX18" fmla="*/ 6483792 w 6568428"/>
              <a:gd name="connsiteY18" fmla="*/ 1498332 h 6556604"/>
              <a:gd name="connsiteX19" fmla="*/ 6509833 w 6568428"/>
              <a:gd name="connsiteY19" fmla="*/ 1636071 h 6556604"/>
              <a:gd name="connsiteX20" fmla="*/ 6520138 w 6568428"/>
              <a:gd name="connsiteY20" fmla="*/ 1693579 h 6556604"/>
              <a:gd name="connsiteX21" fmla="*/ 6524509 w 6568428"/>
              <a:gd name="connsiteY21" fmla="*/ 1726615 h 6556604"/>
              <a:gd name="connsiteX22" fmla="*/ 6524685 w 6568428"/>
              <a:gd name="connsiteY22" fmla="*/ 1728185 h 6556604"/>
              <a:gd name="connsiteX23" fmla="*/ 6544425 w 6568428"/>
              <a:gd name="connsiteY23" fmla="*/ 1881300 h 6556604"/>
              <a:gd name="connsiteX24" fmla="*/ 6547579 w 6568428"/>
              <a:gd name="connsiteY24" fmla="*/ 1906295 h 6556604"/>
              <a:gd name="connsiteX25" fmla="*/ 6548449 w 6568428"/>
              <a:gd name="connsiteY25" fmla="*/ 1918531 h 6556604"/>
              <a:gd name="connsiteX26" fmla="*/ 6552813 w 6568428"/>
              <a:gd name="connsiteY26" fmla="*/ 1972191 h 6556604"/>
              <a:gd name="connsiteX27" fmla="*/ 6555437 w 6568428"/>
              <a:gd name="connsiteY27" fmla="*/ 2005050 h 6556604"/>
              <a:gd name="connsiteX28" fmla="*/ 6565918 w 6568428"/>
              <a:gd name="connsiteY28" fmla="*/ 2208862 h 6556604"/>
              <a:gd name="connsiteX29" fmla="*/ 6534297 w 6568428"/>
              <a:gd name="connsiteY29" fmla="*/ 2860477 h 6556604"/>
              <a:gd name="connsiteX30" fmla="*/ 6115440 w 6568428"/>
              <a:gd name="connsiteY30" fmla="*/ 4214581 h 6556604"/>
              <a:gd name="connsiteX31" fmla="*/ 5260779 w 6568428"/>
              <a:gd name="connsiteY31" fmla="*/ 5356492 h 6556604"/>
              <a:gd name="connsiteX32" fmla="*/ 4746690 w 6568428"/>
              <a:gd name="connsiteY32" fmla="*/ 5774767 h 6556604"/>
              <a:gd name="connsiteX33" fmla="*/ 4488068 w 6568428"/>
              <a:gd name="connsiteY33" fmla="*/ 5942212 h 6556604"/>
              <a:gd name="connsiteX34" fmla="*/ 4360154 w 6568428"/>
              <a:gd name="connsiteY34" fmla="*/ 6014402 h 6556604"/>
              <a:gd name="connsiteX35" fmla="*/ 4297605 w 6568428"/>
              <a:gd name="connsiteY35" fmla="*/ 6049016 h 6556604"/>
              <a:gd name="connsiteX36" fmla="*/ 4234871 w 6568428"/>
              <a:gd name="connsiteY36" fmla="*/ 6080474 h 6556604"/>
              <a:gd name="connsiteX37" fmla="*/ 3572767 w 6568428"/>
              <a:gd name="connsiteY37" fmla="*/ 6351222 h 6556604"/>
              <a:gd name="connsiteX38" fmla="*/ 3454649 w 6568428"/>
              <a:gd name="connsiteY38" fmla="*/ 6386535 h 6556604"/>
              <a:gd name="connsiteX39" fmla="*/ 3399603 w 6568428"/>
              <a:gd name="connsiteY39" fmla="*/ 6401741 h 6556604"/>
              <a:gd name="connsiteX40" fmla="*/ 3337917 w 6568428"/>
              <a:gd name="connsiteY40" fmla="*/ 6418695 h 6556604"/>
              <a:gd name="connsiteX41" fmla="*/ 3335823 w 6568428"/>
              <a:gd name="connsiteY41" fmla="*/ 6419218 h 6556604"/>
              <a:gd name="connsiteX42" fmla="*/ 3335646 w 6568428"/>
              <a:gd name="connsiteY42" fmla="*/ 6419218 h 6556604"/>
              <a:gd name="connsiteX43" fmla="*/ 3325511 w 6568428"/>
              <a:gd name="connsiteY43" fmla="*/ 6422019 h 6556604"/>
              <a:gd name="connsiteX44" fmla="*/ 3285148 w 6568428"/>
              <a:gd name="connsiteY44" fmla="*/ 6431453 h 6556604"/>
              <a:gd name="connsiteX45" fmla="*/ 3160558 w 6568428"/>
              <a:gd name="connsiteY45" fmla="*/ 6459419 h 6556604"/>
              <a:gd name="connsiteX46" fmla="*/ 3155141 w 6568428"/>
              <a:gd name="connsiteY46" fmla="*/ 6460642 h 6556604"/>
              <a:gd name="connsiteX47" fmla="*/ 3090306 w 6568428"/>
              <a:gd name="connsiteY47" fmla="*/ 6474278 h 6556604"/>
              <a:gd name="connsiteX48" fmla="*/ 3067943 w 6568428"/>
              <a:gd name="connsiteY48" fmla="*/ 6478126 h 6556604"/>
              <a:gd name="connsiteX49" fmla="*/ 3064626 w 6568428"/>
              <a:gd name="connsiteY49" fmla="*/ 6478472 h 6556604"/>
              <a:gd name="connsiteX50" fmla="*/ 2448834 w 6568428"/>
              <a:gd name="connsiteY50" fmla="*/ 6551363 h 6556604"/>
              <a:gd name="connsiteX51" fmla="*/ 2306768 w 6568428"/>
              <a:gd name="connsiteY51" fmla="*/ 6555034 h 6556604"/>
              <a:gd name="connsiteX52" fmla="*/ 2233553 w 6568428"/>
              <a:gd name="connsiteY52" fmla="*/ 6556604 h 6556604"/>
              <a:gd name="connsiteX53" fmla="*/ 2159107 w 6568428"/>
              <a:gd name="connsiteY53" fmla="*/ 6554857 h 6556604"/>
              <a:gd name="connsiteX54" fmla="*/ 2006390 w 6568428"/>
              <a:gd name="connsiteY54" fmla="*/ 6550663 h 6556604"/>
              <a:gd name="connsiteX55" fmla="*/ 1849294 w 6568428"/>
              <a:gd name="connsiteY55" fmla="*/ 6539127 h 6556604"/>
              <a:gd name="connsiteX56" fmla="*/ 1188591 w 6568428"/>
              <a:gd name="connsiteY56" fmla="*/ 6431630 h 6556604"/>
              <a:gd name="connsiteX57" fmla="*/ 0 w 6568428"/>
              <a:gd name="connsiteY57" fmla="*/ 5950776 h 6556604"/>
              <a:gd name="connsiteX58" fmla="*/ 0 w 6568428"/>
              <a:gd name="connsiteY58" fmla="*/ 5188864 h 6556604"/>
              <a:gd name="connsiteX59" fmla="*/ 214581 w 6568428"/>
              <a:gd name="connsiteY59" fmla="*/ 5337785 h 6556604"/>
              <a:gd name="connsiteX60" fmla="*/ 1344293 w 6568428"/>
              <a:gd name="connsiteY60" fmla="*/ 5820386 h 6556604"/>
              <a:gd name="connsiteX61" fmla="*/ 1906433 w 6568428"/>
              <a:gd name="connsiteY61" fmla="*/ 5911799 h 6556604"/>
              <a:gd name="connsiteX62" fmla="*/ 2040288 w 6568428"/>
              <a:gd name="connsiteY62" fmla="*/ 5921765 h 6556604"/>
              <a:gd name="connsiteX63" fmla="*/ 2170465 w 6568428"/>
              <a:gd name="connsiteY63" fmla="*/ 5925259 h 6556604"/>
              <a:gd name="connsiteX64" fmla="*/ 2234076 w 6568428"/>
              <a:gd name="connsiteY64" fmla="*/ 5926836 h 6556604"/>
              <a:gd name="connsiteX65" fmla="*/ 2296456 w 6568428"/>
              <a:gd name="connsiteY65" fmla="*/ 5925259 h 6556604"/>
              <a:gd name="connsiteX66" fmla="*/ 2417729 w 6568428"/>
              <a:gd name="connsiteY66" fmla="*/ 5922288 h 6556604"/>
              <a:gd name="connsiteX67" fmla="*/ 3023910 w 6568428"/>
              <a:gd name="connsiteY67" fmla="*/ 5843810 h 6556604"/>
              <a:gd name="connsiteX68" fmla="*/ 3107606 w 6568428"/>
              <a:gd name="connsiteY68" fmla="*/ 5824926 h 6556604"/>
              <a:gd name="connsiteX69" fmla="*/ 3131200 w 6568428"/>
              <a:gd name="connsiteY69" fmla="*/ 5819685 h 6556604"/>
              <a:gd name="connsiteX70" fmla="*/ 3172440 w 6568428"/>
              <a:gd name="connsiteY70" fmla="*/ 5809720 h 6556604"/>
              <a:gd name="connsiteX71" fmla="*/ 3175934 w 6568428"/>
              <a:gd name="connsiteY71" fmla="*/ 5808673 h 6556604"/>
              <a:gd name="connsiteX72" fmla="*/ 3273790 w 6568428"/>
              <a:gd name="connsiteY72" fmla="*/ 5781578 h 6556604"/>
              <a:gd name="connsiteX73" fmla="*/ 3374616 w 6568428"/>
              <a:gd name="connsiteY73" fmla="*/ 5751520 h 6556604"/>
              <a:gd name="connsiteX74" fmla="*/ 3378287 w 6568428"/>
              <a:gd name="connsiteY74" fmla="*/ 5750296 h 6556604"/>
              <a:gd name="connsiteX75" fmla="*/ 3450101 w 6568428"/>
              <a:gd name="connsiteY75" fmla="*/ 5726525 h 6556604"/>
              <a:gd name="connsiteX76" fmla="*/ 3452902 w 6568428"/>
              <a:gd name="connsiteY76" fmla="*/ 5725825 h 6556604"/>
              <a:gd name="connsiteX77" fmla="*/ 3936933 w 6568428"/>
              <a:gd name="connsiteY77" fmla="*/ 5521489 h 6556604"/>
              <a:gd name="connsiteX78" fmla="*/ 3990401 w 6568428"/>
              <a:gd name="connsiteY78" fmla="*/ 5494925 h 6556604"/>
              <a:gd name="connsiteX79" fmla="*/ 4043530 w 6568428"/>
              <a:gd name="connsiteY79" fmla="*/ 5465382 h 6556604"/>
              <a:gd name="connsiteX80" fmla="*/ 4152568 w 6568428"/>
              <a:gd name="connsiteY80" fmla="*/ 5404034 h 6556604"/>
              <a:gd name="connsiteX81" fmla="*/ 4372559 w 6568428"/>
              <a:gd name="connsiteY81" fmla="*/ 5261400 h 6556604"/>
              <a:gd name="connsiteX82" fmla="*/ 4810293 w 6568428"/>
              <a:gd name="connsiteY82" fmla="*/ 4905181 h 6556604"/>
              <a:gd name="connsiteX83" fmla="*/ 5537917 w 6568428"/>
              <a:gd name="connsiteY83" fmla="*/ 3933168 h 6556604"/>
              <a:gd name="connsiteX84" fmla="*/ 5893864 w 6568428"/>
              <a:gd name="connsiteY84" fmla="*/ 2782000 h 6556604"/>
              <a:gd name="connsiteX85" fmla="*/ 5920775 w 6568428"/>
              <a:gd name="connsiteY85" fmla="*/ 2226515 h 6556604"/>
              <a:gd name="connsiteX86" fmla="*/ 5915180 w 6568428"/>
              <a:gd name="connsiteY86" fmla="*/ 2100665 h 6556604"/>
              <a:gd name="connsiteX87" fmla="*/ 5915011 w 6568428"/>
              <a:gd name="connsiteY87" fmla="*/ 2099265 h 6556604"/>
              <a:gd name="connsiteX88" fmla="*/ 5911517 w 6568428"/>
              <a:gd name="connsiteY88" fmla="*/ 2053469 h 6556604"/>
              <a:gd name="connsiteX89" fmla="*/ 5905746 w 6568428"/>
              <a:gd name="connsiteY89" fmla="*/ 1979709 h 6556604"/>
              <a:gd name="connsiteX90" fmla="*/ 5901905 w 6568428"/>
              <a:gd name="connsiteY90" fmla="*/ 1944572 h 6556604"/>
              <a:gd name="connsiteX91" fmla="*/ 5889323 w 6568428"/>
              <a:gd name="connsiteY91" fmla="*/ 1847564 h 6556604"/>
              <a:gd name="connsiteX92" fmla="*/ 5886176 w 6568428"/>
              <a:gd name="connsiteY92" fmla="*/ 1822746 h 6556604"/>
              <a:gd name="connsiteX93" fmla="*/ 5885476 w 6568428"/>
              <a:gd name="connsiteY93" fmla="*/ 1817852 h 6556604"/>
              <a:gd name="connsiteX94" fmla="*/ 5872201 w 6568428"/>
              <a:gd name="connsiteY94" fmla="*/ 1736573 h 6556604"/>
              <a:gd name="connsiteX95" fmla="*/ 5871147 w 6568428"/>
              <a:gd name="connsiteY95" fmla="*/ 1730979 h 6556604"/>
              <a:gd name="connsiteX96" fmla="*/ 5850707 w 6568428"/>
              <a:gd name="connsiteY96" fmla="*/ 1623659 h 6556604"/>
              <a:gd name="connsiteX97" fmla="*/ 5847560 w 6568428"/>
              <a:gd name="connsiteY97" fmla="*/ 1608976 h 6556604"/>
              <a:gd name="connsiteX98" fmla="*/ 5840395 w 6568428"/>
              <a:gd name="connsiteY98" fmla="*/ 1575770 h 6556604"/>
              <a:gd name="connsiteX99" fmla="*/ 5836024 w 6568428"/>
              <a:gd name="connsiteY99" fmla="*/ 1555839 h 6556604"/>
              <a:gd name="connsiteX100" fmla="*/ 5829214 w 6568428"/>
              <a:gd name="connsiteY100" fmla="*/ 1526474 h 6556604"/>
              <a:gd name="connsiteX101" fmla="*/ 5824666 w 6568428"/>
              <a:gd name="connsiteY101" fmla="*/ 1507420 h 6556604"/>
              <a:gd name="connsiteX102" fmla="*/ 5816108 w 6568428"/>
              <a:gd name="connsiteY102" fmla="*/ 1472467 h 6556604"/>
              <a:gd name="connsiteX103" fmla="*/ 5813138 w 6568428"/>
              <a:gd name="connsiteY103" fmla="*/ 1460755 h 6556604"/>
              <a:gd name="connsiteX104" fmla="*/ 5666354 w 6568428"/>
              <a:gd name="connsiteY104" fmla="*/ 1013991 h 6556604"/>
              <a:gd name="connsiteX105" fmla="*/ 5663553 w 6568428"/>
              <a:gd name="connsiteY105" fmla="*/ 1006820 h 6556604"/>
              <a:gd name="connsiteX106" fmla="*/ 5606768 w 6568428"/>
              <a:gd name="connsiteY106" fmla="*/ 874859 h 6556604"/>
              <a:gd name="connsiteX107" fmla="*/ 5582297 w 6568428"/>
              <a:gd name="connsiteY107" fmla="*/ 822068 h 6556604"/>
              <a:gd name="connsiteX108" fmla="*/ 5575140 w 6568428"/>
              <a:gd name="connsiteY108" fmla="*/ 806516 h 6556604"/>
              <a:gd name="connsiteX109" fmla="*/ 5490736 w 6568428"/>
              <a:gd name="connsiteY109" fmla="*/ 641858 h 6556604"/>
              <a:gd name="connsiteX110" fmla="*/ 5184240 w 6568428"/>
              <a:gd name="connsiteY110" fmla="*/ 173247 h 6556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6568428" h="6556604">
                <a:moveTo>
                  <a:pt x="5038319" y="0"/>
                </a:moveTo>
                <a:lnTo>
                  <a:pt x="5845546" y="0"/>
                </a:lnTo>
                <a:lnTo>
                  <a:pt x="5894544" y="69311"/>
                </a:lnTo>
                <a:cubicBezTo>
                  <a:pt x="5954502" y="161404"/>
                  <a:pt x="6009719" y="253648"/>
                  <a:pt x="6060394" y="345062"/>
                </a:cubicBezTo>
                <a:cubicBezTo>
                  <a:pt x="6084858" y="389464"/>
                  <a:pt x="6107921" y="433682"/>
                  <a:pt x="6129938" y="477731"/>
                </a:cubicBezTo>
                <a:cubicBezTo>
                  <a:pt x="6129938" y="478077"/>
                  <a:pt x="6130115" y="478254"/>
                  <a:pt x="6130292" y="478431"/>
                </a:cubicBezTo>
                <a:cubicBezTo>
                  <a:pt x="6130292" y="478431"/>
                  <a:pt x="6133786" y="485072"/>
                  <a:pt x="6140604" y="498185"/>
                </a:cubicBezTo>
                <a:cubicBezTo>
                  <a:pt x="6145321" y="508320"/>
                  <a:pt x="6151785" y="522302"/>
                  <a:pt x="6159997" y="539779"/>
                </a:cubicBezTo>
                <a:cubicBezTo>
                  <a:pt x="6172756" y="566174"/>
                  <a:pt x="6184991" y="592569"/>
                  <a:pt x="6196866" y="618787"/>
                </a:cubicBezTo>
                <a:cubicBezTo>
                  <a:pt x="6216966" y="661789"/>
                  <a:pt x="6240553" y="714395"/>
                  <a:pt x="6264840" y="776627"/>
                </a:cubicBezTo>
                <a:cubicBezTo>
                  <a:pt x="6279169" y="811233"/>
                  <a:pt x="6292975" y="845493"/>
                  <a:pt x="6306257" y="879230"/>
                </a:cubicBezTo>
                <a:cubicBezTo>
                  <a:pt x="6363396" y="1033038"/>
                  <a:pt x="6406906" y="1177942"/>
                  <a:pt x="6440458" y="1309910"/>
                </a:cubicBezTo>
                <a:cubicBezTo>
                  <a:pt x="6440982" y="1312180"/>
                  <a:pt x="6441682" y="1314458"/>
                  <a:pt x="6442205" y="1316728"/>
                </a:cubicBezTo>
                <a:cubicBezTo>
                  <a:pt x="6446222" y="1332981"/>
                  <a:pt x="6450247" y="1349064"/>
                  <a:pt x="6454087" y="1364970"/>
                </a:cubicBezTo>
                <a:cubicBezTo>
                  <a:pt x="6455488" y="1370565"/>
                  <a:pt x="6456711" y="1376329"/>
                  <a:pt x="6458104" y="1382100"/>
                </a:cubicBezTo>
                <a:cubicBezTo>
                  <a:pt x="6461252" y="1395729"/>
                  <a:pt x="6464399" y="1409188"/>
                  <a:pt x="6467370" y="1422478"/>
                </a:cubicBezTo>
                <a:cubicBezTo>
                  <a:pt x="6468770" y="1428765"/>
                  <a:pt x="6470163" y="1435060"/>
                  <a:pt x="6471564" y="1441355"/>
                </a:cubicBezTo>
                <a:cubicBezTo>
                  <a:pt x="6474880" y="1456384"/>
                  <a:pt x="6478028" y="1471244"/>
                  <a:pt x="6481175" y="1485927"/>
                </a:cubicBezTo>
                <a:cubicBezTo>
                  <a:pt x="6482045" y="1489944"/>
                  <a:pt x="6482922" y="1494138"/>
                  <a:pt x="6483792" y="1498332"/>
                </a:cubicBezTo>
                <a:cubicBezTo>
                  <a:pt x="6493757" y="1546928"/>
                  <a:pt x="6502315" y="1592893"/>
                  <a:pt x="6509833" y="1636071"/>
                </a:cubicBezTo>
                <a:cubicBezTo>
                  <a:pt x="6513327" y="1655125"/>
                  <a:pt x="6516644" y="1674171"/>
                  <a:pt x="6520138" y="1693579"/>
                </a:cubicBezTo>
                <a:cubicBezTo>
                  <a:pt x="6521538" y="1704591"/>
                  <a:pt x="6523108" y="1715603"/>
                  <a:pt x="6524509" y="1726615"/>
                </a:cubicBezTo>
                <a:cubicBezTo>
                  <a:pt x="6524509" y="1727138"/>
                  <a:pt x="6524685" y="1727662"/>
                  <a:pt x="6524685" y="1728185"/>
                </a:cubicBezTo>
                <a:cubicBezTo>
                  <a:pt x="6532373" y="1786562"/>
                  <a:pt x="6539361" y="1837429"/>
                  <a:pt x="6544425" y="1881300"/>
                </a:cubicBezTo>
                <a:cubicBezTo>
                  <a:pt x="6545479" y="1889688"/>
                  <a:pt x="6546525" y="1897907"/>
                  <a:pt x="6547579" y="1906295"/>
                </a:cubicBezTo>
                <a:cubicBezTo>
                  <a:pt x="6547749" y="1910320"/>
                  <a:pt x="6548095" y="1914514"/>
                  <a:pt x="6548449" y="1918531"/>
                </a:cubicBezTo>
                <a:cubicBezTo>
                  <a:pt x="6550543" y="1938285"/>
                  <a:pt x="6551943" y="1956284"/>
                  <a:pt x="6552813" y="1972191"/>
                </a:cubicBezTo>
                <a:cubicBezTo>
                  <a:pt x="6553867" y="1984426"/>
                  <a:pt x="6554737" y="1995262"/>
                  <a:pt x="6555437" y="2005050"/>
                </a:cubicBezTo>
                <a:cubicBezTo>
                  <a:pt x="6561031" y="2071299"/>
                  <a:pt x="6566272" y="2138942"/>
                  <a:pt x="6565918" y="2208862"/>
                </a:cubicBezTo>
                <a:cubicBezTo>
                  <a:pt x="6573790" y="2416161"/>
                  <a:pt x="6563125" y="2635695"/>
                  <a:pt x="6534297" y="2860477"/>
                </a:cubicBezTo>
                <a:cubicBezTo>
                  <a:pt x="6479952" y="3310912"/>
                  <a:pt x="6336485" y="3781454"/>
                  <a:pt x="6115440" y="4214581"/>
                </a:cubicBezTo>
                <a:cubicBezTo>
                  <a:pt x="5896488" y="4649286"/>
                  <a:pt x="5592962" y="5040119"/>
                  <a:pt x="5260779" y="5356492"/>
                </a:cubicBezTo>
                <a:cubicBezTo>
                  <a:pt x="5095296" y="5515725"/>
                  <a:pt x="4920208" y="5654335"/>
                  <a:pt x="4746690" y="5774767"/>
                </a:cubicBezTo>
                <a:cubicBezTo>
                  <a:pt x="4660886" y="5836638"/>
                  <a:pt x="4572295" y="5889252"/>
                  <a:pt x="4488068" y="5942212"/>
                </a:cubicBezTo>
                <a:cubicBezTo>
                  <a:pt x="4444735" y="5966683"/>
                  <a:pt x="4402094" y="5990808"/>
                  <a:pt x="4360154" y="6014402"/>
                </a:cubicBezTo>
                <a:cubicBezTo>
                  <a:pt x="4339014" y="6025937"/>
                  <a:pt x="4318221" y="6037650"/>
                  <a:pt x="4297605" y="6049016"/>
                </a:cubicBezTo>
                <a:cubicBezTo>
                  <a:pt x="4276458" y="6059674"/>
                  <a:pt x="4255664" y="6070163"/>
                  <a:pt x="4234871" y="6080474"/>
                </a:cubicBezTo>
                <a:cubicBezTo>
                  <a:pt x="3987438" y="6205971"/>
                  <a:pt x="3759398" y="6292321"/>
                  <a:pt x="3572767" y="6351222"/>
                </a:cubicBezTo>
                <a:cubicBezTo>
                  <a:pt x="3541670" y="6362234"/>
                  <a:pt x="3501830" y="6373599"/>
                  <a:pt x="3454649" y="6386535"/>
                </a:cubicBezTo>
                <a:cubicBezTo>
                  <a:pt x="3435772" y="6391953"/>
                  <a:pt x="3417249" y="6397017"/>
                  <a:pt x="3399603" y="6401741"/>
                </a:cubicBezTo>
                <a:cubicBezTo>
                  <a:pt x="3377933" y="6407682"/>
                  <a:pt x="3357494" y="6413277"/>
                  <a:pt x="3337917" y="6418695"/>
                </a:cubicBezTo>
                <a:cubicBezTo>
                  <a:pt x="3337216" y="6418871"/>
                  <a:pt x="3336523" y="6419041"/>
                  <a:pt x="3335823" y="6419218"/>
                </a:cubicBezTo>
                <a:cubicBezTo>
                  <a:pt x="3335823" y="6419218"/>
                  <a:pt x="3335646" y="6419218"/>
                  <a:pt x="3335646" y="6419218"/>
                </a:cubicBezTo>
                <a:cubicBezTo>
                  <a:pt x="3332329" y="6420095"/>
                  <a:pt x="3328828" y="6421142"/>
                  <a:pt x="3325511" y="6422019"/>
                </a:cubicBezTo>
                <a:cubicBezTo>
                  <a:pt x="3311529" y="6425513"/>
                  <a:pt x="3298254" y="6428483"/>
                  <a:pt x="3285148" y="6431453"/>
                </a:cubicBezTo>
                <a:cubicBezTo>
                  <a:pt x="3246356" y="6440719"/>
                  <a:pt x="3204769" y="6450153"/>
                  <a:pt x="3160558" y="6459419"/>
                </a:cubicBezTo>
                <a:cubicBezTo>
                  <a:pt x="3158804" y="6459772"/>
                  <a:pt x="3156888" y="6460296"/>
                  <a:pt x="3155141" y="6460642"/>
                </a:cubicBezTo>
                <a:cubicBezTo>
                  <a:pt x="3126829" y="6467114"/>
                  <a:pt x="3105166" y="6472008"/>
                  <a:pt x="3090306" y="6474278"/>
                </a:cubicBezTo>
                <a:cubicBezTo>
                  <a:pt x="3075631" y="6476725"/>
                  <a:pt x="3067943" y="6478126"/>
                  <a:pt x="3067943" y="6478126"/>
                </a:cubicBezTo>
                <a:cubicBezTo>
                  <a:pt x="3066889" y="6478295"/>
                  <a:pt x="3065673" y="6478295"/>
                  <a:pt x="3064626" y="6478472"/>
                </a:cubicBezTo>
                <a:cubicBezTo>
                  <a:pt x="2890408" y="6511332"/>
                  <a:pt x="2682808" y="6539997"/>
                  <a:pt x="2448834" y="6551363"/>
                </a:cubicBezTo>
                <a:cubicBezTo>
                  <a:pt x="2402523" y="6552586"/>
                  <a:pt x="2354995" y="6553810"/>
                  <a:pt x="2306768" y="6555034"/>
                </a:cubicBezTo>
                <a:cubicBezTo>
                  <a:pt x="2282481" y="6555557"/>
                  <a:pt x="2258186" y="6556080"/>
                  <a:pt x="2233553" y="6556604"/>
                </a:cubicBezTo>
                <a:cubicBezTo>
                  <a:pt x="2208912" y="6556080"/>
                  <a:pt x="2184094" y="6555380"/>
                  <a:pt x="2159107" y="6554857"/>
                </a:cubicBezTo>
                <a:cubicBezTo>
                  <a:pt x="2108963" y="6553456"/>
                  <a:pt x="2058111" y="6552056"/>
                  <a:pt x="2006390" y="6550663"/>
                </a:cubicBezTo>
                <a:cubicBezTo>
                  <a:pt x="1954838" y="6546992"/>
                  <a:pt x="1902416" y="6542967"/>
                  <a:pt x="1849294" y="6539127"/>
                </a:cubicBezTo>
                <a:cubicBezTo>
                  <a:pt x="1637507" y="6519373"/>
                  <a:pt x="1414191" y="6488084"/>
                  <a:pt x="1188591" y="6431630"/>
                </a:cubicBezTo>
                <a:cubicBezTo>
                  <a:pt x="787910" y="6333568"/>
                  <a:pt x="376571" y="6173465"/>
                  <a:pt x="0" y="5950776"/>
                </a:cubicBezTo>
                <a:lnTo>
                  <a:pt x="0" y="5188864"/>
                </a:lnTo>
                <a:cubicBezTo>
                  <a:pt x="69721" y="5240777"/>
                  <a:pt x="141189" y="5290597"/>
                  <a:pt x="214581" y="5337785"/>
                </a:cubicBezTo>
                <a:cubicBezTo>
                  <a:pt x="566165" y="5566592"/>
                  <a:pt x="961081" y="5726525"/>
                  <a:pt x="1344293" y="5820386"/>
                </a:cubicBezTo>
                <a:cubicBezTo>
                  <a:pt x="1535980" y="5868628"/>
                  <a:pt x="1725928" y="5894669"/>
                  <a:pt x="1906433" y="5911799"/>
                </a:cubicBezTo>
                <a:cubicBezTo>
                  <a:pt x="1951690" y="5915124"/>
                  <a:pt x="1996247" y="5918440"/>
                  <a:pt x="2040288" y="5921765"/>
                </a:cubicBezTo>
                <a:cubicBezTo>
                  <a:pt x="2084322" y="5922988"/>
                  <a:pt x="2127832" y="5924212"/>
                  <a:pt x="2170465" y="5925259"/>
                </a:cubicBezTo>
                <a:cubicBezTo>
                  <a:pt x="2191966" y="5925782"/>
                  <a:pt x="2213106" y="5926305"/>
                  <a:pt x="2234076" y="5926836"/>
                </a:cubicBezTo>
                <a:cubicBezTo>
                  <a:pt x="2255046" y="5926305"/>
                  <a:pt x="2275840" y="5925782"/>
                  <a:pt x="2296456" y="5925259"/>
                </a:cubicBezTo>
                <a:cubicBezTo>
                  <a:pt x="2337696" y="5924212"/>
                  <a:pt x="2378059" y="5923165"/>
                  <a:pt x="2417729" y="5922288"/>
                </a:cubicBezTo>
                <a:cubicBezTo>
                  <a:pt x="2655373" y="5910753"/>
                  <a:pt x="2860696" y="5878063"/>
                  <a:pt x="3023910" y="5843810"/>
                </a:cubicBezTo>
                <a:cubicBezTo>
                  <a:pt x="3047150" y="5838562"/>
                  <a:pt x="3074931" y="5832275"/>
                  <a:pt x="3107606" y="5824926"/>
                </a:cubicBezTo>
                <a:cubicBezTo>
                  <a:pt x="3115294" y="5823179"/>
                  <a:pt x="3123158" y="5821432"/>
                  <a:pt x="3131200" y="5819685"/>
                </a:cubicBezTo>
                <a:cubicBezTo>
                  <a:pt x="3145352" y="5816361"/>
                  <a:pt x="3159158" y="5813044"/>
                  <a:pt x="3172440" y="5809720"/>
                </a:cubicBezTo>
                <a:cubicBezTo>
                  <a:pt x="3173664" y="5809374"/>
                  <a:pt x="3174711" y="5809020"/>
                  <a:pt x="3175934" y="5808673"/>
                </a:cubicBezTo>
                <a:cubicBezTo>
                  <a:pt x="3211757" y="5798361"/>
                  <a:pt x="3244432" y="5789620"/>
                  <a:pt x="3273790" y="5781578"/>
                </a:cubicBezTo>
                <a:cubicBezTo>
                  <a:pt x="3305595" y="5772667"/>
                  <a:pt x="3339140" y="5762701"/>
                  <a:pt x="3374616" y="5751520"/>
                </a:cubicBezTo>
                <a:cubicBezTo>
                  <a:pt x="3375840" y="5751166"/>
                  <a:pt x="3377056" y="5750642"/>
                  <a:pt x="3378287" y="5750296"/>
                </a:cubicBezTo>
                <a:cubicBezTo>
                  <a:pt x="3425114" y="5734736"/>
                  <a:pt x="3450101" y="5726525"/>
                  <a:pt x="3450101" y="5726525"/>
                </a:cubicBezTo>
                <a:cubicBezTo>
                  <a:pt x="3450978" y="5726348"/>
                  <a:pt x="3452025" y="5726171"/>
                  <a:pt x="3452902" y="5725825"/>
                </a:cubicBezTo>
                <a:cubicBezTo>
                  <a:pt x="3595138" y="5677228"/>
                  <a:pt x="3760098" y="5611163"/>
                  <a:pt x="3936933" y="5521489"/>
                </a:cubicBezTo>
                <a:cubicBezTo>
                  <a:pt x="3954579" y="5512755"/>
                  <a:pt x="3972409" y="5503836"/>
                  <a:pt x="3990401" y="5494925"/>
                </a:cubicBezTo>
                <a:cubicBezTo>
                  <a:pt x="4008055" y="5485313"/>
                  <a:pt x="4025700" y="5475348"/>
                  <a:pt x="4043530" y="5465382"/>
                </a:cubicBezTo>
                <a:cubicBezTo>
                  <a:pt x="4079176" y="5445282"/>
                  <a:pt x="4115522" y="5424835"/>
                  <a:pt x="4152568" y="5404034"/>
                </a:cubicBezTo>
                <a:cubicBezTo>
                  <a:pt x="4224028" y="5358585"/>
                  <a:pt x="4299698" y="5314368"/>
                  <a:pt x="4372559" y="5261400"/>
                </a:cubicBezTo>
                <a:cubicBezTo>
                  <a:pt x="4520220" y="5158805"/>
                  <a:pt x="4669451" y="5040997"/>
                  <a:pt x="4810293" y="4905181"/>
                </a:cubicBezTo>
                <a:cubicBezTo>
                  <a:pt x="5093025" y="4635480"/>
                  <a:pt x="5351994" y="4302855"/>
                  <a:pt x="5537917" y="3933168"/>
                </a:cubicBezTo>
                <a:cubicBezTo>
                  <a:pt x="5725594" y="3564713"/>
                  <a:pt x="5848083" y="3165315"/>
                  <a:pt x="5893864" y="2782000"/>
                </a:cubicBezTo>
                <a:cubicBezTo>
                  <a:pt x="5918335" y="2590600"/>
                  <a:pt x="5927762" y="2403579"/>
                  <a:pt x="5920775" y="2226515"/>
                </a:cubicBezTo>
                <a:cubicBezTo>
                  <a:pt x="5920775" y="2183868"/>
                  <a:pt x="5918335" y="2141912"/>
                  <a:pt x="5915180" y="2100665"/>
                </a:cubicBezTo>
                <a:cubicBezTo>
                  <a:pt x="5915180" y="2100142"/>
                  <a:pt x="5915011" y="2099788"/>
                  <a:pt x="5915011" y="2099265"/>
                </a:cubicBezTo>
                <a:cubicBezTo>
                  <a:pt x="5915011" y="2099265"/>
                  <a:pt x="5913787" y="2083358"/>
                  <a:pt x="5911517" y="2053469"/>
                </a:cubicBezTo>
                <a:cubicBezTo>
                  <a:pt x="5909416" y="2028652"/>
                  <a:pt x="5907492" y="2004003"/>
                  <a:pt x="5905746" y="1979709"/>
                </a:cubicBezTo>
                <a:cubicBezTo>
                  <a:pt x="5904699" y="1968697"/>
                  <a:pt x="5903298" y="1956985"/>
                  <a:pt x="5901905" y="1944572"/>
                </a:cubicBezTo>
                <a:cubicBezTo>
                  <a:pt x="5897534" y="1911890"/>
                  <a:pt x="5893340" y="1879377"/>
                  <a:pt x="5889323" y="1847564"/>
                </a:cubicBezTo>
                <a:cubicBezTo>
                  <a:pt x="5888269" y="1839176"/>
                  <a:pt x="5887230" y="1831134"/>
                  <a:pt x="5886176" y="1822746"/>
                </a:cubicBezTo>
                <a:cubicBezTo>
                  <a:pt x="5885829" y="1821176"/>
                  <a:pt x="5885653" y="1819599"/>
                  <a:pt x="5885476" y="1817852"/>
                </a:cubicBezTo>
                <a:cubicBezTo>
                  <a:pt x="5881635" y="1792334"/>
                  <a:pt x="5877088" y="1765062"/>
                  <a:pt x="5872201" y="1736573"/>
                </a:cubicBezTo>
                <a:cubicBezTo>
                  <a:pt x="5871847" y="1734826"/>
                  <a:pt x="5871500" y="1732903"/>
                  <a:pt x="5871147" y="1730979"/>
                </a:cubicBezTo>
                <a:cubicBezTo>
                  <a:pt x="5864682" y="1694279"/>
                  <a:pt x="5857864" y="1658619"/>
                  <a:pt x="5850707" y="1623659"/>
                </a:cubicBezTo>
                <a:cubicBezTo>
                  <a:pt x="5849653" y="1618764"/>
                  <a:pt x="5848607" y="1613870"/>
                  <a:pt x="5847560" y="1608976"/>
                </a:cubicBezTo>
                <a:cubicBezTo>
                  <a:pt x="5845113" y="1597794"/>
                  <a:pt x="5842843" y="1586782"/>
                  <a:pt x="5840395" y="1575770"/>
                </a:cubicBezTo>
                <a:cubicBezTo>
                  <a:pt x="5838995" y="1569122"/>
                  <a:pt x="5837602" y="1562480"/>
                  <a:pt x="5836024" y="1555839"/>
                </a:cubicBezTo>
                <a:cubicBezTo>
                  <a:pt x="5833754" y="1546051"/>
                  <a:pt x="5831484" y="1536262"/>
                  <a:pt x="5829214" y="1526474"/>
                </a:cubicBezTo>
                <a:cubicBezTo>
                  <a:pt x="5827636" y="1520186"/>
                  <a:pt x="5826243" y="1513892"/>
                  <a:pt x="5824666" y="1507420"/>
                </a:cubicBezTo>
                <a:cubicBezTo>
                  <a:pt x="5821872" y="1495715"/>
                  <a:pt x="5819079" y="1484003"/>
                  <a:pt x="5816108" y="1472467"/>
                </a:cubicBezTo>
                <a:cubicBezTo>
                  <a:pt x="5815054" y="1468443"/>
                  <a:pt x="5814185" y="1464603"/>
                  <a:pt x="5813138" y="1460755"/>
                </a:cubicBezTo>
                <a:cubicBezTo>
                  <a:pt x="5766827" y="1279151"/>
                  <a:pt x="5713012" y="1128306"/>
                  <a:pt x="5666354" y="1013991"/>
                </a:cubicBezTo>
                <a:cubicBezTo>
                  <a:pt x="5665477" y="1011544"/>
                  <a:pt x="5664430" y="1009267"/>
                  <a:pt x="5663553" y="1006820"/>
                </a:cubicBezTo>
                <a:cubicBezTo>
                  <a:pt x="5645731" y="963471"/>
                  <a:pt x="5626861" y="919430"/>
                  <a:pt x="5606768" y="874859"/>
                </a:cubicBezTo>
                <a:cubicBezTo>
                  <a:pt x="5597503" y="854928"/>
                  <a:pt x="5589115" y="837275"/>
                  <a:pt x="5582297" y="822068"/>
                </a:cubicBezTo>
                <a:cubicBezTo>
                  <a:pt x="5579857" y="816474"/>
                  <a:pt x="5577410" y="811410"/>
                  <a:pt x="5575140" y="806516"/>
                </a:cubicBezTo>
                <a:cubicBezTo>
                  <a:pt x="5549275" y="752156"/>
                  <a:pt x="5521318" y="697095"/>
                  <a:pt x="5490736" y="641858"/>
                </a:cubicBezTo>
                <a:cubicBezTo>
                  <a:pt x="5404415" y="486295"/>
                  <a:pt x="5302712" y="327932"/>
                  <a:pt x="5184240" y="173247"/>
                </a:cubicBezTo>
                <a:close/>
              </a:path>
            </a:pathLst>
          </a:custGeom>
          <a:solidFill>
            <a:srgbClr val="F1F2F2"/>
          </a:solidFill>
          <a:ln w="2370" cap="flat">
            <a:noFill/>
            <a:prstDash val="solid"/>
            <a:miter/>
          </a:ln>
        </p:spPr>
        <p:txBody>
          <a:bodyPr rtlCol="0" anchor="ctr"/>
          <a:lstStyle/>
          <a:p>
            <a:endParaRPr lang="en-US"/>
          </a:p>
        </p:txBody>
      </p:sp>
      <p:sp>
        <p:nvSpPr>
          <p:cNvPr id="11" name="Graphic 4">
            <a:extLst>
              <a:ext uri="{FF2B5EF4-FFF2-40B4-BE49-F238E27FC236}">
                <a16:creationId xmlns:a16="http://schemas.microsoft.com/office/drawing/2014/main" id="{3867BEE7-AE57-9340-8D0C-12AFC528FE99}"/>
              </a:ext>
            </a:extLst>
          </p:cNvPr>
          <p:cNvSpPr/>
          <p:nvPr/>
        </p:nvSpPr>
        <p:spPr>
          <a:xfrm rot="10800000">
            <a:off x="-2" y="511043"/>
            <a:ext cx="12209547" cy="2329992"/>
          </a:xfrm>
          <a:custGeom>
            <a:avLst/>
            <a:gdLst>
              <a:gd name="connsiteX0" fmla="*/ 0 w 1656458"/>
              <a:gd name="connsiteY0" fmla="*/ 0 h 500098"/>
              <a:gd name="connsiteX1" fmla="*/ 1656459 w 1656458"/>
              <a:gd name="connsiteY1" fmla="*/ 0 h 500098"/>
              <a:gd name="connsiteX2" fmla="*/ 1656459 w 1656458"/>
              <a:gd name="connsiteY2" fmla="*/ 500098 h 500098"/>
              <a:gd name="connsiteX3" fmla="*/ 0 w 1656458"/>
              <a:gd name="connsiteY3" fmla="*/ 500098 h 500098"/>
            </a:gdLst>
            <a:ahLst/>
            <a:cxnLst>
              <a:cxn ang="0">
                <a:pos x="connsiteX0" y="connsiteY0"/>
              </a:cxn>
              <a:cxn ang="0">
                <a:pos x="connsiteX1" y="connsiteY1"/>
              </a:cxn>
              <a:cxn ang="0">
                <a:pos x="connsiteX2" y="connsiteY2"/>
              </a:cxn>
              <a:cxn ang="0">
                <a:pos x="connsiteX3" y="connsiteY3"/>
              </a:cxn>
            </a:cxnLst>
            <a:rect l="l" t="t" r="r" b="b"/>
            <a:pathLst>
              <a:path w="1656458" h="500098">
                <a:moveTo>
                  <a:pt x="0" y="0"/>
                </a:moveTo>
                <a:lnTo>
                  <a:pt x="1656459" y="0"/>
                </a:lnTo>
                <a:lnTo>
                  <a:pt x="1656459" y="500098"/>
                </a:lnTo>
                <a:lnTo>
                  <a:pt x="0" y="500098"/>
                </a:lnTo>
                <a:close/>
              </a:path>
            </a:pathLst>
          </a:custGeom>
          <a:solidFill>
            <a:srgbClr val="297239"/>
          </a:solidFill>
          <a:ln w="2370" cap="flat">
            <a:noFill/>
            <a:prstDash val="solid"/>
            <a:miter/>
          </a:ln>
        </p:spPr>
        <p:txBody>
          <a:bodyPr rtlCol="0" anchor="ctr"/>
          <a:lstStyle/>
          <a:p>
            <a:endParaRPr lang="en-US"/>
          </a:p>
        </p:txBody>
      </p:sp>
      <p:sp>
        <p:nvSpPr>
          <p:cNvPr id="12" name="Graphic 4">
            <a:extLst>
              <a:ext uri="{FF2B5EF4-FFF2-40B4-BE49-F238E27FC236}">
                <a16:creationId xmlns:a16="http://schemas.microsoft.com/office/drawing/2014/main" id="{7CB919E6-C84B-E149-95C9-2E35C2E69F01}"/>
              </a:ext>
            </a:extLst>
          </p:cNvPr>
          <p:cNvSpPr/>
          <p:nvPr/>
        </p:nvSpPr>
        <p:spPr>
          <a:xfrm rot="5400000">
            <a:off x="1966019" y="1909402"/>
            <a:ext cx="224193" cy="1899445"/>
          </a:xfrm>
          <a:custGeom>
            <a:avLst/>
            <a:gdLst>
              <a:gd name="connsiteX0" fmla="*/ 0 w 30416"/>
              <a:gd name="connsiteY0" fmla="*/ 0 h 257696"/>
              <a:gd name="connsiteX1" fmla="*/ 30416 w 30416"/>
              <a:gd name="connsiteY1" fmla="*/ 0 h 257696"/>
              <a:gd name="connsiteX2" fmla="*/ 30416 w 30416"/>
              <a:gd name="connsiteY2" fmla="*/ 257697 h 257696"/>
              <a:gd name="connsiteX3" fmla="*/ 0 w 30416"/>
              <a:gd name="connsiteY3" fmla="*/ 257697 h 257696"/>
            </a:gdLst>
            <a:ahLst/>
            <a:cxnLst>
              <a:cxn ang="0">
                <a:pos x="connsiteX0" y="connsiteY0"/>
              </a:cxn>
              <a:cxn ang="0">
                <a:pos x="connsiteX1" y="connsiteY1"/>
              </a:cxn>
              <a:cxn ang="0">
                <a:pos x="connsiteX2" y="connsiteY2"/>
              </a:cxn>
              <a:cxn ang="0">
                <a:pos x="connsiteX3" y="connsiteY3"/>
              </a:cxn>
            </a:cxnLst>
            <a:rect l="l" t="t" r="r" b="b"/>
            <a:pathLst>
              <a:path w="30416" h="257696">
                <a:moveTo>
                  <a:pt x="0" y="0"/>
                </a:moveTo>
                <a:lnTo>
                  <a:pt x="30416" y="0"/>
                </a:lnTo>
                <a:lnTo>
                  <a:pt x="30416" y="257697"/>
                </a:lnTo>
                <a:lnTo>
                  <a:pt x="0" y="257697"/>
                </a:lnTo>
                <a:close/>
              </a:path>
            </a:pathLst>
          </a:custGeom>
          <a:solidFill>
            <a:srgbClr val="84BA41"/>
          </a:solidFill>
          <a:ln w="2370" cap="flat">
            <a:noFill/>
            <a:prstDash val="solid"/>
            <a:miter/>
          </a:ln>
        </p:spPr>
        <p:txBody>
          <a:bodyPr rtlCol="0" anchor="ctr"/>
          <a:lstStyle/>
          <a:p>
            <a:endParaRPr lang="en-US"/>
          </a:p>
        </p:txBody>
      </p:sp>
      <p:sp>
        <p:nvSpPr>
          <p:cNvPr id="13" name="Text Placeholder 23">
            <a:extLst>
              <a:ext uri="{FF2B5EF4-FFF2-40B4-BE49-F238E27FC236}">
                <a16:creationId xmlns:a16="http://schemas.microsoft.com/office/drawing/2014/main" id="{A1B07BED-54F2-2746-8EA5-C57D9A85E8DC}"/>
              </a:ext>
            </a:extLst>
          </p:cNvPr>
          <p:cNvSpPr>
            <a:spLocks noGrp="1"/>
          </p:cNvSpPr>
          <p:nvPr>
            <p:ph type="body" sz="quarter" idx="17" hasCustomPrompt="1"/>
          </p:nvPr>
        </p:nvSpPr>
        <p:spPr>
          <a:xfrm>
            <a:off x="1132091" y="3898682"/>
            <a:ext cx="3791493" cy="845970"/>
          </a:xfrm>
        </p:spPr>
        <p:txBody>
          <a:bodyPr anchor="t">
            <a:normAutofit/>
          </a:bodyPr>
          <a:lstStyle>
            <a:lvl1pPr marL="0" indent="0" algn="l">
              <a:buNone/>
              <a:defRPr sz="4800" b="0" i="0">
                <a:solidFill>
                  <a:srgbClr val="297239"/>
                </a:solidFill>
                <a:latin typeface="+mn-lt"/>
              </a:defRPr>
            </a:lvl1pPr>
          </a:lstStyle>
          <a:p>
            <a:pPr lvl="0"/>
            <a:r>
              <a:rPr lang="en-US"/>
              <a:t>DIVIDER</a:t>
            </a:r>
          </a:p>
        </p:txBody>
      </p:sp>
      <p:sp>
        <p:nvSpPr>
          <p:cNvPr id="14" name="Text Placeholder 23">
            <a:extLst>
              <a:ext uri="{FF2B5EF4-FFF2-40B4-BE49-F238E27FC236}">
                <a16:creationId xmlns:a16="http://schemas.microsoft.com/office/drawing/2014/main" id="{871AD87B-FFE1-D542-82D4-44A308DC5838}"/>
              </a:ext>
            </a:extLst>
          </p:cNvPr>
          <p:cNvSpPr>
            <a:spLocks noGrp="1"/>
          </p:cNvSpPr>
          <p:nvPr>
            <p:ph type="body" sz="quarter" idx="18" hasCustomPrompt="1"/>
          </p:nvPr>
        </p:nvSpPr>
        <p:spPr>
          <a:xfrm>
            <a:off x="1132091" y="3170994"/>
            <a:ext cx="3791493" cy="845970"/>
          </a:xfrm>
        </p:spPr>
        <p:txBody>
          <a:bodyPr anchor="b">
            <a:normAutofit/>
          </a:bodyPr>
          <a:lstStyle>
            <a:lvl1pPr marL="0" indent="0" algn="l">
              <a:buNone/>
              <a:defRPr sz="3000" b="0" i="0">
                <a:solidFill>
                  <a:srgbClr val="84BA41"/>
                </a:solidFill>
                <a:latin typeface="+mn-lt"/>
              </a:defRPr>
            </a:lvl1pPr>
          </a:lstStyle>
          <a:p>
            <a:pPr lvl="0"/>
            <a:r>
              <a:rPr lang="en-US"/>
              <a:t>SECTION 01</a:t>
            </a:r>
          </a:p>
        </p:txBody>
      </p:sp>
      <p:sp>
        <p:nvSpPr>
          <p:cNvPr id="18" name="Graphic 4">
            <a:extLst>
              <a:ext uri="{FF2B5EF4-FFF2-40B4-BE49-F238E27FC236}">
                <a16:creationId xmlns:a16="http://schemas.microsoft.com/office/drawing/2014/main" id="{4C9F947C-8B19-DD4D-A440-5B030610E529}"/>
              </a:ext>
            </a:extLst>
          </p:cNvPr>
          <p:cNvSpPr/>
          <p:nvPr userDrawn="1"/>
        </p:nvSpPr>
        <p:spPr>
          <a:xfrm rot="5400000">
            <a:off x="9531450" y="-1421667"/>
            <a:ext cx="474200" cy="3865418"/>
          </a:xfrm>
          <a:custGeom>
            <a:avLst/>
            <a:gdLst>
              <a:gd name="connsiteX0" fmla="*/ 0 w 716474"/>
              <a:gd name="connsiteY0" fmla="*/ 0 h 1160145"/>
              <a:gd name="connsiteX1" fmla="*/ 716474 w 716474"/>
              <a:gd name="connsiteY1" fmla="*/ 0 h 1160145"/>
              <a:gd name="connsiteX2" fmla="*/ 716474 w 716474"/>
              <a:gd name="connsiteY2" fmla="*/ 1160145 h 1160145"/>
              <a:gd name="connsiteX3" fmla="*/ 0 w 716474"/>
              <a:gd name="connsiteY3" fmla="*/ 1160145 h 1160145"/>
            </a:gdLst>
            <a:ahLst/>
            <a:cxnLst>
              <a:cxn ang="0">
                <a:pos x="connsiteX0" y="connsiteY0"/>
              </a:cxn>
              <a:cxn ang="0">
                <a:pos x="connsiteX1" y="connsiteY1"/>
              </a:cxn>
              <a:cxn ang="0">
                <a:pos x="connsiteX2" y="connsiteY2"/>
              </a:cxn>
              <a:cxn ang="0">
                <a:pos x="connsiteX3" y="connsiteY3"/>
              </a:cxn>
            </a:cxnLst>
            <a:rect l="l" t="t" r="r" b="b"/>
            <a:pathLst>
              <a:path w="716474" h="1160145">
                <a:moveTo>
                  <a:pt x="0" y="0"/>
                </a:moveTo>
                <a:lnTo>
                  <a:pt x="716474" y="0"/>
                </a:lnTo>
                <a:lnTo>
                  <a:pt x="716474" y="1160145"/>
                </a:lnTo>
                <a:lnTo>
                  <a:pt x="0" y="1160145"/>
                </a:lnTo>
                <a:close/>
              </a:path>
            </a:pathLst>
          </a:custGeom>
          <a:solidFill>
            <a:srgbClr val="84BA41"/>
          </a:solidFill>
          <a:ln w="2370" cap="flat">
            <a:noFill/>
            <a:prstDash val="solid"/>
            <a:miter/>
          </a:ln>
        </p:spPr>
        <p:txBody>
          <a:bodyPr rtlCol="0" anchor="ctr"/>
          <a:lstStyle/>
          <a:p>
            <a:endParaRPr lang="en-US"/>
          </a:p>
        </p:txBody>
      </p:sp>
      <p:sp>
        <p:nvSpPr>
          <p:cNvPr id="19" name="Text Box 5">
            <a:extLst>
              <a:ext uri="{FF2B5EF4-FFF2-40B4-BE49-F238E27FC236}">
                <a16:creationId xmlns:a16="http://schemas.microsoft.com/office/drawing/2014/main" id="{FBADAE5D-E472-F948-A68C-D1D1B510957B}"/>
              </a:ext>
            </a:extLst>
          </p:cNvPr>
          <p:cNvSpPr txBox="1"/>
          <p:nvPr userDrawn="1"/>
        </p:nvSpPr>
        <p:spPr>
          <a:xfrm>
            <a:off x="7318046" y="373758"/>
            <a:ext cx="4867482" cy="374382"/>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en-IE" sz="950" b="1" spc="170" baseline="0">
                <a:solidFill>
                  <a:schemeClr val="bg1"/>
                </a:solidFill>
                <a:effectLst/>
                <a:latin typeface="+mn-lt"/>
                <a:ea typeface="Times New Roman" panose="02020603050405020304" pitchFamily="18" charset="0"/>
                <a:cs typeface="Times New Roman" panose="02020603050405020304" pitchFamily="18" charset="0"/>
              </a:rPr>
              <a:t>SUSTAINABLE</a:t>
            </a:r>
            <a:r>
              <a:rPr lang="en-IE" sz="950" spc="170" baseline="0">
                <a:solidFill>
                  <a:schemeClr val="bg1"/>
                </a:solidFill>
                <a:effectLst/>
                <a:latin typeface="+mj-lt"/>
                <a:ea typeface="Times New Roman" panose="02020603050405020304" pitchFamily="18" charset="0"/>
                <a:cs typeface="Times New Roman" panose="02020603050405020304" pitchFamily="18" charset="0"/>
              </a:rPr>
              <a:t> FUTURES FOR ENTERPRISE CENTRES</a:t>
            </a:r>
            <a:endParaRPr lang="en-IE" sz="950" spc="170" baseline="0">
              <a:solidFill>
                <a:schemeClr val="bg1"/>
              </a:solidFill>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33940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Slide 1">
    <p:spTree>
      <p:nvGrpSpPr>
        <p:cNvPr id="1" name=""/>
        <p:cNvGrpSpPr/>
        <p:nvPr/>
      </p:nvGrpSpPr>
      <p:grpSpPr>
        <a:xfrm>
          <a:off x="0" y="0"/>
          <a:ext cx="0" cy="0"/>
          <a:chOff x="0" y="0"/>
          <a:chExt cx="0" cy="0"/>
        </a:xfrm>
      </p:grpSpPr>
      <p:sp>
        <p:nvSpPr>
          <p:cNvPr id="8" name="Graphic 4">
            <a:extLst>
              <a:ext uri="{FF2B5EF4-FFF2-40B4-BE49-F238E27FC236}">
                <a16:creationId xmlns:a16="http://schemas.microsoft.com/office/drawing/2014/main" id="{93920189-3576-0A48-9E58-16F35A7144C5}"/>
              </a:ext>
            </a:extLst>
          </p:cNvPr>
          <p:cNvSpPr/>
          <p:nvPr userDrawn="1"/>
        </p:nvSpPr>
        <p:spPr>
          <a:xfrm>
            <a:off x="752042" y="-5857"/>
            <a:ext cx="6257396" cy="6220885"/>
          </a:xfrm>
          <a:custGeom>
            <a:avLst/>
            <a:gdLst>
              <a:gd name="connsiteX0" fmla="*/ 1027068 w 1067631"/>
              <a:gd name="connsiteY0" fmla="*/ 721845 h 1061401"/>
              <a:gd name="connsiteX1" fmla="*/ 984775 w 1067631"/>
              <a:gd name="connsiteY1" fmla="*/ 784971 h 1061401"/>
              <a:gd name="connsiteX2" fmla="*/ 862092 w 1067631"/>
              <a:gd name="connsiteY2" fmla="*/ 896141 h 1061401"/>
              <a:gd name="connsiteX3" fmla="*/ 708825 w 1067631"/>
              <a:gd name="connsiteY3" fmla="*/ 961614 h 1061401"/>
              <a:gd name="connsiteX4" fmla="*/ 632560 w 1067631"/>
              <a:gd name="connsiteY4" fmla="*/ 974016 h 1061401"/>
              <a:gd name="connsiteX5" fmla="*/ 614400 w 1067631"/>
              <a:gd name="connsiteY5" fmla="*/ 975368 h 1061401"/>
              <a:gd name="connsiteX6" fmla="*/ 596738 w 1067631"/>
              <a:gd name="connsiteY6" fmla="*/ 975842 h 1061401"/>
              <a:gd name="connsiteX7" fmla="*/ 588109 w 1067631"/>
              <a:gd name="connsiteY7" fmla="*/ 976056 h 1061401"/>
              <a:gd name="connsiteX8" fmla="*/ 579646 w 1067631"/>
              <a:gd name="connsiteY8" fmla="*/ 975842 h 1061401"/>
              <a:gd name="connsiteX9" fmla="*/ 563193 w 1067631"/>
              <a:gd name="connsiteY9" fmla="*/ 975439 h 1061401"/>
              <a:gd name="connsiteX10" fmla="*/ 480953 w 1067631"/>
              <a:gd name="connsiteY10" fmla="*/ 964792 h 1061401"/>
              <a:gd name="connsiteX11" fmla="*/ 469597 w 1067631"/>
              <a:gd name="connsiteY11" fmla="*/ 962231 h 1061401"/>
              <a:gd name="connsiteX12" fmla="*/ 466397 w 1067631"/>
              <a:gd name="connsiteY12" fmla="*/ 961519 h 1061401"/>
              <a:gd name="connsiteX13" fmla="*/ 460802 w 1067631"/>
              <a:gd name="connsiteY13" fmla="*/ 960168 h 1061401"/>
              <a:gd name="connsiteX14" fmla="*/ 460328 w 1067631"/>
              <a:gd name="connsiteY14" fmla="*/ 960025 h 1061401"/>
              <a:gd name="connsiteX15" fmla="*/ 447052 w 1067631"/>
              <a:gd name="connsiteY15" fmla="*/ 956350 h 1061401"/>
              <a:gd name="connsiteX16" fmla="*/ 433373 w 1067631"/>
              <a:gd name="connsiteY16" fmla="*/ 952271 h 1061401"/>
              <a:gd name="connsiteX17" fmla="*/ 432875 w 1067631"/>
              <a:gd name="connsiteY17" fmla="*/ 952105 h 1061401"/>
              <a:gd name="connsiteX18" fmla="*/ 423132 w 1067631"/>
              <a:gd name="connsiteY18" fmla="*/ 948880 h 1061401"/>
              <a:gd name="connsiteX19" fmla="*/ 422752 w 1067631"/>
              <a:gd name="connsiteY19" fmla="*/ 948785 h 1061401"/>
              <a:gd name="connsiteX20" fmla="*/ 357084 w 1067631"/>
              <a:gd name="connsiteY20" fmla="*/ 921064 h 1061401"/>
              <a:gd name="connsiteX21" fmla="*/ 349829 w 1067631"/>
              <a:gd name="connsiteY21" fmla="*/ 917459 h 1061401"/>
              <a:gd name="connsiteX22" fmla="*/ 342622 w 1067631"/>
              <a:gd name="connsiteY22" fmla="*/ 913451 h 1061401"/>
              <a:gd name="connsiteX23" fmla="*/ 327829 w 1067631"/>
              <a:gd name="connsiteY23" fmla="*/ 905128 h 1061401"/>
              <a:gd name="connsiteX24" fmla="*/ 297982 w 1067631"/>
              <a:gd name="connsiteY24" fmla="*/ 885778 h 1061401"/>
              <a:gd name="connsiteX25" fmla="*/ 238596 w 1067631"/>
              <a:gd name="connsiteY25" fmla="*/ 837449 h 1061401"/>
              <a:gd name="connsiteX26" fmla="*/ 139880 w 1067631"/>
              <a:gd name="connsiteY26" fmla="*/ 705577 h 1061401"/>
              <a:gd name="connsiteX27" fmla="*/ 91589 w 1067631"/>
              <a:gd name="connsiteY27" fmla="*/ 549399 h 1061401"/>
              <a:gd name="connsiteX28" fmla="*/ 87938 w 1067631"/>
              <a:gd name="connsiteY28" fmla="*/ 474037 h 1061401"/>
              <a:gd name="connsiteX29" fmla="*/ 88696 w 1067631"/>
              <a:gd name="connsiteY29" fmla="*/ 456963 h 1061401"/>
              <a:gd name="connsiteX30" fmla="*/ 88720 w 1067631"/>
              <a:gd name="connsiteY30" fmla="*/ 456773 h 1061401"/>
              <a:gd name="connsiteX31" fmla="*/ 89194 w 1067631"/>
              <a:gd name="connsiteY31" fmla="*/ 450560 h 1061401"/>
              <a:gd name="connsiteX32" fmla="*/ 89976 w 1067631"/>
              <a:gd name="connsiteY32" fmla="*/ 440553 h 1061401"/>
              <a:gd name="connsiteX33" fmla="*/ 90498 w 1067631"/>
              <a:gd name="connsiteY33" fmla="*/ 435787 h 1061401"/>
              <a:gd name="connsiteX34" fmla="*/ 92205 w 1067631"/>
              <a:gd name="connsiteY34" fmla="*/ 422625 h 1061401"/>
              <a:gd name="connsiteX35" fmla="*/ 92632 w 1067631"/>
              <a:gd name="connsiteY35" fmla="*/ 419258 h 1061401"/>
              <a:gd name="connsiteX36" fmla="*/ 92727 w 1067631"/>
              <a:gd name="connsiteY36" fmla="*/ 418594 h 1061401"/>
              <a:gd name="connsiteX37" fmla="*/ 94528 w 1067631"/>
              <a:gd name="connsiteY37" fmla="*/ 407567 h 1061401"/>
              <a:gd name="connsiteX38" fmla="*/ 94670 w 1067631"/>
              <a:gd name="connsiteY38" fmla="*/ 406809 h 1061401"/>
              <a:gd name="connsiteX39" fmla="*/ 97444 w 1067631"/>
              <a:gd name="connsiteY39" fmla="*/ 392248 h 1061401"/>
              <a:gd name="connsiteX40" fmla="*/ 97871 w 1067631"/>
              <a:gd name="connsiteY40" fmla="*/ 390256 h 1061401"/>
              <a:gd name="connsiteX41" fmla="*/ 98843 w 1067631"/>
              <a:gd name="connsiteY41" fmla="*/ 385751 h 1061401"/>
              <a:gd name="connsiteX42" fmla="*/ 99436 w 1067631"/>
              <a:gd name="connsiteY42" fmla="*/ 383047 h 1061401"/>
              <a:gd name="connsiteX43" fmla="*/ 100360 w 1067631"/>
              <a:gd name="connsiteY43" fmla="*/ 379063 h 1061401"/>
              <a:gd name="connsiteX44" fmla="*/ 100977 w 1067631"/>
              <a:gd name="connsiteY44" fmla="*/ 376479 h 1061401"/>
              <a:gd name="connsiteX45" fmla="*/ 102138 w 1067631"/>
              <a:gd name="connsiteY45" fmla="*/ 371736 h 1061401"/>
              <a:gd name="connsiteX46" fmla="*/ 102541 w 1067631"/>
              <a:gd name="connsiteY46" fmla="*/ 370147 h 1061401"/>
              <a:gd name="connsiteX47" fmla="*/ 122455 w 1067631"/>
              <a:gd name="connsiteY47" fmla="*/ 309535 h 1061401"/>
              <a:gd name="connsiteX48" fmla="*/ 122834 w 1067631"/>
              <a:gd name="connsiteY48" fmla="*/ 308563 h 1061401"/>
              <a:gd name="connsiteX49" fmla="*/ 130539 w 1067631"/>
              <a:gd name="connsiteY49" fmla="*/ 290659 h 1061401"/>
              <a:gd name="connsiteX50" fmla="*/ 133858 w 1067631"/>
              <a:gd name="connsiteY50" fmla="*/ 283497 h 1061401"/>
              <a:gd name="connsiteX51" fmla="*/ 134830 w 1067631"/>
              <a:gd name="connsiteY51" fmla="*/ 281387 h 1061401"/>
              <a:gd name="connsiteX52" fmla="*/ 146281 w 1067631"/>
              <a:gd name="connsiteY52" fmla="*/ 259048 h 1061401"/>
              <a:gd name="connsiteX53" fmla="*/ 187863 w 1067631"/>
              <a:gd name="connsiteY53" fmla="*/ 195472 h 1061401"/>
              <a:gd name="connsiteX54" fmla="*/ 309504 w 1067631"/>
              <a:gd name="connsiteY54" fmla="*/ 83164 h 1061401"/>
              <a:gd name="connsiteX55" fmla="*/ 462177 w 1067631"/>
              <a:gd name="connsiteY55" fmla="*/ 16291 h 1061401"/>
              <a:gd name="connsiteX56" fmla="*/ 538324 w 1067631"/>
              <a:gd name="connsiteY56" fmla="*/ 3201 h 1061401"/>
              <a:gd name="connsiteX57" fmla="*/ 574145 w 1067631"/>
              <a:gd name="connsiteY57" fmla="*/ 1162 h 1061401"/>
              <a:gd name="connsiteX58" fmla="*/ 588062 w 1067631"/>
              <a:gd name="connsiteY58" fmla="*/ 854 h 1061401"/>
              <a:gd name="connsiteX59" fmla="*/ 588062 w 1067631"/>
              <a:gd name="connsiteY59" fmla="*/ 0 h 1061401"/>
              <a:gd name="connsiteX60" fmla="*/ 280249 w 1067631"/>
              <a:gd name="connsiteY60" fmla="*/ 0 h 1061401"/>
              <a:gd name="connsiteX61" fmla="*/ 260715 w 1067631"/>
              <a:gd name="connsiteY61" fmla="*/ 12213 h 1061401"/>
              <a:gd name="connsiteX62" fmla="*/ 117856 w 1067631"/>
              <a:gd name="connsiteY62" fmla="*/ 144084 h 1061401"/>
              <a:gd name="connsiteX63" fmla="*/ 68996 w 1067631"/>
              <a:gd name="connsiteY63" fmla="*/ 218783 h 1061401"/>
              <a:gd name="connsiteX64" fmla="*/ 59560 w 1067631"/>
              <a:gd name="connsiteY64" fmla="*/ 236781 h 1061401"/>
              <a:gd name="connsiteX65" fmla="*/ 59513 w 1067631"/>
              <a:gd name="connsiteY65" fmla="*/ 236876 h 1061401"/>
              <a:gd name="connsiteX66" fmla="*/ 58114 w 1067631"/>
              <a:gd name="connsiteY66" fmla="*/ 239556 h 1061401"/>
              <a:gd name="connsiteX67" fmla="*/ 55483 w 1067631"/>
              <a:gd name="connsiteY67" fmla="*/ 245200 h 1061401"/>
              <a:gd name="connsiteX68" fmla="*/ 50480 w 1067631"/>
              <a:gd name="connsiteY68" fmla="*/ 255918 h 1061401"/>
              <a:gd name="connsiteX69" fmla="*/ 41258 w 1067631"/>
              <a:gd name="connsiteY69" fmla="*/ 277332 h 1061401"/>
              <a:gd name="connsiteX70" fmla="*/ 35640 w 1067631"/>
              <a:gd name="connsiteY70" fmla="*/ 291251 h 1061401"/>
              <a:gd name="connsiteX71" fmla="*/ 17433 w 1067631"/>
              <a:gd name="connsiteY71" fmla="*/ 349682 h 1061401"/>
              <a:gd name="connsiteX72" fmla="*/ 17196 w 1067631"/>
              <a:gd name="connsiteY72" fmla="*/ 350607 h 1061401"/>
              <a:gd name="connsiteX73" fmla="*/ 15584 w 1067631"/>
              <a:gd name="connsiteY73" fmla="*/ 357152 h 1061401"/>
              <a:gd name="connsiteX74" fmla="*/ 15038 w 1067631"/>
              <a:gd name="connsiteY74" fmla="*/ 359476 h 1061401"/>
              <a:gd name="connsiteX75" fmla="*/ 13782 w 1067631"/>
              <a:gd name="connsiteY75" fmla="*/ 364954 h 1061401"/>
              <a:gd name="connsiteX76" fmla="*/ 13213 w 1067631"/>
              <a:gd name="connsiteY76" fmla="*/ 367515 h 1061401"/>
              <a:gd name="connsiteX77" fmla="*/ 11909 w 1067631"/>
              <a:gd name="connsiteY77" fmla="*/ 373562 h 1061401"/>
              <a:gd name="connsiteX78" fmla="*/ 11554 w 1067631"/>
              <a:gd name="connsiteY78" fmla="*/ 375245 h 1061401"/>
              <a:gd name="connsiteX79" fmla="*/ 8021 w 1067631"/>
              <a:gd name="connsiteY79" fmla="*/ 393932 h 1061401"/>
              <a:gd name="connsiteX80" fmla="*/ 6622 w 1067631"/>
              <a:gd name="connsiteY80" fmla="*/ 401734 h 1061401"/>
              <a:gd name="connsiteX81" fmla="*/ 6030 w 1067631"/>
              <a:gd name="connsiteY81" fmla="*/ 406216 h 1061401"/>
              <a:gd name="connsiteX82" fmla="*/ 6006 w 1067631"/>
              <a:gd name="connsiteY82" fmla="*/ 406429 h 1061401"/>
              <a:gd name="connsiteX83" fmla="*/ 3327 w 1067631"/>
              <a:gd name="connsiteY83" fmla="*/ 427202 h 1061401"/>
              <a:gd name="connsiteX84" fmla="*/ 2900 w 1067631"/>
              <a:gd name="connsiteY84" fmla="*/ 430593 h 1061401"/>
              <a:gd name="connsiteX85" fmla="*/ 2782 w 1067631"/>
              <a:gd name="connsiteY85" fmla="*/ 432253 h 1061401"/>
              <a:gd name="connsiteX86" fmla="*/ 2189 w 1067631"/>
              <a:gd name="connsiteY86" fmla="*/ 439533 h 1061401"/>
              <a:gd name="connsiteX87" fmla="*/ 1833 w 1067631"/>
              <a:gd name="connsiteY87" fmla="*/ 443991 h 1061401"/>
              <a:gd name="connsiteX88" fmla="*/ 340 w 1067631"/>
              <a:gd name="connsiteY88" fmla="*/ 471547 h 1061401"/>
              <a:gd name="connsiteX89" fmla="*/ 4631 w 1067631"/>
              <a:gd name="connsiteY89" fmla="*/ 559951 h 1061401"/>
              <a:gd name="connsiteX90" fmla="*/ 61457 w 1067631"/>
              <a:gd name="connsiteY90" fmla="*/ 743661 h 1061401"/>
              <a:gd name="connsiteX91" fmla="*/ 177408 w 1067631"/>
              <a:gd name="connsiteY91" fmla="*/ 898583 h 1061401"/>
              <a:gd name="connsiteX92" fmla="*/ 247154 w 1067631"/>
              <a:gd name="connsiteY92" fmla="*/ 955330 h 1061401"/>
              <a:gd name="connsiteX93" fmla="*/ 282241 w 1067631"/>
              <a:gd name="connsiteY93" fmla="*/ 978047 h 1061401"/>
              <a:gd name="connsiteX94" fmla="*/ 299594 w 1067631"/>
              <a:gd name="connsiteY94" fmla="*/ 987841 h 1061401"/>
              <a:gd name="connsiteX95" fmla="*/ 308081 w 1067631"/>
              <a:gd name="connsiteY95" fmla="*/ 992537 h 1061401"/>
              <a:gd name="connsiteX96" fmla="*/ 316592 w 1067631"/>
              <a:gd name="connsiteY96" fmla="*/ 996805 h 1061401"/>
              <a:gd name="connsiteX97" fmla="*/ 406418 w 1067631"/>
              <a:gd name="connsiteY97" fmla="*/ 1033538 h 1061401"/>
              <a:gd name="connsiteX98" fmla="*/ 422444 w 1067631"/>
              <a:gd name="connsiteY98" fmla="*/ 1038328 h 1061401"/>
              <a:gd name="connsiteX99" fmla="*/ 429912 w 1067631"/>
              <a:gd name="connsiteY99" fmla="*/ 1040391 h 1061401"/>
              <a:gd name="connsiteX100" fmla="*/ 438281 w 1067631"/>
              <a:gd name="connsiteY100" fmla="*/ 1042691 h 1061401"/>
              <a:gd name="connsiteX101" fmla="*/ 438565 w 1067631"/>
              <a:gd name="connsiteY101" fmla="*/ 1042762 h 1061401"/>
              <a:gd name="connsiteX102" fmla="*/ 438589 w 1067631"/>
              <a:gd name="connsiteY102" fmla="*/ 1042762 h 1061401"/>
              <a:gd name="connsiteX103" fmla="*/ 439964 w 1067631"/>
              <a:gd name="connsiteY103" fmla="*/ 1043142 h 1061401"/>
              <a:gd name="connsiteX104" fmla="*/ 445440 w 1067631"/>
              <a:gd name="connsiteY104" fmla="*/ 1044422 h 1061401"/>
              <a:gd name="connsiteX105" fmla="*/ 462343 w 1067631"/>
              <a:gd name="connsiteY105" fmla="*/ 1048216 h 1061401"/>
              <a:gd name="connsiteX106" fmla="*/ 463078 w 1067631"/>
              <a:gd name="connsiteY106" fmla="*/ 1048382 h 1061401"/>
              <a:gd name="connsiteX107" fmla="*/ 471873 w 1067631"/>
              <a:gd name="connsiteY107" fmla="*/ 1050232 h 1061401"/>
              <a:gd name="connsiteX108" fmla="*/ 474908 w 1067631"/>
              <a:gd name="connsiteY108" fmla="*/ 1050754 h 1061401"/>
              <a:gd name="connsiteX109" fmla="*/ 475358 w 1067631"/>
              <a:gd name="connsiteY109" fmla="*/ 1050801 h 1061401"/>
              <a:gd name="connsiteX110" fmla="*/ 558902 w 1067631"/>
              <a:gd name="connsiteY110" fmla="*/ 1060690 h 1061401"/>
              <a:gd name="connsiteX111" fmla="*/ 578176 w 1067631"/>
              <a:gd name="connsiteY111" fmla="*/ 1061188 h 1061401"/>
              <a:gd name="connsiteX112" fmla="*/ 588109 w 1067631"/>
              <a:gd name="connsiteY112" fmla="*/ 1061401 h 1061401"/>
              <a:gd name="connsiteX113" fmla="*/ 598208 w 1067631"/>
              <a:gd name="connsiteY113" fmla="*/ 1061164 h 1061401"/>
              <a:gd name="connsiteX114" fmla="*/ 618928 w 1067631"/>
              <a:gd name="connsiteY114" fmla="*/ 1060595 h 1061401"/>
              <a:gd name="connsiteX115" fmla="*/ 640241 w 1067631"/>
              <a:gd name="connsiteY115" fmla="*/ 1059030 h 1061401"/>
              <a:gd name="connsiteX116" fmla="*/ 729877 w 1067631"/>
              <a:gd name="connsiteY116" fmla="*/ 1044446 h 1061401"/>
              <a:gd name="connsiteX117" fmla="*/ 910169 w 1067631"/>
              <a:gd name="connsiteY117" fmla="*/ 967447 h 1061401"/>
              <a:gd name="connsiteX118" fmla="*/ 1054237 w 1067631"/>
              <a:gd name="connsiteY118" fmla="*/ 836880 h 1061401"/>
              <a:gd name="connsiteX119" fmla="*/ 1067632 w 1067631"/>
              <a:gd name="connsiteY119" fmla="*/ 819119 h 1061401"/>
              <a:gd name="connsiteX120" fmla="*/ 1067632 w 1067631"/>
              <a:gd name="connsiteY120" fmla="*/ 626231 h 1061401"/>
              <a:gd name="connsiteX121" fmla="*/ 1055849 w 1067631"/>
              <a:gd name="connsiteY121" fmla="*/ 660379 h 1061401"/>
              <a:gd name="connsiteX122" fmla="*/ 1027068 w 1067631"/>
              <a:gd name="connsiteY122" fmla="*/ 721845 h 1061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1067631" h="1061401">
                <a:moveTo>
                  <a:pt x="1027068" y="721845"/>
                </a:moveTo>
                <a:cubicBezTo>
                  <a:pt x="1015191" y="742855"/>
                  <a:pt x="1001062" y="764150"/>
                  <a:pt x="984775" y="784971"/>
                </a:cubicBezTo>
                <a:cubicBezTo>
                  <a:pt x="952344" y="826731"/>
                  <a:pt x="909885" y="865407"/>
                  <a:pt x="862092" y="896141"/>
                </a:cubicBezTo>
                <a:cubicBezTo>
                  <a:pt x="814393" y="927182"/>
                  <a:pt x="760791" y="948880"/>
                  <a:pt x="708825" y="961614"/>
                </a:cubicBezTo>
                <a:cubicBezTo>
                  <a:pt x="682819" y="968159"/>
                  <a:pt x="657049" y="971692"/>
                  <a:pt x="632560" y="974016"/>
                </a:cubicBezTo>
                <a:cubicBezTo>
                  <a:pt x="626419" y="974467"/>
                  <a:pt x="620375" y="974917"/>
                  <a:pt x="614400" y="975368"/>
                </a:cubicBezTo>
                <a:cubicBezTo>
                  <a:pt x="608426" y="975534"/>
                  <a:pt x="602523" y="975676"/>
                  <a:pt x="596738" y="975842"/>
                </a:cubicBezTo>
                <a:cubicBezTo>
                  <a:pt x="593846" y="975913"/>
                  <a:pt x="590977" y="975984"/>
                  <a:pt x="588109" y="976056"/>
                </a:cubicBezTo>
                <a:cubicBezTo>
                  <a:pt x="585264" y="975984"/>
                  <a:pt x="582443" y="975913"/>
                  <a:pt x="579646" y="975842"/>
                </a:cubicBezTo>
                <a:cubicBezTo>
                  <a:pt x="574051" y="975700"/>
                  <a:pt x="568574" y="975581"/>
                  <a:pt x="563193" y="975439"/>
                </a:cubicBezTo>
                <a:cubicBezTo>
                  <a:pt x="530951" y="973850"/>
                  <a:pt x="503096" y="969440"/>
                  <a:pt x="480953" y="964792"/>
                </a:cubicBezTo>
                <a:cubicBezTo>
                  <a:pt x="477800" y="964080"/>
                  <a:pt x="474007" y="963226"/>
                  <a:pt x="469597" y="962231"/>
                </a:cubicBezTo>
                <a:cubicBezTo>
                  <a:pt x="468578" y="961994"/>
                  <a:pt x="467487" y="961756"/>
                  <a:pt x="466397" y="961519"/>
                </a:cubicBezTo>
                <a:cubicBezTo>
                  <a:pt x="464477" y="961069"/>
                  <a:pt x="462604" y="960618"/>
                  <a:pt x="460802" y="960168"/>
                </a:cubicBezTo>
                <a:cubicBezTo>
                  <a:pt x="460636" y="960120"/>
                  <a:pt x="460494" y="960073"/>
                  <a:pt x="460328" y="960025"/>
                </a:cubicBezTo>
                <a:cubicBezTo>
                  <a:pt x="455468" y="958650"/>
                  <a:pt x="451035" y="957440"/>
                  <a:pt x="447052" y="956350"/>
                </a:cubicBezTo>
                <a:cubicBezTo>
                  <a:pt x="442737" y="955140"/>
                  <a:pt x="438186" y="953788"/>
                  <a:pt x="433373" y="952271"/>
                </a:cubicBezTo>
                <a:cubicBezTo>
                  <a:pt x="433207" y="952223"/>
                  <a:pt x="433041" y="952152"/>
                  <a:pt x="432875" y="952105"/>
                </a:cubicBezTo>
                <a:cubicBezTo>
                  <a:pt x="426522" y="950018"/>
                  <a:pt x="423132" y="948880"/>
                  <a:pt x="423132" y="948880"/>
                </a:cubicBezTo>
                <a:cubicBezTo>
                  <a:pt x="423013" y="948832"/>
                  <a:pt x="422871" y="948809"/>
                  <a:pt x="422752" y="948785"/>
                </a:cubicBezTo>
                <a:cubicBezTo>
                  <a:pt x="403455" y="942192"/>
                  <a:pt x="381075" y="933229"/>
                  <a:pt x="357084" y="921064"/>
                </a:cubicBezTo>
                <a:cubicBezTo>
                  <a:pt x="354689" y="919878"/>
                  <a:pt x="352271" y="918669"/>
                  <a:pt x="349829" y="917459"/>
                </a:cubicBezTo>
                <a:cubicBezTo>
                  <a:pt x="347459" y="916131"/>
                  <a:pt x="345064" y="914803"/>
                  <a:pt x="342622" y="913451"/>
                </a:cubicBezTo>
                <a:cubicBezTo>
                  <a:pt x="337786" y="910725"/>
                  <a:pt x="332855" y="907950"/>
                  <a:pt x="327829" y="905128"/>
                </a:cubicBezTo>
                <a:cubicBezTo>
                  <a:pt x="318133" y="898962"/>
                  <a:pt x="307868" y="892939"/>
                  <a:pt x="297982" y="885778"/>
                </a:cubicBezTo>
                <a:cubicBezTo>
                  <a:pt x="277950" y="871881"/>
                  <a:pt x="257704" y="855898"/>
                  <a:pt x="238596" y="837449"/>
                </a:cubicBezTo>
                <a:cubicBezTo>
                  <a:pt x="200238" y="800859"/>
                  <a:pt x="165104" y="755732"/>
                  <a:pt x="139880" y="705577"/>
                </a:cubicBezTo>
                <a:cubicBezTo>
                  <a:pt x="114419" y="655612"/>
                  <a:pt x="97800" y="601403"/>
                  <a:pt x="91589" y="549399"/>
                </a:cubicBezTo>
                <a:cubicBezTo>
                  <a:pt x="88270" y="523456"/>
                  <a:pt x="86989" y="498059"/>
                  <a:pt x="87938" y="474037"/>
                </a:cubicBezTo>
                <a:cubicBezTo>
                  <a:pt x="87938" y="468251"/>
                  <a:pt x="88270" y="462559"/>
                  <a:pt x="88696" y="456963"/>
                </a:cubicBezTo>
                <a:cubicBezTo>
                  <a:pt x="88696" y="456892"/>
                  <a:pt x="88720" y="456844"/>
                  <a:pt x="88720" y="456773"/>
                </a:cubicBezTo>
                <a:cubicBezTo>
                  <a:pt x="88720" y="456773"/>
                  <a:pt x="88886" y="454615"/>
                  <a:pt x="89194" y="450560"/>
                </a:cubicBezTo>
                <a:cubicBezTo>
                  <a:pt x="89479" y="447193"/>
                  <a:pt x="89739" y="443873"/>
                  <a:pt x="89976" y="440553"/>
                </a:cubicBezTo>
                <a:cubicBezTo>
                  <a:pt x="90119" y="439059"/>
                  <a:pt x="90308" y="437470"/>
                  <a:pt x="90498" y="435787"/>
                </a:cubicBezTo>
                <a:cubicBezTo>
                  <a:pt x="91067" y="431352"/>
                  <a:pt x="91636" y="426941"/>
                  <a:pt x="92205" y="422625"/>
                </a:cubicBezTo>
                <a:cubicBezTo>
                  <a:pt x="92347" y="421487"/>
                  <a:pt x="92490" y="420373"/>
                  <a:pt x="92632" y="419258"/>
                </a:cubicBezTo>
                <a:cubicBezTo>
                  <a:pt x="92655" y="419021"/>
                  <a:pt x="92679" y="418808"/>
                  <a:pt x="92727" y="418594"/>
                </a:cubicBezTo>
                <a:cubicBezTo>
                  <a:pt x="93248" y="415132"/>
                  <a:pt x="93841" y="411433"/>
                  <a:pt x="94528" y="407567"/>
                </a:cubicBezTo>
                <a:cubicBezTo>
                  <a:pt x="94576" y="407306"/>
                  <a:pt x="94623" y="407046"/>
                  <a:pt x="94670" y="406809"/>
                </a:cubicBezTo>
                <a:cubicBezTo>
                  <a:pt x="95524" y="401828"/>
                  <a:pt x="96472" y="396991"/>
                  <a:pt x="97444" y="392248"/>
                </a:cubicBezTo>
                <a:cubicBezTo>
                  <a:pt x="97586" y="391584"/>
                  <a:pt x="97729" y="390920"/>
                  <a:pt x="97871" y="390256"/>
                </a:cubicBezTo>
                <a:cubicBezTo>
                  <a:pt x="98179" y="388739"/>
                  <a:pt x="98511" y="387245"/>
                  <a:pt x="98843" y="385751"/>
                </a:cubicBezTo>
                <a:cubicBezTo>
                  <a:pt x="99032" y="384850"/>
                  <a:pt x="99246" y="383972"/>
                  <a:pt x="99436" y="383047"/>
                </a:cubicBezTo>
                <a:cubicBezTo>
                  <a:pt x="99744" y="381696"/>
                  <a:pt x="100052" y="380368"/>
                  <a:pt x="100360" y="379063"/>
                </a:cubicBezTo>
                <a:cubicBezTo>
                  <a:pt x="100550" y="378210"/>
                  <a:pt x="100763" y="377356"/>
                  <a:pt x="100977" y="376479"/>
                </a:cubicBezTo>
                <a:cubicBezTo>
                  <a:pt x="101356" y="374890"/>
                  <a:pt x="101759" y="373301"/>
                  <a:pt x="102138" y="371736"/>
                </a:cubicBezTo>
                <a:cubicBezTo>
                  <a:pt x="102281" y="371214"/>
                  <a:pt x="102399" y="370692"/>
                  <a:pt x="102541" y="370147"/>
                </a:cubicBezTo>
                <a:cubicBezTo>
                  <a:pt x="108823" y="345532"/>
                  <a:pt x="116125" y="325043"/>
                  <a:pt x="122455" y="309535"/>
                </a:cubicBezTo>
                <a:cubicBezTo>
                  <a:pt x="122574" y="309203"/>
                  <a:pt x="122716" y="308895"/>
                  <a:pt x="122834" y="308563"/>
                </a:cubicBezTo>
                <a:cubicBezTo>
                  <a:pt x="125276" y="302682"/>
                  <a:pt x="127813" y="296706"/>
                  <a:pt x="130539" y="290659"/>
                </a:cubicBezTo>
                <a:cubicBezTo>
                  <a:pt x="131796" y="287956"/>
                  <a:pt x="132934" y="285560"/>
                  <a:pt x="133858" y="283497"/>
                </a:cubicBezTo>
                <a:cubicBezTo>
                  <a:pt x="134214" y="282762"/>
                  <a:pt x="134522" y="282051"/>
                  <a:pt x="134830" y="281387"/>
                </a:cubicBezTo>
                <a:cubicBezTo>
                  <a:pt x="138363" y="273988"/>
                  <a:pt x="142132" y="266542"/>
                  <a:pt x="146281" y="259048"/>
                </a:cubicBezTo>
                <a:cubicBezTo>
                  <a:pt x="157992" y="237967"/>
                  <a:pt x="171789" y="216459"/>
                  <a:pt x="187863" y="195472"/>
                </a:cubicBezTo>
                <a:cubicBezTo>
                  <a:pt x="220176" y="153665"/>
                  <a:pt x="261947" y="114347"/>
                  <a:pt x="309504" y="83164"/>
                </a:cubicBezTo>
                <a:cubicBezTo>
                  <a:pt x="357084" y="51957"/>
                  <a:pt x="410306" y="29547"/>
                  <a:pt x="462177" y="16291"/>
                </a:cubicBezTo>
                <a:cubicBezTo>
                  <a:pt x="488207" y="9889"/>
                  <a:pt x="513835" y="5739"/>
                  <a:pt x="538324" y="3201"/>
                </a:cubicBezTo>
                <a:cubicBezTo>
                  <a:pt x="550605" y="2348"/>
                  <a:pt x="562529" y="1162"/>
                  <a:pt x="574145" y="1162"/>
                </a:cubicBezTo>
                <a:cubicBezTo>
                  <a:pt x="578839" y="1114"/>
                  <a:pt x="583486" y="854"/>
                  <a:pt x="588062" y="854"/>
                </a:cubicBezTo>
                <a:lnTo>
                  <a:pt x="588062" y="0"/>
                </a:lnTo>
                <a:lnTo>
                  <a:pt x="280249" y="0"/>
                </a:lnTo>
                <a:cubicBezTo>
                  <a:pt x="273659" y="3937"/>
                  <a:pt x="267139" y="8015"/>
                  <a:pt x="260715" y="12213"/>
                </a:cubicBezTo>
                <a:cubicBezTo>
                  <a:pt x="204837" y="48826"/>
                  <a:pt x="155811" y="94950"/>
                  <a:pt x="117856" y="144084"/>
                </a:cubicBezTo>
                <a:cubicBezTo>
                  <a:pt x="98961" y="168723"/>
                  <a:pt x="82746" y="193978"/>
                  <a:pt x="68996" y="218783"/>
                </a:cubicBezTo>
                <a:cubicBezTo>
                  <a:pt x="65677" y="224806"/>
                  <a:pt x="62524" y="230805"/>
                  <a:pt x="59560" y="236781"/>
                </a:cubicBezTo>
                <a:cubicBezTo>
                  <a:pt x="59537" y="236805"/>
                  <a:pt x="59513" y="236829"/>
                  <a:pt x="59513" y="236876"/>
                </a:cubicBezTo>
                <a:cubicBezTo>
                  <a:pt x="59513" y="236876"/>
                  <a:pt x="59039" y="237801"/>
                  <a:pt x="58114" y="239556"/>
                </a:cubicBezTo>
                <a:cubicBezTo>
                  <a:pt x="57474" y="240931"/>
                  <a:pt x="56573" y="242828"/>
                  <a:pt x="55483" y="245200"/>
                </a:cubicBezTo>
                <a:cubicBezTo>
                  <a:pt x="53776" y="248780"/>
                  <a:pt x="52093" y="252361"/>
                  <a:pt x="50480" y="255918"/>
                </a:cubicBezTo>
                <a:cubicBezTo>
                  <a:pt x="47754" y="261752"/>
                  <a:pt x="44554" y="268890"/>
                  <a:pt x="41258" y="277332"/>
                </a:cubicBezTo>
                <a:cubicBezTo>
                  <a:pt x="39314" y="282027"/>
                  <a:pt x="37442" y="286675"/>
                  <a:pt x="35640" y="291251"/>
                </a:cubicBezTo>
                <a:cubicBezTo>
                  <a:pt x="27888" y="312120"/>
                  <a:pt x="21984" y="331778"/>
                  <a:pt x="17433" y="349682"/>
                </a:cubicBezTo>
                <a:cubicBezTo>
                  <a:pt x="17362" y="349990"/>
                  <a:pt x="17267" y="350299"/>
                  <a:pt x="17196" y="350607"/>
                </a:cubicBezTo>
                <a:cubicBezTo>
                  <a:pt x="16627" y="352812"/>
                  <a:pt x="16105" y="354994"/>
                  <a:pt x="15584" y="357152"/>
                </a:cubicBezTo>
                <a:cubicBezTo>
                  <a:pt x="15394" y="357934"/>
                  <a:pt x="15204" y="358693"/>
                  <a:pt x="15038" y="359476"/>
                </a:cubicBezTo>
                <a:cubicBezTo>
                  <a:pt x="14612" y="361326"/>
                  <a:pt x="14185" y="363152"/>
                  <a:pt x="13782" y="364954"/>
                </a:cubicBezTo>
                <a:cubicBezTo>
                  <a:pt x="13592" y="365807"/>
                  <a:pt x="13403" y="366661"/>
                  <a:pt x="13213" y="367515"/>
                </a:cubicBezTo>
                <a:cubicBezTo>
                  <a:pt x="12763" y="369554"/>
                  <a:pt x="12336" y="371593"/>
                  <a:pt x="11909" y="373562"/>
                </a:cubicBezTo>
                <a:cubicBezTo>
                  <a:pt x="11791" y="374131"/>
                  <a:pt x="11672" y="374676"/>
                  <a:pt x="11554" y="375245"/>
                </a:cubicBezTo>
                <a:cubicBezTo>
                  <a:pt x="10202" y="381838"/>
                  <a:pt x="9017" y="388075"/>
                  <a:pt x="8021" y="393932"/>
                </a:cubicBezTo>
                <a:cubicBezTo>
                  <a:pt x="7547" y="396517"/>
                  <a:pt x="7097" y="399102"/>
                  <a:pt x="6622" y="401734"/>
                </a:cubicBezTo>
                <a:cubicBezTo>
                  <a:pt x="6433" y="403204"/>
                  <a:pt x="6243" y="404722"/>
                  <a:pt x="6030" y="406216"/>
                </a:cubicBezTo>
                <a:cubicBezTo>
                  <a:pt x="6030" y="406287"/>
                  <a:pt x="6006" y="406358"/>
                  <a:pt x="6006" y="406429"/>
                </a:cubicBezTo>
                <a:cubicBezTo>
                  <a:pt x="4963" y="414326"/>
                  <a:pt x="4038" y="421250"/>
                  <a:pt x="3327" y="427202"/>
                </a:cubicBezTo>
                <a:cubicBezTo>
                  <a:pt x="3185" y="428340"/>
                  <a:pt x="3043" y="429455"/>
                  <a:pt x="2900" y="430593"/>
                </a:cubicBezTo>
                <a:cubicBezTo>
                  <a:pt x="2853" y="431139"/>
                  <a:pt x="2806" y="431708"/>
                  <a:pt x="2782" y="432253"/>
                </a:cubicBezTo>
                <a:cubicBezTo>
                  <a:pt x="2521" y="434933"/>
                  <a:pt x="2308" y="437399"/>
                  <a:pt x="2189" y="439533"/>
                </a:cubicBezTo>
                <a:cubicBezTo>
                  <a:pt x="2071" y="441193"/>
                  <a:pt x="1952" y="442664"/>
                  <a:pt x="1833" y="443991"/>
                </a:cubicBezTo>
                <a:cubicBezTo>
                  <a:pt x="1099" y="452979"/>
                  <a:pt x="387" y="462156"/>
                  <a:pt x="340" y="471547"/>
                </a:cubicBezTo>
                <a:cubicBezTo>
                  <a:pt x="-727" y="499671"/>
                  <a:pt x="719" y="529432"/>
                  <a:pt x="4631" y="559951"/>
                </a:cubicBezTo>
                <a:cubicBezTo>
                  <a:pt x="11980" y="621062"/>
                  <a:pt x="31467" y="684899"/>
                  <a:pt x="61457" y="743661"/>
                </a:cubicBezTo>
                <a:cubicBezTo>
                  <a:pt x="91162" y="802637"/>
                  <a:pt x="132365" y="855661"/>
                  <a:pt x="177408" y="898583"/>
                </a:cubicBezTo>
                <a:cubicBezTo>
                  <a:pt x="199859" y="920186"/>
                  <a:pt x="223589" y="938991"/>
                  <a:pt x="247154" y="955330"/>
                </a:cubicBezTo>
                <a:cubicBezTo>
                  <a:pt x="258771" y="963725"/>
                  <a:pt x="270790" y="970862"/>
                  <a:pt x="282241" y="978047"/>
                </a:cubicBezTo>
                <a:cubicBezTo>
                  <a:pt x="288144" y="981367"/>
                  <a:pt x="293928" y="984640"/>
                  <a:pt x="299594" y="987841"/>
                </a:cubicBezTo>
                <a:cubicBezTo>
                  <a:pt x="302439" y="989430"/>
                  <a:pt x="305260" y="990995"/>
                  <a:pt x="308081" y="992537"/>
                </a:cubicBezTo>
                <a:cubicBezTo>
                  <a:pt x="310950" y="993960"/>
                  <a:pt x="313771" y="995382"/>
                  <a:pt x="316592" y="996805"/>
                </a:cubicBezTo>
                <a:cubicBezTo>
                  <a:pt x="350161" y="1013832"/>
                  <a:pt x="381075" y="1025546"/>
                  <a:pt x="406418" y="1033538"/>
                </a:cubicBezTo>
                <a:cubicBezTo>
                  <a:pt x="410638" y="1035032"/>
                  <a:pt x="416043" y="1036573"/>
                  <a:pt x="422444" y="1038328"/>
                </a:cubicBezTo>
                <a:cubicBezTo>
                  <a:pt x="425004" y="1039063"/>
                  <a:pt x="427517" y="1039751"/>
                  <a:pt x="429912" y="1040391"/>
                </a:cubicBezTo>
                <a:cubicBezTo>
                  <a:pt x="432852" y="1041197"/>
                  <a:pt x="435602" y="1041956"/>
                  <a:pt x="438281" y="1042691"/>
                </a:cubicBezTo>
                <a:cubicBezTo>
                  <a:pt x="438375" y="1042715"/>
                  <a:pt x="438470" y="1042738"/>
                  <a:pt x="438565" y="1042762"/>
                </a:cubicBezTo>
                <a:cubicBezTo>
                  <a:pt x="438565" y="1042762"/>
                  <a:pt x="438589" y="1042762"/>
                  <a:pt x="438589" y="1042762"/>
                </a:cubicBezTo>
                <a:cubicBezTo>
                  <a:pt x="439039" y="1042881"/>
                  <a:pt x="439537" y="1043023"/>
                  <a:pt x="439964" y="1043142"/>
                </a:cubicBezTo>
                <a:cubicBezTo>
                  <a:pt x="441860" y="1043616"/>
                  <a:pt x="443686" y="1044043"/>
                  <a:pt x="445440" y="1044422"/>
                </a:cubicBezTo>
                <a:cubicBezTo>
                  <a:pt x="450703" y="1045679"/>
                  <a:pt x="456345" y="1046960"/>
                  <a:pt x="462343" y="1048216"/>
                </a:cubicBezTo>
                <a:cubicBezTo>
                  <a:pt x="462580" y="1048264"/>
                  <a:pt x="462841" y="1048335"/>
                  <a:pt x="463078" y="1048382"/>
                </a:cubicBezTo>
                <a:cubicBezTo>
                  <a:pt x="466919" y="1049236"/>
                  <a:pt x="469858" y="1049924"/>
                  <a:pt x="471873" y="1050232"/>
                </a:cubicBezTo>
                <a:cubicBezTo>
                  <a:pt x="473889" y="1050588"/>
                  <a:pt x="474908" y="1050754"/>
                  <a:pt x="474908" y="1050754"/>
                </a:cubicBezTo>
                <a:cubicBezTo>
                  <a:pt x="475050" y="1050777"/>
                  <a:pt x="475216" y="1050777"/>
                  <a:pt x="475358" y="1050801"/>
                </a:cubicBezTo>
                <a:cubicBezTo>
                  <a:pt x="498994" y="1055259"/>
                  <a:pt x="527158" y="1059148"/>
                  <a:pt x="558902" y="1060690"/>
                </a:cubicBezTo>
                <a:cubicBezTo>
                  <a:pt x="565208" y="1060856"/>
                  <a:pt x="571633" y="1060998"/>
                  <a:pt x="578176" y="1061188"/>
                </a:cubicBezTo>
                <a:cubicBezTo>
                  <a:pt x="581447" y="1061259"/>
                  <a:pt x="584766" y="1061330"/>
                  <a:pt x="588109" y="1061401"/>
                </a:cubicBezTo>
                <a:cubicBezTo>
                  <a:pt x="591452" y="1061330"/>
                  <a:pt x="594818" y="1061235"/>
                  <a:pt x="598208" y="1061164"/>
                </a:cubicBezTo>
                <a:cubicBezTo>
                  <a:pt x="605012" y="1060974"/>
                  <a:pt x="611911" y="1060785"/>
                  <a:pt x="618928" y="1060595"/>
                </a:cubicBezTo>
                <a:cubicBezTo>
                  <a:pt x="625922" y="1060073"/>
                  <a:pt x="633034" y="1059552"/>
                  <a:pt x="640241" y="1059030"/>
                </a:cubicBezTo>
                <a:cubicBezTo>
                  <a:pt x="668998" y="1056326"/>
                  <a:pt x="699295" y="1052082"/>
                  <a:pt x="729877" y="1044446"/>
                </a:cubicBezTo>
                <a:cubicBezTo>
                  <a:pt x="791065" y="1029483"/>
                  <a:pt x="854102" y="1003872"/>
                  <a:pt x="910169" y="967447"/>
                </a:cubicBezTo>
                <a:cubicBezTo>
                  <a:pt x="966355" y="931332"/>
                  <a:pt x="1016116" y="885896"/>
                  <a:pt x="1054237" y="836880"/>
                </a:cubicBezTo>
                <a:cubicBezTo>
                  <a:pt x="1058836" y="830999"/>
                  <a:pt x="1063317" y="825071"/>
                  <a:pt x="1067632" y="819119"/>
                </a:cubicBezTo>
                <a:lnTo>
                  <a:pt x="1067632" y="626231"/>
                </a:lnTo>
                <a:cubicBezTo>
                  <a:pt x="1064383" y="637068"/>
                  <a:pt x="1060496" y="648498"/>
                  <a:pt x="1055849" y="660379"/>
                </a:cubicBezTo>
                <a:cubicBezTo>
                  <a:pt x="1048429" y="680085"/>
                  <a:pt x="1038614" y="700668"/>
                  <a:pt x="1027068" y="721845"/>
                </a:cubicBezTo>
                <a:close/>
              </a:path>
            </a:pathLst>
          </a:custGeom>
          <a:solidFill>
            <a:srgbClr val="F1F2F2">
              <a:alpha val="46934"/>
            </a:srgbClr>
          </a:solidFill>
          <a:ln w="2370" cap="flat">
            <a:noFill/>
            <a:prstDash val="solid"/>
            <a:miter/>
          </a:ln>
        </p:spPr>
        <p:txBody>
          <a:bodyPr rtlCol="0" anchor="ctr"/>
          <a:lstStyle/>
          <a:p>
            <a:endParaRPr lang="en-US"/>
          </a:p>
        </p:txBody>
      </p:sp>
      <p:sp>
        <p:nvSpPr>
          <p:cNvPr id="3" name="Rectangle 2">
            <a:extLst>
              <a:ext uri="{FF2B5EF4-FFF2-40B4-BE49-F238E27FC236}">
                <a16:creationId xmlns:a16="http://schemas.microsoft.com/office/drawing/2014/main" id="{CB740006-F160-C44D-89FA-19A0B2F5D62F}"/>
              </a:ext>
            </a:extLst>
          </p:cNvPr>
          <p:cNvSpPr/>
          <p:nvPr userDrawn="1"/>
        </p:nvSpPr>
        <p:spPr>
          <a:xfrm>
            <a:off x="5297295" y="0"/>
            <a:ext cx="6257396" cy="6858000"/>
          </a:xfrm>
          <a:prstGeom prst="rect">
            <a:avLst/>
          </a:prstGeom>
          <a:solidFill>
            <a:srgbClr val="2972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7">
            <a:extLst>
              <a:ext uri="{FF2B5EF4-FFF2-40B4-BE49-F238E27FC236}">
                <a16:creationId xmlns:a16="http://schemas.microsoft.com/office/drawing/2014/main" id="{BAB2E43A-01A9-034A-94FD-65F98C9802AB}"/>
              </a:ext>
            </a:extLst>
          </p:cNvPr>
          <p:cNvSpPr>
            <a:spLocks noGrp="1"/>
          </p:cNvSpPr>
          <p:nvPr>
            <p:ph type="body" sz="quarter" idx="18" hasCustomPrompt="1"/>
          </p:nvPr>
        </p:nvSpPr>
        <p:spPr>
          <a:xfrm>
            <a:off x="5635533" y="642972"/>
            <a:ext cx="5343821" cy="4865435"/>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1" name="Text Placeholder 23">
            <a:extLst>
              <a:ext uri="{FF2B5EF4-FFF2-40B4-BE49-F238E27FC236}">
                <a16:creationId xmlns:a16="http://schemas.microsoft.com/office/drawing/2014/main" id="{950BB21B-863E-E545-BC10-366FC83CCA53}"/>
              </a:ext>
            </a:extLst>
          </p:cNvPr>
          <p:cNvSpPr>
            <a:spLocks noGrp="1"/>
          </p:cNvSpPr>
          <p:nvPr>
            <p:ph type="body" sz="quarter" idx="16" hasCustomPrompt="1"/>
          </p:nvPr>
        </p:nvSpPr>
        <p:spPr>
          <a:xfrm>
            <a:off x="614833" y="599475"/>
            <a:ext cx="4164986" cy="5025470"/>
          </a:xfrm>
        </p:spPr>
        <p:txBody>
          <a:bodyPr>
            <a:normAutofit/>
          </a:bodyPr>
          <a:lstStyle>
            <a:lvl1pPr marL="0" indent="0" algn="l">
              <a:buNone/>
              <a:defRPr sz="3600" b="1" i="0">
                <a:solidFill>
                  <a:srgbClr val="A2CC3A"/>
                </a:solidFill>
                <a:latin typeface="+mn-lt"/>
              </a:defRPr>
            </a:lvl1pPr>
          </a:lstStyle>
          <a:p>
            <a:pPr lvl="0"/>
            <a:r>
              <a:rPr lang="en-US"/>
              <a:t>Heading</a:t>
            </a:r>
          </a:p>
        </p:txBody>
      </p:sp>
      <p:grpSp>
        <p:nvGrpSpPr>
          <p:cNvPr id="14" name="Group 13">
            <a:extLst>
              <a:ext uri="{FF2B5EF4-FFF2-40B4-BE49-F238E27FC236}">
                <a16:creationId xmlns:a16="http://schemas.microsoft.com/office/drawing/2014/main" id="{981D5C40-2A01-C842-A222-582847617EE6}"/>
              </a:ext>
            </a:extLst>
          </p:cNvPr>
          <p:cNvGrpSpPr/>
          <p:nvPr userDrawn="1"/>
        </p:nvGrpSpPr>
        <p:grpSpPr>
          <a:xfrm>
            <a:off x="11317591" y="2229060"/>
            <a:ext cx="474200" cy="4867482"/>
            <a:chOff x="1009808" y="-71087"/>
            <a:chExt cx="474200" cy="4867482"/>
          </a:xfrm>
        </p:grpSpPr>
        <p:sp>
          <p:nvSpPr>
            <p:cNvPr id="15" name="Graphic 4">
              <a:extLst>
                <a:ext uri="{FF2B5EF4-FFF2-40B4-BE49-F238E27FC236}">
                  <a16:creationId xmlns:a16="http://schemas.microsoft.com/office/drawing/2014/main" id="{5FEB6C01-B86F-164A-88C2-939A6E5A380A}"/>
                </a:ext>
              </a:extLst>
            </p:cNvPr>
            <p:cNvSpPr/>
            <p:nvPr userDrawn="1"/>
          </p:nvSpPr>
          <p:spPr>
            <a:xfrm>
              <a:off x="1009808" y="380038"/>
              <a:ext cx="474200" cy="3865418"/>
            </a:xfrm>
            <a:custGeom>
              <a:avLst/>
              <a:gdLst>
                <a:gd name="connsiteX0" fmla="*/ 0 w 716474"/>
                <a:gd name="connsiteY0" fmla="*/ 0 h 1160145"/>
                <a:gd name="connsiteX1" fmla="*/ 716474 w 716474"/>
                <a:gd name="connsiteY1" fmla="*/ 0 h 1160145"/>
                <a:gd name="connsiteX2" fmla="*/ 716474 w 716474"/>
                <a:gd name="connsiteY2" fmla="*/ 1160145 h 1160145"/>
                <a:gd name="connsiteX3" fmla="*/ 0 w 716474"/>
                <a:gd name="connsiteY3" fmla="*/ 1160145 h 1160145"/>
              </a:gdLst>
              <a:ahLst/>
              <a:cxnLst>
                <a:cxn ang="0">
                  <a:pos x="connsiteX0" y="connsiteY0"/>
                </a:cxn>
                <a:cxn ang="0">
                  <a:pos x="connsiteX1" y="connsiteY1"/>
                </a:cxn>
                <a:cxn ang="0">
                  <a:pos x="connsiteX2" y="connsiteY2"/>
                </a:cxn>
                <a:cxn ang="0">
                  <a:pos x="connsiteX3" y="connsiteY3"/>
                </a:cxn>
              </a:cxnLst>
              <a:rect l="l" t="t" r="r" b="b"/>
              <a:pathLst>
                <a:path w="716474" h="1160145">
                  <a:moveTo>
                    <a:pt x="0" y="0"/>
                  </a:moveTo>
                  <a:lnTo>
                    <a:pt x="716474" y="0"/>
                  </a:lnTo>
                  <a:lnTo>
                    <a:pt x="716474" y="1160145"/>
                  </a:lnTo>
                  <a:lnTo>
                    <a:pt x="0" y="1160145"/>
                  </a:lnTo>
                  <a:close/>
                </a:path>
              </a:pathLst>
            </a:custGeom>
            <a:solidFill>
              <a:srgbClr val="84BA41"/>
            </a:solidFill>
            <a:ln w="2370" cap="flat">
              <a:noFill/>
              <a:prstDash val="solid"/>
              <a:miter/>
            </a:ln>
          </p:spPr>
          <p:txBody>
            <a:bodyPr rtlCol="0" anchor="ctr"/>
            <a:lstStyle/>
            <a:p>
              <a:endParaRPr lang="en-US"/>
            </a:p>
          </p:txBody>
        </p:sp>
        <p:sp>
          <p:nvSpPr>
            <p:cNvPr id="16" name="Text Box 5">
              <a:extLst>
                <a:ext uri="{FF2B5EF4-FFF2-40B4-BE49-F238E27FC236}">
                  <a16:creationId xmlns:a16="http://schemas.microsoft.com/office/drawing/2014/main" id="{B7652548-8EDF-8E42-A4F6-0B27CA4ED7E3}"/>
                </a:ext>
              </a:extLst>
            </p:cNvPr>
            <p:cNvSpPr txBox="1"/>
            <p:nvPr userDrawn="1"/>
          </p:nvSpPr>
          <p:spPr>
            <a:xfrm rot="16200000">
              <a:off x="-1186833" y="2175463"/>
              <a:ext cx="4867482" cy="374382"/>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IE" sz="950" b="1" spc="170" baseline="0">
                  <a:solidFill>
                    <a:schemeClr val="bg1"/>
                  </a:solidFill>
                  <a:effectLst/>
                  <a:latin typeface="+mn-lt"/>
                  <a:ea typeface="Times New Roman" panose="02020603050405020304" pitchFamily="18" charset="0"/>
                  <a:cs typeface="Times New Roman" panose="02020603050405020304" pitchFamily="18" charset="0"/>
                </a:rPr>
                <a:t>SUSTAINABLE</a:t>
              </a:r>
              <a:r>
                <a:rPr lang="en-IE" sz="950" spc="170" baseline="0">
                  <a:solidFill>
                    <a:schemeClr val="bg1"/>
                  </a:solidFill>
                  <a:effectLst/>
                  <a:latin typeface="+mj-lt"/>
                  <a:ea typeface="Times New Roman" panose="02020603050405020304" pitchFamily="18" charset="0"/>
                  <a:cs typeface="Times New Roman" panose="02020603050405020304" pitchFamily="18" charset="0"/>
                </a:rPr>
                <a:t> FUTURES FOR ENTERPRISE CENTRES</a:t>
              </a:r>
              <a:endParaRPr lang="en-IE" sz="950" spc="170" baseline="0">
                <a:solidFill>
                  <a:schemeClr val="bg1"/>
                </a:solidFill>
                <a:effectLst/>
                <a:latin typeface="+mj-lt"/>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390046653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F337BB-9F57-1B43-913A-21BC65FFB7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
              <a:t>Haga clic para editar el estilo del título maestro</a:t>
            </a:r>
            <a:endParaRPr lang="en-US"/>
          </a:p>
        </p:txBody>
      </p:sp>
      <p:sp>
        <p:nvSpPr>
          <p:cNvPr id="3" name="Text Placeholder 2">
            <a:extLst>
              <a:ext uri="{FF2B5EF4-FFF2-40B4-BE49-F238E27FC236}">
                <a16:creationId xmlns:a16="http://schemas.microsoft.com/office/drawing/2014/main" id="{70557024-83C6-E440-928C-6196DF32B1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
              <a:t>Haga clic para editar estilos de texto maestro</a:t>
            </a:r>
          </a:p>
          <a:p>
            <a:pPr lvl="1"/>
            <a:r>
              <a:rPr lang="es"/>
              <a:t>Segundo nivel</a:t>
            </a:r>
          </a:p>
          <a:p>
            <a:pPr lvl="2"/>
            <a:r>
              <a:rPr lang="es"/>
              <a:t>Tercer nivel</a:t>
            </a:r>
          </a:p>
          <a:p>
            <a:pPr lvl="3"/>
            <a:r>
              <a:rPr lang="es"/>
              <a:t>cuarto nivel</a:t>
            </a:r>
          </a:p>
          <a:p>
            <a:pPr lvl="4"/>
            <a:r>
              <a:rPr lang="es"/>
              <a:t>quinto nivel</a:t>
            </a:r>
            <a:endParaRPr lang="en-US"/>
          </a:p>
        </p:txBody>
      </p:sp>
      <p:sp>
        <p:nvSpPr>
          <p:cNvPr id="4" name="Date Placeholder 3">
            <a:extLst>
              <a:ext uri="{FF2B5EF4-FFF2-40B4-BE49-F238E27FC236}">
                <a16:creationId xmlns:a16="http://schemas.microsoft.com/office/drawing/2014/main" id="{6124A238-6532-A840-B650-EB91262EE67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7FD578-4D8C-F94D-9569-CDE05732EEA7}" type="datetimeFigureOut">
              <a:rPr lang="en-US" smtClean="0"/>
              <a:t>11/17/2022</a:t>
            </a:fld>
            <a:endParaRPr lang="en-US"/>
          </a:p>
        </p:txBody>
      </p:sp>
      <p:sp>
        <p:nvSpPr>
          <p:cNvPr id="5" name="Footer Placeholder 4">
            <a:extLst>
              <a:ext uri="{FF2B5EF4-FFF2-40B4-BE49-F238E27FC236}">
                <a16:creationId xmlns:a16="http://schemas.microsoft.com/office/drawing/2014/main" id="{2229FE06-AD7A-EE46-8712-1181F535E6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26DBF10-9497-BF4E-8AAE-86407B9184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760C49-C21F-C349-B509-93C281143DFD}" type="slidenum">
              <a:rPr lang="en-US" smtClean="0"/>
              <a:t>‹Nº›</a:t>
            </a:fld>
            <a:endParaRPr lang="en-US"/>
          </a:p>
        </p:txBody>
      </p:sp>
    </p:spTree>
    <p:extLst>
      <p:ext uri="{BB962C8B-B14F-4D97-AF65-F5344CB8AC3E}">
        <p14:creationId xmlns:p14="http://schemas.microsoft.com/office/powerpoint/2010/main" val="580465908"/>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29" r:id="rId3"/>
    <p:sldLayoutId id="2147483842" r:id="rId4"/>
    <p:sldLayoutId id="2147483840" r:id="rId5"/>
    <p:sldLayoutId id="2147483861" r:id="rId6"/>
    <p:sldLayoutId id="2147483879" r:id="rId7"/>
    <p:sldLayoutId id="2147483862" r:id="rId8"/>
    <p:sldLayoutId id="2147483846" r:id="rId9"/>
    <p:sldLayoutId id="2147483882" r:id="rId10"/>
    <p:sldLayoutId id="2147483866" r:id="rId11"/>
    <p:sldLayoutId id="2147483883" r:id="rId12"/>
    <p:sldLayoutId id="2147483885" r:id="rId13"/>
    <p:sldLayoutId id="2147483928" r:id="rId14"/>
    <p:sldLayoutId id="2147483875" r:id="rId15"/>
    <p:sldLayoutId id="2147483833" r:id="rId16"/>
    <p:sldLayoutId id="2147483847" r:id="rId17"/>
    <p:sldLayoutId id="2147483871" r:id="rId18"/>
    <p:sldLayoutId id="2147483837" r:id="rId19"/>
    <p:sldLayoutId id="2147483838" r:id="rId20"/>
    <p:sldLayoutId id="2147483844" r:id="rId21"/>
    <p:sldLayoutId id="2147483848" r:id="rId22"/>
    <p:sldLayoutId id="2147483849" r:id="rId23"/>
    <p:sldLayoutId id="2147483851" r:id="rId24"/>
    <p:sldLayoutId id="2147483854" r:id="rId25"/>
    <p:sldLayoutId id="2147483926" r:id="rId26"/>
    <p:sldLayoutId id="2147483855" r:id="rId27"/>
    <p:sldLayoutId id="2147483856" r:id="rId28"/>
    <p:sldLayoutId id="2147483857" r:id="rId29"/>
    <p:sldLayoutId id="2147483864" r:id="rId30"/>
    <p:sldLayoutId id="2147483887" r:id="rId31"/>
    <p:sldLayoutId id="2147483852" r:id="rId32"/>
    <p:sldLayoutId id="2147483858" r:id="rId33"/>
    <p:sldLayoutId id="2147483888" r:id="rId34"/>
    <p:sldLayoutId id="2147483859" r:id="rId35"/>
    <p:sldLayoutId id="2147483886" r:id="rId36"/>
    <p:sldLayoutId id="2147483860" r:id="rId37"/>
    <p:sldLayoutId id="2147483927" r:id="rId38"/>
    <p:sldLayoutId id="2147483853" r:id="rId39"/>
    <p:sldLayoutId id="2147483929" r:id="rId40"/>
    <p:sldLayoutId id="2147483930" r:id="rId41"/>
    <p:sldLayoutId id="2147483931" r:id="rId42"/>
    <p:sldLayoutId id="2147483932" r:id="rId4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hyperlink" Target="https://www.investopedia.com/terms/f/fast-fashion.asp" TargetMode="Externa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11.xml"/><Relationship Id="rId5" Type="http://schemas.openxmlformats.org/officeDocument/2006/relationships/image" Target="../media/image20.svg"/><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hyperlink" Target="https://futureofsourcing.com/6-tips-to-drive-sustainable-procurement" TargetMode="External"/><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Layout" Target="../slideLayouts/slideLayout40.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4.jpg"/><Relationship Id="rId1" Type="http://schemas.openxmlformats.org/officeDocument/2006/relationships/slideLayout" Target="../slideLayouts/slideLayout40.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5.jpg"/><Relationship Id="rId1" Type="http://schemas.openxmlformats.org/officeDocument/2006/relationships/slideLayout" Target="../slideLayouts/slideLayout40.xml"/></Relationships>
</file>

<file path=ppt/slides/_rels/slide34.xml.rels><?xml version="1.0" encoding="UTF-8" standalone="yes"?>
<Relationships xmlns="http://schemas.openxmlformats.org/package/2006/relationships"><Relationship Id="rId3" Type="http://schemas.openxmlformats.org/officeDocument/2006/relationships/hyperlink" Target="https://spendmatters.com/uk/sustainable-procurement-how-it-is-evolving-as-a-procurement-priority/" TargetMode="External"/><Relationship Id="rId2" Type="http://schemas.openxmlformats.org/officeDocument/2006/relationships/image" Target="../media/image26.jpg"/><Relationship Id="rId1" Type="http://schemas.openxmlformats.org/officeDocument/2006/relationships/slideLayout" Target="../slideLayouts/slideLayout40.xml"/><Relationship Id="rId4" Type="http://schemas.openxmlformats.org/officeDocument/2006/relationships/image" Target="../media/image23.png"/></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7.jpg"/><Relationship Id="rId1" Type="http://schemas.openxmlformats.org/officeDocument/2006/relationships/slideLayout" Target="../slideLayouts/slideLayout40.xml"/></Relationships>
</file>

<file path=ppt/slides/_rels/slide36.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41.xm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6.png"/><Relationship Id="rId1" Type="http://schemas.openxmlformats.org/officeDocument/2006/relationships/slideLayout" Target="../slideLayouts/slideLayout41.xml"/></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9.jpg"/><Relationship Id="rId1" Type="http://schemas.openxmlformats.org/officeDocument/2006/relationships/slideLayout" Target="../slideLayouts/slideLayout41.xml"/></Relationships>
</file>

<file path=ppt/slides/_rels/slide3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0.xml"/></Relationships>
</file>

<file path=ppt/slides/_rels/slide41.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40.xml"/></Relationships>
</file>

<file path=ppt/slides/_rels/slide42.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40.xml"/></Relationships>
</file>

<file path=ppt/slides/_rels/slide4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0.xml"/></Relationships>
</file>

<file path=ppt/slides/_rels/slide44.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40.xml"/></Relationships>
</file>

<file path=ppt/slides/_rels/slide45.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40.xml"/></Relationships>
</file>

<file path=ppt/slides/_rels/slide46.xml.rels><?xml version="1.0" encoding="UTF-8" standalone="yes"?>
<Relationships xmlns="http://schemas.openxmlformats.org/package/2006/relationships"><Relationship Id="rId3" Type="http://schemas.openxmlformats.org/officeDocument/2006/relationships/hyperlink" Target="https://www.sciencedirect.com/science/article/pii/S0959652618305419" TargetMode="External"/><Relationship Id="rId2" Type="http://schemas.openxmlformats.org/officeDocument/2006/relationships/image" Target="../media/image36.jpg"/><Relationship Id="rId1" Type="http://schemas.openxmlformats.org/officeDocument/2006/relationships/slideLayout" Target="../slideLayouts/slideLayout40.xml"/></Relationships>
</file>

<file path=ppt/slides/_rels/slide47.xml.rels><?xml version="1.0" encoding="UTF-8" standalone="yes"?>
<Relationships xmlns="http://schemas.openxmlformats.org/package/2006/relationships"><Relationship Id="rId3" Type="http://schemas.openxmlformats.org/officeDocument/2006/relationships/hyperlink" Target="https://watershed.com/en-GB/supplychain" TargetMode="External"/><Relationship Id="rId2" Type="http://schemas.openxmlformats.org/officeDocument/2006/relationships/image" Target="../media/image37.jpg"/><Relationship Id="rId1" Type="http://schemas.openxmlformats.org/officeDocument/2006/relationships/slideLayout" Target="../slideLayouts/slideLayout40.xml"/></Relationships>
</file>

<file path=ppt/slides/_rels/slide48.xml.rels><?xml version="1.0" encoding="UTF-8" standalone="yes"?>
<Relationships xmlns="http://schemas.openxmlformats.org/package/2006/relationships"><Relationship Id="rId3" Type="http://schemas.openxmlformats.org/officeDocument/2006/relationships/hyperlink" Target="https://www.keramida.com/blog/new-iso-standard-for-sustainable-procurement-early-2017" TargetMode="External"/><Relationship Id="rId2" Type="http://schemas.openxmlformats.org/officeDocument/2006/relationships/image" Target="../media/image38.jpg"/><Relationship Id="rId1" Type="http://schemas.openxmlformats.org/officeDocument/2006/relationships/slideLayout" Target="../slideLayouts/slideLayout40.xml"/></Relationships>
</file>

<file path=ppt/slides/_rels/slide49.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2.xml"/></Relationships>
</file>

<file path=ppt/slides/_rels/slide51.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40.xml"/></Relationships>
</file>

<file path=ppt/slides/_rels/slide52.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40.xml"/></Relationships>
</file>

<file path=ppt/slides/_rels/slide53.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40.xml"/></Relationships>
</file>

<file path=ppt/slides/_rels/slide5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43.jpg"/><Relationship Id="rId1" Type="http://schemas.openxmlformats.org/officeDocument/2006/relationships/slideLayout" Target="../slideLayouts/slideLayout41.xml"/></Relationships>
</file>

<file path=ppt/slides/_rels/slide5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44.jpg"/><Relationship Id="rId1" Type="http://schemas.openxmlformats.org/officeDocument/2006/relationships/slideLayout" Target="../slideLayouts/slideLayout40.xml"/></Relationships>
</file>

<file path=ppt/slides/_rels/slide56.xml.rels><?xml version="1.0" encoding="UTF-8" standalone="yes"?>
<Relationships xmlns="http://schemas.openxmlformats.org/package/2006/relationships"><Relationship Id="rId3" Type="http://schemas.openxmlformats.org/officeDocument/2006/relationships/hyperlink" Target="https://www.deskera.com/blog/brand-awareness/" TargetMode="External"/><Relationship Id="rId2" Type="http://schemas.openxmlformats.org/officeDocument/2006/relationships/image" Target="../media/image45.png"/><Relationship Id="rId1" Type="http://schemas.openxmlformats.org/officeDocument/2006/relationships/slideLayout" Target="../slideLayouts/slideLayout41.xml"/><Relationship Id="rId4" Type="http://schemas.openxmlformats.org/officeDocument/2006/relationships/hyperlink" Target="https://www.deskera.com/blog/brand-positioning-statement/" TargetMode="External"/></Relationships>
</file>

<file path=ppt/slides/_rels/slide57.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41.xml"/></Relationships>
</file>

<file path=ppt/slides/_rels/slide5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47.jpg"/><Relationship Id="rId1" Type="http://schemas.openxmlformats.org/officeDocument/2006/relationships/slideLayout" Target="../slideLayouts/slideLayout40.xml"/></Relationships>
</file>

<file path=ppt/slides/_rels/slide5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48.jpg"/><Relationship Id="rId1" Type="http://schemas.openxmlformats.org/officeDocument/2006/relationships/slideLayout" Target="../slideLayouts/slideLayout40.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4.xml"/><Relationship Id="rId4" Type="http://schemas.openxmlformats.org/officeDocument/2006/relationships/image" Target="../media/image12.png"/></Relationships>
</file>

<file path=ppt/slides/_rels/slide6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49.jpg"/><Relationship Id="rId1" Type="http://schemas.openxmlformats.org/officeDocument/2006/relationships/slideLayout" Target="../slideLayouts/slideLayout40.xml"/></Relationships>
</file>

<file path=ppt/slides/_rels/slide6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40.xml"/></Relationships>
</file>

<file path=ppt/slides/_rels/slide62.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40.xml"/></Relationships>
</file>

<file path=ppt/slides/_rels/slide63.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40.xml"/></Relationships>
</file>

<file path=ppt/slides/_rels/slide6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3.xml"/></Relationships>
</file>

<file path=ppt/slides/_rels/slide65.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40.xml"/></Relationships>
</file>

<file path=ppt/slides/_rels/slide66.xml.rels><?xml version="1.0" encoding="UTF-8" standalone="yes"?>
<Relationships xmlns="http://schemas.openxmlformats.org/package/2006/relationships"><Relationship Id="rId3" Type="http://schemas.openxmlformats.org/officeDocument/2006/relationships/hyperlink" Target="https://wrap.org.uk/" TargetMode="External"/><Relationship Id="rId2" Type="http://schemas.openxmlformats.org/officeDocument/2006/relationships/image" Target="../media/image54.png"/><Relationship Id="rId1" Type="http://schemas.openxmlformats.org/officeDocument/2006/relationships/slideLayout" Target="../slideLayouts/slideLayout40.xml"/><Relationship Id="rId4" Type="http://schemas.openxmlformats.org/officeDocument/2006/relationships/hyperlink" Target="file:///C:\Users\ANCESLATITUDE\Documents\EMER\Proyectos\SFEC\Traducciones\Waste%20&amp;%20Resources%20Action%20Plan.%20May%202006.%20Increasing%20resource%20efficiency,%20reducing" TargetMode="External"/></Relationships>
</file>

<file path=ppt/slides/_rels/slide6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55.jpg"/><Relationship Id="rId1" Type="http://schemas.openxmlformats.org/officeDocument/2006/relationships/slideLayout" Target="../slideLayouts/slideLayout40.xml"/></Relationships>
</file>

<file path=ppt/slides/_rels/slide68.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C7A02EA4-4CBF-804E-84A7-7223E815E249}"/>
              </a:ext>
            </a:extLst>
          </p:cNvPr>
          <p:cNvSpPr>
            <a:spLocks noGrp="1"/>
          </p:cNvSpPr>
          <p:nvPr>
            <p:ph type="body" sz="quarter" idx="15"/>
          </p:nvPr>
        </p:nvSpPr>
        <p:spPr>
          <a:xfrm>
            <a:off x="499714" y="2338956"/>
            <a:ext cx="5278651" cy="697353"/>
          </a:xfrm>
        </p:spPr>
        <p:txBody>
          <a:bodyPr vert="horz" lIns="91440" tIns="45720" rIns="91440" bIns="45720" rtlCol="0" anchor="t">
            <a:noAutofit/>
          </a:bodyPr>
          <a:lstStyle/>
          <a:p>
            <a:r>
              <a:rPr lang="es">
                <a:cs typeface="Calibri"/>
              </a:rPr>
              <a:t>Módulo 4</a:t>
            </a:r>
          </a:p>
        </p:txBody>
      </p:sp>
      <p:sp>
        <p:nvSpPr>
          <p:cNvPr id="9" name="Text Placeholder 8">
            <a:extLst>
              <a:ext uri="{FF2B5EF4-FFF2-40B4-BE49-F238E27FC236}">
                <a16:creationId xmlns:a16="http://schemas.microsoft.com/office/drawing/2014/main" id="{89177E28-4F22-7E40-AB64-D1BAC04F32A8}"/>
              </a:ext>
            </a:extLst>
          </p:cNvPr>
          <p:cNvSpPr>
            <a:spLocks noGrp="1"/>
          </p:cNvSpPr>
          <p:nvPr>
            <p:ph type="body" sz="quarter" idx="16"/>
          </p:nvPr>
        </p:nvSpPr>
        <p:spPr>
          <a:xfrm>
            <a:off x="611017" y="3175939"/>
            <a:ext cx="5278651" cy="1262431"/>
          </a:xfrm>
        </p:spPr>
        <p:txBody>
          <a:bodyPr vert="horz" lIns="91440" tIns="45720" rIns="91440" bIns="45720" rtlCol="0" anchor="t">
            <a:normAutofit/>
          </a:bodyPr>
          <a:lstStyle/>
          <a:p>
            <a:r>
              <a:rPr lang="es" dirty="0"/>
              <a:t>Compras Sostenibles y Cadenas de Suministro</a:t>
            </a:r>
          </a:p>
        </p:txBody>
      </p:sp>
      <p:pic>
        <p:nvPicPr>
          <p:cNvPr id="4" name="Picture 4" descr="Graphical user interface, text&#10;&#10;Description automatically generated">
            <a:extLst>
              <a:ext uri="{FF2B5EF4-FFF2-40B4-BE49-F238E27FC236}">
                <a16:creationId xmlns:a16="http://schemas.microsoft.com/office/drawing/2014/main" id="{7E575E16-5550-5791-81C6-7469F2648675}"/>
              </a:ext>
            </a:extLst>
          </p:cNvPr>
          <p:cNvPicPr>
            <a:picLocks noChangeAspect="1"/>
          </p:cNvPicPr>
          <p:nvPr/>
        </p:nvPicPr>
        <p:blipFill>
          <a:blip r:embed="rId2"/>
          <a:stretch>
            <a:fillRect/>
          </a:stretch>
        </p:blipFill>
        <p:spPr>
          <a:xfrm>
            <a:off x="2728685" y="5766110"/>
            <a:ext cx="9468153" cy="466253"/>
          </a:xfrm>
          <a:prstGeom prst="rect">
            <a:avLst/>
          </a:prstGeom>
        </p:spPr>
      </p:pic>
    </p:spTree>
    <p:extLst>
      <p:ext uri="{BB962C8B-B14F-4D97-AF65-F5344CB8AC3E}">
        <p14:creationId xmlns:p14="http://schemas.microsoft.com/office/powerpoint/2010/main" val="22882396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5AC7010-9AD4-E7D7-A778-FCC95B7F6E6C}"/>
              </a:ext>
            </a:extLst>
          </p:cNvPr>
          <p:cNvSpPr>
            <a:spLocks noGrp="1"/>
          </p:cNvSpPr>
          <p:nvPr>
            <p:ph type="body" sz="quarter" idx="18"/>
          </p:nvPr>
        </p:nvSpPr>
        <p:spPr/>
        <p:txBody>
          <a:bodyPr/>
          <a:lstStyle/>
          <a:p>
            <a:r>
              <a:rPr lang="es" dirty="0"/>
              <a:t>La compra sostenible eficaz apoya </a:t>
            </a:r>
            <a:r>
              <a:rPr lang="es" b="1" dirty="0"/>
              <a:t>el desarrollo sostenible </a:t>
            </a:r>
            <a:r>
              <a:rPr lang="es" dirty="0"/>
              <a:t>. Por lo tanto, la adquisición sostenible es una adquisición inteligente, ya que adopta un enfoque de ciclo de vida tridimensional frente al anterior enfoque unidimensional centrado en la economía.</a:t>
            </a:r>
          </a:p>
          <a:p>
            <a:endParaRPr lang="en-US" dirty="0"/>
          </a:p>
          <a:p>
            <a:r>
              <a:rPr lang="es" b="1" dirty="0"/>
              <a:t>El enfoque tridimensional </a:t>
            </a:r>
            <a:r>
              <a:rPr lang="es" dirty="0"/>
              <a:t>no significa que el proceso de adquisición sostenible demore 3 veces más, ni significa necesariamente que será más costoso. Significa que asume los 3 pilares del desarrollo sostenible para lograr una compra sostenible.</a:t>
            </a:r>
            <a:endParaRPr lang="en-IE" dirty="0"/>
          </a:p>
        </p:txBody>
      </p:sp>
      <p:sp>
        <p:nvSpPr>
          <p:cNvPr id="3" name="Text Placeholder 2">
            <a:extLst>
              <a:ext uri="{FF2B5EF4-FFF2-40B4-BE49-F238E27FC236}">
                <a16:creationId xmlns:a16="http://schemas.microsoft.com/office/drawing/2014/main" id="{C2D43C47-B1D3-C681-55D5-389C742AAD7A}"/>
              </a:ext>
            </a:extLst>
          </p:cNvPr>
          <p:cNvSpPr>
            <a:spLocks noGrp="1"/>
          </p:cNvSpPr>
          <p:nvPr>
            <p:ph type="body" sz="quarter" idx="16"/>
          </p:nvPr>
        </p:nvSpPr>
        <p:spPr>
          <a:xfrm>
            <a:off x="291754" y="517651"/>
            <a:ext cx="3089893" cy="4881923"/>
          </a:xfrm>
        </p:spPr>
        <p:txBody>
          <a:bodyPr anchor="ctr"/>
          <a:lstStyle/>
          <a:p>
            <a:r>
              <a:rPr lang="es"/>
              <a:t>Los 3 pilares de las compras sostenibles</a:t>
            </a:r>
          </a:p>
        </p:txBody>
      </p:sp>
    </p:spTree>
    <p:extLst>
      <p:ext uri="{BB962C8B-B14F-4D97-AF65-F5344CB8AC3E}">
        <p14:creationId xmlns:p14="http://schemas.microsoft.com/office/powerpoint/2010/main" val="27787276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2D43C47-B1D3-C681-55D5-389C742AAD7A}"/>
              </a:ext>
            </a:extLst>
          </p:cNvPr>
          <p:cNvSpPr>
            <a:spLocks noGrp="1"/>
          </p:cNvSpPr>
          <p:nvPr>
            <p:ph type="body" sz="quarter" idx="16"/>
          </p:nvPr>
        </p:nvSpPr>
        <p:spPr>
          <a:xfrm>
            <a:off x="291754" y="517651"/>
            <a:ext cx="3089893" cy="4881923"/>
          </a:xfrm>
        </p:spPr>
        <p:txBody>
          <a:bodyPr anchor="ctr"/>
          <a:lstStyle/>
          <a:p>
            <a:r>
              <a:rPr lang="es" dirty="0"/>
              <a:t>Los 3 pilares de las compras sostenibles</a:t>
            </a:r>
          </a:p>
        </p:txBody>
      </p:sp>
      <p:pic>
        <p:nvPicPr>
          <p:cNvPr id="4" name="Picture 3">
            <a:extLst>
              <a:ext uri="{FF2B5EF4-FFF2-40B4-BE49-F238E27FC236}">
                <a16:creationId xmlns:a16="http://schemas.microsoft.com/office/drawing/2014/main" id="{4AF4CE3C-C594-0AA8-08C3-92C81E6C7C9F}"/>
              </a:ext>
            </a:extLst>
          </p:cNvPr>
          <p:cNvPicPr>
            <a:picLocks noChangeAspect="1"/>
          </p:cNvPicPr>
          <p:nvPr/>
        </p:nvPicPr>
        <p:blipFill>
          <a:blip r:embed="rId2"/>
          <a:stretch>
            <a:fillRect/>
          </a:stretch>
        </p:blipFill>
        <p:spPr>
          <a:xfrm>
            <a:off x="5652320" y="1592416"/>
            <a:ext cx="5105400" cy="3378200"/>
          </a:xfrm>
          <a:prstGeom prst="rect">
            <a:avLst/>
          </a:prstGeom>
        </p:spPr>
      </p:pic>
      <p:sp>
        <p:nvSpPr>
          <p:cNvPr id="5" name="Text Placeholder 2">
            <a:extLst>
              <a:ext uri="{FF2B5EF4-FFF2-40B4-BE49-F238E27FC236}">
                <a16:creationId xmlns:a16="http://schemas.microsoft.com/office/drawing/2014/main" id="{496C6D88-8D6E-138C-5A78-68495ACFE333}"/>
              </a:ext>
            </a:extLst>
          </p:cNvPr>
          <p:cNvSpPr txBox="1">
            <a:spLocks/>
          </p:cNvSpPr>
          <p:nvPr/>
        </p:nvSpPr>
        <p:spPr>
          <a:xfrm>
            <a:off x="5652320" y="1592416"/>
            <a:ext cx="5105400" cy="106695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3600" b="1" i="0" kern="1200">
                <a:solidFill>
                  <a:srgbClr val="84BA4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s" sz="2400" dirty="0">
                <a:solidFill>
                  <a:srgbClr val="297239"/>
                </a:solidFill>
              </a:rPr>
              <a:t>Los 3 pilares de las compras sostenibles</a:t>
            </a:r>
          </a:p>
        </p:txBody>
      </p:sp>
      <p:sp>
        <p:nvSpPr>
          <p:cNvPr id="7" name="Text Placeholder 2">
            <a:extLst>
              <a:ext uri="{FF2B5EF4-FFF2-40B4-BE49-F238E27FC236}">
                <a16:creationId xmlns:a16="http://schemas.microsoft.com/office/drawing/2014/main" id="{5D468E8A-F4A0-8F15-C01B-AB260E46E7F3}"/>
              </a:ext>
            </a:extLst>
          </p:cNvPr>
          <p:cNvSpPr txBox="1">
            <a:spLocks/>
          </p:cNvSpPr>
          <p:nvPr/>
        </p:nvSpPr>
        <p:spPr>
          <a:xfrm>
            <a:off x="5944963" y="4014788"/>
            <a:ext cx="1173799" cy="67151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3600" b="1" i="0" kern="1200">
                <a:solidFill>
                  <a:srgbClr val="84BA4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ts val="1100"/>
              </a:lnSpc>
              <a:spcBef>
                <a:spcPts val="0"/>
              </a:spcBef>
            </a:pPr>
            <a:r>
              <a:rPr lang="es" sz="1400" dirty="0">
                <a:solidFill>
                  <a:srgbClr val="297239"/>
                </a:solidFill>
              </a:rPr>
              <a:t>Ciencias económicas</a:t>
            </a:r>
          </a:p>
          <a:p>
            <a:pPr algn="ctr">
              <a:lnSpc>
                <a:spcPts val="1100"/>
              </a:lnSpc>
              <a:spcBef>
                <a:spcPts val="0"/>
              </a:spcBef>
            </a:pPr>
            <a:r>
              <a:rPr lang="es" sz="1400" dirty="0">
                <a:solidFill>
                  <a:srgbClr val="297239"/>
                </a:solidFill>
              </a:rPr>
              <a:t>(es decir, beneficio)</a:t>
            </a:r>
            <a:endParaRPr lang="en-IE" sz="1100" dirty="0">
              <a:solidFill>
                <a:srgbClr val="297239"/>
              </a:solidFill>
            </a:endParaRPr>
          </a:p>
        </p:txBody>
      </p:sp>
      <p:sp>
        <p:nvSpPr>
          <p:cNvPr id="8" name="Text Placeholder 2">
            <a:extLst>
              <a:ext uri="{FF2B5EF4-FFF2-40B4-BE49-F238E27FC236}">
                <a16:creationId xmlns:a16="http://schemas.microsoft.com/office/drawing/2014/main" id="{A13AD51A-F271-C89B-5BEF-3A1F298FD05D}"/>
              </a:ext>
            </a:extLst>
          </p:cNvPr>
          <p:cNvSpPr txBox="1">
            <a:spLocks/>
          </p:cNvSpPr>
          <p:nvPr/>
        </p:nvSpPr>
        <p:spPr>
          <a:xfrm>
            <a:off x="7616601" y="4029076"/>
            <a:ext cx="1173799" cy="67151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3600" b="1" i="0" kern="1200">
                <a:solidFill>
                  <a:srgbClr val="84BA4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ts val="1100"/>
              </a:lnSpc>
              <a:spcBef>
                <a:spcPts val="0"/>
              </a:spcBef>
            </a:pPr>
            <a:r>
              <a:rPr lang="es" sz="1400" dirty="0">
                <a:solidFill>
                  <a:srgbClr val="297239"/>
                </a:solidFill>
              </a:rPr>
              <a:t>Social</a:t>
            </a:r>
          </a:p>
          <a:p>
            <a:pPr algn="ctr">
              <a:lnSpc>
                <a:spcPts val="1100"/>
              </a:lnSpc>
              <a:spcBef>
                <a:spcPts val="0"/>
              </a:spcBef>
            </a:pPr>
            <a:r>
              <a:rPr lang="es" sz="1400" dirty="0">
                <a:solidFill>
                  <a:srgbClr val="297239"/>
                </a:solidFill>
              </a:rPr>
              <a:t>(es decir, personas)</a:t>
            </a:r>
          </a:p>
        </p:txBody>
      </p:sp>
      <p:sp>
        <p:nvSpPr>
          <p:cNvPr id="9" name="Text Placeholder 2">
            <a:extLst>
              <a:ext uri="{FF2B5EF4-FFF2-40B4-BE49-F238E27FC236}">
                <a16:creationId xmlns:a16="http://schemas.microsoft.com/office/drawing/2014/main" id="{C7559432-9213-825C-C928-B1C28EA89759}"/>
              </a:ext>
            </a:extLst>
          </p:cNvPr>
          <p:cNvSpPr txBox="1">
            <a:spLocks/>
          </p:cNvSpPr>
          <p:nvPr/>
        </p:nvSpPr>
        <p:spPr>
          <a:xfrm>
            <a:off x="9288239" y="4014789"/>
            <a:ext cx="1173799" cy="67151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3600" b="1" i="0" kern="1200">
                <a:solidFill>
                  <a:srgbClr val="84BA4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ts val="1100"/>
              </a:lnSpc>
              <a:spcBef>
                <a:spcPts val="0"/>
              </a:spcBef>
            </a:pPr>
            <a:r>
              <a:rPr lang="es" sz="1400" dirty="0">
                <a:solidFill>
                  <a:srgbClr val="297239"/>
                </a:solidFill>
              </a:rPr>
              <a:t>Ambiental</a:t>
            </a:r>
          </a:p>
          <a:p>
            <a:pPr algn="ctr">
              <a:lnSpc>
                <a:spcPts val="1100"/>
              </a:lnSpc>
              <a:spcBef>
                <a:spcPts val="0"/>
              </a:spcBef>
            </a:pPr>
            <a:r>
              <a:rPr lang="es" sz="1400" dirty="0">
                <a:solidFill>
                  <a:srgbClr val="297239"/>
                </a:solidFill>
              </a:rPr>
              <a:t>(es decir, planeta)</a:t>
            </a:r>
            <a:endParaRPr lang="en-IE" sz="1100" dirty="0">
              <a:solidFill>
                <a:srgbClr val="297239"/>
              </a:solidFill>
            </a:endParaRPr>
          </a:p>
        </p:txBody>
      </p:sp>
    </p:spTree>
    <p:extLst>
      <p:ext uri="{BB962C8B-B14F-4D97-AF65-F5344CB8AC3E}">
        <p14:creationId xmlns:p14="http://schemas.microsoft.com/office/powerpoint/2010/main" val="26455820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679D0215-7FC2-B002-47D1-32DA062DCDE6}"/>
              </a:ext>
            </a:extLst>
          </p:cNvPr>
          <p:cNvSpPr>
            <a:spLocks noGrp="1"/>
          </p:cNvSpPr>
          <p:nvPr>
            <p:ph type="body" sz="quarter" idx="29"/>
          </p:nvPr>
        </p:nvSpPr>
        <p:spPr>
          <a:xfrm>
            <a:off x="1340031" y="127000"/>
            <a:ext cx="8845369" cy="1237497"/>
          </a:xfrm>
        </p:spPr>
        <p:txBody>
          <a:bodyPr>
            <a:normAutofit/>
          </a:bodyPr>
          <a:lstStyle/>
          <a:p>
            <a:r>
              <a:rPr lang="es" b="1">
                <a:solidFill>
                  <a:srgbClr val="468940"/>
                </a:solidFill>
              </a:rPr>
              <a:t>Ejemplos de los beneficios de cada Pilar de Compras Sostenibles</a:t>
            </a:r>
          </a:p>
          <a:p>
            <a:endParaRPr lang="en-IE"/>
          </a:p>
        </p:txBody>
      </p:sp>
      <p:sp>
        <p:nvSpPr>
          <p:cNvPr id="9" name="Text Placeholder 4">
            <a:extLst>
              <a:ext uri="{FF2B5EF4-FFF2-40B4-BE49-F238E27FC236}">
                <a16:creationId xmlns:a16="http://schemas.microsoft.com/office/drawing/2014/main" id="{97E256A5-E425-2AD9-3056-FA5CEDF681BC}"/>
              </a:ext>
            </a:extLst>
          </p:cNvPr>
          <p:cNvSpPr txBox="1">
            <a:spLocks/>
          </p:cNvSpPr>
          <p:nvPr/>
        </p:nvSpPr>
        <p:spPr>
          <a:xfrm>
            <a:off x="2222510" y="2017420"/>
            <a:ext cx="2106525" cy="1237497"/>
          </a:xfrm>
          <a:prstGeom prst="rect">
            <a:avLst/>
          </a:prstGeom>
        </p:spPr>
        <p:txBody>
          <a:bodyPr vert="horz" lIns="91440" tIns="45720" rIns="91440" bIns="45720" rtlCol="0">
            <a:normAutofit/>
          </a:bodyPr>
          <a:lstStyle>
            <a:lvl1pPr marL="228600" indent="-228600" algn="ctr" defTabSz="914400" rtl="0" eaLnBrk="1" latinLnBrk="0" hangingPunct="1">
              <a:lnSpc>
                <a:spcPct val="90000"/>
              </a:lnSpc>
              <a:spcBef>
                <a:spcPts val="1000"/>
              </a:spcBef>
              <a:buFont typeface="Arial" panose="020B0604020202020204" pitchFamily="34" charset="0"/>
              <a:buNone/>
              <a:defRPr sz="3600" b="1" i="0" kern="1200" spc="0">
                <a:solidFill>
                  <a:srgbClr val="84BA4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 sz="2200">
                <a:solidFill>
                  <a:schemeClr val="bg1"/>
                </a:solidFill>
              </a:rPr>
              <a:t>Económico</a:t>
            </a:r>
          </a:p>
        </p:txBody>
      </p:sp>
      <p:sp>
        <p:nvSpPr>
          <p:cNvPr id="10" name="Text Placeholder 5">
            <a:extLst>
              <a:ext uri="{FF2B5EF4-FFF2-40B4-BE49-F238E27FC236}">
                <a16:creationId xmlns:a16="http://schemas.microsoft.com/office/drawing/2014/main" id="{E67764C8-05AE-5076-3E27-09370722E210}"/>
              </a:ext>
            </a:extLst>
          </p:cNvPr>
          <p:cNvSpPr txBox="1">
            <a:spLocks/>
          </p:cNvSpPr>
          <p:nvPr/>
        </p:nvSpPr>
        <p:spPr>
          <a:xfrm>
            <a:off x="5019482" y="2017420"/>
            <a:ext cx="2106525" cy="1237497"/>
          </a:xfrm>
          <a:prstGeom prst="rect">
            <a:avLst/>
          </a:prstGeom>
        </p:spPr>
        <p:txBody>
          <a:bodyPr vert="horz" lIns="91440" tIns="45720" rIns="91440" bIns="45720" rtlCol="0">
            <a:normAutofit/>
          </a:bodyPr>
          <a:lstStyle>
            <a:lvl1pPr marL="228600" indent="-228600" algn="ctr" defTabSz="914400" rtl="0" eaLnBrk="1" latinLnBrk="0" hangingPunct="1">
              <a:lnSpc>
                <a:spcPct val="90000"/>
              </a:lnSpc>
              <a:spcBef>
                <a:spcPts val="1000"/>
              </a:spcBef>
              <a:buFont typeface="Arial" panose="020B0604020202020204" pitchFamily="34" charset="0"/>
              <a:buNone/>
              <a:defRPr sz="3600" b="1" i="0" kern="1200" spc="0">
                <a:solidFill>
                  <a:srgbClr val="63A04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 sz="2200">
                <a:solidFill>
                  <a:schemeClr val="bg1"/>
                </a:solidFill>
              </a:rPr>
              <a:t>Social</a:t>
            </a:r>
          </a:p>
        </p:txBody>
      </p:sp>
      <p:sp>
        <p:nvSpPr>
          <p:cNvPr id="11" name="Text Placeholder 6">
            <a:extLst>
              <a:ext uri="{FF2B5EF4-FFF2-40B4-BE49-F238E27FC236}">
                <a16:creationId xmlns:a16="http://schemas.microsoft.com/office/drawing/2014/main" id="{33B4EC9D-E830-FA76-D116-D848ABEC411E}"/>
              </a:ext>
            </a:extLst>
          </p:cNvPr>
          <p:cNvSpPr txBox="1">
            <a:spLocks/>
          </p:cNvSpPr>
          <p:nvPr/>
        </p:nvSpPr>
        <p:spPr>
          <a:xfrm>
            <a:off x="7735798" y="2017420"/>
            <a:ext cx="2106525" cy="1237497"/>
          </a:xfrm>
          <a:prstGeom prst="rect">
            <a:avLst/>
          </a:prstGeom>
        </p:spPr>
        <p:txBody>
          <a:bodyPr vert="horz" lIns="91440" tIns="45720" rIns="91440" bIns="45720" rtlCol="0">
            <a:normAutofit/>
          </a:bodyPr>
          <a:lstStyle>
            <a:lvl1pPr marL="228600" indent="-228600" algn="ctr" defTabSz="914400" rtl="0" eaLnBrk="1" latinLnBrk="0" hangingPunct="1">
              <a:lnSpc>
                <a:spcPct val="90000"/>
              </a:lnSpc>
              <a:spcBef>
                <a:spcPts val="1000"/>
              </a:spcBef>
              <a:buFont typeface="Arial" panose="020B0604020202020204" pitchFamily="34" charset="0"/>
              <a:buNone/>
              <a:defRPr sz="3600" b="1" i="0" kern="1200" spc="0">
                <a:solidFill>
                  <a:srgbClr val="46894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 sz="2200">
                <a:solidFill>
                  <a:schemeClr val="bg1"/>
                </a:solidFill>
              </a:rPr>
              <a:t>Ambiental</a:t>
            </a:r>
          </a:p>
        </p:txBody>
      </p:sp>
      <p:sp>
        <p:nvSpPr>
          <p:cNvPr id="12" name="Text Placeholder 1">
            <a:extLst>
              <a:ext uri="{FF2B5EF4-FFF2-40B4-BE49-F238E27FC236}">
                <a16:creationId xmlns:a16="http://schemas.microsoft.com/office/drawing/2014/main" id="{07730347-A996-1B1A-F822-E95771E64CC1}"/>
              </a:ext>
            </a:extLst>
          </p:cNvPr>
          <p:cNvSpPr>
            <a:spLocks noGrp="1"/>
          </p:cNvSpPr>
          <p:nvPr>
            <p:ph type="body" sz="quarter" idx="35"/>
          </p:nvPr>
        </p:nvSpPr>
        <p:spPr>
          <a:xfrm>
            <a:off x="1721342" y="3327868"/>
            <a:ext cx="2838589" cy="3053790"/>
          </a:xfrm>
        </p:spPr>
        <p:txBody>
          <a:bodyPr>
            <a:normAutofit/>
          </a:bodyPr>
          <a:lstStyle/>
          <a:p>
            <a:pPr marL="285750" indent="-285750" algn="l">
              <a:spcBef>
                <a:spcPts val="0"/>
              </a:spcBef>
              <a:buFont typeface="Arial" panose="020B0604020202020204" pitchFamily="34" charset="0"/>
              <a:buChar char="•"/>
            </a:pPr>
            <a:r>
              <a:rPr lang="es" sz="1800">
                <a:solidFill>
                  <a:srgbClr val="63A043"/>
                </a:solidFill>
              </a:rPr>
              <a:t>Regeneración Económica</a:t>
            </a:r>
          </a:p>
          <a:p>
            <a:pPr marL="285750" indent="-285750" algn="l">
              <a:spcBef>
                <a:spcPts val="0"/>
              </a:spcBef>
              <a:buFont typeface="Arial" panose="020B0604020202020204" pitchFamily="34" charset="0"/>
              <a:buChar char="•"/>
            </a:pPr>
            <a:r>
              <a:rPr lang="es" sz="1800">
                <a:solidFill>
                  <a:srgbClr val="63A043"/>
                </a:solidFill>
              </a:rPr>
              <a:t>Desarrollo económico sostenible</a:t>
            </a:r>
          </a:p>
          <a:p>
            <a:pPr marL="285750" indent="-285750" algn="l">
              <a:spcBef>
                <a:spcPts val="0"/>
              </a:spcBef>
              <a:buFont typeface="Arial" panose="020B0604020202020204" pitchFamily="34" charset="0"/>
              <a:buChar char="•"/>
            </a:pPr>
            <a:r>
              <a:rPr lang="es" sz="1800">
                <a:solidFill>
                  <a:srgbClr val="63A043"/>
                </a:solidFill>
              </a:rPr>
              <a:t>Mercados emergentes</a:t>
            </a:r>
          </a:p>
          <a:p>
            <a:pPr marL="285750" indent="-285750" algn="l">
              <a:spcBef>
                <a:spcPts val="0"/>
              </a:spcBef>
              <a:buFont typeface="Arial" panose="020B0604020202020204" pitchFamily="34" charset="0"/>
              <a:buChar char="•"/>
            </a:pPr>
            <a:r>
              <a:rPr lang="es" sz="1800">
                <a:solidFill>
                  <a:srgbClr val="63A043"/>
                </a:solidFill>
              </a:rPr>
              <a:t>Desarrollo de PyMEs</a:t>
            </a:r>
          </a:p>
          <a:p>
            <a:pPr marL="285750" indent="-285750" algn="l">
              <a:spcBef>
                <a:spcPts val="0"/>
              </a:spcBef>
              <a:buFont typeface="Arial" panose="020B0604020202020204" pitchFamily="34" charset="0"/>
              <a:buChar char="•"/>
            </a:pPr>
            <a:r>
              <a:rPr lang="es" sz="1800">
                <a:solidFill>
                  <a:srgbClr val="63A043"/>
                </a:solidFill>
              </a:rPr>
              <a:t>Costo total de propiedad y costo del ciclo de vida</a:t>
            </a:r>
          </a:p>
          <a:p>
            <a:pPr marL="285750" indent="-285750" algn="l">
              <a:spcBef>
                <a:spcPts val="0"/>
              </a:spcBef>
              <a:buFont typeface="Arial" panose="020B0604020202020204" pitchFamily="34" charset="0"/>
              <a:buChar char="•"/>
            </a:pPr>
            <a:r>
              <a:rPr lang="es" sz="1800">
                <a:solidFill>
                  <a:srgbClr val="63A043"/>
                </a:solidFill>
              </a:rPr>
              <a:t>Relación calidad-precio</a:t>
            </a:r>
          </a:p>
          <a:p>
            <a:pPr marL="285750" indent="-285750" algn="l">
              <a:spcBef>
                <a:spcPts val="0"/>
              </a:spcBef>
              <a:buFont typeface="Arial" panose="020B0604020202020204" pitchFamily="34" charset="0"/>
              <a:buChar char="•"/>
            </a:pPr>
            <a:r>
              <a:rPr lang="es" sz="1800">
                <a:solidFill>
                  <a:srgbClr val="63A043"/>
                </a:solidFill>
              </a:rPr>
              <a:t>Reducción de pobreza.</a:t>
            </a:r>
            <a:endParaRPr lang="en-IE" sz="1800">
              <a:solidFill>
                <a:srgbClr val="63A043"/>
              </a:solidFill>
            </a:endParaRPr>
          </a:p>
        </p:txBody>
      </p:sp>
      <p:sp>
        <p:nvSpPr>
          <p:cNvPr id="13" name="Text Placeholder 2">
            <a:extLst>
              <a:ext uri="{FF2B5EF4-FFF2-40B4-BE49-F238E27FC236}">
                <a16:creationId xmlns:a16="http://schemas.microsoft.com/office/drawing/2014/main" id="{EABF7C3B-6BA6-31F3-A5A3-94967D88AC09}"/>
              </a:ext>
            </a:extLst>
          </p:cNvPr>
          <p:cNvSpPr>
            <a:spLocks noGrp="1"/>
          </p:cNvSpPr>
          <p:nvPr>
            <p:ph type="body" sz="quarter" idx="36"/>
          </p:nvPr>
        </p:nvSpPr>
        <p:spPr>
          <a:xfrm>
            <a:off x="4805464" y="3327868"/>
            <a:ext cx="3175867" cy="3311412"/>
          </a:xfrm>
        </p:spPr>
        <p:txBody>
          <a:bodyPr vert="horz" lIns="91440" tIns="45720" rIns="91440" bIns="45720" rtlCol="0" anchor="t">
            <a:noAutofit/>
          </a:bodyPr>
          <a:lstStyle/>
          <a:p>
            <a:pPr marL="285750" indent="-285750" algn="l">
              <a:spcBef>
                <a:spcPts val="0"/>
              </a:spcBef>
              <a:buFont typeface="Arial" panose="020B0604020202020204" pitchFamily="34" charset="0"/>
              <a:buChar char="•"/>
            </a:pPr>
            <a:r>
              <a:rPr lang="es" sz="1800">
                <a:solidFill>
                  <a:srgbClr val="297239"/>
                </a:solidFill>
              </a:rPr>
              <a:t>Derechos humanos</a:t>
            </a:r>
          </a:p>
          <a:p>
            <a:pPr marL="285750" indent="-285750" algn="l">
              <a:spcBef>
                <a:spcPts val="0"/>
              </a:spcBef>
              <a:buFont typeface="Arial" panose="020B0604020202020204" pitchFamily="34" charset="0"/>
              <a:buChar char="•"/>
            </a:pPr>
            <a:r>
              <a:rPr lang="es" sz="1800">
                <a:solidFill>
                  <a:srgbClr val="297239"/>
                </a:solidFill>
              </a:rPr>
              <a:t>Agua potable</a:t>
            </a:r>
          </a:p>
          <a:p>
            <a:pPr marL="285750" indent="-285750" algn="l">
              <a:spcBef>
                <a:spcPts val="0"/>
              </a:spcBef>
              <a:buFont typeface="Arial" panose="020B0604020202020204" pitchFamily="34" charset="0"/>
              <a:buChar char="•"/>
            </a:pPr>
            <a:r>
              <a:rPr lang="es" sz="1800">
                <a:solidFill>
                  <a:srgbClr val="297239"/>
                </a:solidFill>
              </a:rPr>
              <a:t>Seguridad alimentaria</a:t>
            </a:r>
          </a:p>
          <a:p>
            <a:pPr marL="285750" indent="-285750" algn="l">
              <a:spcBef>
                <a:spcPts val="0"/>
              </a:spcBef>
              <a:buFont typeface="Arial" panose="020B0604020202020204" pitchFamily="34" charset="0"/>
              <a:buChar char="•"/>
            </a:pPr>
            <a:r>
              <a:rPr lang="es" sz="1800">
                <a:solidFill>
                  <a:srgbClr val="297239"/>
                </a:solidFill>
              </a:rPr>
              <a:t>Salario Justo y Protección de la Ley </a:t>
            </a:r>
            <a:endParaRPr lang="en-US" sz="1800">
              <a:solidFill>
                <a:srgbClr val="297239"/>
              </a:solidFill>
              <a:cs typeface="Calibri"/>
            </a:endParaRPr>
          </a:p>
          <a:p>
            <a:pPr marL="285750" indent="-285750" algn="l">
              <a:spcBef>
                <a:spcPts val="0"/>
              </a:spcBef>
              <a:buFont typeface="Arial" panose="020B0604020202020204" pitchFamily="34" charset="0"/>
              <a:buChar char="•"/>
            </a:pPr>
            <a:r>
              <a:rPr lang="es" sz="1800">
                <a:solidFill>
                  <a:srgbClr val="297239"/>
                </a:solidFill>
              </a:rPr>
              <a:t>Leyes contra el </a:t>
            </a:r>
            <a:r>
              <a:rPr lang="es" sz="1800" err="1">
                <a:solidFill>
                  <a:srgbClr val="297239"/>
                </a:solidFill>
              </a:rPr>
              <a:t>trabajo </a:t>
            </a:r>
            <a:r>
              <a:rPr lang="es" sz="1800">
                <a:solidFill>
                  <a:srgbClr val="297239"/>
                </a:solidFill>
              </a:rPr>
              <a:t>infantil</a:t>
            </a:r>
          </a:p>
          <a:p>
            <a:pPr marL="285750" indent="-285750" algn="l">
              <a:spcBef>
                <a:spcPts val="0"/>
              </a:spcBef>
              <a:buFont typeface="Arial" panose="020B0604020202020204" pitchFamily="34" charset="0"/>
              <a:buChar char="•"/>
            </a:pPr>
            <a:r>
              <a:rPr lang="es" sz="1800">
                <a:solidFill>
                  <a:srgbClr val="297239"/>
                </a:solidFill>
              </a:rPr>
              <a:t>Comercio justo</a:t>
            </a:r>
          </a:p>
          <a:p>
            <a:pPr marL="285750" indent="-285750" algn="l">
              <a:spcBef>
                <a:spcPts val="0"/>
              </a:spcBef>
              <a:buFont typeface="Arial" panose="020B0604020202020204" pitchFamily="34" charset="0"/>
              <a:buChar char="•"/>
            </a:pPr>
            <a:r>
              <a:rPr lang="es" sz="1800">
                <a:solidFill>
                  <a:srgbClr val="297239"/>
                </a:solidFill>
              </a:rPr>
              <a:t>Salud y seguridad</a:t>
            </a:r>
          </a:p>
          <a:p>
            <a:pPr marL="285750" indent="-285750" algn="l">
              <a:spcBef>
                <a:spcPts val="0"/>
              </a:spcBef>
              <a:buFont typeface="Arial" panose="020B0604020202020204" pitchFamily="34" charset="0"/>
              <a:buChar char="•"/>
            </a:pPr>
            <a:r>
              <a:rPr lang="es" sz="1800">
                <a:solidFill>
                  <a:srgbClr val="297239"/>
                </a:solidFill>
              </a:rPr>
              <a:t>Igualdad de género</a:t>
            </a:r>
          </a:p>
          <a:p>
            <a:pPr marL="285750" indent="-285750" algn="l">
              <a:spcBef>
                <a:spcPts val="0"/>
              </a:spcBef>
              <a:buFont typeface="Arial" panose="020B0604020202020204" pitchFamily="34" charset="0"/>
              <a:buChar char="•"/>
            </a:pPr>
            <a:r>
              <a:rPr lang="es" sz="1800">
                <a:solidFill>
                  <a:srgbClr val="297239"/>
                </a:solidFill>
              </a:rPr>
              <a:t>Vida Saludable y Bienestar para Todos</a:t>
            </a:r>
            <a:endParaRPr lang="en-IE" sz="1800">
              <a:solidFill>
                <a:srgbClr val="297239"/>
              </a:solidFill>
            </a:endParaRPr>
          </a:p>
        </p:txBody>
      </p:sp>
      <p:sp>
        <p:nvSpPr>
          <p:cNvPr id="14" name="Text Placeholder 3">
            <a:extLst>
              <a:ext uri="{FF2B5EF4-FFF2-40B4-BE49-F238E27FC236}">
                <a16:creationId xmlns:a16="http://schemas.microsoft.com/office/drawing/2014/main" id="{F602F091-EDD9-0498-4BE5-930E2A5BF9D4}"/>
              </a:ext>
            </a:extLst>
          </p:cNvPr>
          <p:cNvSpPr>
            <a:spLocks noGrp="1"/>
          </p:cNvSpPr>
          <p:nvPr>
            <p:ph type="body" sz="quarter" idx="37"/>
          </p:nvPr>
        </p:nvSpPr>
        <p:spPr>
          <a:xfrm>
            <a:off x="7771576" y="3327868"/>
            <a:ext cx="3871442" cy="3127687"/>
          </a:xfrm>
        </p:spPr>
        <p:txBody>
          <a:bodyPr>
            <a:normAutofit/>
          </a:bodyPr>
          <a:lstStyle/>
          <a:p>
            <a:pPr marL="342900" indent="-342900" algn="l">
              <a:spcBef>
                <a:spcPts val="0"/>
              </a:spcBef>
              <a:buFont typeface="Arial" panose="020B0604020202020204" pitchFamily="34" charset="0"/>
              <a:buChar char="•"/>
            </a:pPr>
            <a:r>
              <a:rPr lang="es" sz="1800">
                <a:solidFill>
                  <a:srgbClr val="0B582E"/>
                </a:solidFill>
              </a:rPr>
              <a:t>Gestión de recursos ambientales</a:t>
            </a:r>
          </a:p>
          <a:p>
            <a:pPr marL="342900" indent="-342900" algn="l">
              <a:spcBef>
                <a:spcPts val="0"/>
              </a:spcBef>
              <a:buFont typeface="Arial" panose="020B0604020202020204" pitchFamily="34" charset="0"/>
              <a:buChar char="•"/>
            </a:pPr>
            <a:r>
              <a:rPr lang="es" sz="1800">
                <a:solidFill>
                  <a:srgbClr val="0B582E"/>
                </a:solidFill>
              </a:rPr>
              <a:t>Urbanismo</a:t>
            </a:r>
          </a:p>
          <a:p>
            <a:pPr marL="342900" indent="-342900" algn="l">
              <a:spcBef>
                <a:spcPts val="0"/>
              </a:spcBef>
              <a:buFont typeface="Arial" panose="020B0604020202020204" pitchFamily="34" charset="0"/>
              <a:buChar char="•"/>
            </a:pPr>
            <a:r>
              <a:rPr lang="es" sz="1800">
                <a:solidFill>
                  <a:srgbClr val="0B582E"/>
                </a:solidFill>
              </a:rPr>
              <a:t>Reducción de CO2</a:t>
            </a:r>
          </a:p>
          <a:p>
            <a:pPr marL="342900" indent="-342900" algn="l">
              <a:spcBef>
                <a:spcPts val="0"/>
              </a:spcBef>
              <a:buFont typeface="Arial" panose="020B0604020202020204" pitchFamily="34" charset="0"/>
              <a:buChar char="•"/>
            </a:pPr>
            <a:r>
              <a:rPr lang="es" sz="1800">
                <a:solidFill>
                  <a:srgbClr val="0B582E"/>
                </a:solidFill>
              </a:rPr>
              <a:t>Energías alternativas: ej: solar, eólica</a:t>
            </a:r>
          </a:p>
          <a:p>
            <a:pPr marL="342900" indent="-342900" algn="l">
              <a:spcBef>
                <a:spcPts val="0"/>
              </a:spcBef>
              <a:buFont typeface="Arial" panose="020B0604020202020204" pitchFamily="34" charset="0"/>
              <a:buChar char="•"/>
            </a:pPr>
            <a:r>
              <a:rPr lang="es" sz="1800">
                <a:solidFill>
                  <a:srgbClr val="0B582E"/>
                </a:solidFill>
              </a:rPr>
              <a:t>Administracion del Agua</a:t>
            </a:r>
          </a:p>
          <a:p>
            <a:pPr marL="342900" indent="-342900" algn="l">
              <a:spcBef>
                <a:spcPts val="0"/>
              </a:spcBef>
              <a:buFont typeface="Arial" panose="020B0604020202020204" pitchFamily="34" charset="0"/>
              <a:buChar char="•"/>
            </a:pPr>
            <a:r>
              <a:rPr lang="es" sz="1800">
                <a:solidFill>
                  <a:srgbClr val="0B582E"/>
                </a:solidFill>
              </a:rPr>
              <a:t>Agricultura sostenible</a:t>
            </a:r>
          </a:p>
          <a:p>
            <a:pPr marL="342900" indent="-342900" algn="l">
              <a:spcBef>
                <a:spcPts val="0"/>
              </a:spcBef>
              <a:buFont typeface="Arial" panose="020B0604020202020204" pitchFamily="34" charset="0"/>
              <a:buChar char="•"/>
            </a:pPr>
            <a:r>
              <a:rPr lang="es" sz="1800">
                <a:solidFill>
                  <a:srgbClr val="0B582E"/>
                </a:solidFill>
              </a:rPr>
              <a:t>Gestión de Recursos Marinos</a:t>
            </a:r>
          </a:p>
          <a:p>
            <a:pPr marL="342900" indent="-342900" algn="l">
              <a:spcBef>
                <a:spcPts val="0"/>
              </a:spcBef>
              <a:buFont typeface="Arial" panose="020B0604020202020204" pitchFamily="34" charset="0"/>
              <a:buChar char="•"/>
            </a:pPr>
            <a:r>
              <a:rPr lang="es" sz="1800">
                <a:solidFill>
                  <a:srgbClr val="0B582E"/>
                </a:solidFill>
              </a:rPr>
              <a:t>Protección de Ecosistemas</a:t>
            </a:r>
          </a:p>
          <a:p>
            <a:pPr marL="342900" indent="-342900" algn="l">
              <a:spcBef>
                <a:spcPts val="0"/>
              </a:spcBef>
              <a:buFont typeface="Arial" panose="020B0604020202020204" pitchFamily="34" charset="0"/>
              <a:buChar char="•"/>
            </a:pPr>
            <a:r>
              <a:rPr lang="es" sz="1800">
                <a:solidFill>
                  <a:srgbClr val="0B582E"/>
                </a:solidFill>
              </a:rPr>
              <a:t>Contaminación y Gestión de Residuos</a:t>
            </a:r>
          </a:p>
        </p:txBody>
      </p:sp>
    </p:spTree>
    <p:extLst>
      <p:ext uri="{BB962C8B-B14F-4D97-AF65-F5344CB8AC3E}">
        <p14:creationId xmlns:p14="http://schemas.microsoft.com/office/powerpoint/2010/main" val="29259770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1245D58-558D-0E47-0A44-C00582F83FE5}"/>
              </a:ext>
            </a:extLst>
          </p:cNvPr>
          <p:cNvSpPr>
            <a:spLocks noGrp="1"/>
          </p:cNvSpPr>
          <p:nvPr>
            <p:ph type="body" sz="quarter" idx="16"/>
          </p:nvPr>
        </p:nvSpPr>
        <p:spPr>
          <a:xfrm>
            <a:off x="404976" y="364329"/>
            <a:ext cx="9179579" cy="1582330"/>
          </a:xfrm>
        </p:spPr>
        <p:txBody>
          <a:bodyPr>
            <a:normAutofit/>
          </a:bodyPr>
          <a:lstStyle/>
          <a:p>
            <a:pPr algn="ctr"/>
            <a:r>
              <a:rPr lang="es" b="0" i="0">
                <a:solidFill>
                  <a:srgbClr val="0B582E"/>
                </a:solidFill>
                <a:effectLst/>
                <a:latin typeface="Inter"/>
              </a:rPr>
              <a:t>Informalmente, estos </a:t>
            </a:r>
            <a:r>
              <a:rPr lang="es" b="1" i="0">
                <a:solidFill>
                  <a:srgbClr val="0B582E"/>
                </a:solidFill>
                <a:effectLst/>
                <a:latin typeface="Inter"/>
              </a:rPr>
              <a:t>pilares de compras sostenibles </a:t>
            </a:r>
            <a:r>
              <a:rPr lang="es" b="0" i="0">
                <a:solidFill>
                  <a:srgbClr val="0B582E"/>
                </a:solidFill>
                <a:effectLst/>
                <a:latin typeface="Inter"/>
              </a:rPr>
              <a:t>se conocen como las </a:t>
            </a:r>
            <a:r>
              <a:rPr lang="es" b="1" i="0">
                <a:solidFill>
                  <a:srgbClr val="0B582E"/>
                </a:solidFill>
                <a:effectLst/>
                <a:latin typeface="Inter"/>
              </a:rPr>
              <a:t>3 P </a:t>
            </a:r>
            <a:r>
              <a:rPr lang="es" b="0" i="0">
                <a:solidFill>
                  <a:srgbClr val="0B582E"/>
                </a:solidFill>
                <a:effectLst/>
                <a:latin typeface="Inter"/>
              </a:rPr>
              <a:t>:</a:t>
            </a:r>
            <a:endParaRPr lang="en-IE">
              <a:solidFill>
                <a:srgbClr val="0B582E"/>
              </a:solidFill>
            </a:endParaRPr>
          </a:p>
        </p:txBody>
      </p:sp>
      <p:sp>
        <p:nvSpPr>
          <p:cNvPr id="6" name="Text Placeholder 5">
            <a:extLst>
              <a:ext uri="{FF2B5EF4-FFF2-40B4-BE49-F238E27FC236}">
                <a16:creationId xmlns:a16="http://schemas.microsoft.com/office/drawing/2014/main" id="{FE50EB23-D410-2182-BF70-B037128F23C5}"/>
              </a:ext>
            </a:extLst>
          </p:cNvPr>
          <p:cNvSpPr>
            <a:spLocks noGrp="1"/>
          </p:cNvSpPr>
          <p:nvPr>
            <p:ph type="body" sz="quarter" idx="21"/>
          </p:nvPr>
        </p:nvSpPr>
        <p:spPr>
          <a:xfrm>
            <a:off x="7533516" y="3590035"/>
            <a:ext cx="2093228" cy="1202080"/>
          </a:xfrm>
        </p:spPr>
        <p:txBody>
          <a:bodyPr>
            <a:normAutofit/>
          </a:bodyPr>
          <a:lstStyle/>
          <a:p>
            <a:r>
              <a:rPr lang="es" sz="4000" b="1"/>
              <a:t>Lucro</a:t>
            </a:r>
          </a:p>
        </p:txBody>
      </p:sp>
      <p:sp>
        <p:nvSpPr>
          <p:cNvPr id="7" name="Text Placeholder 6">
            <a:extLst>
              <a:ext uri="{FF2B5EF4-FFF2-40B4-BE49-F238E27FC236}">
                <a16:creationId xmlns:a16="http://schemas.microsoft.com/office/drawing/2014/main" id="{1F9CBD0E-9EA3-7722-B496-B3118AFD44AF}"/>
              </a:ext>
            </a:extLst>
          </p:cNvPr>
          <p:cNvSpPr>
            <a:spLocks noGrp="1"/>
          </p:cNvSpPr>
          <p:nvPr>
            <p:ph type="body" sz="quarter" idx="39"/>
          </p:nvPr>
        </p:nvSpPr>
        <p:spPr>
          <a:xfrm>
            <a:off x="4466530" y="3594503"/>
            <a:ext cx="2093228" cy="1202080"/>
          </a:xfrm>
        </p:spPr>
        <p:txBody>
          <a:bodyPr>
            <a:normAutofit/>
          </a:bodyPr>
          <a:lstStyle/>
          <a:p>
            <a:r>
              <a:rPr lang="es" sz="4000" b="1"/>
              <a:t>Planeta</a:t>
            </a:r>
          </a:p>
        </p:txBody>
      </p:sp>
      <p:sp>
        <p:nvSpPr>
          <p:cNvPr id="8" name="Text Placeholder 7">
            <a:extLst>
              <a:ext uri="{FF2B5EF4-FFF2-40B4-BE49-F238E27FC236}">
                <a16:creationId xmlns:a16="http://schemas.microsoft.com/office/drawing/2014/main" id="{73C09538-9D3C-46E8-0ED4-3AFA3B699CF0}"/>
              </a:ext>
            </a:extLst>
          </p:cNvPr>
          <p:cNvSpPr>
            <a:spLocks noGrp="1"/>
          </p:cNvSpPr>
          <p:nvPr>
            <p:ph type="body" sz="quarter" idx="38"/>
          </p:nvPr>
        </p:nvSpPr>
        <p:spPr>
          <a:xfrm>
            <a:off x="1399544" y="3594503"/>
            <a:ext cx="2093228" cy="1202080"/>
          </a:xfrm>
        </p:spPr>
        <p:txBody>
          <a:bodyPr>
            <a:normAutofit/>
          </a:bodyPr>
          <a:lstStyle/>
          <a:p>
            <a:r>
              <a:rPr lang="es" sz="4000" b="1"/>
              <a:t>Gente</a:t>
            </a:r>
          </a:p>
        </p:txBody>
      </p:sp>
      <p:sp>
        <p:nvSpPr>
          <p:cNvPr id="12" name="TextBox 11">
            <a:extLst>
              <a:ext uri="{FF2B5EF4-FFF2-40B4-BE49-F238E27FC236}">
                <a16:creationId xmlns:a16="http://schemas.microsoft.com/office/drawing/2014/main" id="{F022425D-F725-0E42-BBBC-805B8355D877}"/>
              </a:ext>
            </a:extLst>
          </p:cNvPr>
          <p:cNvSpPr txBox="1"/>
          <p:nvPr/>
        </p:nvSpPr>
        <p:spPr>
          <a:xfrm rot="3225641">
            <a:off x="8774802" y="5378800"/>
            <a:ext cx="1346367" cy="369332"/>
          </a:xfrm>
          <a:prstGeom prst="rect">
            <a:avLst/>
          </a:prstGeom>
          <a:solidFill>
            <a:srgbClr val="84BA41"/>
          </a:solidFill>
        </p:spPr>
        <p:txBody>
          <a:bodyPr wrap="square">
            <a:spAutoFit/>
          </a:bodyPr>
          <a:lstStyle/>
          <a:p>
            <a:r>
              <a:rPr lang="es" b="1" i="0">
                <a:solidFill>
                  <a:schemeClr val="bg1"/>
                </a:solidFill>
                <a:effectLst/>
                <a:latin typeface="Inter"/>
              </a:rPr>
              <a:t>económico</a:t>
            </a:r>
            <a:endParaRPr lang="en-IE" b="1">
              <a:solidFill>
                <a:schemeClr val="bg1"/>
              </a:solidFill>
            </a:endParaRPr>
          </a:p>
        </p:txBody>
      </p:sp>
      <p:sp>
        <p:nvSpPr>
          <p:cNvPr id="14" name="TextBox 13">
            <a:extLst>
              <a:ext uri="{FF2B5EF4-FFF2-40B4-BE49-F238E27FC236}">
                <a16:creationId xmlns:a16="http://schemas.microsoft.com/office/drawing/2014/main" id="{DB67DAB1-EF9E-CF18-9658-CC5BC9063ACB}"/>
              </a:ext>
            </a:extLst>
          </p:cNvPr>
          <p:cNvSpPr txBox="1"/>
          <p:nvPr/>
        </p:nvSpPr>
        <p:spPr>
          <a:xfrm rot="2692919">
            <a:off x="5575690" y="5438414"/>
            <a:ext cx="1646404" cy="369332"/>
          </a:xfrm>
          <a:prstGeom prst="rect">
            <a:avLst/>
          </a:prstGeom>
          <a:solidFill>
            <a:srgbClr val="468940"/>
          </a:solidFill>
        </p:spPr>
        <p:txBody>
          <a:bodyPr wrap="square">
            <a:spAutoFit/>
          </a:bodyPr>
          <a:lstStyle/>
          <a:p>
            <a:r>
              <a:rPr lang="es" b="1" i="0">
                <a:solidFill>
                  <a:schemeClr val="bg1"/>
                </a:solidFill>
                <a:effectLst/>
                <a:latin typeface="Inter"/>
              </a:rPr>
              <a:t>ambiental</a:t>
            </a:r>
            <a:endParaRPr lang="en-IE" b="1">
              <a:solidFill>
                <a:schemeClr val="bg1"/>
              </a:solidFill>
            </a:endParaRPr>
          </a:p>
        </p:txBody>
      </p:sp>
      <p:sp>
        <p:nvSpPr>
          <p:cNvPr id="16" name="TextBox 15">
            <a:extLst>
              <a:ext uri="{FF2B5EF4-FFF2-40B4-BE49-F238E27FC236}">
                <a16:creationId xmlns:a16="http://schemas.microsoft.com/office/drawing/2014/main" id="{9FA0FD5A-F62E-F660-AF43-921B5E1A0764}"/>
              </a:ext>
            </a:extLst>
          </p:cNvPr>
          <p:cNvSpPr txBox="1"/>
          <p:nvPr/>
        </p:nvSpPr>
        <p:spPr>
          <a:xfrm rot="3108912">
            <a:off x="2523519" y="5408158"/>
            <a:ext cx="1360969" cy="369332"/>
          </a:xfrm>
          <a:prstGeom prst="rect">
            <a:avLst/>
          </a:prstGeom>
          <a:solidFill>
            <a:srgbClr val="63A043"/>
          </a:solidFill>
        </p:spPr>
        <p:txBody>
          <a:bodyPr wrap="square">
            <a:spAutoFit/>
          </a:bodyPr>
          <a:lstStyle/>
          <a:p>
            <a:r>
              <a:rPr lang="es" b="1" i="0">
                <a:solidFill>
                  <a:schemeClr val="bg1"/>
                </a:solidFill>
                <a:effectLst/>
                <a:latin typeface="Inter"/>
              </a:rPr>
              <a:t>social</a:t>
            </a:r>
            <a:endParaRPr lang="en-IE" b="1">
              <a:solidFill>
                <a:schemeClr val="bg1"/>
              </a:solidFill>
            </a:endParaRPr>
          </a:p>
        </p:txBody>
      </p:sp>
      <p:grpSp>
        <p:nvGrpSpPr>
          <p:cNvPr id="22" name="Group 21">
            <a:extLst>
              <a:ext uri="{FF2B5EF4-FFF2-40B4-BE49-F238E27FC236}">
                <a16:creationId xmlns:a16="http://schemas.microsoft.com/office/drawing/2014/main" id="{86923325-D65D-A17F-B814-C1611657967B}"/>
              </a:ext>
            </a:extLst>
          </p:cNvPr>
          <p:cNvGrpSpPr/>
          <p:nvPr/>
        </p:nvGrpSpPr>
        <p:grpSpPr>
          <a:xfrm>
            <a:off x="4784163" y="2350128"/>
            <a:ext cx="901130" cy="901727"/>
            <a:chOff x="5614841" y="786428"/>
            <a:chExt cx="901130" cy="901727"/>
          </a:xfrm>
        </p:grpSpPr>
        <p:grpSp>
          <p:nvGrpSpPr>
            <p:cNvPr id="23" name="Graphic 2">
              <a:extLst>
                <a:ext uri="{FF2B5EF4-FFF2-40B4-BE49-F238E27FC236}">
                  <a16:creationId xmlns:a16="http://schemas.microsoft.com/office/drawing/2014/main" id="{1599D369-D05C-3B7F-8930-447F90322E31}"/>
                </a:ext>
              </a:extLst>
            </p:cNvPr>
            <p:cNvGrpSpPr/>
            <p:nvPr/>
          </p:nvGrpSpPr>
          <p:grpSpPr>
            <a:xfrm>
              <a:off x="5715019" y="1058540"/>
              <a:ext cx="543506" cy="445337"/>
              <a:chOff x="5715019" y="1058540"/>
              <a:chExt cx="543506" cy="445337"/>
            </a:xfrm>
            <a:solidFill>
              <a:srgbClr val="60A9DD"/>
            </a:solidFill>
          </p:grpSpPr>
          <p:sp>
            <p:nvSpPr>
              <p:cNvPr id="25" name="Freeform 210">
                <a:extLst>
                  <a:ext uri="{FF2B5EF4-FFF2-40B4-BE49-F238E27FC236}">
                    <a16:creationId xmlns:a16="http://schemas.microsoft.com/office/drawing/2014/main" id="{673959F7-94F2-26E0-6573-A7380952BE03}"/>
                  </a:ext>
                </a:extLst>
              </p:cNvPr>
              <p:cNvSpPr/>
              <p:nvPr/>
            </p:nvSpPr>
            <p:spPr>
              <a:xfrm>
                <a:off x="5715019" y="1219331"/>
                <a:ext cx="104422" cy="284546"/>
              </a:xfrm>
              <a:custGeom>
                <a:avLst/>
                <a:gdLst>
                  <a:gd name="connsiteX0" fmla="*/ 22290 w 104422"/>
                  <a:gd name="connsiteY0" fmla="*/ 21680 h 284546"/>
                  <a:gd name="connsiteX1" fmla="*/ 51196 w 104422"/>
                  <a:gd name="connsiteY1" fmla="*/ 65942 h 284546"/>
                  <a:gd name="connsiteX2" fmla="*/ 77393 w 104422"/>
                  <a:gd name="connsiteY2" fmla="*/ 77685 h 284546"/>
                  <a:gd name="connsiteX3" fmla="*/ 103589 w 104422"/>
                  <a:gd name="connsiteY3" fmla="*/ 99365 h 284546"/>
                  <a:gd name="connsiteX4" fmla="*/ 86426 w 104422"/>
                  <a:gd name="connsiteY4" fmla="*/ 140918 h 284546"/>
                  <a:gd name="connsiteX5" fmla="*/ 71973 w 104422"/>
                  <a:gd name="connsiteY5" fmla="*/ 214087 h 284546"/>
                  <a:gd name="connsiteX6" fmla="*/ 91846 w 104422"/>
                  <a:gd name="connsiteY6" fmla="*/ 284546 h 284546"/>
                  <a:gd name="connsiteX7" fmla="*/ 10547 w 104422"/>
                  <a:gd name="connsiteY7" fmla="*/ 0 h 284546"/>
                  <a:gd name="connsiteX8" fmla="*/ 22290 w 104422"/>
                  <a:gd name="connsiteY8" fmla="*/ 21680 h 284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422" h="284546">
                    <a:moveTo>
                      <a:pt x="22290" y="21680"/>
                    </a:moveTo>
                    <a:cubicBezTo>
                      <a:pt x="32227" y="40649"/>
                      <a:pt x="41260" y="57813"/>
                      <a:pt x="51196" y="65942"/>
                    </a:cubicBezTo>
                    <a:cubicBezTo>
                      <a:pt x="58423" y="71363"/>
                      <a:pt x="67456" y="74976"/>
                      <a:pt x="77393" y="77685"/>
                    </a:cubicBezTo>
                    <a:cubicBezTo>
                      <a:pt x="103589" y="85816"/>
                      <a:pt x="106299" y="89429"/>
                      <a:pt x="103589" y="99365"/>
                    </a:cubicBezTo>
                    <a:cubicBezTo>
                      <a:pt x="100879" y="112012"/>
                      <a:pt x="93652" y="126465"/>
                      <a:pt x="86426" y="140918"/>
                    </a:cubicBezTo>
                    <a:cubicBezTo>
                      <a:pt x="72876" y="168921"/>
                      <a:pt x="60229" y="195117"/>
                      <a:pt x="71973" y="214087"/>
                    </a:cubicBezTo>
                    <a:cubicBezTo>
                      <a:pt x="89136" y="241187"/>
                      <a:pt x="91846" y="267383"/>
                      <a:pt x="91846" y="284546"/>
                    </a:cubicBezTo>
                    <a:cubicBezTo>
                      <a:pt x="13257" y="214087"/>
                      <a:pt x="-18359" y="102075"/>
                      <a:pt x="10547" y="0"/>
                    </a:cubicBezTo>
                    <a:cubicBezTo>
                      <a:pt x="15063" y="7226"/>
                      <a:pt x="18677" y="14453"/>
                      <a:pt x="22290" y="21680"/>
                    </a:cubicBezTo>
                    <a:close/>
                  </a:path>
                </a:pathLst>
              </a:custGeom>
              <a:solidFill>
                <a:srgbClr val="0B582E"/>
              </a:solidFill>
              <a:ln w="9028" cap="flat">
                <a:noFill/>
                <a:prstDash val="solid"/>
                <a:miter/>
              </a:ln>
            </p:spPr>
            <p:txBody>
              <a:bodyPr rtlCol="0" anchor="ctr"/>
              <a:lstStyle/>
              <a:p>
                <a:endParaRPr lang="en-US"/>
              </a:p>
            </p:txBody>
          </p:sp>
          <p:sp>
            <p:nvSpPr>
              <p:cNvPr id="26" name="Freeform 211">
                <a:extLst>
                  <a:ext uri="{FF2B5EF4-FFF2-40B4-BE49-F238E27FC236}">
                    <a16:creationId xmlns:a16="http://schemas.microsoft.com/office/drawing/2014/main" id="{1E9D8AC8-F980-A5C2-2C6A-C72A0CB682CA}"/>
                  </a:ext>
                </a:extLst>
              </p:cNvPr>
              <p:cNvSpPr/>
              <p:nvPr/>
            </p:nvSpPr>
            <p:spPr>
              <a:xfrm>
                <a:off x="5906636" y="1058540"/>
                <a:ext cx="351889" cy="398614"/>
              </a:xfrm>
              <a:custGeom>
                <a:avLst/>
                <a:gdLst>
                  <a:gd name="connsiteX0" fmla="*/ 351889 w 351889"/>
                  <a:gd name="connsiteY0" fmla="*/ 151758 h 398614"/>
                  <a:gd name="connsiteX1" fmla="*/ 269687 w 351889"/>
                  <a:gd name="connsiteY1" fmla="*/ 221314 h 398614"/>
                  <a:gd name="connsiteX2" fmla="*/ 267880 w 351889"/>
                  <a:gd name="connsiteY2" fmla="*/ 314356 h 398614"/>
                  <a:gd name="connsiteX3" fmla="*/ 208261 w 351889"/>
                  <a:gd name="connsiteY3" fmla="*/ 394752 h 398614"/>
                  <a:gd name="connsiteX4" fmla="*/ 180258 w 351889"/>
                  <a:gd name="connsiteY4" fmla="*/ 392945 h 398614"/>
                  <a:gd name="connsiteX5" fmla="*/ 170322 w 351889"/>
                  <a:gd name="connsiteY5" fmla="*/ 304419 h 398614"/>
                  <a:gd name="connsiteX6" fmla="*/ 152255 w 351889"/>
                  <a:gd name="connsiteY6" fmla="*/ 202344 h 398614"/>
                  <a:gd name="connsiteX7" fmla="*/ 126962 w 351889"/>
                  <a:gd name="connsiteY7" fmla="*/ 195117 h 398614"/>
                  <a:gd name="connsiteX8" fmla="*/ 101669 w 351889"/>
                  <a:gd name="connsiteY8" fmla="*/ 198731 h 398614"/>
                  <a:gd name="connsiteX9" fmla="*/ 6820 w 351889"/>
                  <a:gd name="connsiteY9" fmla="*/ 177051 h 398614"/>
                  <a:gd name="connsiteX10" fmla="*/ 56503 w 351889"/>
                  <a:gd name="connsiteY10" fmla="*/ 71362 h 398614"/>
                  <a:gd name="connsiteX11" fmla="*/ 70053 w 351889"/>
                  <a:gd name="connsiteY11" fmla="*/ 61426 h 398614"/>
                  <a:gd name="connsiteX12" fmla="*/ 228134 w 351889"/>
                  <a:gd name="connsiteY12" fmla="*/ 0 h 398614"/>
                  <a:gd name="connsiteX13" fmla="*/ 351889 w 351889"/>
                  <a:gd name="connsiteY13" fmla="*/ 151758 h 39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1889" h="398614">
                    <a:moveTo>
                      <a:pt x="351889" y="151758"/>
                    </a:moveTo>
                    <a:cubicBezTo>
                      <a:pt x="304013" y="177051"/>
                      <a:pt x="281430" y="196924"/>
                      <a:pt x="269687" y="221314"/>
                    </a:cubicBezTo>
                    <a:cubicBezTo>
                      <a:pt x="257944" y="247510"/>
                      <a:pt x="262460" y="275513"/>
                      <a:pt x="267880" y="314356"/>
                    </a:cubicBezTo>
                    <a:cubicBezTo>
                      <a:pt x="271494" y="336939"/>
                      <a:pt x="244394" y="379395"/>
                      <a:pt x="208261" y="394752"/>
                    </a:cubicBezTo>
                    <a:cubicBezTo>
                      <a:pt x="194711" y="400171"/>
                      <a:pt x="185678" y="400171"/>
                      <a:pt x="180258" y="392945"/>
                    </a:cubicBezTo>
                    <a:cubicBezTo>
                      <a:pt x="169418" y="379395"/>
                      <a:pt x="170322" y="337842"/>
                      <a:pt x="170322" y="304419"/>
                    </a:cubicBezTo>
                    <a:cubicBezTo>
                      <a:pt x="170322" y="258350"/>
                      <a:pt x="171225" y="218604"/>
                      <a:pt x="152255" y="202344"/>
                    </a:cubicBezTo>
                    <a:cubicBezTo>
                      <a:pt x="145028" y="196021"/>
                      <a:pt x="136899" y="193310"/>
                      <a:pt x="126962" y="195117"/>
                    </a:cubicBezTo>
                    <a:cubicBezTo>
                      <a:pt x="118832" y="196021"/>
                      <a:pt x="109799" y="197827"/>
                      <a:pt x="101669" y="198731"/>
                    </a:cubicBezTo>
                    <a:cubicBezTo>
                      <a:pt x="52890" y="206860"/>
                      <a:pt x="22177" y="209571"/>
                      <a:pt x="6820" y="177051"/>
                    </a:cubicBezTo>
                    <a:cubicBezTo>
                      <a:pt x="-18473" y="124658"/>
                      <a:pt x="33017" y="85816"/>
                      <a:pt x="56503" y="71362"/>
                    </a:cubicBezTo>
                    <a:cubicBezTo>
                      <a:pt x="61020" y="68652"/>
                      <a:pt x="65536" y="65039"/>
                      <a:pt x="70053" y="61426"/>
                    </a:cubicBezTo>
                    <a:cubicBezTo>
                      <a:pt x="126962" y="54199"/>
                      <a:pt x="180258" y="30713"/>
                      <a:pt x="228134" y="0"/>
                    </a:cubicBezTo>
                    <a:cubicBezTo>
                      <a:pt x="286850" y="33423"/>
                      <a:pt x="331113" y="87622"/>
                      <a:pt x="351889" y="151758"/>
                    </a:cubicBezTo>
                    <a:close/>
                  </a:path>
                </a:pathLst>
              </a:custGeom>
              <a:solidFill>
                <a:srgbClr val="84BA41"/>
              </a:solidFill>
              <a:ln w="9028" cap="flat">
                <a:noFill/>
                <a:prstDash val="solid"/>
                <a:miter/>
              </a:ln>
            </p:spPr>
            <p:txBody>
              <a:bodyPr rtlCol="0" anchor="ctr"/>
              <a:lstStyle/>
              <a:p>
                <a:endParaRPr lang="en-US"/>
              </a:p>
            </p:txBody>
          </p:sp>
        </p:grpSp>
        <p:sp>
          <p:nvSpPr>
            <p:cNvPr id="24" name="Freeform 209">
              <a:extLst>
                <a:ext uri="{FF2B5EF4-FFF2-40B4-BE49-F238E27FC236}">
                  <a16:creationId xmlns:a16="http://schemas.microsoft.com/office/drawing/2014/main" id="{6A9D57A3-B55C-6CB6-1031-1D9540CFF32C}"/>
                </a:ext>
              </a:extLst>
            </p:cNvPr>
            <p:cNvSpPr/>
            <p:nvPr/>
          </p:nvSpPr>
          <p:spPr>
            <a:xfrm>
              <a:off x="5614841" y="786428"/>
              <a:ext cx="901130" cy="901727"/>
            </a:xfrm>
            <a:custGeom>
              <a:avLst/>
              <a:gdLst>
                <a:gd name="connsiteX0" fmla="*/ 887581 w 901130"/>
                <a:gd name="connsiteY0" fmla="*/ 104998 h 901727"/>
                <a:gd name="connsiteX1" fmla="*/ 855965 w 901130"/>
                <a:gd name="connsiteY1" fmla="*/ 33635 h 901727"/>
                <a:gd name="connsiteX2" fmla="*/ 841512 w 901130"/>
                <a:gd name="connsiteY2" fmla="*/ 27312 h 901727"/>
                <a:gd name="connsiteX3" fmla="*/ 768343 w 901130"/>
                <a:gd name="connsiteY3" fmla="*/ 54412 h 901727"/>
                <a:gd name="connsiteX4" fmla="*/ 663558 w 901130"/>
                <a:gd name="connsiteY4" fmla="*/ 154681 h 901727"/>
                <a:gd name="connsiteX5" fmla="*/ 657234 w 901130"/>
                <a:gd name="connsiteY5" fmla="*/ 272112 h 901727"/>
                <a:gd name="connsiteX6" fmla="*/ 586775 w 901130"/>
                <a:gd name="connsiteY6" fmla="*/ 210687 h 901727"/>
                <a:gd name="connsiteX7" fmla="*/ 525350 w 901130"/>
                <a:gd name="connsiteY7" fmla="*/ 116741 h 901727"/>
                <a:gd name="connsiteX8" fmla="*/ 504573 w 901130"/>
                <a:gd name="connsiteY8" fmla="*/ 133001 h 901727"/>
                <a:gd name="connsiteX9" fmla="*/ 553352 w 901130"/>
                <a:gd name="connsiteY9" fmla="*/ 204363 h 901727"/>
                <a:gd name="connsiteX10" fmla="*/ 433211 w 901130"/>
                <a:gd name="connsiteY10" fmla="*/ 180877 h 901727"/>
                <a:gd name="connsiteX11" fmla="*/ 319392 w 901130"/>
                <a:gd name="connsiteY11" fmla="*/ 25505 h 901727"/>
                <a:gd name="connsiteX12" fmla="*/ 352815 w 901130"/>
                <a:gd name="connsiteY12" fmla="*/ 29119 h 901727"/>
                <a:gd name="connsiteX13" fmla="*/ 455794 w 901130"/>
                <a:gd name="connsiteY13" fmla="*/ 82415 h 901727"/>
                <a:gd name="connsiteX14" fmla="*/ 472957 w 901130"/>
                <a:gd name="connsiteY14" fmla="*/ 62542 h 901727"/>
                <a:gd name="connsiteX15" fmla="*/ 358235 w 901130"/>
                <a:gd name="connsiteY15" fmla="*/ 3826 h 901727"/>
                <a:gd name="connsiteX16" fmla="*/ 154084 w 901130"/>
                <a:gd name="connsiteY16" fmla="*/ 48992 h 901727"/>
                <a:gd name="connsiteX17" fmla="*/ 61945 w 901130"/>
                <a:gd name="connsiteY17" fmla="*/ 114934 h 901727"/>
                <a:gd name="connsiteX18" fmla="*/ 60139 w 901130"/>
                <a:gd name="connsiteY18" fmla="*/ 133001 h 901727"/>
                <a:gd name="connsiteX19" fmla="*/ 119758 w 901130"/>
                <a:gd name="connsiteY19" fmla="*/ 226043 h 901727"/>
                <a:gd name="connsiteX20" fmla="*/ 182087 w 901130"/>
                <a:gd name="connsiteY20" fmla="*/ 290179 h 901727"/>
                <a:gd name="connsiteX21" fmla="*/ 164021 w 901130"/>
                <a:gd name="connsiteY21" fmla="*/ 306438 h 901727"/>
                <a:gd name="connsiteX22" fmla="*/ 93562 w 901130"/>
                <a:gd name="connsiteY22" fmla="*/ 411224 h 901727"/>
                <a:gd name="connsiteX23" fmla="*/ 71882 w 901130"/>
                <a:gd name="connsiteY23" fmla="*/ 521429 h 901727"/>
                <a:gd name="connsiteX24" fmla="*/ 124275 w 901130"/>
                <a:gd name="connsiteY24" fmla="*/ 695770 h 901727"/>
                <a:gd name="connsiteX25" fmla="*/ 262483 w 901130"/>
                <a:gd name="connsiteY25" fmla="*/ 807782 h 901727"/>
                <a:gd name="connsiteX26" fmla="*/ 272419 w 901130"/>
                <a:gd name="connsiteY26" fmla="*/ 783392 h 901727"/>
                <a:gd name="connsiteX27" fmla="*/ 215510 w 901130"/>
                <a:gd name="connsiteY27" fmla="*/ 751776 h 901727"/>
                <a:gd name="connsiteX28" fmla="*/ 192927 w 901130"/>
                <a:gd name="connsiteY28" fmla="*/ 647894 h 901727"/>
                <a:gd name="connsiteX29" fmla="*/ 208284 w 901130"/>
                <a:gd name="connsiteY29" fmla="*/ 600921 h 901727"/>
                <a:gd name="connsiteX30" fmla="*/ 227253 w 901130"/>
                <a:gd name="connsiteY30" fmla="*/ 553949 h 901727"/>
                <a:gd name="connsiteX31" fmla="*/ 214607 w 901130"/>
                <a:gd name="connsiteY31" fmla="*/ 514202 h 901727"/>
                <a:gd name="connsiteX32" fmla="*/ 182990 w 901130"/>
                <a:gd name="connsiteY32" fmla="*/ 500653 h 901727"/>
                <a:gd name="connsiteX33" fmla="*/ 165827 w 901130"/>
                <a:gd name="connsiteY33" fmla="*/ 494329 h 901727"/>
                <a:gd name="connsiteX34" fmla="*/ 143244 w 901130"/>
                <a:gd name="connsiteY34" fmla="*/ 458196 h 901727"/>
                <a:gd name="connsiteX35" fmla="*/ 118855 w 901130"/>
                <a:gd name="connsiteY35" fmla="*/ 418451 h 901727"/>
                <a:gd name="connsiteX36" fmla="*/ 201960 w 901130"/>
                <a:gd name="connsiteY36" fmla="*/ 308245 h 901727"/>
                <a:gd name="connsiteX37" fmla="*/ 313069 w 901130"/>
                <a:gd name="connsiteY37" fmla="*/ 349798 h 901727"/>
                <a:gd name="connsiteX38" fmla="*/ 273323 w 901130"/>
                <a:gd name="connsiteY38" fmla="*/ 476263 h 901727"/>
                <a:gd name="connsiteX39" fmla="*/ 396174 w 901130"/>
                <a:gd name="connsiteY39" fmla="*/ 512396 h 901727"/>
                <a:gd name="connsiteX40" fmla="*/ 420564 w 901130"/>
                <a:gd name="connsiteY40" fmla="*/ 508783 h 901727"/>
                <a:gd name="connsiteX41" fmla="*/ 425081 w 901130"/>
                <a:gd name="connsiteY41" fmla="*/ 509686 h 901727"/>
                <a:gd name="connsiteX42" fmla="*/ 435017 w 901130"/>
                <a:gd name="connsiteY42" fmla="*/ 591888 h 901727"/>
                <a:gd name="connsiteX43" fmla="*/ 450374 w 901130"/>
                <a:gd name="connsiteY43" fmla="*/ 696673 h 901727"/>
                <a:gd name="connsiteX44" fmla="*/ 483797 w 901130"/>
                <a:gd name="connsiteY44" fmla="*/ 712933 h 901727"/>
                <a:gd name="connsiteX45" fmla="*/ 509993 w 901130"/>
                <a:gd name="connsiteY45" fmla="*/ 706610 h 901727"/>
                <a:gd name="connsiteX46" fmla="*/ 584968 w 901130"/>
                <a:gd name="connsiteY46" fmla="*/ 597308 h 901727"/>
                <a:gd name="connsiteX47" fmla="*/ 584065 w 901130"/>
                <a:gd name="connsiteY47" fmla="*/ 519622 h 901727"/>
                <a:gd name="connsiteX48" fmla="*/ 649104 w 901130"/>
                <a:gd name="connsiteY48" fmla="*/ 465423 h 901727"/>
                <a:gd name="connsiteX49" fmla="*/ 655428 w 901130"/>
                <a:gd name="connsiteY49" fmla="*/ 528655 h 901727"/>
                <a:gd name="connsiteX50" fmla="*/ 571419 w 901130"/>
                <a:gd name="connsiteY50" fmla="*/ 724676 h 901727"/>
                <a:gd name="connsiteX51" fmla="*/ 345588 w 901130"/>
                <a:gd name="connsiteY51" fmla="*/ 802362 h 901727"/>
                <a:gd name="connsiteX52" fmla="*/ 342878 w 901130"/>
                <a:gd name="connsiteY52" fmla="*/ 828558 h 901727"/>
                <a:gd name="connsiteX53" fmla="*/ 589485 w 901130"/>
                <a:gd name="connsiteY53" fmla="*/ 743646 h 901727"/>
                <a:gd name="connsiteX54" fmla="*/ 681624 w 901130"/>
                <a:gd name="connsiteY54" fmla="*/ 528655 h 901727"/>
                <a:gd name="connsiteX55" fmla="*/ 543416 w 901130"/>
                <a:gd name="connsiteY55" fmla="*/ 269402 h 901727"/>
                <a:gd name="connsiteX56" fmla="*/ 581355 w 901130"/>
                <a:gd name="connsiteY56" fmla="*/ 239592 h 901727"/>
                <a:gd name="connsiteX57" fmla="*/ 661751 w 901130"/>
                <a:gd name="connsiteY57" fmla="*/ 320891 h 901727"/>
                <a:gd name="connsiteX58" fmla="*/ 722273 w 901130"/>
                <a:gd name="connsiteY58" fmla="*/ 581951 h 901727"/>
                <a:gd name="connsiteX59" fmla="*/ 319392 w 901130"/>
                <a:gd name="connsiteY59" fmla="*/ 870111 h 901727"/>
                <a:gd name="connsiteX60" fmla="*/ 91755 w 901130"/>
                <a:gd name="connsiteY60" fmla="*/ 728290 h 901727"/>
                <a:gd name="connsiteX61" fmla="*/ 31233 w 901130"/>
                <a:gd name="connsiteY61" fmla="*/ 467230 h 901727"/>
                <a:gd name="connsiteX62" fmla="*/ 5036 w 901130"/>
                <a:gd name="connsiteY62" fmla="*/ 462713 h 901727"/>
                <a:gd name="connsiteX63" fmla="*/ 70075 w 901130"/>
                <a:gd name="connsiteY63" fmla="*/ 743646 h 901727"/>
                <a:gd name="connsiteX64" fmla="*/ 314875 w 901130"/>
                <a:gd name="connsiteY64" fmla="*/ 896307 h 901727"/>
                <a:gd name="connsiteX65" fmla="*/ 377205 w 901130"/>
                <a:gd name="connsiteY65" fmla="*/ 901728 h 901727"/>
                <a:gd name="connsiteX66" fmla="*/ 595808 w 901130"/>
                <a:gd name="connsiteY66" fmla="*/ 831268 h 901727"/>
                <a:gd name="connsiteX67" fmla="*/ 748470 w 901130"/>
                <a:gd name="connsiteY67" fmla="*/ 586468 h 901727"/>
                <a:gd name="connsiteX68" fmla="*/ 722273 w 901130"/>
                <a:gd name="connsiteY68" fmla="*/ 375091 h 901727"/>
                <a:gd name="connsiteX69" fmla="*/ 782796 w 901130"/>
                <a:gd name="connsiteY69" fmla="*/ 350701 h 901727"/>
                <a:gd name="connsiteX70" fmla="*/ 887581 w 901130"/>
                <a:gd name="connsiteY70" fmla="*/ 250432 h 901727"/>
                <a:gd name="connsiteX71" fmla="*/ 887581 w 901130"/>
                <a:gd name="connsiteY71" fmla="*/ 104998 h 901727"/>
                <a:gd name="connsiteX72" fmla="*/ 121565 w 901130"/>
                <a:gd name="connsiteY72" fmla="*/ 467230 h 901727"/>
                <a:gd name="connsiteX73" fmla="*/ 150471 w 901130"/>
                <a:gd name="connsiteY73" fmla="*/ 511493 h 901727"/>
                <a:gd name="connsiteX74" fmla="*/ 176667 w 901130"/>
                <a:gd name="connsiteY74" fmla="*/ 523236 h 901727"/>
                <a:gd name="connsiteX75" fmla="*/ 202864 w 901130"/>
                <a:gd name="connsiteY75" fmla="*/ 544916 h 901727"/>
                <a:gd name="connsiteX76" fmla="*/ 185701 w 901130"/>
                <a:gd name="connsiteY76" fmla="*/ 586468 h 901727"/>
                <a:gd name="connsiteX77" fmla="*/ 171247 w 901130"/>
                <a:gd name="connsiteY77" fmla="*/ 659637 h 901727"/>
                <a:gd name="connsiteX78" fmla="*/ 191121 w 901130"/>
                <a:gd name="connsiteY78" fmla="*/ 730096 h 901727"/>
                <a:gd name="connsiteX79" fmla="*/ 109822 w 901130"/>
                <a:gd name="connsiteY79" fmla="*/ 445550 h 901727"/>
                <a:gd name="connsiteX80" fmla="*/ 121565 w 901130"/>
                <a:gd name="connsiteY80" fmla="*/ 467230 h 901727"/>
                <a:gd name="connsiteX81" fmla="*/ 760213 w 901130"/>
                <a:gd name="connsiteY81" fmla="*/ 207976 h 901727"/>
                <a:gd name="connsiteX82" fmla="*/ 722273 w 901130"/>
                <a:gd name="connsiteY82" fmla="*/ 116741 h 901727"/>
                <a:gd name="connsiteX83" fmla="*/ 780086 w 901130"/>
                <a:gd name="connsiteY83" fmla="*/ 77898 h 901727"/>
                <a:gd name="connsiteX84" fmla="*/ 821639 w 901130"/>
                <a:gd name="connsiteY84" fmla="*/ 60735 h 901727"/>
                <a:gd name="connsiteX85" fmla="*/ 760213 w 901130"/>
                <a:gd name="connsiteY85" fmla="*/ 207976 h 901727"/>
                <a:gd name="connsiteX86" fmla="*/ 846932 w 901130"/>
                <a:gd name="connsiteY86" fmla="*/ 70671 h 901727"/>
                <a:gd name="connsiteX87" fmla="*/ 863192 w 901130"/>
                <a:gd name="connsiteY87" fmla="*/ 113127 h 901727"/>
                <a:gd name="connsiteX88" fmla="*/ 874935 w 901130"/>
                <a:gd name="connsiteY88" fmla="*/ 176360 h 901727"/>
                <a:gd name="connsiteX89" fmla="*/ 787313 w 901130"/>
                <a:gd name="connsiteY89" fmla="*/ 212493 h 901727"/>
                <a:gd name="connsiteX90" fmla="*/ 846932 w 901130"/>
                <a:gd name="connsiteY90" fmla="*/ 70671 h 901727"/>
                <a:gd name="connsiteX91" fmla="*/ 688850 w 901130"/>
                <a:gd name="connsiteY91" fmla="*/ 164617 h 901727"/>
                <a:gd name="connsiteX92" fmla="*/ 703304 w 901130"/>
                <a:gd name="connsiteY92" fmla="*/ 139324 h 901727"/>
                <a:gd name="connsiteX93" fmla="*/ 745760 w 901130"/>
                <a:gd name="connsiteY93" fmla="*/ 243206 h 901727"/>
                <a:gd name="connsiteX94" fmla="*/ 707820 w 901130"/>
                <a:gd name="connsiteY94" fmla="*/ 334441 h 901727"/>
                <a:gd name="connsiteX95" fmla="*/ 690657 w 901130"/>
                <a:gd name="connsiteY95" fmla="*/ 291082 h 901727"/>
                <a:gd name="connsiteX96" fmla="*/ 688850 w 901130"/>
                <a:gd name="connsiteY96" fmla="*/ 164617 h 901727"/>
                <a:gd name="connsiteX97" fmla="*/ 772860 w 901130"/>
                <a:gd name="connsiteY97" fmla="*/ 325408 h 901727"/>
                <a:gd name="connsiteX98" fmla="*/ 732210 w 901130"/>
                <a:gd name="connsiteY98" fmla="*/ 342571 h 901727"/>
                <a:gd name="connsiteX99" fmla="*/ 771956 w 901130"/>
                <a:gd name="connsiteY99" fmla="*/ 247723 h 901727"/>
                <a:gd name="connsiteX100" fmla="*/ 873128 w 901130"/>
                <a:gd name="connsiteY100" fmla="*/ 206170 h 901727"/>
                <a:gd name="connsiteX101" fmla="*/ 864095 w 901130"/>
                <a:gd name="connsiteY101" fmla="*/ 239592 h 901727"/>
                <a:gd name="connsiteX102" fmla="*/ 772860 w 901130"/>
                <a:gd name="connsiteY102" fmla="*/ 325408 h 901727"/>
                <a:gd name="connsiteX103" fmla="*/ 297712 w 901130"/>
                <a:gd name="connsiteY103" fmla="*/ 318182 h 901727"/>
                <a:gd name="connsiteX104" fmla="*/ 284163 w 901130"/>
                <a:gd name="connsiteY104" fmla="*/ 314569 h 901727"/>
                <a:gd name="connsiteX105" fmla="*/ 430501 w 901130"/>
                <a:gd name="connsiteY105" fmla="*/ 207073 h 901727"/>
                <a:gd name="connsiteX106" fmla="*/ 550642 w 901130"/>
                <a:gd name="connsiteY106" fmla="*/ 230559 h 901727"/>
                <a:gd name="connsiteX107" fmla="*/ 297712 w 901130"/>
                <a:gd name="connsiteY107" fmla="*/ 318182 h 901727"/>
                <a:gd name="connsiteX108" fmla="*/ 164021 w 901130"/>
                <a:gd name="connsiteY108" fmla="*/ 235979 h 901727"/>
                <a:gd name="connsiteX109" fmla="*/ 97175 w 901130"/>
                <a:gd name="connsiteY109" fmla="*/ 142937 h 901727"/>
                <a:gd name="connsiteX110" fmla="*/ 249836 w 901130"/>
                <a:gd name="connsiteY110" fmla="*/ 172747 h 901727"/>
                <a:gd name="connsiteX111" fmla="*/ 164021 w 901130"/>
                <a:gd name="connsiteY111" fmla="*/ 235979 h 901727"/>
                <a:gd name="connsiteX112" fmla="*/ 191121 w 901130"/>
                <a:gd name="connsiteY112" fmla="*/ 59832 h 901727"/>
                <a:gd name="connsiteX113" fmla="*/ 255256 w 901130"/>
                <a:gd name="connsiteY113" fmla="*/ 147454 h 901727"/>
                <a:gd name="connsiteX114" fmla="*/ 100788 w 901130"/>
                <a:gd name="connsiteY114" fmla="*/ 117644 h 901727"/>
                <a:gd name="connsiteX115" fmla="*/ 191121 w 901130"/>
                <a:gd name="connsiteY115" fmla="*/ 59832 h 901727"/>
                <a:gd name="connsiteX116" fmla="*/ 293196 w 901130"/>
                <a:gd name="connsiteY116" fmla="*/ 154681 h 901727"/>
                <a:gd name="connsiteX117" fmla="*/ 215510 w 901130"/>
                <a:gd name="connsiteY117" fmla="*/ 48992 h 901727"/>
                <a:gd name="connsiteX118" fmla="*/ 289583 w 901130"/>
                <a:gd name="connsiteY118" fmla="*/ 28216 h 901727"/>
                <a:gd name="connsiteX119" fmla="*/ 397078 w 901130"/>
                <a:gd name="connsiteY119" fmla="*/ 174554 h 901727"/>
                <a:gd name="connsiteX120" fmla="*/ 293196 w 901130"/>
                <a:gd name="connsiteY120" fmla="*/ 154681 h 901727"/>
                <a:gd name="connsiteX121" fmla="*/ 285066 w 901130"/>
                <a:gd name="connsiteY121" fmla="*/ 179973 h 901727"/>
                <a:gd name="connsiteX122" fmla="*/ 394368 w 901130"/>
                <a:gd name="connsiteY122" fmla="*/ 201653 h 901727"/>
                <a:gd name="connsiteX123" fmla="*/ 253450 w 901130"/>
                <a:gd name="connsiteY123" fmla="*/ 304632 h 901727"/>
                <a:gd name="connsiteX124" fmla="*/ 182087 w 901130"/>
                <a:gd name="connsiteY124" fmla="*/ 254949 h 901727"/>
                <a:gd name="connsiteX125" fmla="*/ 285066 w 901130"/>
                <a:gd name="connsiteY125" fmla="*/ 179973 h 901727"/>
                <a:gd name="connsiteX126" fmla="*/ 642781 w 901130"/>
                <a:gd name="connsiteY126" fmla="*/ 437420 h 901727"/>
                <a:gd name="connsiteX127" fmla="*/ 560579 w 901130"/>
                <a:gd name="connsiteY127" fmla="*/ 506976 h 901727"/>
                <a:gd name="connsiteX128" fmla="*/ 558772 w 901130"/>
                <a:gd name="connsiteY128" fmla="*/ 600018 h 901727"/>
                <a:gd name="connsiteX129" fmla="*/ 499153 w 901130"/>
                <a:gd name="connsiteY129" fmla="*/ 680414 h 901727"/>
                <a:gd name="connsiteX130" fmla="*/ 471150 w 901130"/>
                <a:gd name="connsiteY130" fmla="*/ 678607 h 901727"/>
                <a:gd name="connsiteX131" fmla="*/ 461214 w 901130"/>
                <a:gd name="connsiteY131" fmla="*/ 590082 h 901727"/>
                <a:gd name="connsiteX132" fmla="*/ 443147 w 901130"/>
                <a:gd name="connsiteY132" fmla="*/ 488006 h 901727"/>
                <a:gd name="connsiteX133" fmla="*/ 417854 w 901130"/>
                <a:gd name="connsiteY133" fmla="*/ 480779 h 901727"/>
                <a:gd name="connsiteX134" fmla="*/ 392561 w 901130"/>
                <a:gd name="connsiteY134" fmla="*/ 484393 h 901727"/>
                <a:gd name="connsiteX135" fmla="*/ 297712 w 901130"/>
                <a:gd name="connsiteY135" fmla="*/ 462713 h 901727"/>
                <a:gd name="connsiteX136" fmla="*/ 347395 w 901130"/>
                <a:gd name="connsiteY136" fmla="*/ 357024 h 901727"/>
                <a:gd name="connsiteX137" fmla="*/ 360945 w 901130"/>
                <a:gd name="connsiteY137" fmla="*/ 347088 h 901727"/>
                <a:gd name="connsiteX138" fmla="*/ 519026 w 901130"/>
                <a:gd name="connsiteY138" fmla="*/ 285662 h 901727"/>
                <a:gd name="connsiteX139" fmla="*/ 642781 w 901130"/>
                <a:gd name="connsiteY139" fmla="*/ 437420 h 90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901130" h="901727">
                  <a:moveTo>
                    <a:pt x="887581" y="104998"/>
                  </a:moveTo>
                  <a:cubicBezTo>
                    <a:pt x="874935" y="64348"/>
                    <a:pt x="856868" y="34539"/>
                    <a:pt x="855965" y="33635"/>
                  </a:cubicBezTo>
                  <a:cubicBezTo>
                    <a:pt x="853255" y="29119"/>
                    <a:pt x="846932" y="26409"/>
                    <a:pt x="841512" y="27312"/>
                  </a:cubicBezTo>
                  <a:cubicBezTo>
                    <a:pt x="839705" y="27312"/>
                    <a:pt x="807186" y="35442"/>
                    <a:pt x="768343" y="54412"/>
                  </a:cubicBezTo>
                  <a:cubicBezTo>
                    <a:pt x="716853" y="80608"/>
                    <a:pt x="679817" y="114934"/>
                    <a:pt x="663558" y="154681"/>
                  </a:cubicBezTo>
                  <a:cubicBezTo>
                    <a:pt x="650008" y="187200"/>
                    <a:pt x="647298" y="227849"/>
                    <a:pt x="657234" y="272112"/>
                  </a:cubicBezTo>
                  <a:cubicBezTo>
                    <a:pt x="636458" y="248626"/>
                    <a:pt x="612972" y="227849"/>
                    <a:pt x="586775" y="210687"/>
                  </a:cubicBezTo>
                  <a:cubicBezTo>
                    <a:pt x="578645" y="195330"/>
                    <a:pt x="557869" y="156487"/>
                    <a:pt x="525350" y="116741"/>
                  </a:cubicBezTo>
                  <a:cubicBezTo>
                    <a:pt x="514510" y="103191"/>
                    <a:pt x="493733" y="120354"/>
                    <a:pt x="504573" y="133001"/>
                  </a:cubicBezTo>
                  <a:cubicBezTo>
                    <a:pt x="526253" y="160100"/>
                    <a:pt x="542513" y="186297"/>
                    <a:pt x="553352" y="204363"/>
                  </a:cubicBezTo>
                  <a:lnTo>
                    <a:pt x="433211" y="180877"/>
                  </a:lnTo>
                  <a:lnTo>
                    <a:pt x="319392" y="25505"/>
                  </a:lnTo>
                  <a:cubicBezTo>
                    <a:pt x="330232" y="25505"/>
                    <a:pt x="341975" y="26409"/>
                    <a:pt x="352815" y="29119"/>
                  </a:cubicBezTo>
                  <a:cubicBezTo>
                    <a:pt x="388045" y="36345"/>
                    <a:pt x="422371" y="53508"/>
                    <a:pt x="455794" y="82415"/>
                  </a:cubicBezTo>
                  <a:cubicBezTo>
                    <a:pt x="468440" y="93255"/>
                    <a:pt x="485603" y="73382"/>
                    <a:pt x="472957" y="62542"/>
                  </a:cubicBezTo>
                  <a:cubicBezTo>
                    <a:pt x="435920" y="30925"/>
                    <a:pt x="397078" y="11052"/>
                    <a:pt x="358235" y="3826"/>
                  </a:cubicBezTo>
                  <a:cubicBezTo>
                    <a:pt x="297712" y="-7917"/>
                    <a:pt x="227253" y="7439"/>
                    <a:pt x="154084" y="48992"/>
                  </a:cubicBezTo>
                  <a:cubicBezTo>
                    <a:pt x="99885" y="79705"/>
                    <a:pt x="63752" y="113127"/>
                    <a:pt x="61945" y="114934"/>
                  </a:cubicBezTo>
                  <a:cubicBezTo>
                    <a:pt x="57429" y="119451"/>
                    <a:pt x="56525" y="127581"/>
                    <a:pt x="60139" y="133001"/>
                  </a:cubicBezTo>
                  <a:cubicBezTo>
                    <a:pt x="65559" y="143841"/>
                    <a:pt x="85432" y="183587"/>
                    <a:pt x="119758" y="226043"/>
                  </a:cubicBezTo>
                  <a:cubicBezTo>
                    <a:pt x="139631" y="251336"/>
                    <a:pt x="160407" y="272112"/>
                    <a:pt x="182087" y="290179"/>
                  </a:cubicBezTo>
                  <a:cubicBezTo>
                    <a:pt x="175764" y="295598"/>
                    <a:pt x="170344" y="301019"/>
                    <a:pt x="164021" y="306438"/>
                  </a:cubicBezTo>
                  <a:cubicBezTo>
                    <a:pt x="133308" y="336248"/>
                    <a:pt x="109822" y="372381"/>
                    <a:pt x="93562" y="411224"/>
                  </a:cubicBezTo>
                  <a:cubicBezTo>
                    <a:pt x="80012" y="445550"/>
                    <a:pt x="72785" y="482586"/>
                    <a:pt x="71882" y="521429"/>
                  </a:cubicBezTo>
                  <a:cubicBezTo>
                    <a:pt x="70979" y="583758"/>
                    <a:pt x="89045" y="644281"/>
                    <a:pt x="124275" y="695770"/>
                  </a:cubicBezTo>
                  <a:cubicBezTo>
                    <a:pt x="158601" y="746356"/>
                    <a:pt x="206477" y="785199"/>
                    <a:pt x="262483" y="807782"/>
                  </a:cubicBezTo>
                  <a:cubicBezTo>
                    <a:pt x="277839" y="814105"/>
                    <a:pt x="287776" y="789715"/>
                    <a:pt x="272419" y="783392"/>
                  </a:cubicBezTo>
                  <a:cubicBezTo>
                    <a:pt x="251643" y="775263"/>
                    <a:pt x="232673" y="764423"/>
                    <a:pt x="215510" y="751776"/>
                  </a:cubicBezTo>
                  <a:cubicBezTo>
                    <a:pt x="217317" y="739130"/>
                    <a:pt x="222737" y="693964"/>
                    <a:pt x="192927" y="647894"/>
                  </a:cubicBezTo>
                  <a:cubicBezTo>
                    <a:pt x="188410" y="641570"/>
                    <a:pt x="201057" y="615374"/>
                    <a:pt x="208284" y="600921"/>
                  </a:cubicBezTo>
                  <a:cubicBezTo>
                    <a:pt x="216413" y="585565"/>
                    <a:pt x="223640" y="569305"/>
                    <a:pt x="227253" y="553949"/>
                  </a:cubicBezTo>
                  <a:cubicBezTo>
                    <a:pt x="230867" y="537689"/>
                    <a:pt x="226350" y="524139"/>
                    <a:pt x="214607" y="514202"/>
                  </a:cubicBezTo>
                  <a:cubicBezTo>
                    <a:pt x="205573" y="506976"/>
                    <a:pt x="193830" y="503362"/>
                    <a:pt x="182990" y="500653"/>
                  </a:cubicBezTo>
                  <a:cubicBezTo>
                    <a:pt x="175764" y="498846"/>
                    <a:pt x="168538" y="496136"/>
                    <a:pt x="165827" y="494329"/>
                  </a:cubicBezTo>
                  <a:cubicBezTo>
                    <a:pt x="160407" y="489813"/>
                    <a:pt x="150471" y="471746"/>
                    <a:pt x="143244" y="458196"/>
                  </a:cubicBezTo>
                  <a:cubicBezTo>
                    <a:pt x="135114" y="442840"/>
                    <a:pt x="126985" y="427484"/>
                    <a:pt x="118855" y="418451"/>
                  </a:cubicBezTo>
                  <a:cubicBezTo>
                    <a:pt x="136921" y="375994"/>
                    <a:pt x="165827" y="338055"/>
                    <a:pt x="201960" y="308245"/>
                  </a:cubicBezTo>
                  <a:cubicBezTo>
                    <a:pt x="235383" y="330828"/>
                    <a:pt x="273323" y="346185"/>
                    <a:pt x="313069" y="349798"/>
                  </a:cubicBezTo>
                  <a:cubicBezTo>
                    <a:pt x="266096" y="385931"/>
                    <a:pt x="251643" y="432000"/>
                    <a:pt x="273323" y="476263"/>
                  </a:cubicBezTo>
                  <a:cubicBezTo>
                    <a:pt x="298616" y="527752"/>
                    <a:pt x="350105" y="519622"/>
                    <a:pt x="396174" y="512396"/>
                  </a:cubicBezTo>
                  <a:cubicBezTo>
                    <a:pt x="404304" y="511493"/>
                    <a:pt x="412434" y="509686"/>
                    <a:pt x="420564" y="508783"/>
                  </a:cubicBezTo>
                  <a:cubicBezTo>
                    <a:pt x="423274" y="508783"/>
                    <a:pt x="424177" y="508783"/>
                    <a:pt x="425081" y="509686"/>
                  </a:cubicBezTo>
                  <a:cubicBezTo>
                    <a:pt x="435017" y="518719"/>
                    <a:pt x="435017" y="561175"/>
                    <a:pt x="435017" y="591888"/>
                  </a:cubicBezTo>
                  <a:cubicBezTo>
                    <a:pt x="435017" y="635248"/>
                    <a:pt x="434114" y="675897"/>
                    <a:pt x="450374" y="696673"/>
                  </a:cubicBezTo>
                  <a:cubicBezTo>
                    <a:pt x="458503" y="707513"/>
                    <a:pt x="470247" y="712933"/>
                    <a:pt x="483797" y="712933"/>
                  </a:cubicBezTo>
                  <a:cubicBezTo>
                    <a:pt x="491926" y="712933"/>
                    <a:pt x="500960" y="711126"/>
                    <a:pt x="509993" y="706610"/>
                  </a:cubicBezTo>
                  <a:cubicBezTo>
                    <a:pt x="549739" y="689447"/>
                    <a:pt x="591292" y="637958"/>
                    <a:pt x="584968" y="597308"/>
                  </a:cubicBezTo>
                  <a:cubicBezTo>
                    <a:pt x="579549" y="562078"/>
                    <a:pt x="575935" y="538592"/>
                    <a:pt x="584065" y="519622"/>
                  </a:cubicBezTo>
                  <a:cubicBezTo>
                    <a:pt x="592195" y="502459"/>
                    <a:pt x="611165" y="486200"/>
                    <a:pt x="649104" y="465423"/>
                  </a:cubicBezTo>
                  <a:cubicBezTo>
                    <a:pt x="653621" y="486200"/>
                    <a:pt x="656331" y="506976"/>
                    <a:pt x="655428" y="528655"/>
                  </a:cubicBezTo>
                  <a:cubicBezTo>
                    <a:pt x="654524" y="602728"/>
                    <a:pt x="624715" y="672284"/>
                    <a:pt x="571419" y="724676"/>
                  </a:cubicBezTo>
                  <a:cubicBezTo>
                    <a:pt x="511800" y="782489"/>
                    <a:pt x="428694" y="811395"/>
                    <a:pt x="345588" y="802362"/>
                  </a:cubicBezTo>
                  <a:cubicBezTo>
                    <a:pt x="328425" y="800555"/>
                    <a:pt x="325715" y="826751"/>
                    <a:pt x="342878" y="828558"/>
                  </a:cubicBezTo>
                  <a:cubicBezTo>
                    <a:pt x="433211" y="838495"/>
                    <a:pt x="524446" y="806879"/>
                    <a:pt x="589485" y="743646"/>
                  </a:cubicBezTo>
                  <a:cubicBezTo>
                    <a:pt x="647298" y="686737"/>
                    <a:pt x="680721" y="610858"/>
                    <a:pt x="681624" y="528655"/>
                  </a:cubicBezTo>
                  <a:cubicBezTo>
                    <a:pt x="682527" y="420257"/>
                    <a:pt x="627425" y="324505"/>
                    <a:pt x="543416" y="269402"/>
                  </a:cubicBezTo>
                  <a:cubicBezTo>
                    <a:pt x="560579" y="256756"/>
                    <a:pt x="574129" y="245916"/>
                    <a:pt x="581355" y="239592"/>
                  </a:cubicBezTo>
                  <a:cubicBezTo>
                    <a:pt x="612068" y="261272"/>
                    <a:pt x="639168" y="289275"/>
                    <a:pt x="661751" y="320891"/>
                  </a:cubicBezTo>
                  <a:cubicBezTo>
                    <a:pt x="715950" y="396771"/>
                    <a:pt x="737630" y="489813"/>
                    <a:pt x="722273" y="581951"/>
                  </a:cubicBezTo>
                  <a:cubicBezTo>
                    <a:pt x="690657" y="772552"/>
                    <a:pt x="509993" y="901728"/>
                    <a:pt x="319392" y="870111"/>
                  </a:cubicBezTo>
                  <a:cubicBezTo>
                    <a:pt x="227253" y="854755"/>
                    <a:pt x="145954" y="804168"/>
                    <a:pt x="91755" y="728290"/>
                  </a:cubicBezTo>
                  <a:cubicBezTo>
                    <a:pt x="37556" y="652410"/>
                    <a:pt x="15876" y="559368"/>
                    <a:pt x="31233" y="467230"/>
                  </a:cubicBezTo>
                  <a:cubicBezTo>
                    <a:pt x="33942" y="450970"/>
                    <a:pt x="7746" y="446453"/>
                    <a:pt x="5036" y="462713"/>
                  </a:cubicBezTo>
                  <a:cubicBezTo>
                    <a:pt x="-11224" y="562078"/>
                    <a:pt x="12263" y="661444"/>
                    <a:pt x="70075" y="743646"/>
                  </a:cubicBezTo>
                  <a:cubicBezTo>
                    <a:pt x="128791" y="825848"/>
                    <a:pt x="215510" y="879144"/>
                    <a:pt x="314875" y="896307"/>
                  </a:cubicBezTo>
                  <a:cubicBezTo>
                    <a:pt x="335652" y="899921"/>
                    <a:pt x="356428" y="901728"/>
                    <a:pt x="377205" y="901728"/>
                  </a:cubicBezTo>
                  <a:cubicBezTo>
                    <a:pt x="454890" y="901728"/>
                    <a:pt x="530769" y="877338"/>
                    <a:pt x="595808" y="831268"/>
                  </a:cubicBezTo>
                  <a:cubicBezTo>
                    <a:pt x="678011" y="772552"/>
                    <a:pt x="731307" y="685833"/>
                    <a:pt x="748470" y="586468"/>
                  </a:cubicBezTo>
                  <a:cubicBezTo>
                    <a:pt x="760213" y="513299"/>
                    <a:pt x="751180" y="441034"/>
                    <a:pt x="722273" y="375091"/>
                  </a:cubicBezTo>
                  <a:cubicBezTo>
                    <a:pt x="735823" y="371478"/>
                    <a:pt x="758406" y="363348"/>
                    <a:pt x="782796" y="350701"/>
                  </a:cubicBezTo>
                  <a:cubicBezTo>
                    <a:pt x="834285" y="324505"/>
                    <a:pt x="871322" y="290179"/>
                    <a:pt x="887581" y="250432"/>
                  </a:cubicBezTo>
                  <a:cubicBezTo>
                    <a:pt x="905648" y="209783"/>
                    <a:pt x="905648" y="160100"/>
                    <a:pt x="887581" y="104998"/>
                  </a:cubicBezTo>
                  <a:close/>
                  <a:moveTo>
                    <a:pt x="121565" y="467230"/>
                  </a:moveTo>
                  <a:cubicBezTo>
                    <a:pt x="131501" y="486200"/>
                    <a:pt x="140534" y="503362"/>
                    <a:pt x="150471" y="511493"/>
                  </a:cubicBezTo>
                  <a:cubicBezTo>
                    <a:pt x="157698" y="516912"/>
                    <a:pt x="166731" y="520526"/>
                    <a:pt x="176667" y="523236"/>
                  </a:cubicBezTo>
                  <a:cubicBezTo>
                    <a:pt x="202864" y="531366"/>
                    <a:pt x="205573" y="534979"/>
                    <a:pt x="202864" y="544916"/>
                  </a:cubicBezTo>
                  <a:cubicBezTo>
                    <a:pt x="200154" y="557562"/>
                    <a:pt x="192927" y="572015"/>
                    <a:pt x="185701" y="586468"/>
                  </a:cubicBezTo>
                  <a:cubicBezTo>
                    <a:pt x="172151" y="614471"/>
                    <a:pt x="159504" y="640667"/>
                    <a:pt x="171247" y="659637"/>
                  </a:cubicBezTo>
                  <a:cubicBezTo>
                    <a:pt x="188410" y="686737"/>
                    <a:pt x="191121" y="712933"/>
                    <a:pt x="191121" y="730096"/>
                  </a:cubicBezTo>
                  <a:cubicBezTo>
                    <a:pt x="112531" y="659637"/>
                    <a:pt x="80915" y="547625"/>
                    <a:pt x="109822" y="445550"/>
                  </a:cubicBezTo>
                  <a:cubicBezTo>
                    <a:pt x="114338" y="452777"/>
                    <a:pt x="117951" y="460906"/>
                    <a:pt x="121565" y="467230"/>
                  </a:cubicBezTo>
                  <a:close/>
                  <a:moveTo>
                    <a:pt x="760213" y="207976"/>
                  </a:moveTo>
                  <a:lnTo>
                    <a:pt x="722273" y="116741"/>
                  </a:lnTo>
                  <a:cubicBezTo>
                    <a:pt x="740340" y="99578"/>
                    <a:pt x="762020" y="86931"/>
                    <a:pt x="780086" y="77898"/>
                  </a:cubicBezTo>
                  <a:cubicBezTo>
                    <a:pt x="795443" y="69768"/>
                    <a:pt x="809896" y="64348"/>
                    <a:pt x="821639" y="60735"/>
                  </a:cubicBezTo>
                  <a:lnTo>
                    <a:pt x="760213" y="207976"/>
                  </a:lnTo>
                  <a:close/>
                  <a:moveTo>
                    <a:pt x="846932" y="70671"/>
                  </a:moveTo>
                  <a:cubicBezTo>
                    <a:pt x="852352" y="81511"/>
                    <a:pt x="858675" y="96868"/>
                    <a:pt x="863192" y="113127"/>
                  </a:cubicBezTo>
                  <a:cubicBezTo>
                    <a:pt x="868612" y="131194"/>
                    <a:pt x="874031" y="153777"/>
                    <a:pt x="874935" y="176360"/>
                  </a:cubicBezTo>
                  <a:lnTo>
                    <a:pt x="787313" y="212493"/>
                  </a:lnTo>
                  <a:lnTo>
                    <a:pt x="846932" y="70671"/>
                  </a:lnTo>
                  <a:close/>
                  <a:moveTo>
                    <a:pt x="688850" y="164617"/>
                  </a:moveTo>
                  <a:cubicBezTo>
                    <a:pt x="692464" y="155584"/>
                    <a:pt x="697884" y="146550"/>
                    <a:pt x="703304" y="139324"/>
                  </a:cubicBezTo>
                  <a:lnTo>
                    <a:pt x="745760" y="243206"/>
                  </a:lnTo>
                  <a:lnTo>
                    <a:pt x="707820" y="334441"/>
                  </a:lnTo>
                  <a:cubicBezTo>
                    <a:pt x="702400" y="322698"/>
                    <a:pt x="696077" y="308245"/>
                    <a:pt x="690657" y="291082"/>
                  </a:cubicBezTo>
                  <a:cubicBezTo>
                    <a:pt x="679817" y="256756"/>
                    <a:pt x="670784" y="207073"/>
                    <a:pt x="688850" y="164617"/>
                  </a:cubicBezTo>
                  <a:close/>
                  <a:moveTo>
                    <a:pt x="772860" y="325408"/>
                  </a:moveTo>
                  <a:cubicBezTo>
                    <a:pt x="758406" y="332635"/>
                    <a:pt x="743953" y="338055"/>
                    <a:pt x="732210" y="342571"/>
                  </a:cubicBezTo>
                  <a:lnTo>
                    <a:pt x="771956" y="247723"/>
                  </a:lnTo>
                  <a:lnTo>
                    <a:pt x="873128" y="206170"/>
                  </a:lnTo>
                  <a:cubicBezTo>
                    <a:pt x="871322" y="217913"/>
                    <a:pt x="868612" y="228753"/>
                    <a:pt x="864095" y="239592"/>
                  </a:cubicBezTo>
                  <a:cubicBezTo>
                    <a:pt x="846932" y="282049"/>
                    <a:pt x="805379" y="310052"/>
                    <a:pt x="772860" y="325408"/>
                  </a:cubicBezTo>
                  <a:close/>
                  <a:moveTo>
                    <a:pt x="297712" y="318182"/>
                  </a:moveTo>
                  <a:cubicBezTo>
                    <a:pt x="293196" y="317278"/>
                    <a:pt x="288679" y="316375"/>
                    <a:pt x="284163" y="314569"/>
                  </a:cubicBezTo>
                  <a:lnTo>
                    <a:pt x="430501" y="207073"/>
                  </a:lnTo>
                  <a:lnTo>
                    <a:pt x="550642" y="230559"/>
                  </a:lnTo>
                  <a:cubicBezTo>
                    <a:pt x="506380" y="265789"/>
                    <a:pt x="399788" y="338055"/>
                    <a:pt x="297712" y="318182"/>
                  </a:cubicBezTo>
                  <a:close/>
                  <a:moveTo>
                    <a:pt x="164021" y="235979"/>
                  </a:moveTo>
                  <a:cubicBezTo>
                    <a:pt x="132405" y="202556"/>
                    <a:pt x="109822" y="166424"/>
                    <a:pt x="97175" y="142937"/>
                  </a:cubicBezTo>
                  <a:lnTo>
                    <a:pt x="249836" y="172747"/>
                  </a:lnTo>
                  <a:lnTo>
                    <a:pt x="164021" y="235979"/>
                  </a:lnTo>
                  <a:close/>
                  <a:moveTo>
                    <a:pt x="191121" y="59832"/>
                  </a:moveTo>
                  <a:lnTo>
                    <a:pt x="255256" y="147454"/>
                  </a:lnTo>
                  <a:lnTo>
                    <a:pt x="100788" y="117644"/>
                  </a:lnTo>
                  <a:cubicBezTo>
                    <a:pt x="120661" y="101384"/>
                    <a:pt x="152278" y="78801"/>
                    <a:pt x="191121" y="59832"/>
                  </a:cubicBezTo>
                  <a:close/>
                  <a:moveTo>
                    <a:pt x="293196" y="154681"/>
                  </a:moveTo>
                  <a:lnTo>
                    <a:pt x="215510" y="48992"/>
                  </a:lnTo>
                  <a:cubicBezTo>
                    <a:pt x="238996" y="39055"/>
                    <a:pt x="263386" y="31829"/>
                    <a:pt x="289583" y="28216"/>
                  </a:cubicBezTo>
                  <a:lnTo>
                    <a:pt x="397078" y="174554"/>
                  </a:lnTo>
                  <a:lnTo>
                    <a:pt x="293196" y="154681"/>
                  </a:lnTo>
                  <a:close/>
                  <a:moveTo>
                    <a:pt x="285066" y="179973"/>
                  </a:moveTo>
                  <a:lnTo>
                    <a:pt x="394368" y="201653"/>
                  </a:lnTo>
                  <a:lnTo>
                    <a:pt x="253450" y="304632"/>
                  </a:lnTo>
                  <a:cubicBezTo>
                    <a:pt x="227253" y="291986"/>
                    <a:pt x="202864" y="274822"/>
                    <a:pt x="182087" y="254949"/>
                  </a:cubicBezTo>
                  <a:lnTo>
                    <a:pt x="285066" y="179973"/>
                  </a:lnTo>
                  <a:close/>
                  <a:moveTo>
                    <a:pt x="642781" y="437420"/>
                  </a:moveTo>
                  <a:cubicBezTo>
                    <a:pt x="594905" y="462713"/>
                    <a:pt x="572322" y="482586"/>
                    <a:pt x="560579" y="506976"/>
                  </a:cubicBezTo>
                  <a:cubicBezTo>
                    <a:pt x="548836" y="533172"/>
                    <a:pt x="553352" y="561175"/>
                    <a:pt x="558772" y="600018"/>
                  </a:cubicBezTo>
                  <a:cubicBezTo>
                    <a:pt x="562385" y="622601"/>
                    <a:pt x="535286" y="665057"/>
                    <a:pt x="499153" y="680414"/>
                  </a:cubicBezTo>
                  <a:cubicBezTo>
                    <a:pt x="485603" y="685833"/>
                    <a:pt x="476570" y="685833"/>
                    <a:pt x="471150" y="678607"/>
                  </a:cubicBezTo>
                  <a:cubicBezTo>
                    <a:pt x="460310" y="665057"/>
                    <a:pt x="461214" y="623504"/>
                    <a:pt x="461214" y="590082"/>
                  </a:cubicBezTo>
                  <a:cubicBezTo>
                    <a:pt x="461214" y="544012"/>
                    <a:pt x="462117" y="504266"/>
                    <a:pt x="443147" y="488006"/>
                  </a:cubicBezTo>
                  <a:cubicBezTo>
                    <a:pt x="435920" y="481683"/>
                    <a:pt x="427791" y="478973"/>
                    <a:pt x="417854" y="480779"/>
                  </a:cubicBezTo>
                  <a:cubicBezTo>
                    <a:pt x="409724" y="481683"/>
                    <a:pt x="400691" y="483489"/>
                    <a:pt x="392561" y="484393"/>
                  </a:cubicBezTo>
                  <a:cubicBezTo>
                    <a:pt x="343782" y="492522"/>
                    <a:pt x="313069" y="495233"/>
                    <a:pt x="297712" y="462713"/>
                  </a:cubicBezTo>
                  <a:cubicBezTo>
                    <a:pt x="272419" y="410320"/>
                    <a:pt x="323909" y="371478"/>
                    <a:pt x="347395" y="357024"/>
                  </a:cubicBezTo>
                  <a:cubicBezTo>
                    <a:pt x="351912" y="354314"/>
                    <a:pt x="356428" y="350701"/>
                    <a:pt x="360945" y="347088"/>
                  </a:cubicBezTo>
                  <a:cubicBezTo>
                    <a:pt x="417854" y="339861"/>
                    <a:pt x="471150" y="316375"/>
                    <a:pt x="519026" y="285662"/>
                  </a:cubicBezTo>
                  <a:cubicBezTo>
                    <a:pt x="577742" y="319085"/>
                    <a:pt x="622005" y="373284"/>
                    <a:pt x="642781" y="437420"/>
                  </a:cubicBezTo>
                  <a:close/>
                </a:path>
              </a:pathLst>
            </a:custGeom>
            <a:solidFill>
              <a:srgbClr val="010101"/>
            </a:solidFill>
            <a:ln w="9028" cap="flat">
              <a:noFill/>
              <a:prstDash val="solid"/>
              <a:miter/>
            </a:ln>
          </p:spPr>
          <p:txBody>
            <a:bodyPr rtlCol="0" anchor="ctr"/>
            <a:lstStyle/>
            <a:p>
              <a:endParaRPr lang="en-US"/>
            </a:p>
          </p:txBody>
        </p:sp>
      </p:grpSp>
      <p:grpSp>
        <p:nvGrpSpPr>
          <p:cNvPr id="27" name="Group 26">
            <a:extLst>
              <a:ext uri="{FF2B5EF4-FFF2-40B4-BE49-F238E27FC236}">
                <a16:creationId xmlns:a16="http://schemas.microsoft.com/office/drawing/2014/main" id="{D5275BB6-2160-F0AB-EDA8-213DF1B8D809}"/>
              </a:ext>
            </a:extLst>
          </p:cNvPr>
          <p:cNvGrpSpPr/>
          <p:nvPr/>
        </p:nvGrpSpPr>
        <p:grpSpPr>
          <a:xfrm>
            <a:off x="1654522" y="2335068"/>
            <a:ext cx="885534" cy="895927"/>
            <a:chOff x="7190753" y="5365577"/>
            <a:chExt cx="745522" cy="754272"/>
          </a:xfrm>
        </p:grpSpPr>
        <p:grpSp>
          <p:nvGrpSpPr>
            <p:cNvPr id="28" name="Graphic 2">
              <a:extLst>
                <a:ext uri="{FF2B5EF4-FFF2-40B4-BE49-F238E27FC236}">
                  <a16:creationId xmlns:a16="http://schemas.microsoft.com/office/drawing/2014/main" id="{25D245C1-7401-8644-6CD1-271100F97CA2}"/>
                </a:ext>
              </a:extLst>
            </p:cNvPr>
            <p:cNvGrpSpPr/>
            <p:nvPr/>
          </p:nvGrpSpPr>
          <p:grpSpPr>
            <a:xfrm>
              <a:off x="7353351" y="5647412"/>
              <a:ext cx="420044" cy="75879"/>
              <a:chOff x="7353351" y="5647412"/>
              <a:chExt cx="420044" cy="75879"/>
            </a:xfrm>
            <a:solidFill>
              <a:srgbClr val="00BADE"/>
            </a:solidFill>
          </p:grpSpPr>
          <p:sp>
            <p:nvSpPr>
              <p:cNvPr id="39" name="Freeform 385">
                <a:extLst>
                  <a:ext uri="{FF2B5EF4-FFF2-40B4-BE49-F238E27FC236}">
                    <a16:creationId xmlns:a16="http://schemas.microsoft.com/office/drawing/2014/main" id="{70C6E1AD-91E7-ECA8-2B6D-703B95F19917}"/>
                  </a:ext>
                </a:extLst>
              </p:cNvPr>
              <p:cNvSpPr/>
              <p:nvPr/>
            </p:nvSpPr>
            <p:spPr>
              <a:xfrm>
                <a:off x="7353351" y="5649220"/>
                <a:ext cx="131884" cy="74071"/>
              </a:xfrm>
              <a:custGeom>
                <a:avLst/>
                <a:gdLst>
                  <a:gd name="connsiteX0" fmla="*/ 123755 w 131884"/>
                  <a:gd name="connsiteY0" fmla="*/ 23486 h 74071"/>
                  <a:gd name="connsiteX1" fmla="*/ 60523 w 131884"/>
                  <a:gd name="connsiteY1" fmla="*/ 74072 h 74071"/>
                  <a:gd name="connsiteX2" fmla="*/ 0 w 131884"/>
                  <a:gd name="connsiteY2" fmla="*/ 74072 h 74071"/>
                  <a:gd name="connsiteX3" fmla="*/ 0 w 131884"/>
                  <a:gd name="connsiteY3" fmla="*/ 63233 h 74071"/>
                  <a:gd name="connsiteX4" fmla="*/ 31616 w 131884"/>
                  <a:gd name="connsiteY4" fmla="*/ 27100 h 74071"/>
                  <a:gd name="connsiteX5" fmla="*/ 68652 w 131884"/>
                  <a:gd name="connsiteY5" fmla="*/ 18970 h 74071"/>
                  <a:gd name="connsiteX6" fmla="*/ 80396 w 131884"/>
                  <a:gd name="connsiteY6" fmla="*/ 5420 h 74071"/>
                  <a:gd name="connsiteX7" fmla="*/ 80396 w 131884"/>
                  <a:gd name="connsiteY7" fmla="*/ 0 h 74071"/>
                  <a:gd name="connsiteX8" fmla="*/ 89429 w 131884"/>
                  <a:gd name="connsiteY8" fmla="*/ 0 h 74071"/>
                  <a:gd name="connsiteX9" fmla="*/ 98462 w 131884"/>
                  <a:gd name="connsiteY9" fmla="*/ 0 h 74071"/>
                  <a:gd name="connsiteX10" fmla="*/ 98462 w 131884"/>
                  <a:gd name="connsiteY10" fmla="*/ 2709 h 74071"/>
                  <a:gd name="connsiteX11" fmla="*/ 103882 w 131884"/>
                  <a:gd name="connsiteY11" fmla="*/ 13550 h 74071"/>
                  <a:gd name="connsiteX12" fmla="*/ 109302 w 131884"/>
                  <a:gd name="connsiteY12" fmla="*/ 16259 h 74071"/>
                  <a:gd name="connsiteX13" fmla="*/ 131885 w 131884"/>
                  <a:gd name="connsiteY13" fmla="*/ 21680 h 74071"/>
                  <a:gd name="connsiteX14" fmla="*/ 123755 w 131884"/>
                  <a:gd name="connsiteY14" fmla="*/ 23486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1884" h="74071">
                    <a:moveTo>
                      <a:pt x="123755" y="23486"/>
                    </a:moveTo>
                    <a:cubicBezTo>
                      <a:pt x="94849" y="28906"/>
                      <a:pt x="72266" y="48780"/>
                      <a:pt x="60523" y="74072"/>
                    </a:cubicBezTo>
                    <a:lnTo>
                      <a:pt x="0" y="74072"/>
                    </a:lnTo>
                    <a:lnTo>
                      <a:pt x="0" y="63233"/>
                    </a:lnTo>
                    <a:cubicBezTo>
                      <a:pt x="0" y="46069"/>
                      <a:pt x="11743" y="29809"/>
                      <a:pt x="31616" y="27100"/>
                    </a:cubicBezTo>
                    <a:lnTo>
                      <a:pt x="68652" y="18970"/>
                    </a:lnTo>
                    <a:cubicBezTo>
                      <a:pt x="74072" y="16259"/>
                      <a:pt x="80396" y="10839"/>
                      <a:pt x="80396" y="5420"/>
                    </a:cubicBezTo>
                    <a:lnTo>
                      <a:pt x="80396" y="0"/>
                    </a:lnTo>
                    <a:cubicBezTo>
                      <a:pt x="83106" y="0"/>
                      <a:pt x="85816" y="0"/>
                      <a:pt x="89429" y="0"/>
                    </a:cubicBezTo>
                    <a:cubicBezTo>
                      <a:pt x="93042" y="0"/>
                      <a:pt x="94849" y="0"/>
                      <a:pt x="98462" y="0"/>
                    </a:cubicBezTo>
                    <a:lnTo>
                      <a:pt x="98462" y="2709"/>
                    </a:lnTo>
                    <a:cubicBezTo>
                      <a:pt x="98462" y="8130"/>
                      <a:pt x="101172" y="10839"/>
                      <a:pt x="103882" y="13550"/>
                    </a:cubicBezTo>
                    <a:cubicBezTo>
                      <a:pt x="106592" y="13550"/>
                      <a:pt x="106592" y="16259"/>
                      <a:pt x="109302" y="16259"/>
                    </a:cubicBezTo>
                    <a:lnTo>
                      <a:pt x="131885" y="21680"/>
                    </a:lnTo>
                    <a:lnTo>
                      <a:pt x="123755" y="23486"/>
                    </a:lnTo>
                    <a:close/>
                  </a:path>
                </a:pathLst>
              </a:custGeom>
              <a:solidFill>
                <a:srgbClr val="0B582E"/>
              </a:solidFill>
              <a:ln w="3175" cap="flat">
                <a:solidFill>
                  <a:schemeClr val="bg1"/>
                </a:solidFill>
                <a:prstDash val="solid"/>
                <a:miter/>
              </a:ln>
            </p:spPr>
            <p:txBody>
              <a:bodyPr rtlCol="0" anchor="ctr"/>
              <a:lstStyle/>
              <a:p>
                <a:endParaRPr lang="en-US"/>
              </a:p>
            </p:txBody>
          </p:sp>
          <p:sp>
            <p:nvSpPr>
              <p:cNvPr id="40" name="Freeform 386">
                <a:extLst>
                  <a:ext uri="{FF2B5EF4-FFF2-40B4-BE49-F238E27FC236}">
                    <a16:creationId xmlns:a16="http://schemas.microsoft.com/office/drawing/2014/main" id="{49583644-C7C8-A165-DA40-7B88FDCF830F}"/>
                  </a:ext>
                </a:extLst>
              </p:cNvPr>
              <p:cNvSpPr/>
              <p:nvPr/>
            </p:nvSpPr>
            <p:spPr>
              <a:xfrm>
                <a:off x="7640607" y="5647412"/>
                <a:ext cx="132788" cy="75879"/>
              </a:xfrm>
              <a:custGeom>
                <a:avLst/>
                <a:gdLst>
                  <a:gd name="connsiteX0" fmla="*/ 132788 w 132788"/>
                  <a:gd name="connsiteY0" fmla="*/ 75879 h 75879"/>
                  <a:gd name="connsiteX1" fmla="*/ 72266 w 132788"/>
                  <a:gd name="connsiteY1" fmla="*/ 75879 h 75879"/>
                  <a:gd name="connsiteX2" fmla="*/ 9033 w 132788"/>
                  <a:gd name="connsiteY2" fmla="*/ 27100 h 75879"/>
                  <a:gd name="connsiteX3" fmla="*/ 0 w 132788"/>
                  <a:gd name="connsiteY3" fmla="*/ 24390 h 75879"/>
                  <a:gd name="connsiteX4" fmla="*/ 22583 w 132788"/>
                  <a:gd name="connsiteY4" fmla="*/ 18971 h 75879"/>
                  <a:gd name="connsiteX5" fmla="*/ 28003 w 132788"/>
                  <a:gd name="connsiteY5" fmla="*/ 16260 h 75879"/>
                  <a:gd name="connsiteX6" fmla="*/ 33423 w 132788"/>
                  <a:gd name="connsiteY6" fmla="*/ 5421 h 75879"/>
                  <a:gd name="connsiteX7" fmla="*/ 33423 w 132788"/>
                  <a:gd name="connsiteY7" fmla="*/ 0 h 75879"/>
                  <a:gd name="connsiteX8" fmla="*/ 42456 w 132788"/>
                  <a:gd name="connsiteY8" fmla="*/ 0 h 75879"/>
                  <a:gd name="connsiteX9" fmla="*/ 51489 w 132788"/>
                  <a:gd name="connsiteY9" fmla="*/ 0 h 75879"/>
                  <a:gd name="connsiteX10" fmla="*/ 51489 w 132788"/>
                  <a:gd name="connsiteY10" fmla="*/ 5421 h 75879"/>
                  <a:gd name="connsiteX11" fmla="*/ 63233 w 132788"/>
                  <a:gd name="connsiteY11" fmla="*/ 18971 h 75879"/>
                  <a:gd name="connsiteX12" fmla="*/ 100269 w 132788"/>
                  <a:gd name="connsiteY12" fmla="*/ 27100 h 75879"/>
                  <a:gd name="connsiteX13" fmla="*/ 131885 w 132788"/>
                  <a:gd name="connsiteY13" fmla="*/ 62329 h 75879"/>
                  <a:gd name="connsiteX14" fmla="*/ 131885 w 132788"/>
                  <a:gd name="connsiteY14" fmla="*/ 75879 h 75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2788" h="75879">
                    <a:moveTo>
                      <a:pt x="132788" y="75879"/>
                    </a:moveTo>
                    <a:lnTo>
                      <a:pt x="72266" y="75879"/>
                    </a:lnTo>
                    <a:cubicBezTo>
                      <a:pt x="60523" y="51490"/>
                      <a:pt x="37940" y="32520"/>
                      <a:pt x="9033" y="27100"/>
                    </a:cubicBezTo>
                    <a:lnTo>
                      <a:pt x="0" y="24390"/>
                    </a:lnTo>
                    <a:lnTo>
                      <a:pt x="22583" y="18971"/>
                    </a:lnTo>
                    <a:cubicBezTo>
                      <a:pt x="25293" y="18971"/>
                      <a:pt x="25293" y="18971"/>
                      <a:pt x="28003" y="16260"/>
                    </a:cubicBezTo>
                    <a:cubicBezTo>
                      <a:pt x="33423" y="13550"/>
                      <a:pt x="33423" y="8130"/>
                      <a:pt x="33423" y="5421"/>
                    </a:cubicBezTo>
                    <a:lnTo>
                      <a:pt x="33423" y="0"/>
                    </a:lnTo>
                    <a:cubicBezTo>
                      <a:pt x="36133" y="0"/>
                      <a:pt x="38843" y="0"/>
                      <a:pt x="42456" y="0"/>
                    </a:cubicBezTo>
                    <a:cubicBezTo>
                      <a:pt x="45166" y="0"/>
                      <a:pt x="47876" y="0"/>
                      <a:pt x="51489" y="0"/>
                    </a:cubicBezTo>
                    <a:lnTo>
                      <a:pt x="51489" y="5421"/>
                    </a:lnTo>
                    <a:cubicBezTo>
                      <a:pt x="51489" y="10841"/>
                      <a:pt x="56909" y="16260"/>
                      <a:pt x="63233" y="18971"/>
                    </a:cubicBezTo>
                    <a:lnTo>
                      <a:pt x="100269" y="27100"/>
                    </a:lnTo>
                    <a:cubicBezTo>
                      <a:pt x="117432" y="29810"/>
                      <a:pt x="131885" y="46070"/>
                      <a:pt x="131885" y="62329"/>
                    </a:cubicBezTo>
                    <a:lnTo>
                      <a:pt x="131885" y="75879"/>
                    </a:lnTo>
                    <a:close/>
                  </a:path>
                </a:pathLst>
              </a:custGeom>
              <a:solidFill>
                <a:srgbClr val="0B582E"/>
              </a:solidFill>
              <a:ln w="3175" cap="flat">
                <a:solidFill>
                  <a:schemeClr val="bg1"/>
                </a:solidFill>
                <a:prstDash val="solid"/>
                <a:miter/>
              </a:ln>
            </p:spPr>
            <p:txBody>
              <a:bodyPr rtlCol="0" anchor="ctr"/>
              <a:lstStyle/>
              <a:p>
                <a:endParaRPr lang="en-US"/>
              </a:p>
            </p:txBody>
          </p:sp>
        </p:grpSp>
        <p:grpSp>
          <p:nvGrpSpPr>
            <p:cNvPr id="29" name="Graphic 2">
              <a:extLst>
                <a:ext uri="{FF2B5EF4-FFF2-40B4-BE49-F238E27FC236}">
                  <a16:creationId xmlns:a16="http://schemas.microsoft.com/office/drawing/2014/main" id="{2B13F46F-6A8C-449B-65D6-2AED5D28F386}"/>
                </a:ext>
              </a:extLst>
            </p:cNvPr>
            <p:cNvGrpSpPr/>
            <p:nvPr/>
          </p:nvGrpSpPr>
          <p:grpSpPr>
            <a:xfrm>
              <a:off x="7190753" y="5365577"/>
              <a:ext cx="745522" cy="754272"/>
              <a:chOff x="7190753" y="5365577"/>
              <a:chExt cx="745522" cy="754272"/>
            </a:xfrm>
            <a:solidFill>
              <a:srgbClr val="000000"/>
            </a:solidFill>
          </p:grpSpPr>
          <p:sp>
            <p:nvSpPr>
              <p:cNvPr id="30" name="Freeform 376">
                <a:extLst>
                  <a:ext uri="{FF2B5EF4-FFF2-40B4-BE49-F238E27FC236}">
                    <a16:creationId xmlns:a16="http://schemas.microsoft.com/office/drawing/2014/main" id="{7DEE7D61-03F3-6BD3-1E6C-6694C72C2444}"/>
                  </a:ext>
                </a:extLst>
              </p:cNvPr>
              <p:cNvSpPr/>
              <p:nvPr/>
            </p:nvSpPr>
            <p:spPr>
              <a:xfrm>
                <a:off x="7304327" y="6055729"/>
                <a:ext cx="49268" cy="63218"/>
              </a:xfrm>
              <a:custGeom>
                <a:avLst/>
                <a:gdLst>
                  <a:gd name="connsiteX0" fmla="*/ 46314 w 49268"/>
                  <a:gd name="connsiteY0" fmla="*/ 38828 h 63218"/>
                  <a:gd name="connsiteX1" fmla="*/ 24634 w 49268"/>
                  <a:gd name="connsiteY1" fmla="*/ 6309 h 63218"/>
                  <a:gd name="connsiteX2" fmla="*/ 5664 w 49268"/>
                  <a:gd name="connsiteY2" fmla="*/ 3599 h 63218"/>
                  <a:gd name="connsiteX3" fmla="*/ 2955 w 49268"/>
                  <a:gd name="connsiteY3" fmla="*/ 24375 h 63218"/>
                  <a:gd name="connsiteX4" fmla="*/ 24634 w 49268"/>
                  <a:gd name="connsiteY4" fmla="*/ 56894 h 63218"/>
                  <a:gd name="connsiteX5" fmla="*/ 35474 w 49268"/>
                  <a:gd name="connsiteY5" fmla="*/ 63218 h 63218"/>
                  <a:gd name="connsiteX6" fmla="*/ 43604 w 49268"/>
                  <a:gd name="connsiteY6" fmla="*/ 60508 h 63218"/>
                  <a:gd name="connsiteX7" fmla="*/ 46314 w 49268"/>
                  <a:gd name="connsiteY7" fmla="*/ 38828 h 63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268" h="63218">
                    <a:moveTo>
                      <a:pt x="46314" y="38828"/>
                    </a:moveTo>
                    <a:lnTo>
                      <a:pt x="24634" y="6309"/>
                    </a:lnTo>
                    <a:cubicBezTo>
                      <a:pt x="19214" y="-14"/>
                      <a:pt x="11084" y="-2725"/>
                      <a:pt x="5664" y="3599"/>
                    </a:cubicBezTo>
                    <a:cubicBezTo>
                      <a:pt x="244" y="9922"/>
                      <a:pt x="-2466" y="18052"/>
                      <a:pt x="2955" y="24375"/>
                    </a:cubicBezTo>
                    <a:lnTo>
                      <a:pt x="24634" y="56894"/>
                    </a:lnTo>
                    <a:cubicBezTo>
                      <a:pt x="27344" y="59605"/>
                      <a:pt x="32764" y="63218"/>
                      <a:pt x="35474" y="63218"/>
                    </a:cubicBezTo>
                    <a:cubicBezTo>
                      <a:pt x="38184" y="63218"/>
                      <a:pt x="40894" y="63218"/>
                      <a:pt x="43604" y="60508"/>
                    </a:cubicBezTo>
                    <a:cubicBezTo>
                      <a:pt x="49024" y="53282"/>
                      <a:pt x="51734" y="44249"/>
                      <a:pt x="46314" y="38828"/>
                    </a:cubicBezTo>
                    <a:close/>
                  </a:path>
                </a:pathLst>
              </a:custGeom>
              <a:solidFill>
                <a:srgbClr val="000000"/>
              </a:solidFill>
              <a:ln w="3175" cap="flat">
                <a:solidFill>
                  <a:schemeClr val="bg1"/>
                </a:solidFill>
                <a:prstDash val="solid"/>
                <a:miter/>
              </a:ln>
            </p:spPr>
            <p:txBody>
              <a:bodyPr rtlCol="0" anchor="ctr"/>
              <a:lstStyle/>
              <a:p>
                <a:endParaRPr lang="en-US"/>
              </a:p>
            </p:txBody>
          </p:sp>
          <p:sp>
            <p:nvSpPr>
              <p:cNvPr id="31" name="Freeform 377">
                <a:extLst>
                  <a:ext uri="{FF2B5EF4-FFF2-40B4-BE49-F238E27FC236}">
                    <a16:creationId xmlns:a16="http://schemas.microsoft.com/office/drawing/2014/main" id="{57038F47-30C4-D8D4-CA77-3C05CC4DA513}"/>
                  </a:ext>
                </a:extLst>
              </p:cNvPr>
              <p:cNvSpPr/>
              <p:nvPr/>
            </p:nvSpPr>
            <p:spPr>
              <a:xfrm>
                <a:off x="7190753" y="5591308"/>
                <a:ext cx="332214" cy="524928"/>
              </a:xfrm>
              <a:custGeom>
                <a:avLst/>
                <a:gdLst>
                  <a:gd name="connsiteX0" fmla="*/ 331519 w 332214"/>
                  <a:gd name="connsiteY0" fmla="*/ 506862 h 524928"/>
                  <a:gd name="connsiteX1" fmla="*/ 308032 w 332214"/>
                  <a:gd name="connsiteY1" fmla="*/ 392141 h 524928"/>
                  <a:gd name="connsiteX2" fmla="*/ 214990 w 332214"/>
                  <a:gd name="connsiteY2" fmla="*/ 257546 h 524928"/>
                  <a:gd name="connsiteX3" fmla="*/ 162598 w 332214"/>
                  <a:gd name="connsiteY3" fmla="*/ 223219 h 524928"/>
                  <a:gd name="connsiteX4" fmla="*/ 95752 w 332214"/>
                  <a:gd name="connsiteY4" fmla="*/ 228640 h 524928"/>
                  <a:gd name="connsiteX5" fmla="*/ 95752 w 332214"/>
                  <a:gd name="connsiteY5" fmla="*/ 49782 h 524928"/>
                  <a:gd name="connsiteX6" fmla="*/ 57813 w 332214"/>
                  <a:gd name="connsiteY6" fmla="*/ 1002 h 524928"/>
                  <a:gd name="connsiteX7" fmla="*/ 17163 w 332214"/>
                  <a:gd name="connsiteY7" fmla="*/ 10035 h 524928"/>
                  <a:gd name="connsiteX8" fmla="*/ 0 w 332214"/>
                  <a:gd name="connsiteY8" fmla="*/ 47071 h 524928"/>
                  <a:gd name="connsiteX9" fmla="*/ 0 w 332214"/>
                  <a:gd name="connsiteY9" fmla="*/ 273806 h 524928"/>
                  <a:gd name="connsiteX10" fmla="*/ 26197 w 332214"/>
                  <a:gd name="connsiteY10" fmla="*/ 356911 h 524928"/>
                  <a:gd name="connsiteX11" fmla="*/ 52393 w 332214"/>
                  <a:gd name="connsiteY11" fmla="*/ 393947 h 524928"/>
                  <a:gd name="connsiteX12" fmla="*/ 64136 w 332214"/>
                  <a:gd name="connsiteY12" fmla="*/ 399367 h 524928"/>
                  <a:gd name="connsiteX13" fmla="*/ 73169 w 332214"/>
                  <a:gd name="connsiteY13" fmla="*/ 396658 h 524928"/>
                  <a:gd name="connsiteX14" fmla="*/ 75879 w 332214"/>
                  <a:gd name="connsiteY14" fmla="*/ 376784 h 524928"/>
                  <a:gd name="connsiteX15" fmla="*/ 49683 w 332214"/>
                  <a:gd name="connsiteY15" fmla="*/ 339748 h 524928"/>
                  <a:gd name="connsiteX16" fmla="*/ 28906 w 332214"/>
                  <a:gd name="connsiteY16" fmla="*/ 273806 h 524928"/>
                  <a:gd name="connsiteX17" fmla="*/ 28906 w 332214"/>
                  <a:gd name="connsiteY17" fmla="*/ 47071 h 524928"/>
                  <a:gd name="connsiteX18" fmla="*/ 37940 w 332214"/>
                  <a:gd name="connsiteY18" fmla="*/ 32619 h 524928"/>
                  <a:gd name="connsiteX19" fmla="*/ 55102 w 332214"/>
                  <a:gd name="connsiteY19" fmla="*/ 29909 h 524928"/>
                  <a:gd name="connsiteX20" fmla="*/ 69556 w 332214"/>
                  <a:gd name="connsiteY20" fmla="*/ 49782 h 524928"/>
                  <a:gd name="connsiteX21" fmla="*/ 69556 w 332214"/>
                  <a:gd name="connsiteY21" fmla="*/ 230446 h 524928"/>
                  <a:gd name="connsiteX22" fmla="*/ 95752 w 332214"/>
                  <a:gd name="connsiteY22" fmla="*/ 299098 h 524928"/>
                  <a:gd name="connsiteX23" fmla="*/ 98462 w 332214"/>
                  <a:gd name="connsiteY23" fmla="*/ 301809 h 524928"/>
                  <a:gd name="connsiteX24" fmla="*/ 130079 w 332214"/>
                  <a:gd name="connsiteY24" fmla="*/ 336134 h 524928"/>
                  <a:gd name="connsiteX25" fmla="*/ 144531 w 332214"/>
                  <a:gd name="connsiteY25" fmla="*/ 353298 h 524928"/>
                  <a:gd name="connsiteX26" fmla="*/ 168018 w 332214"/>
                  <a:gd name="connsiteY26" fmla="*/ 375881 h 524928"/>
                  <a:gd name="connsiteX27" fmla="*/ 188794 w 332214"/>
                  <a:gd name="connsiteY27" fmla="*/ 375881 h 524928"/>
                  <a:gd name="connsiteX28" fmla="*/ 188794 w 332214"/>
                  <a:gd name="connsiteY28" fmla="*/ 356008 h 524928"/>
                  <a:gd name="connsiteX29" fmla="*/ 150855 w 332214"/>
                  <a:gd name="connsiteY29" fmla="*/ 315359 h 524928"/>
                  <a:gd name="connsiteX30" fmla="*/ 115625 w 332214"/>
                  <a:gd name="connsiteY30" fmla="*/ 281032 h 524928"/>
                  <a:gd name="connsiteX31" fmla="*/ 115625 w 332214"/>
                  <a:gd name="connsiteY31" fmla="*/ 249416 h 524928"/>
                  <a:gd name="connsiteX32" fmla="*/ 144531 w 332214"/>
                  <a:gd name="connsiteY32" fmla="*/ 246706 h 524928"/>
                  <a:gd name="connsiteX33" fmla="*/ 196924 w 332214"/>
                  <a:gd name="connsiteY33" fmla="*/ 281032 h 524928"/>
                  <a:gd name="connsiteX34" fmla="*/ 278223 w 332214"/>
                  <a:gd name="connsiteY34" fmla="*/ 398464 h 524928"/>
                  <a:gd name="connsiteX35" fmla="*/ 301710 w 332214"/>
                  <a:gd name="connsiteY35" fmla="*/ 513186 h 524928"/>
                  <a:gd name="connsiteX36" fmla="*/ 316163 w 332214"/>
                  <a:gd name="connsiteY36" fmla="*/ 524929 h 524928"/>
                  <a:gd name="connsiteX37" fmla="*/ 318872 w 332214"/>
                  <a:gd name="connsiteY37" fmla="*/ 524929 h 524928"/>
                  <a:gd name="connsiteX38" fmla="*/ 331519 w 332214"/>
                  <a:gd name="connsiteY38" fmla="*/ 506862 h 52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32214" h="524928">
                    <a:moveTo>
                      <a:pt x="331519" y="506862"/>
                    </a:moveTo>
                    <a:lnTo>
                      <a:pt x="308032" y="392141"/>
                    </a:lnTo>
                    <a:cubicBezTo>
                      <a:pt x="296289" y="337942"/>
                      <a:pt x="264673" y="289162"/>
                      <a:pt x="214990" y="257546"/>
                    </a:cubicBezTo>
                    <a:lnTo>
                      <a:pt x="162598" y="223219"/>
                    </a:lnTo>
                    <a:cubicBezTo>
                      <a:pt x="141822" y="208766"/>
                      <a:pt x="112915" y="211477"/>
                      <a:pt x="95752" y="228640"/>
                    </a:cubicBezTo>
                    <a:lnTo>
                      <a:pt x="95752" y="49782"/>
                    </a:lnTo>
                    <a:cubicBezTo>
                      <a:pt x="95752" y="27199"/>
                      <a:pt x="78589" y="6422"/>
                      <a:pt x="57813" y="1002"/>
                    </a:cubicBezTo>
                    <a:cubicBezTo>
                      <a:pt x="43359" y="-1707"/>
                      <a:pt x="28906" y="1002"/>
                      <a:pt x="17163" y="10035"/>
                    </a:cubicBezTo>
                    <a:cubicBezTo>
                      <a:pt x="5420" y="19069"/>
                      <a:pt x="0" y="32619"/>
                      <a:pt x="0" y="47071"/>
                    </a:cubicBezTo>
                    <a:lnTo>
                      <a:pt x="0" y="273806"/>
                    </a:lnTo>
                    <a:cubicBezTo>
                      <a:pt x="0" y="302712"/>
                      <a:pt x="9033" y="331618"/>
                      <a:pt x="26197" y="356911"/>
                    </a:cubicBezTo>
                    <a:lnTo>
                      <a:pt x="52393" y="393947"/>
                    </a:lnTo>
                    <a:cubicBezTo>
                      <a:pt x="55102" y="396658"/>
                      <a:pt x="61426" y="399367"/>
                      <a:pt x="64136" y="399367"/>
                    </a:cubicBezTo>
                    <a:cubicBezTo>
                      <a:pt x="66846" y="399367"/>
                      <a:pt x="69556" y="399367"/>
                      <a:pt x="73169" y="396658"/>
                    </a:cubicBezTo>
                    <a:cubicBezTo>
                      <a:pt x="78589" y="391238"/>
                      <a:pt x="82202" y="382205"/>
                      <a:pt x="75879" y="376784"/>
                    </a:cubicBezTo>
                    <a:lnTo>
                      <a:pt x="49683" y="339748"/>
                    </a:lnTo>
                    <a:cubicBezTo>
                      <a:pt x="35230" y="319875"/>
                      <a:pt x="28906" y="296389"/>
                      <a:pt x="28906" y="273806"/>
                    </a:cubicBezTo>
                    <a:lnTo>
                      <a:pt x="28906" y="47071"/>
                    </a:lnTo>
                    <a:cubicBezTo>
                      <a:pt x="28906" y="41652"/>
                      <a:pt x="31616" y="35329"/>
                      <a:pt x="37940" y="32619"/>
                    </a:cubicBezTo>
                    <a:cubicBezTo>
                      <a:pt x="43359" y="29909"/>
                      <a:pt x="49683" y="27199"/>
                      <a:pt x="55102" y="29909"/>
                    </a:cubicBezTo>
                    <a:cubicBezTo>
                      <a:pt x="64136" y="32619"/>
                      <a:pt x="69556" y="38942"/>
                      <a:pt x="69556" y="49782"/>
                    </a:cubicBezTo>
                    <a:lnTo>
                      <a:pt x="69556" y="230446"/>
                    </a:lnTo>
                    <a:cubicBezTo>
                      <a:pt x="69556" y="256643"/>
                      <a:pt x="78589" y="279226"/>
                      <a:pt x="95752" y="299098"/>
                    </a:cubicBezTo>
                    <a:lnTo>
                      <a:pt x="98462" y="301809"/>
                    </a:lnTo>
                    <a:cubicBezTo>
                      <a:pt x="107495" y="313551"/>
                      <a:pt x="119239" y="324392"/>
                      <a:pt x="130079" y="336134"/>
                    </a:cubicBezTo>
                    <a:lnTo>
                      <a:pt x="144531" y="353298"/>
                    </a:lnTo>
                    <a:cubicBezTo>
                      <a:pt x="158984" y="367751"/>
                      <a:pt x="168018" y="375881"/>
                      <a:pt x="168018" y="375881"/>
                    </a:cubicBezTo>
                    <a:cubicBezTo>
                      <a:pt x="173438" y="381300"/>
                      <a:pt x="182471" y="381300"/>
                      <a:pt x="188794" y="375881"/>
                    </a:cubicBezTo>
                    <a:cubicBezTo>
                      <a:pt x="194214" y="370461"/>
                      <a:pt x="194214" y="361428"/>
                      <a:pt x="188794" y="356008"/>
                    </a:cubicBezTo>
                    <a:cubicBezTo>
                      <a:pt x="188794" y="356008"/>
                      <a:pt x="171631" y="338845"/>
                      <a:pt x="150855" y="315359"/>
                    </a:cubicBezTo>
                    <a:lnTo>
                      <a:pt x="115625" y="281032"/>
                    </a:lnTo>
                    <a:cubicBezTo>
                      <a:pt x="106592" y="271999"/>
                      <a:pt x="106592" y="258449"/>
                      <a:pt x="115625" y="249416"/>
                    </a:cubicBezTo>
                    <a:cubicBezTo>
                      <a:pt x="124658" y="240382"/>
                      <a:pt x="136401" y="240382"/>
                      <a:pt x="144531" y="246706"/>
                    </a:cubicBezTo>
                    <a:lnTo>
                      <a:pt x="196924" y="281032"/>
                    </a:lnTo>
                    <a:cubicBezTo>
                      <a:pt x="237573" y="309939"/>
                      <a:pt x="266480" y="349684"/>
                      <a:pt x="278223" y="398464"/>
                    </a:cubicBezTo>
                    <a:lnTo>
                      <a:pt x="301710" y="513186"/>
                    </a:lnTo>
                    <a:cubicBezTo>
                      <a:pt x="304419" y="518606"/>
                      <a:pt x="310743" y="524929"/>
                      <a:pt x="316163" y="524929"/>
                    </a:cubicBezTo>
                    <a:lnTo>
                      <a:pt x="318872" y="524929"/>
                    </a:lnTo>
                    <a:cubicBezTo>
                      <a:pt x="328809" y="521315"/>
                      <a:pt x="334229" y="512282"/>
                      <a:pt x="331519" y="506862"/>
                    </a:cubicBezTo>
                    <a:close/>
                  </a:path>
                </a:pathLst>
              </a:custGeom>
              <a:solidFill>
                <a:srgbClr val="000000"/>
              </a:solidFill>
              <a:ln w="3175" cap="flat">
                <a:solidFill>
                  <a:schemeClr val="bg1"/>
                </a:solidFill>
                <a:prstDash val="solid"/>
                <a:miter/>
              </a:ln>
            </p:spPr>
            <p:txBody>
              <a:bodyPr rtlCol="0" anchor="ctr"/>
              <a:lstStyle/>
              <a:p>
                <a:endParaRPr lang="en-US"/>
              </a:p>
            </p:txBody>
          </p:sp>
          <p:sp>
            <p:nvSpPr>
              <p:cNvPr id="32" name="Freeform 378">
                <a:extLst>
                  <a:ext uri="{FF2B5EF4-FFF2-40B4-BE49-F238E27FC236}">
                    <a16:creationId xmlns:a16="http://schemas.microsoft.com/office/drawing/2014/main" id="{17704F4B-8CD4-8E3D-7708-B7B188501F62}"/>
                  </a:ext>
                </a:extLst>
              </p:cNvPr>
              <p:cNvSpPr/>
              <p:nvPr/>
            </p:nvSpPr>
            <p:spPr>
              <a:xfrm>
                <a:off x="7272067" y="6011466"/>
                <a:ext cx="31338" cy="31602"/>
              </a:xfrm>
              <a:custGeom>
                <a:avLst/>
                <a:gdLst>
                  <a:gd name="connsiteX0" fmla="*/ 27988 w 31338"/>
                  <a:gd name="connsiteY0" fmla="*/ 6309 h 31602"/>
                  <a:gd name="connsiteX1" fmla="*/ 27988 w 31338"/>
                  <a:gd name="connsiteY1" fmla="*/ 6309 h 31602"/>
                  <a:gd name="connsiteX2" fmla="*/ 6309 w 31338"/>
                  <a:gd name="connsiteY2" fmla="*/ 3599 h 31602"/>
                  <a:gd name="connsiteX3" fmla="*/ 3599 w 31338"/>
                  <a:gd name="connsiteY3" fmla="*/ 25279 h 31602"/>
                  <a:gd name="connsiteX4" fmla="*/ 16245 w 31338"/>
                  <a:gd name="connsiteY4" fmla="*/ 31602 h 31602"/>
                  <a:gd name="connsiteX5" fmla="*/ 25278 w 31338"/>
                  <a:gd name="connsiteY5" fmla="*/ 28892 h 31602"/>
                  <a:gd name="connsiteX6" fmla="*/ 27988 w 31338"/>
                  <a:gd name="connsiteY6" fmla="*/ 6309 h 3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338" h="31602">
                    <a:moveTo>
                      <a:pt x="27988" y="6309"/>
                    </a:moveTo>
                    <a:lnTo>
                      <a:pt x="27988" y="6309"/>
                    </a:lnTo>
                    <a:cubicBezTo>
                      <a:pt x="21666" y="-14"/>
                      <a:pt x="12632" y="-2725"/>
                      <a:pt x="6309" y="3599"/>
                    </a:cubicBezTo>
                    <a:cubicBezTo>
                      <a:pt x="-14" y="9922"/>
                      <a:pt x="-2724" y="18955"/>
                      <a:pt x="3599" y="25279"/>
                    </a:cubicBezTo>
                    <a:cubicBezTo>
                      <a:pt x="6309" y="27989"/>
                      <a:pt x="12632" y="31602"/>
                      <a:pt x="16245" y="31602"/>
                    </a:cubicBezTo>
                    <a:cubicBezTo>
                      <a:pt x="18955" y="31602"/>
                      <a:pt x="22569" y="31602"/>
                      <a:pt x="25278" y="28892"/>
                    </a:cubicBezTo>
                    <a:cubicBezTo>
                      <a:pt x="30699" y="22569"/>
                      <a:pt x="34312" y="12633"/>
                      <a:pt x="27988" y="6309"/>
                    </a:cubicBezTo>
                    <a:close/>
                  </a:path>
                </a:pathLst>
              </a:custGeom>
              <a:solidFill>
                <a:srgbClr val="000000"/>
              </a:solidFill>
              <a:ln w="3175" cap="flat">
                <a:solidFill>
                  <a:schemeClr val="bg1"/>
                </a:solidFill>
                <a:prstDash val="solid"/>
                <a:miter/>
              </a:ln>
            </p:spPr>
            <p:txBody>
              <a:bodyPr rtlCol="0" anchor="ctr"/>
              <a:lstStyle/>
              <a:p>
                <a:endParaRPr lang="en-US"/>
              </a:p>
            </p:txBody>
          </p:sp>
          <p:sp>
            <p:nvSpPr>
              <p:cNvPr id="33" name="Freeform 379">
                <a:extLst>
                  <a:ext uri="{FF2B5EF4-FFF2-40B4-BE49-F238E27FC236}">
                    <a16:creationId xmlns:a16="http://schemas.microsoft.com/office/drawing/2014/main" id="{7F144774-0C4A-54AB-8EA7-AF4A8065FEBD}"/>
                  </a:ext>
                </a:extLst>
              </p:cNvPr>
              <p:cNvSpPr/>
              <p:nvPr/>
            </p:nvSpPr>
            <p:spPr>
              <a:xfrm>
                <a:off x="7610098" y="5598136"/>
                <a:ext cx="326177" cy="521713"/>
              </a:xfrm>
              <a:custGeom>
                <a:avLst/>
                <a:gdLst>
                  <a:gd name="connsiteX0" fmla="*/ 308732 w 326177"/>
                  <a:gd name="connsiteY0" fmla="*/ 9531 h 521713"/>
                  <a:gd name="connsiteX1" fmla="*/ 268987 w 326177"/>
                  <a:gd name="connsiteY1" fmla="*/ 1401 h 521713"/>
                  <a:gd name="connsiteX2" fmla="*/ 231950 w 326177"/>
                  <a:gd name="connsiteY2" fmla="*/ 50180 h 521713"/>
                  <a:gd name="connsiteX3" fmla="*/ 231950 w 326177"/>
                  <a:gd name="connsiteY3" fmla="*/ 227231 h 521713"/>
                  <a:gd name="connsiteX4" fmla="*/ 166008 w 326177"/>
                  <a:gd name="connsiteY4" fmla="*/ 221811 h 521713"/>
                  <a:gd name="connsiteX5" fmla="*/ 114518 w 326177"/>
                  <a:gd name="connsiteY5" fmla="*/ 256137 h 521713"/>
                  <a:gd name="connsiteX6" fmla="*/ 23283 w 326177"/>
                  <a:gd name="connsiteY6" fmla="*/ 390732 h 521713"/>
                  <a:gd name="connsiteX7" fmla="*/ 700 w 326177"/>
                  <a:gd name="connsiteY7" fmla="*/ 504550 h 521713"/>
                  <a:gd name="connsiteX8" fmla="*/ 12443 w 326177"/>
                  <a:gd name="connsiteY8" fmla="*/ 521714 h 521713"/>
                  <a:gd name="connsiteX9" fmla="*/ 15153 w 326177"/>
                  <a:gd name="connsiteY9" fmla="*/ 521714 h 521713"/>
                  <a:gd name="connsiteX10" fmla="*/ 29606 w 326177"/>
                  <a:gd name="connsiteY10" fmla="*/ 509970 h 521713"/>
                  <a:gd name="connsiteX11" fmla="*/ 52189 w 326177"/>
                  <a:gd name="connsiteY11" fmla="*/ 396152 h 521713"/>
                  <a:gd name="connsiteX12" fmla="*/ 131682 w 326177"/>
                  <a:gd name="connsiteY12" fmla="*/ 278720 h 521713"/>
                  <a:gd name="connsiteX13" fmla="*/ 183171 w 326177"/>
                  <a:gd name="connsiteY13" fmla="*/ 244394 h 521713"/>
                  <a:gd name="connsiteX14" fmla="*/ 212077 w 326177"/>
                  <a:gd name="connsiteY14" fmla="*/ 247104 h 521713"/>
                  <a:gd name="connsiteX15" fmla="*/ 212077 w 326177"/>
                  <a:gd name="connsiteY15" fmla="*/ 278720 h 521713"/>
                  <a:gd name="connsiteX16" fmla="*/ 140715 w 326177"/>
                  <a:gd name="connsiteY16" fmla="*/ 352793 h 521713"/>
                  <a:gd name="connsiteX17" fmla="*/ 140715 w 326177"/>
                  <a:gd name="connsiteY17" fmla="*/ 372666 h 521713"/>
                  <a:gd name="connsiteX18" fmla="*/ 160588 w 326177"/>
                  <a:gd name="connsiteY18" fmla="*/ 372666 h 521713"/>
                  <a:gd name="connsiteX19" fmla="*/ 229240 w 326177"/>
                  <a:gd name="connsiteY19" fmla="*/ 298594 h 521713"/>
                  <a:gd name="connsiteX20" fmla="*/ 231950 w 326177"/>
                  <a:gd name="connsiteY20" fmla="*/ 295883 h 521713"/>
                  <a:gd name="connsiteX21" fmla="*/ 257243 w 326177"/>
                  <a:gd name="connsiteY21" fmla="*/ 227231 h 521713"/>
                  <a:gd name="connsiteX22" fmla="*/ 257243 w 326177"/>
                  <a:gd name="connsiteY22" fmla="*/ 47470 h 521713"/>
                  <a:gd name="connsiteX23" fmla="*/ 271696 w 326177"/>
                  <a:gd name="connsiteY23" fmla="*/ 27597 h 521713"/>
                  <a:gd name="connsiteX24" fmla="*/ 288860 w 326177"/>
                  <a:gd name="connsiteY24" fmla="*/ 30307 h 521713"/>
                  <a:gd name="connsiteX25" fmla="*/ 296989 w 326177"/>
                  <a:gd name="connsiteY25" fmla="*/ 44759 h 521713"/>
                  <a:gd name="connsiteX26" fmla="*/ 296989 w 326177"/>
                  <a:gd name="connsiteY26" fmla="*/ 270590 h 521713"/>
                  <a:gd name="connsiteX27" fmla="*/ 277116 w 326177"/>
                  <a:gd name="connsiteY27" fmla="*/ 336533 h 521713"/>
                  <a:gd name="connsiteX28" fmla="*/ 166008 w 326177"/>
                  <a:gd name="connsiteY28" fmla="*/ 491001 h 521713"/>
                  <a:gd name="connsiteX29" fmla="*/ 168718 w 326177"/>
                  <a:gd name="connsiteY29" fmla="*/ 510874 h 521713"/>
                  <a:gd name="connsiteX30" fmla="*/ 176848 w 326177"/>
                  <a:gd name="connsiteY30" fmla="*/ 513584 h 521713"/>
                  <a:gd name="connsiteX31" fmla="*/ 188591 w 326177"/>
                  <a:gd name="connsiteY31" fmla="*/ 508164 h 521713"/>
                  <a:gd name="connsiteX32" fmla="*/ 299699 w 326177"/>
                  <a:gd name="connsiteY32" fmla="*/ 353696 h 521713"/>
                  <a:gd name="connsiteX33" fmla="*/ 324993 w 326177"/>
                  <a:gd name="connsiteY33" fmla="*/ 270590 h 521713"/>
                  <a:gd name="connsiteX34" fmla="*/ 324993 w 326177"/>
                  <a:gd name="connsiteY34" fmla="*/ 44759 h 521713"/>
                  <a:gd name="connsiteX35" fmla="*/ 308732 w 326177"/>
                  <a:gd name="connsiteY35" fmla="*/ 9531 h 521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26177" h="521713">
                    <a:moveTo>
                      <a:pt x="308732" y="9531"/>
                    </a:moveTo>
                    <a:cubicBezTo>
                      <a:pt x="296989" y="1401"/>
                      <a:pt x="283439" y="-2213"/>
                      <a:pt x="268987" y="1401"/>
                    </a:cubicBezTo>
                    <a:cubicBezTo>
                      <a:pt x="246404" y="6820"/>
                      <a:pt x="231950" y="26693"/>
                      <a:pt x="231950" y="50180"/>
                    </a:cubicBezTo>
                    <a:lnTo>
                      <a:pt x="231950" y="227231"/>
                    </a:lnTo>
                    <a:cubicBezTo>
                      <a:pt x="214787" y="210068"/>
                      <a:pt x="186784" y="207357"/>
                      <a:pt x="166008" y="221811"/>
                    </a:cubicBezTo>
                    <a:lnTo>
                      <a:pt x="114518" y="256137"/>
                    </a:lnTo>
                    <a:cubicBezTo>
                      <a:pt x="69352" y="287753"/>
                      <a:pt x="35026" y="335630"/>
                      <a:pt x="23283" y="390732"/>
                    </a:cubicBezTo>
                    <a:lnTo>
                      <a:pt x="700" y="504550"/>
                    </a:lnTo>
                    <a:cubicBezTo>
                      <a:pt x="-2010" y="512680"/>
                      <a:pt x="3410" y="519003"/>
                      <a:pt x="12443" y="521714"/>
                    </a:cubicBezTo>
                    <a:lnTo>
                      <a:pt x="15153" y="521714"/>
                    </a:lnTo>
                    <a:cubicBezTo>
                      <a:pt x="20573" y="521714"/>
                      <a:pt x="26897" y="516294"/>
                      <a:pt x="29606" y="509970"/>
                    </a:cubicBezTo>
                    <a:lnTo>
                      <a:pt x="52189" y="396152"/>
                    </a:lnTo>
                    <a:cubicBezTo>
                      <a:pt x="63932" y="347372"/>
                      <a:pt x="89225" y="307627"/>
                      <a:pt x="131682" y="278720"/>
                    </a:cubicBezTo>
                    <a:lnTo>
                      <a:pt x="183171" y="244394"/>
                    </a:lnTo>
                    <a:cubicBezTo>
                      <a:pt x="191301" y="238974"/>
                      <a:pt x="205754" y="238974"/>
                      <a:pt x="212077" y="247104"/>
                    </a:cubicBezTo>
                    <a:cubicBezTo>
                      <a:pt x="220207" y="255234"/>
                      <a:pt x="220207" y="269687"/>
                      <a:pt x="212077" y="278720"/>
                    </a:cubicBezTo>
                    <a:lnTo>
                      <a:pt x="140715" y="352793"/>
                    </a:lnTo>
                    <a:cubicBezTo>
                      <a:pt x="135295" y="358213"/>
                      <a:pt x="135295" y="367246"/>
                      <a:pt x="140715" y="372666"/>
                    </a:cubicBezTo>
                    <a:cubicBezTo>
                      <a:pt x="146135" y="378085"/>
                      <a:pt x="155168" y="378085"/>
                      <a:pt x="160588" y="372666"/>
                    </a:cubicBezTo>
                    <a:cubicBezTo>
                      <a:pt x="160588" y="372666"/>
                      <a:pt x="220207" y="309433"/>
                      <a:pt x="229240" y="298594"/>
                    </a:cubicBezTo>
                    <a:lnTo>
                      <a:pt x="231950" y="295883"/>
                    </a:lnTo>
                    <a:cubicBezTo>
                      <a:pt x="249113" y="276011"/>
                      <a:pt x="257243" y="253428"/>
                      <a:pt x="257243" y="227231"/>
                    </a:cubicBezTo>
                    <a:lnTo>
                      <a:pt x="257243" y="47470"/>
                    </a:lnTo>
                    <a:cubicBezTo>
                      <a:pt x="257243" y="39340"/>
                      <a:pt x="262663" y="30307"/>
                      <a:pt x="271696" y="27597"/>
                    </a:cubicBezTo>
                    <a:cubicBezTo>
                      <a:pt x="277116" y="27597"/>
                      <a:pt x="283439" y="27597"/>
                      <a:pt x="288860" y="30307"/>
                    </a:cubicBezTo>
                    <a:cubicBezTo>
                      <a:pt x="294279" y="33017"/>
                      <a:pt x="296989" y="38437"/>
                      <a:pt x="296989" y="44759"/>
                    </a:cubicBezTo>
                    <a:lnTo>
                      <a:pt x="296989" y="270590"/>
                    </a:lnTo>
                    <a:cubicBezTo>
                      <a:pt x="296989" y="293173"/>
                      <a:pt x="288860" y="316660"/>
                      <a:pt x="277116" y="336533"/>
                    </a:cubicBezTo>
                    <a:lnTo>
                      <a:pt x="166008" y="491001"/>
                    </a:lnTo>
                    <a:cubicBezTo>
                      <a:pt x="160588" y="496420"/>
                      <a:pt x="163298" y="505453"/>
                      <a:pt x="168718" y="510874"/>
                    </a:cubicBezTo>
                    <a:cubicBezTo>
                      <a:pt x="171428" y="513584"/>
                      <a:pt x="174138" y="513584"/>
                      <a:pt x="176848" y="513584"/>
                    </a:cubicBezTo>
                    <a:cubicBezTo>
                      <a:pt x="182267" y="513584"/>
                      <a:pt x="184978" y="510874"/>
                      <a:pt x="188591" y="508164"/>
                    </a:cubicBezTo>
                    <a:lnTo>
                      <a:pt x="299699" y="353696"/>
                    </a:lnTo>
                    <a:cubicBezTo>
                      <a:pt x="316862" y="331113"/>
                      <a:pt x="324993" y="302206"/>
                      <a:pt x="324993" y="270590"/>
                    </a:cubicBezTo>
                    <a:lnTo>
                      <a:pt x="324993" y="44759"/>
                    </a:lnTo>
                    <a:cubicBezTo>
                      <a:pt x="329509" y="32114"/>
                      <a:pt x="320476" y="17660"/>
                      <a:pt x="308732" y="9531"/>
                    </a:cubicBezTo>
                    <a:close/>
                  </a:path>
                </a:pathLst>
              </a:custGeom>
              <a:solidFill>
                <a:srgbClr val="000000"/>
              </a:solidFill>
              <a:ln w="3175" cap="flat">
                <a:solidFill>
                  <a:schemeClr val="bg1"/>
                </a:solidFill>
                <a:prstDash val="solid"/>
                <a:miter/>
              </a:ln>
            </p:spPr>
            <p:txBody>
              <a:bodyPr rtlCol="0" anchor="ctr"/>
              <a:lstStyle/>
              <a:p>
                <a:endParaRPr lang="en-US"/>
              </a:p>
            </p:txBody>
          </p:sp>
          <p:sp>
            <p:nvSpPr>
              <p:cNvPr id="34" name="Freeform 380">
                <a:extLst>
                  <a:ext uri="{FF2B5EF4-FFF2-40B4-BE49-F238E27FC236}">
                    <a16:creationId xmlns:a16="http://schemas.microsoft.com/office/drawing/2014/main" id="{1312646E-6CB0-FEA9-B2C8-C832E07983CE}"/>
                  </a:ext>
                </a:extLst>
              </p:cNvPr>
              <p:cNvSpPr/>
              <p:nvPr/>
            </p:nvSpPr>
            <p:spPr>
              <a:xfrm>
                <a:off x="7330931" y="5440511"/>
                <a:ext cx="477856" cy="383008"/>
              </a:xfrm>
              <a:custGeom>
                <a:avLst/>
                <a:gdLst>
                  <a:gd name="connsiteX0" fmla="*/ 448047 w 477856"/>
                  <a:gd name="connsiteY0" fmla="*/ 284546 h 383008"/>
                  <a:gd name="connsiteX1" fmla="*/ 387525 w 477856"/>
                  <a:gd name="connsiteY1" fmla="*/ 284546 h 383008"/>
                  <a:gd name="connsiteX2" fmla="*/ 324292 w 477856"/>
                  <a:gd name="connsiteY2" fmla="*/ 233056 h 383008"/>
                  <a:gd name="connsiteX3" fmla="*/ 315259 w 477856"/>
                  <a:gd name="connsiteY3" fmla="*/ 230347 h 383008"/>
                  <a:gd name="connsiteX4" fmla="*/ 337842 w 477856"/>
                  <a:gd name="connsiteY4" fmla="*/ 224927 h 383008"/>
                  <a:gd name="connsiteX5" fmla="*/ 343262 w 477856"/>
                  <a:gd name="connsiteY5" fmla="*/ 222217 h 383008"/>
                  <a:gd name="connsiteX6" fmla="*/ 348682 w 477856"/>
                  <a:gd name="connsiteY6" fmla="*/ 210473 h 383008"/>
                  <a:gd name="connsiteX7" fmla="*/ 348682 w 477856"/>
                  <a:gd name="connsiteY7" fmla="*/ 205054 h 383008"/>
                  <a:gd name="connsiteX8" fmla="*/ 357715 w 477856"/>
                  <a:gd name="connsiteY8" fmla="*/ 205054 h 383008"/>
                  <a:gd name="connsiteX9" fmla="*/ 366748 w 477856"/>
                  <a:gd name="connsiteY9" fmla="*/ 205054 h 383008"/>
                  <a:gd name="connsiteX10" fmla="*/ 366748 w 477856"/>
                  <a:gd name="connsiteY10" fmla="*/ 210473 h 383008"/>
                  <a:gd name="connsiteX11" fmla="*/ 378491 w 477856"/>
                  <a:gd name="connsiteY11" fmla="*/ 224927 h 383008"/>
                  <a:gd name="connsiteX12" fmla="*/ 415528 w 477856"/>
                  <a:gd name="connsiteY12" fmla="*/ 233056 h 383008"/>
                  <a:gd name="connsiteX13" fmla="*/ 447144 w 477856"/>
                  <a:gd name="connsiteY13" fmla="*/ 270093 h 383008"/>
                  <a:gd name="connsiteX14" fmla="*/ 447144 w 477856"/>
                  <a:gd name="connsiteY14" fmla="*/ 284546 h 383008"/>
                  <a:gd name="connsiteX15" fmla="*/ 284546 w 477856"/>
                  <a:gd name="connsiteY15" fmla="*/ 207764 h 383008"/>
                  <a:gd name="connsiteX16" fmla="*/ 284546 w 477856"/>
                  <a:gd name="connsiteY16" fmla="*/ 207764 h 383008"/>
                  <a:gd name="connsiteX17" fmla="*/ 310742 w 477856"/>
                  <a:gd name="connsiteY17" fmla="*/ 182471 h 383008"/>
                  <a:gd name="connsiteX18" fmla="*/ 322486 w 477856"/>
                  <a:gd name="connsiteY18" fmla="*/ 194214 h 383008"/>
                  <a:gd name="connsiteX19" fmla="*/ 322486 w 477856"/>
                  <a:gd name="connsiteY19" fmla="*/ 199634 h 383008"/>
                  <a:gd name="connsiteX20" fmla="*/ 296289 w 477856"/>
                  <a:gd name="connsiteY20" fmla="*/ 205054 h 383008"/>
                  <a:gd name="connsiteX21" fmla="*/ 284546 w 477856"/>
                  <a:gd name="connsiteY21" fmla="*/ 207764 h 383008"/>
                  <a:gd name="connsiteX22" fmla="*/ 238477 w 477856"/>
                  <a:gd name="connsiteY22" fmla="*/ 193311 h 383008"/>
                  <a:gd name="connsiteX23" fmla="*/ 180664 w 477856"/>
                  <a:gd name="connsiteY23" fmla="*/ 136401 h 383008"/>
                  <a:gd name="connsiteX24" fmla="*/ 180664 w 477856"/>
                  <a:gd name="connsiteY24" fmla="*/ 121948 h 383008"/>
                  <a:gd name="connsiteX25" fmla="*/ 200537 w 477856"/>
                  <a:gd name="connsiteY25" fmla="*/ 121948 h 383008"/>
                  <a:gd name="connsiteX26" fmla="*/ 263770 w 477856"/>
                  <a:gd name="connsiteY26" fmla="*/ 99365 h 383008"/>
                  <a:gd name="connsiteX27" fmla="*/ 295386 w 477856"/>
                  <a:gd name="connsiteY27" fmla="*/ 116529 h 383008"/>
                  <a:gd name="connsiteX28" fmla="*/ 295386 w 477856"/>
                  <a:gd name="connsiteY28" fmla="*/ 139112 h 383008"/>
                  <a:gd name="connsiteX29" fmla="*/ 238477 w 477856"/>
                  <a:gd name="connsiteY29" fmla="*/ 193311 h 383008"/>
                  <a:gd name="connsiteX30" fmla="*/ 255640 w 477856"/>
                  <a:gd name="connsiteY30" fmla="*/ 230347 h 383008"/>
                  <a:gd name="connsiteX31" fmla="*/ 238477 w 477856"/>
                  <a:gd name="connsiteY31" fmla="*/ 270093 h 383008"/>
                  <a:gd name="connsiteX32" fmla="*/ 221314 w 477856"/>
                  <a:gd name="connsiteY32" fmla="*/ 230347 h 383008"/>
                  <a:gd name="connsiteX33" fmla="*/ 221314 w 477856"/>
                  <a:gd name="connsiteY33" fmla="*/ 218603 h 383008"/>
                  <a:gd name="connsiteX34" fmla="*/ 238477 w 477856"/>
                  <a:gd name="connsiteY34" fmla="*/ 221314 h 383008"/>
                  <a:gd name="connsiteX35" fmla="*/ 255640 w 477856"/>
                  <a:gd name="connsiteY35" fmla="*/ 218603 h 383008"/>
                  <a:gd name="connsiteX36" fmla="*/ 255640 w 477856"/>
                  <a:gd name="connsiteY36" fmla="*/ 230347 h 383008"/>
                  <a:gd name="connsiteX37" fmla="*/ 193310 w 477856"/>
                  <a:gd name="connsiteY37" fmla="*/ 207764 h 383008"/>
                  <a:gd name="connsiteX38" fmla="*/ 181567 w 477856"/>
                  <a:gd name="connsiteY38" fmla="*/ 205054 h 383008"/>
                  <a:gd name="connsiteX39" fmla="*/ 155371 w 477856"/>
                  <a:gd name="connsiteY39" fmla="*/ 199634 h 383008"/>
                  <a:gd name="connsiteX40" fmla="*/ 155371 w 477856"/>
                  <a:gd name="connsiteY40" fmla="*/ 194214 h 383008"/>
                  <a:gd name="connsiteX41" fmla="*/ 167114 w 477856"/>
                  <a:gd name="connsiteY41" fmla="*/ 182471 h 383008"/>
                  <a:gd name="connsiteX42" fmla="*/ 193310 w 477856"/>
                  <a:gd name="connsiteY42" fmla="*/ 207764 h 383008"/>
                  <a:gd name="connsiteX43" fmla="*/ 149951 w 477856"/>
                  <a:gd name="connsiteY43" fmla="*/ 230347 h 383008"/>
                  <a:gd name="connsiteX44" fmla="*/ 86719 w 477856"/>
                  <a:gd name="connsiteY44" fmla="*/ 281836 h 383008"/>
                  <a:gd name="connsiteX45" fmla="*/ 26196 w 477856"/>
                  <a:gd name="connsiteY45" fmla="*/ 281836 h 383008"/>
                  <a:gd name="connsiteX46" fmla="*/ 26196 w 477856"/>
                  <a:gd name="connsiteY46" fmla="*/ 270093 h 383008"/>
                  <a:gd name="connsiteX47" fmla="*/ 57812 w 477856"/>
                  <a:gd name="connsiteY47" fmla="*/ 233056 h 383008"/>
                  <a:gd name="connsiteX48" fmla="*/ 94849 w 477856"/>
                  <a:gd name="connsiteY48" fmla="*/ 224927 h 383008"/>
                  <a:gd name="connsiteX49" fmla="*/ 106592 w 477856"/>
                  <a:gd name="connsiteY49" fmla="*/ 210473 h 383008"/>
                  <a:gd name="connsiteX50" fmla="*/ 106592 w 477856"/>
                  <a:gd name="connsiteY50" fmla="*/ 205054 h 383008"/>
                  <a:gd name="connsiteX51" fmla="*/ 115625 w 477856"/>
                  <a:gd name="connsiteY51" fmla="*/ 205054 h 383008"/>
                  <a:gd name="connsiteX52" fmla="*/ 124658 w 477856"/>
                  <a:gd name="connsiteY52" fmla="*/ 205054 h 383008"/>
                  <a:gd name="connsiteX53" fmla="*/ 124658 w 477856"/>
                  <a:gd name="connsiteY53" fmla="*/ 207764 h 383008"/>
                  <a:gd name="connsiteX54" fmla="*/ 130078 w 477856"/>
                  <a:gd name="connsiteY54" fmla="*/ 219506 h 383008"/>
                  <a:gd name="connsiteX55" fmla="*/ 135498 w 477856"/>
                  <a:gd name="connsiteY55" fmla="*/ 222217 h 383008"/>
                  <a:gd name="connsiteX56" fmla="*/ 158081 w 477856"/>
                  <a:gd name="connsiteY56" fmla="*/ 227637 h 383008"/>
                  <a:gd name="connsiteX57" fmla="*/ 149951 w 477856"/>
                  <a:gd name="connsiteY57" fmla="*/ 230347 h 383008"/>
                  <a:gd name="connsiteX58" fmla="*/ 81299 w 477856"/>
                  <a:gd name="connsiteY58" fmla="*/ 133691 h 383008"/>
                  <a:gd name="connsiteX59" fmla="*/ 101172 w 477856"/>
                  <a:gd name="connsiteY59" fmla="*/ 133691 h 383008"/>
                  <a:gd name="connsiteX60" fmla="*/ 152661 w 477856"/>
                  <a:gd name="connsiteY60" fmla="*/ 121948 h 383008"/>
                  <a:gd name="connsiteX61" fmla="*/ 152661 w 477856"/>
                  <a:gd name="connsiteY61" fmla="*/ 139112 h 383008"/>
                  <a:gd name="connsiteX62" fmla="*/ 115625 w 477856"/>
                  <a:gd name="connsiteY62" fmla="*/ 176148 h 383008"/>
                  <a:gd name="connsiteX63" fmla="*/ 78589 w 477856"/>
                  <a:gd name="connsiteY63" fmla="*/ 139112 h 383008"/>
                  <a:gd name="connsiteX64" fmla="*/ 78589 w 477856"/>
                  <a:gd name="connsiteY64" fmla="*/ 133691 h 383008"/>
                  <a:gd name="connsiteX65" fmla="*/ 81299 w 477856"/>
                  <a:gd name="connsiteY65" fmla="*/ 133691 h 383008"/>
                  <a:gd name="connsiteX66" fmla="*/ 115625 w 477856"/>
                  <a:gd name="connsiteY66" fmla="*/ 70458 h 383008"/>
                  <a:gd name="connsiteX67" fmla="*/ 149951 w 477856"/>
                  <a:gd name="connsiteY67" fmla="*/ 93041 h 383008"/>
                  <a:gd name="connsiteX68" fmla="*/ 101172 w 477856"/>
                  <a:gd name="connsiteY68" fmla="*/ 104785 h 383008"/>
                  <a:gd name="connsiteX69" fmla="*/ 81299 w 477856"/>
                  <a:gd name="connsiteY69" fmla="*/ 104785 h 383008"/>
                  <a:gd name="connsiteX70" fmla="*/ 115625 w 477856"/>
                  <a:gd name="connsiteY70" fmla="*/ 70458 h 383008"/>
                  <a:gd name="connsiteX71" fmla="*/ 181567 w 477856"/>
                  <a:gd name="connsiteY71" fmla="*/ 87622 h 383008"/>
                  <a:gd name="connsiteX72" fmla="*/ 181567 w 477856"/>
                  <a:gd name="connsiteY72" fmla="*/ 87622 h 383008"/>
                  <a:gd name="connsiteX73" fmla="*/ 239380 w 477856"/>
                  <a:gd name="connsiteY73" fmla="*/ 30713 h 383008"/>
                  <a:gd name="connsiteX74" fmla="*/ 293579 w 477856"/>
                  <a:gd name="connsiteY74" fmla="*/ 79492 h 383008"/>
                  <a:gd name="connsiteX75" fmla="*/ 267383 w 477856"/>
                  <a:gd name="connsiteY75" fmla="*/ 65039 h 383008"/>
                  <a:gd name="connsiteX76" fmla="*/ 247510 w 477856"/>
                  <a:gd name="connsiteY76" fmla="*/ 67749 h 383008"/>
                  <a:gd name="connsiteX77" fmla="*/ 198731 w 477856"/>
                  <a:gd name="connsiteY77" fmla="*/ 90332 h 383008"/>
                  <a:gd name="connsiteX78" fmla="*/ 181567 w 477856"/>
                  <a:gd name="connsiteY78" fmla="*/ 87622 h 383008"/>
                  <a:gd name="connsiteX79" fmla="*/ 325196 w 477856"/>
                  <a:gd name="connsiteY79" fmla="*/ 139112 h 383008"/>
                  <a:gd name="connsiteX80" fmla="*/ 325196 w 477856"/>
                  <a:gd name="connsiteY80" fmla="*/ 139112 h 383008"/>
                  <a:gd name="connsiteX81" fmla="*/ 325196 w 477856"/>
                  <a:gd name="connsiteY81" fmla="*/ 124658 h 383008"/>
                  <a:gd name="connsiteX82" fmla="*/ 376685 w 477856"/>
                  <a:gd name="connsiteY82" fmla="*/ 136401 h 383008"/>
                  <a:gd name="connsiteX83" fmla="*/ 396558 w 477856"/>
                  <a:gd name="connsiteY83" fmla="*/ 136401 h 383008"/>
                  <a:gd name="connsiteX84" fmla="*/ 396558 w 477856"/>
                  <a:gd name="connsiteY84" fmla="*/ 141821 h 383008"/>
                  <a:gd name="connsiteX85" fmla="*/ 359522 w 477856"/>
                  <a:gd name="connsiteY85" fmla="*/ 178857 h 383008"/>
                  <a:gd name="connsiteX86" fmla="*/ 325196 w 477856"/>
                  <a:gd name="connsiteY86" fmla="*/ 139112 h 383008"/>
                  <a:gd name="connsiteX87" fmla="*/ 359522 w 477856"/>
                  <a:gd name="connsiteY87" fmla="*/ 70458 h 383008"/>
                  <a:gd name="connsiteX88" fmla="*/ 396558 w 477856"/>
                  <a:gd name="connsiteY88" fmla="*/ 104785 h 383008"/>
                  <a:gd name="connsiteX89" fmla="*/ 376685 w 477856"/>
                  <a:gd name="connsiteY89" fmla="*/ 104785 h 383008"/>
                  <a:gd name="connsiteX90" fmla="*/ 327906 w 477856"/>
                  <a:gd name="connsiteY90" fmla="*/ 93041 h 383008"/>
                  <a:gd name="connsiteX91" fmla="*/ 359522 w 477856"/>
                  <a:gd name="connsiteY91" fmla="*/ 70458 h 383008"/>
                  <a:gd name="connsiteX92" fmla="*/ 425464 w 477856"/>
                  <a:gd name="connsiteY92" fmla="*/ 205054 h 383008"/>
                  <a:gd name="connsiteX93" fmla="*/ 399268 w 477856"/>
                  <a:gd name="connsiteY93" fmla="*/ 199634 h 383008"/>
                  <a:gd name="connsiteX94" fmla="*/ 399268 w 477856"/>
                  <a:gd name="connsiteY94" fmla="*/ 194214 h 383008"/>
                  <a:gd name="connsiteX95" fmla="*/ 428174 w 477856"/>
                  <a:gd name="connsiteY95" fmla="*/ 140015 h 383008"/>
                  <a:gd name="connsiteX96" fmla="*/ 428174 w 477856"/>
                  <a:gd name="connsiteY96" fmla="*/ 105688 h 383008"/>
                  <a:gd name="connsiteX97" fmla="*/ 362232 w 477856"/>
                  <a:gd name="connsiteY97" fmla="*/ 39746 h 383008"/>
                  <a:gd name="connsiteX98" fmla="*/ 318872 w 477856"/>
                  <a:gd name="connsiteY98" fmla="*/ 54199 h 383008"/>
                  <a:gd name="connsiteX99" fmla="*/ 238477 w 477856"/>
                  <a:gd name="connsiteY99" fmla="*/ 0 h 383008"/>
                  <a:gd name="connsiteX100" fmla="*/ 158081 w 477856"/>
                  <a:gd name="connsiteY100" fmla="*/ 54199 h 383008"/>
                  <a:gd name="connsiteX101" fmla="*/ 114722 w 477856"/>
                  <a:gd name="connsiteY101" fmla="*/ 37036 h 383008"/>
                  <a:gd name="connsiteX102" fmla="*/ 48779 w 477856"/>
                  <a:gd name="connsiteY102" fmla="*/ 102979 h 383008"/>
                  <a:gd name="connsiteX103" fmla="*/ 48779 w 477856"/>
                  <a:gd name="connsiteY103" fmla="*/ 105688 h 383008"/>
                  <a:gd name="connsiteX104" fmla="*/ 48779 w 477856"/>
                  <a:gd name="connsiteY104" fmla="*/ 137304 h 383008"/>
                  <a:gd name="connsiteX105" fmla="*/ 77685 w 477856"/>
                  <a:gd name="connsiteY105" fmla="*/ 191504 h 383008"/>
                  <a:gd name="connsiteX106" fmla="*/ 77685 w 477856"/>
                  <a:gd name="connsiteY106" fmla="*/ 196923 h 383008"/>
                  <a:gd name="connsiteX107" fmla="*/ 51489 w 477856"/>
                  <a:gd name="connsiteY107" fmla="*/ 202344 h 383008"/>
                  <a:gd name="connsiteX108" fmla="*/ 0 w 477856"/>
                  <a:gd name="connsiteY108" fmla="*/ 268286 h 383008"/>
                  <a:gd name="connsiteX109" fmla="*/ 0 w 477856"/>
                  <a:gd name="connsiteY109" fmla="*/ 297193 h 383008"/>
                  <a:gd name="connsiteX110" fmla="*/ 14453 w 477856"/>
                  <a:gd name="connsiteY110" fmla="*/ 311646 h 383008"/>
                  <a:gd name="connsiteX111" fmla="*/ 80395 w 477856"/>
                  <a:gd name="connsiteY111" fmla="*/ 311646 h 383008"/>
                  <a:gd name="connsiteX112" fmla="*/ 80395 w 477856"/>
                  <a:gd name="connsiteY112" fmla="*/ 317066 h 383008"/>
                  <a:gd name="connsiteX113" fmla="*/ 80395 w 477856"/>
                  <a:gd name="connsiteY113" fmla="*/ 368555 h 383008"/>
                  <a:gd name="connsiteX114" fmla="*/ 94849 w 477856"/>
                  <a:gd name="connsiteY114" fmla="*/ 383009 h 383008"/>
                  <a:gd name="connsiteX115" fmla="*/ 184277 w 477856"/>
                  <a:gd name="connsiteY115" fmla="*/ 383009 h 383008"/>
                  <a:gd name="connsiteX116" fmla="*/ 198731 w 477856"/>
                  <a:gd name="connsiteY116" fmla="*/ 368555 h 383008"/>
                  <a:gd name="connsiteX117" fmla="*/ 184277 w 477856"/>
                  <a:gd name="connsiteY117" fmla="*/ 354102 h 383008"/>
                  <a:gd name="connsiteX118" fmla="*/ 169824 w 477856"/>
                  <a:gd name="connsiteY118" fmla="*/ 354102 h 383008"/>
                  <a:gd name="connsiteX119" fmla="*/ 169824 w 477856"/>
                  <a:gd name="connsiteY119" fmla="*/ 322485 h 383008"/>
                  <a:gd name="connsiteX120" fmla="*/ 155371 w 477856"/>
                  <a:gd name="connsiteY120" fmla="*/ 308032 h 383008"/>
                  <a:gd name="connsiteX121" fmla="*/ 140918 w 477856"/>
                  <a:gd name="connsiteY121" fmla="*/ 322485 h 383008"/>
                  <a:gd name="connsiteX122" fmla="*/ 140918 w 477856"/>
                  <a:gd name="connsiteY122" fmla="*/ 354102 h 383008"/>
                  <a:gd name="connsiteX123" fmla="*/ 112012 w 477856"/>
                  <a:gd name="connsiteY123" fmla="*/ 354102 h 383008"/>
                  <a:gd name="connsiteX124" fmla="*/ 112012 w 477856"/>
                  <a:gd name="connsiteY124" fmla="*/ 317066 h 383008"/>
                  <a:gd name="connsiteX125" fmla="*/ 158081 w 477856"/>
                  <a:gd name="connsiteY125" fmla="*/ 257447 h 383008"/>
                  <a:gd name="connsiteX126" fmla="*/ 197827 w 477856"/>
                  <a:gd name="connsiteY126" fmla="*/ 249317 h 383008"/>
                  <a:gd name="connsiteX127" fmla="*/ 224024 w 477856"/>
                  <a:gd name="connsiteY127" fmla="*/ 308936 h 383008"/>
                  <a:gd name="connsiteX128" fmla="*/ 238477 w 477856"/>
                  <a:gd name="connsiteY128" fmla="*/ 317066 h 383008"/>
                  <a:gd name="connsiteX129" fmla="*/ 252930 w 477856"/>
                  <a:gd name="connsiteY129" fmla="*/ 308936 h 383008"/>
                  <a:gd name="connsiteX130" fmla="*/ 279126 w 477856"/>
                  <a:gd name="connsiteY130" fmla="*/ 249317 h 383008"/>
                  <a:gd name="connsiteX131" fmla="*/ 319775 w 477856"/>
                  <a:gd name="connsiteY131" fmla="*/ 257447 h 383008"/>
                  <a:gd name="connsiteX132" fmla="*/ 365845 w 477856"/>
                  <a:gd name="connsiteY132" fmla="*/ 317066 h 383008"/>
                  <a:gd name="connsiteX133" fmla="*/ 365845 w 477856"/>
                  <a:gd name="connsiteY133" fmla="*/ 354102 h 383008"/>
                  <a:gd name="connsiteX134" fmla="*/ 336939 w 477856"/>
                  <a:gd name="connsiteY134" fmla="*/ 354102 h 383008"/>
                  <a:gd name="connsiteX135" fmla="*/ 336939 w 477856"/>
                  <a:gd name="connsiteY135" fmla="*/ 322485 h 383008"/>
                  <a:gd name="connsiteX136" fmla="*/ 322486 w 477856"/>
                  <a:gd name="connsiteY136" fmla="*/ 308032 h 383008"/>
                  <a:gd name="connsiteX137" fmla="*/ 308032 w 477856"/>
                  <a:gd name="connsiteY137" fmla="*/ 322485 h 383008"/>
                  <a:gd name="connsiteX138" fmla="*/ 308032 w 477856"/>
                  <a:gd name="connsiteY138" fmla="*/ 354102 h 383008"/>
                  <a:gd name="connsiteX139" fmla="*/ 290870 w 477856"/>
                  <a:gd name="connsiteY139" fmla="*/ 354102 h 383008"/>
                  <a:gd name="connsiteX140" fmla="*/ 276416 w 477856"/>
                  <a:gd name="connsiteY140" fmla="*/ 368555 h 383008"/>
                  <a:gd name="connsiteX141" fmla="*/ 290870 w 477856"/>
                  <a:gd name="connsiteY141" fmla="*/ 383009 h 383008"/>
                  <a:gd name="connsiteX142" fmla="*/ 380298 w 477856"/>
                  <a:gd name="connsiteY142" fmla="*/ 383009 h 383008"/>
                  <a:gd name="connsiteX143" fmla="*/ 394752 w 477856"/>
                  <a:gd name="connsiteY143" fmla="*/ 368555 h 383008"/>
                  <a:gd name="connsiteX144" fmla="*/ 394752 w 477856"/>
                  <a:gd name="connsiteY144" fmla="*/ 317066 h 383008"/>
                  <a:gd name="connsiteX145" fmla="*/ 394752 w 477856"/>
                  <a:gd name="connsiteY145" fmla="*/ 311646 h 383008"/>
                  <a:gd name="connsiteX146" fmla="*/ 463404 w 477856"/>
                  <a:gd name="connsiteY146" fmla="*/ 311646 h 383008"/>
                  <a:gd name="connsiteX147" fmla="*/ 477857 w 477856"/>
                  <a:gd name="connsiteY147" fmla="*/ 297193 h 383008"/>
                  <a:gd name="connsiteX148" fmla="*/ 477857 w 477856"/>
                  <a:gd name="connsiteY148" fmla="*/ 268286 h 383008"/>
                  <a:gd name="connsiteX149" fmla="*/ 425464 w 477856"/>
                  <a:gd name="connsiteY149" fmla="*/ 205054 h 383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477856" h="383008">
                    <a:moveTo>
                      <a:pt x="448047" y="284546"/>
                    </a:moveTo>
                    <a:lnTo>
                      <a:pt x="387525" y="284546"/>
                    </a:lnTo>
                    <a:cubicBezTo>
                      <a:pt x="375782" y="259253"/>
                      <a:pt x="353198" y="238477"/>
                      <a:pt x="324292" y="233056"/>
                    </a:cubicBezTo>
                    <a:lnTo>
                      <a:pt x="315259" y="230347"/>
                    </a:lnTo>
                    <a:lnTo>
                      <a:pt x="337842" y="224927"/>
                    </a:lnTo>
                    <a:cubicBezTo>
                      <a:pt x="340552" y="224927"/>
                      <a:pt x="340552" y="224927"/>
                      <a:pt x="343262" y="222217"/>
                    </a:cubicBezTo>
                    <a:cubicBezTo>
                      <a:pt x="348682" y="219506"/>
                      <a:pt x="348682" y="214087"/>
                      <a:pt x="348682" y="210473"/>
                    </a:cubicBezTo>
                    <a:lnTo>
                      <a:pt x="348682" y="205054"/>
                    </a:lnTo>
                    <a:cubicBezTo>
                      <a:pt x="351392" y="205054"/>
                      <a:pt x="354102" y="205054"/>
                      <a:pt x="357715" y="205054"/>
                    </a:cubicBezTo>
                    <a:cubicBezTo>
                      <a:pt x="361329" y="205054"/>
                      <a:pt x="363135" y="205054"/>
                      <a:pt x="366748" y="205054"/>
                    </a:cubicBezTo>
                    <a:lnTo>
                      <a:pt x="366748" y="210473"/>
                    </a:lnTo>
                    <a:cubicBezTo>
                      <a:pt x="366748" y="215894"/>
                      <a:pt x="372169" y="222217"/>
                      <a:pt x="378491" y="224927"/>
                    </a:cubicBezTo>
                    <a:lnTo>
                      <a:pt x="415528" y="233056"/>
                    </a:lnTo>
                    <a:cubicBezTo>
                      <a:pt x="432691" y="235767"/>
                      <a:pt x="447144" y="252930"/>
                      <a:pt x="447144" y="270093"/>
                    </a:cubicBezTo>
                    <a:lnTo>
                      <a:pt x="447144" y="284546"/>
                    </a:lnTo>
                    <a:close/>
                    <a:moveTo>
                      <a:pt x="284546" y="207764"/>
                    </a:moveTo>
                    <a:lnTo>
                      <a:pt x="284546" y="207764"/>
                    </a:lnTo>
                    <a:cubicBezTo>
                      <a:pt x="296289" y="199634"/>
                      <a:pt x="304419" y="190601"/>
                      <a:pt x="310742" y="182471"/>
                    </a:cubicBezTo>
                    <a:cubicBezTo>
                      <a:pt x="313453" y="187890"/>
                      <a:pt x="319775" y="190601"/>
                      <a:pt x="322486" y="194214"/>
                    </a:cubicBezTo>
                    <a:lnTo>
                      <a:pt x="322486" y="199634"/>
                    </a:lnTo>
                    <a:lnTo>
                      <a:pt x="296289" y="205054"/>
                    </a:lnTo>
                    <a:cubicBezTo>
                      <a:pt x="293579" y="205054"/>
                      <a:pt x="287256" y="207764"/>
                      <a:pt x="284546" y="207764"/>
                    </a:cubicBezTo>
                    <a:close/>
                    <a:moveTo>
                      <a:pt x="238477" y="193311"/>
                    </a:moveTo>
                    <a:cubicBezTo>
                      <a:pt x="206860" y="193311"/>
                      <a:pt x="180664" y="168018"/>
                      <a:pt x="180664" y="136401"/>
                    </a:cubicBezTo>
                    <a:lnTo>
                      <a:pt x="180664" y="121948"/>
                    </a:lnTo>
                    <a:lnTo>
                      <a:pt x="200537" y="121948"/>
                    </a:lnTo>
                    <a:cubicBezTo>
                      <a:pt x="223121" y="121948"/>
                      <a:pt x="246607" y="113818"/>
                      <a:pt x="263770" y="99365"/>
                    </a:cubicBezTo>
                    <a:lnTo>
                      <a:pt x="295386" y="116529"/>
                    </a:lnTo>
                    <a:lnTo>
                      <a:pt x="295386" y="139112"/>
                    </a:lnTo>
                    <a:cubicBezTo>
                      <a:pt x="293579" y="168018"/>
                      <a:pt x="270093" y="193311"/>
                      <a:pt x="238477" y="193311"/>
                    </a:cubicBezTo>
                    <a:close/>
                    <a:moveTo>
                      <a:pt x="255640" y="230347"/>
                    </a:moveTo>
                    <a:lnTo>
                      <a:pt x="238477" y="270093"/>
                    </a:lnTo>
                    <a:lnTo>
                      <a:pt x="221314" y="230347"/>
                    </a:lnTo>
                    <a:lnTo>
                      <a:pt x="221314" y="218603"/>
                    </a:lnTo>
                    <a:cubicBezTo>
                      <a:pt x="226733" y="218603"/>
                      <a:pt x="233057" y="221314"/>
                      <a:pt x="238477" y="221314"/>
                    </a:cubicBezTo>
                    <a:cubicBezTo>
                      <a:pt x="243897" y="221314"/>
                      <a:pt x="250220" y="221314"/>
                      <a:pt x="255640" y="218603"/>
                    </a:cubicBezTo>
                    <a:lnTo>
                      <a:pt x="255640" y="230347"/>
                    </a:lnTo>
                    <a:close/>
                    <a:moveTo>
                      <a:pt x="193310" y="207764"/>
                    </a:moveTo>
                    <a:cubicBezTo>
                      <a:pt x="190601" y="205054"/>
                      <a:pt x="184277" y="205054"/>
                      <a:pt x="181567" y="205054"/>
                    </a:cubicBezTo>
                    <a:lnTo>
                      <a:pt x="155371" y="199634"/>
                    </a:lnTo>
                    <a:lnTo>
                      <a:pt x="155371" y="194214"/>
                    </a:lnTo>
                    <a:cubicBezTo>
                      <a:pt x="160791" y="191504"/>
                      <a:pt x="164405" y="186084"/>
                      <a:pt x="167114" y="182471"/>
                    </a:cubicBezTo>
                    <a:cubicBezTo>
                      <a:pt x="172534" y="193311"/>
                      <a:pt x="181567" y="202344"/>
                      <a:pt x="193310" y="207764"/>
                    </a:cubicBezTo>
                    <a:close/>
                    <a:moveTo>
                      <a:pt x="149951" y="230347"/>
                    </a:moveTo>
                    <a:cubicBezTo>
                      <a:pt x="121045" y="235767"/>
                      <a:pt x="98462" y="255639"/>
                      <a:pt x="86719" y="281836"/>
                    </a:cubicBezTo>
                    <a:lnTo>
                      <a:pt x="26196" y="281836"/>
                    </a:lnTo>
                    <a:lnTo>
                      <a:pt x="26196" y="270093"/>
                    </a:lnTo>
                    <a:cubicBezTo>
                      <a:pt x="26196" y="252930"/>
                      <a:pt x="37940" y="235767"/>
                      <a:pt x="57812" y="233056"/>
                    </a:cubicBezTo>
                    <a:lnTo>
                      <a:pt x="94849" y="224927"/>
                    </a:lnTo>
                    <a:cubicBezTo>
                      <a:pt x="100268" y="222217"/>
                      <a:pt x="106592" y="216797"/>
                      <a:pt x="106592" y="210473"/>
                    </a:cubicBezTo>
                    <a:lnTo>
                      <a:pt x="106592" y="205054"/>
                    </a:lnTo>
                    <a:cubicBezTo>
                      <a:pt x="109302" y="205054"/>
                      <a:pt x="112012" y="205054"/>
                      <a:pt x="115625" y="205054"/>
                    </a:cubicBezTo>
                    <a:cubicBezTo>
                      <a:pt x="118335" y="205054"/>
                      <a:pt x="121045" y="205054"/>
                      <a:pt x="124658" y="205054"/>
                    </a:cubicBezTo>
                    <a:lnTo>
                      <a:pt x="124658" y="207764"/>
                    </a:lnTo>
                    <a:cubicBezTo>
                      <a:pt x="124658" y="213184"/>
                      <a:pt x="127368" y="215894"/>
                      <a:pt x="130078" y="219506"/>
                    </a:cubicBezTo>
                    <a:cubicBezTo>
                      <a:pt x="132788" y="219506"/>
                      <a:pt x="132788" y="222217"/>
                      <a:pt x="135498" y="222217"/>
                    </a:cubicBezTo>
                    <a:lnTo>
                      <a:pt x="158081" y="227637"/>
                    </a:lnTo>
                    <a:lnTo>
                      <a:pt x="149951" y="230347"/>
                    </a:lnTo>
                    <a:close/>
                    <a:moveTo>
                      <a:pt x="81299" y="133691"/>
                    </a:moveTo>
                    <a:lnTo>
                      <a:pt x="101172" y="133691"/>
                    </a:lnTo>
                    <a:cubicBezTo>
                      <a:pt x="118335" y="133691"/>
                      <a:pt x="135498" y="130982"/>
                      <a:pt x="152661" y="121948"/>
                    </a:cubicBezTo>
                    <a:lnTo>
                      <a:pt x="152661" y="139112"/>
                    </a:lnTo>
                    <a:cubicBezTo>
                      <a:pt x="152661" y="158984"/>
                      <a:pt x="135498" y="176148"/>
                      <a:pt x="115625" y="176148"/>
                    </a:cubicBezTo>
                    <a:cubicBezTo>
                      <a:pt x="95752" y="176148"/>
                      <a:pt x="78589" y="158984"/>
                      <a:pt x="78589" y="139112"/>
                    </a:cubicBezTo>
                    <a:lnTo>
                      <a:pt x="78589" y="133691"/>
                    </a:lnTo>
                    <a:lnTo>
                      <a:pt x="81299" y="133691"/>
                    </a:lnTo>
                    <a:close/>
                    <a:moveTo>
                      <a:pt x="115625" y="70458"/>
                    </a:moveTo>
                    <a:cubicBezTo>
                      <a:pt x="130078" y="70458"/>
                      <a:pt x="144531" y="78589"/>
                      <a:pt x="149951" y="93041"/>
                    </a:cubicBezTo>
                    <a:cubicBezTo>
                      <a:pt x="135498" y="101172"/>
                      <a:pt x="118335" y="104785"/>
                      <a:pt x="101172" y="104785"/>
                    </a:cubicBezTo>
                    <a:lnTo>
                      <a:pt x="81299" y="104785"/>
                    </a:lnTo>
                    <a:cubicBezTo>
                      <a:pt x="81299" y="84912"/>
                      <a:pt x="98462" y="70458"/>
                      <a:pt x="115625" y="70458"/>
                    </a:cubicBezTo>
                    <a:close/>
                    <a:moveTo>
                      <a:pt x="181567" y="87622"/>
                    </a:moveTo>
                    <a:lnTo>
                      <a:pt x="181567" y="87622"/>
                    </a:lnTo>
                    <a:cubicBezTo>
                      <a:pt x="181567" y="56005"/>
                      <a:pt x="207764" y="30713"/>
                      <a:pt x="239380" y="30713"/>
                    </a:cubicBezTo>
                    <a:cubicBezTo>
                      <a:pt x="268287" y="30713"/>
                      <a:pt x="290870" y="50586"/>
                      <a:pt x="293579" y="79492"/>
                    </a:cubicBezTo>
                    <a:lnTo>
                      <a:pt x="267383" y="65039"/>
                    </a:lnTo>
                    <a:cubicBezTo>
                      <a:pt x="261963" y="62329"/>
                      <a:pt x="252930" y="62329"/>
                      <a:pt x="247510" y="67749"/>
                    </a:cubicBezTo>
                    <a:cubicBezTo>
                      <a:pt x="235767" y="82202"/>
                      <a:pt x="218604" y="90332"/>
                      <a:pt x="198731" y="90332"/>
                    </a:cubicBezTo>
                    <a:lnTo>
                      <a:pt x="181567" y="87622"/>
                    </a:lnTo>
                    <a:close/>
                    <a:moveTo>
                      <a:pt x="325196" y="139112"/>
                    </a:moveTo>
                    <a:cubicBezTo>
                      <a:pt x="325196" y="136401"/>
                      <a:pt x="325196" y="136401"/>
                      <a:pt x="325196" y="139112"/>
                    </a:cubicBezTo>
                    <a:lnTo>
                      <a:pt x="325196" y="124658"/>
                    </a:lnTo>
                    <a:cubicBezTo>
                      <a:pt x="342359" y="130079"/>
                      <a:pt x="359522" y="136401"/>
                      <a:pt x="376685" y="136401"/>
                    </a:cubicBezTo>
                    <a:lnTo>
                      <a:pt x="396558" y="136401"/>
                    </a:lnTo>
                    <a:lnTo>
                      <a:pt x="396558" y="141821"/>
                    </a:lnTo>
                    <a:cubicBezTo>
                      <a:pt x="396558" y="161695"/>
                      <a:pt x="379395" y="178857"/>
                      <a:pt x="359522" y="178857"/>
                    </a:cubicBezTo>
                    <a:cubicBezTo>
                      <a:pt x="339649" y="178857"/>
                      <a:pt x="325196" y="158984"/>
                      <a:pt x="325196" y="139112"/>
                    </a:cubicBezTo>
                    <a:close/>
                    <a:moveTo>
                      <a:pt x="359522" y="70458"/>
                    </a:moveTo>
                    <a:cubicBezTo>
                      <a:pt x="379395" y="70458"/>
                      <a:pt x="393848" y="84912"/>
                      <a:pt x="396558" y="104785"/>
                    </a:cubicBezTo>
                    <a:lnTo>
                      <a:pt x="376685" y="104785"/>
                    </a:lnTo>
                    <a:cubicBezTo>
                      <a:pt x="359522" y="104785"/>
                      <a:pt x="342359" y="102075"/>
                      <a:pt x="327906" y="93041"/>
                    </a:cubicBezTo>
                    <a:cubicBezTo>
                      <a:pt x="333325" y="79492"/>
                      <a:pt x="345069" y="70458"/>
                      <a:pt x="359522" y="70458"/>
                    </a:cubicBezTo>
                    <a:close/>
                    <a:moveTo>
                      <a:pt x="425464" y="205054"/>
                    </a:moveTo>
                    <a:lnTo>
                      <a:pt x="399268" y="199634"/>
                    </a:lnTo>
                    <a:lnTo>
                      <a:pt x="399268" y="194214"/>
                    </a:lnTo>
                    <a:cubicBezTo>
                      <a:pt x="416431" y="182471"/>
                      <a:pt x="428174" y="162598"/>
                      <a:pt x="428174" y="140015"/>
                    </a:cubicBezTo>
                    <a:lnTo>
                      <a:pt x="428174" y="105688"/>
                    </a:lnTo>
                    <a:cubicBezTo>
                      <a:pt x="428174" y="68652"/>
                      <a:pt x="399268" y="39746"/>
                      <a:pt x="362232" y="39746"/>
                    </a:cubicBezTo>
                    <a:cubicBezTo>
                      <a:pt x="345069" y="39746"/>
                      <a:pt x="330615" y="45166"/>
                      <a:pt x="318872" y="54199"/>
                    </a:cubicBezTo>
                    <a:cubicBezTo>
                      <a:pt x="307129" y="22583"/>
                      <a:pt x="275513" y="0"/>
                      <a:pt x="238477" y="0"/>
                    </a:cubicBezTo>
                    <a:cubicBezTo>
                      <a:pt x="204150" y="0"/>
                      <a:pt x="172534" y="22583"/>
                      <a:pt x="158081" y="54199"/>
                    </a:cubicBezTo>
                    <a:cubicBezTo>
                      <a:pt x="146338" y="46069"/>
                      <a:pt x="131885" y="37036"/>
                      <a:pt x="114722" y="37036"/>
                    </a:cubicBezTo>
                    <a:cubicBezTo>
                      <a:pt x="77685" y="37036"/>
                      <a:pt x="48779" y="65942"/>
                      <a:pt x="48779" y="102979"/>
                    </a:cubicBezTo>
                    <a:lnTo>
                      <a:pt x="48779" y="105688"/>
                    </a:lnTo>
                    <a:lnTo>
                      <a:pt x="48779" y="137304"/>
                    </a:lnTo>
                    <a:cubicBezTo>
                      <a:pt x="48779" y="159887"/>
                      <a:pt x="60523" y="179761"/>
                      <a:pt x="77685" y="191504"/>
                    </a:cubicBezTo>
                    <a:lnTo>
                      <a:pt x="77685" y="196923"/>
                    </a:lnTo>
                    <a:lnTo>
                      <a:pt x="51489" y="202344"/>
                    </a:lnTo>
                    <a:cubicBezTo>
                      <a:pt x="19873" y="210473"/>
                      <a:pt x="0" y="236670"/>
                      <a:pt x="0" y="268286"/>
                    </a:cubicBezTo>
                    <a:lnTo>
                      <a:pt x="0" y="297193"/>
                    </a:lnTo>
                    <a:cubicBezTo>
                      <a:pt x="0" y="305322"/>
                      <a:pt x="5420" y="311646"/>
                      <a:pt x="14453" y="311646"/>
                    </a:cubicBezTo>
                    <a:lnTo>
                      <a:pt x="80395" y="311646"/>
                    </a:lnTo>
                    <a:cubicBezTo>
                      <a:pt x="80395" y="314355"/>
                      <a:pt x="80395" y="314355"/>
                      <a:pt x="80395" y="317066"/>
                    </a:cubicBezTo>
                    <a:lnTo>
                      <a:pt x="80395" y="368555"/>
                    </a:lnTo>
                    <a:cubicBezTo>
                      <a:pt x="80395" y="376685"/>
                      <a:pt x="85816" y="383009"/>
                      <a:pt x="94849" y="383009"/>
                    </a:cubicBezTo>
                    <a:lnTo>
                      <a:pt x="184277" y="383009"/>
                    </a:lnTo>
                    <a:cubicBezTo>
                      <a:pt x="193310" y="383009"/>
                      <a:pt x="198731" y="377588"/>
                      <a:pt x="198731" y="368555"/>
                    </a:cubicBezTo>
                    <a:cubicBezTo>
                      <a:pt x="198731" y="360425"/>
                      <a:pt x="193310" y="354102"/>
                      <a:pt x="184277" y="354102"/>
                    </a:cubicBezTo>
                    <a:lnTo>
                      <a:pt x="169824" y="354102"/>
                    </a:lnTo>
                    <a:lnTo>
                      <a:pt x="169824" y="322485"/>
                    </a:lnTo>
                    <a:cubicBezTo>
                      <a:pt x="169824" y="314355"/>
                      <a:pt x="164405" y="308032"/>
                      <a:pt x="155371" y="308032"/>
                    </a:cubicBezTo>
                    <a:cubicBezTo>
                      <a:pt x="146338" y="308032"/>
                      <a:pt x="140918" y="313452"/>
                      <a:pt x="140918" y="322485"/>
                    </a:cubicBezTo>
                    <a:lnTo>
                      <a:pt x="140918" y="354102"/>
                    </a:lnTo>
                    <a:lnTo>
                      <a:pt x="112012" y="354102"/>
                    </a:lnTo>
                    <a:lnTo>
                      <a:pt x="112012" y="317066"/>
                    </a:lnTo>
                    <a:cubicBezTo>
                      <a:pt x="112012" y="288160"/>
                      <a:pt x="131885" y="265577"/>
                      <a:pt x="158081" y="257447"/>
                    </a:cubicBezTo>
                    <a:lnTo>
                      <a:pt x="197827" y="249317"/>
                    </a:lnTo>
                    <a:lnTo>
                      <a:pt x="224024" y="308936"/>
                    </a:lnTo>
                    <a:cubicBezTo>
                      <a:pt x="226733" y="314355"/>
                      <a:pt x="233057" y="317066"/>
                      <a:pt x="238477" y="317066"/>
                    </a:cubicBezTo>
                    <a:cubicBezTo>
                      <a:pt x="243897" y="317066"/>
                      <a:pt x="250220" y="314355"/>
                      <a:pt x="252930" y="308936"/>
                    </a:cubicBezTo>
                    <a:lnTo>
                      <a:pt x="279126" y="249317"/>
                    </a:lnTo>
                    <a:lnTo>
                      <a:pt x="319775" y="257447"/>
                    </a:lnTo>
                    <a:cubicBezTo>
                      <a:pt x="348682" y="262866"/>
                      <a:pt x="365845" y="289063"/>
                      <a:pt x="365845" y="317066"/>
                    </a:cubicBezTo>
                    <a:lnTo>
                      <a:pt x="365845" y="354102"/>
                    </a:lnTo>
                    <a:lnTo>
                      <a:pt x="336939" y="354102"/>
                    </a:lnTo>
                    <a:lnTo>
                      <a:pt x="336939" y="322485"/>
                    </a:lnTo>
                    <a:cubicBezTo>
                      <a:pt x="336939" y="314355"/>
                      <a:pt x="331519" y="308032"/>
                      <a:pt x="322486" y="308032"/>
                    </a:cubicBezTo>
                    <a:cubicBezTo>
                      <a:pt x="313453" y="308032"/>
                      <a:pt x="308032" y="313452"/>
                      <a:pt x="308032" y="322485"/>
                    </a:cubicBezTo>
                    <a:lnTo>
                      <a:pt x="308032" y="354102"/>
                    </a:lnTo>
                    <a:lnTo>
                      <a:pt x="290870" y="354102"/>
                    </a:lnTo>
                    <a:cubicBezTo>
                      <a:pt x="281836" y="354102"/>
                      <a:pt x="276416" y="359521"/>
                      <a:pt x="276416" y="368555"/>
                    </a:cubicBezTo>
                    <a:cubicBezTo>
                      <a:pt x="276416" y="376685"/>
                      <a:pt x="281836" y="383009"/>
                      <a:pt x="290870" y="383009"/>
                    </a:cubicBezTo>
                    <a:lnTo>
                      <a:pt x="380298" y="383009"/>
                    </a:lnTo>
                    <a:cubicBezTo>
                      <a:pt x="389331" y="383009"/>
                      <a:pt x="394752" y="377588"/>
                      <a:pt x="394752" y="368555"/>
                    </a:cubicBezTo>
                    <a:lnTo>
                      <a:pt x="394752" y="317066"/>
                    </a:lnTo>
                    <a:cubicBezTo>
                      <a:pt x="394752" y="314355"/>
                      <a:pt x="394752" y="314355"/>
                      <a:pt x="394752" y="311646"/>
                    </a:cubicBezTo>
                    <a:lnTo>
                      <a:pt x="463404" y="311646"/>
                    </a:lnTo>
                    <a:cubicBezTo>
                      <a:pt x="472437" y="311646"/>
                      <a:pt x="477857" y="306226"/>
                      <a:pt x="477857" y="297193"/>
                    </a:cubicBezTo>
                    <a:lnTo>
                      <a:pt x="477857" y="268286"/>
                    </a:lnTo>
                    <a:cubicBezTo>
                      <a:pt x="476954" y="239380"/>
                      <a:pt x="454371" y="213184"/>
                      <a:pt x="425464" y="205054"/>
                    </a:cubicBezTo>
                    <a:close/>
                  </a:path>
                </a:pathLst>
              </a:custGeom>
              <a:solidFill>
                <a:srgbClr val="000000"/>
              </a:solidFill>
              <a:ln w="3175" cap="flat">
                <a:solidFill>
                  <a:schemeClr val="bg1"/>
                </a:solidFill>
                <a:prstDash val="solid"/>
                <a:miter/>
              </a:ln>
            </p:spPr>
            <p:txBody>
              <a:bodyPr rtlCol="0" anchor="ctr"/>
              <a:lstStyle/>
              <a:p>
                <a:endParaRPr lang="en-US"/>
              </a:p>
            </p:txBody>
          </p:sp>
          <p:sp>
            <p:nvSpPr>
              <p:cNvPr id="35" name="Freeform 381">
                <a:extLst>
                  <a:ext uri="{FF2B5EF4-FFF2-40B4-BE49-F238E27FC236}">
                    <a16:creationId xmlns:a16="http://schemas.microsoft.com/office/drawing/2014/main" id="{040A0BD2-C6B5-74FC-06A0-48EEAD46A228}"/>
                  </a:ext>
                </a:extLst>
              </p:cNvPr>
              <p:cNvSpPr/>
              <p:nvPr/>
            </p:nvSpPr>
            <p:spPr>
              <a:xfrm>
                <a:off x="7549372" y="5799171"/>
                <a:ext cx="30028" cy="30713"/>
              </a:xfrm>
              <a:custGeom>
                <a:avLst/>
                <a:gdLst>
                  <a:gd name="connsiteX0" fmla="*/ 26196 w 30028"/>
                  <a:gd name="connsiteY0" fmla="*/ 2710 h 30713"/>
                  <a:gd name="connsiteX1" fmla="*/ 14453 w 30028"/>
                  <a:gd name="connsiteY1" fmla="*/ 0 h 30713"/>
                  <a:gd name="connsiteX2" fmla="*/ 2710 w 30028"/>
                  <a:gd name="connsiteY2" fmla="*/ 2710 h 30713"/>
                  <a:gd name="connsiteX3" fmla="*/ 0 w 30028"/>
                  <a:gd name="connsiteY3" fmla="*/ 15356 h 30713"/>
                  <a:gd name="connsiteX4" fmla="*/ 2710 w 30028"/>
                  <a:gd name="connsiteY4" fmla="*/ 28003 h 30713"/>
                  <a:gd name="connsiteX5" fmla="*/ 14453 w 30028"/>
                  <a:gd name="connsiteY5" fmla="*/ 30713 h 30713"/>
                  <a:gd name="connsiteX6" fmla="*/ 26196 w 30028"/>
                  <a:gd name="connsiteY6" fmla="*/ 28003 h 30713"/>
                  <a:gd name="connsiteX7" fmla="*/ 28906 w 30028"/>
                  <a:gd name="connsiteY7" fmla="*/ 15356 h 30713"/>
                  <a:gd name="connsiteX8" fmla="*/ 26196 w 30028"/>
                  <a:gd name="connsiteY8" fmla="*/ 2710 h 3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28" h="30713">
                    <a:moveTo>
                      <a:pt x="26196" y="2710"/>
                    </a:moveTo>
                    <a:cubicBezTo>
                      <a:pt x="23486" y="0"/>
                      <a:pt x="19873" y="0"/>
                      <a:pt x="14453" y="0"/>
                    </a:cubicBezTo>
                    <a:cubicBezTo>
                      <a:pt x="11743" y="0"/>
                      <a:pt x="5420" y="2710"/>
                      <a:pt x="2710" y="2710"/>
                    </a:cubicBezTo>
                    <a:cubicBezTo>
                      <a:pt x="0" y="5420"/>
                      <a:pt x="0" y="9033"/>
                      <a:pt x="0" y="15356"/>
                    </a:cubicBezTo>
                    <a:cubicBezTo>
                      <a:pt x="0" y="18066"/>
                      <a:pt x="2710" y="24389"/>
                      <a:pt x="2710" y="28003"/>
                    </a:cubicBezTo>
                    <a:cubicBezTo>
                      <a:pt x="5420" y="30713"/>
                      <a:pt x="9033" y="30713"/>
                      <a:pt x="14453" y="30713"/>
                    </a:cubicBezTo>
                    <a:cubicBezTo>
                      <a:pt x="17163" y="30713"/>
                      <a:pt x="23486" y="28003"/>
                      <a:pt x="26196" y="28003"/>
                    </a:cubicBezTo>
                    <a:cubicBezTo>
                      <a:pt x="28906" y="25293"/>
                      <a:pt x="28906" y="21680"/>
                      <a:pt x="28906" y="15356"/>
                    </a:cubicBezTo>
                    <a:cubicBezTo>
                      <a:pt x="31616" y="9033"/>
                      <a:pt x="28906" y="5420"/>
                      <a:pt x="26196" y="2710"/>
                    </a:cubicBezTo>
                    <a:close/>
                  </a:path>
                </a:pathLst>
              </a:custGeom>
              <a:solidFill>
                <a:srgbClr val="000000"/>
              </a:solidFill>
              <a:ln w="3175" cap="flat">
                <a:solidFill>
                  <a:schemeClr val="bg1"/>
                </a:solidFill>
                <a:prstDash val="solid"/>
                <a:miter/>
              </a:ln>
            </p:spPr>
            <p:txBody>
              <a:bodyPr rtlCol="0" anchor="ctr"/>
              <a:lstStyle/>
              <a:p>
                <a:endParaRPr lang="en-US"/>
              </a:p>
            </p:txBody>
          </p:sp>
          <p:sp>
            <p:nvSpPr>
              <p:cNvPr id="36" name="Freeform 382">
                <a:extLst>
                  <a:ext uri="{FF2B5EF4-FFF2-40B4-BE49-F238E27FC236}">
                    <a16:creationId xmlns:a16="http://schemas.microsoft.com/office/drawing/2014/main" id="{0C890C1C-3C2D-E0D8-E64C-260E61B7CB37}"/>
                  </a:ext>
                </a:extLst>
              </p:cNvPr>
              <p:cNvSpPr/>
              <p:nvPr/>
            </p:nvSpPr>
            <p:spPr>
              <a:xfrm>
                <a:off x="7553889" y="5365577"/>
                <a:ext cx="25292" cy="49682"/>
              </a:xfrm>
              <a:custGeom>
                <a:avLst/>
                <a:gdLst>
                  <a:gd name="connsiteX0" fmla="*/ 12646 w 25292"/>
                  <a:gd name="connsiteY0" fmla="*/ 0 h 49682"/>
                  <a:gd name="connsiteX1" fmla="*/ 0 w 25292"/>
                  <a:gd name="connsiteY1" fmla="*/ 13550 h 49682"/>
                  <a:gd name="connsiteX2" fmla="*/ 0 w 25292"/>
                  <a:gd name="connsiteY2" fmla="*/ 36133 h 49682"/>
                  <a:gd name="connsiteX3" fmla="*/ 12646 w 25292"/>
                  <a:gd name="connsiteY3" fmla="*/ 49683 h 49682"/>
                  <a:gd name="connsiteX4" fmla="*/ 25293 w 25292"/>
                  <a:gd name="connsiteY4" fmla="*/ 36133 h 49682"/>
                  <a:gd name="connsiteX5" fmla="*/ 25293 w 25292"/>
                  <a:gd name="connsiteY5" fmla="*/ 13550 h 49682"/>
                  <a:gd name="connsiteX6" fmla="*/ 12646 w 25292"/>
                  <a:gd name="connsiteY6" fmla="*/ 0 h 49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92" h="49682">
                    <a:moveTo>
                      <a:pt x="12646" y="0"/>
                    </a:moveTo>
                    <a:cubicBezTo>
                      <a:pt x="5420" y="0"/>
                      <a:pt x="0" y="5420"/>
                      <a:pt x="0" y="13550"/>
                    </a:cubicBezTo>
                    <a:lnTo>
                      <a:pt x="0" y="36133"/>
                    </a:lnTo>
                    <a:cubicBezTo>
                      <a:pt x="0" y="44263"/>
                      <a:pt x="5420" y="49683"/>
                      <a:pt x="12646" y="49683"/>
                    </a:cubicBezTo>
                    <a:cubicBezTo>
                      <a:pt x="19873" y="49683"/>
                      <a:pt x="25293" y="44263"/>
                      <a:pt x="25293" y="36133"/>
                    </a:cubicBezTo>
                    <a:lnTo>
                      <a:pt x="25293" y="13550"/>
                    </a:lnTo>
                    <a:cubicBezTo>
                      <a:pt x="25293" y="5420"/>
                      <a:pt x="20776" y="0"/>
                      <a:pt x="12646" y="0"/>
                    </a:cubicBezTo>
                    <a:close/>
                  </a:path>
                </a:pathLst>
              </a:custGeom>
              <a:solidFill>
                <a:srgbClr val="000000"/>
              </a:solidFill>
              <a:ln w="3175" cap="flat">
                <a:solidFill>
                  <a:schemeClr val="bg1"/>
                </a:solidFill>
                <a:prstDash val="solid"/>
                <a:miter/>
              </a:ln>
            </p:spPr>
            <p:txBody>
              <a:bodyPr rtlCol="0" anchor="ctr"/>
              <a:lstStyle/>
              <a:p>
                <a:endParaRPr lang="en-US"/>
              </a:p>
            </p:txBody>
          </p:sp>
          <p:sp>
            <p:nvSpPr>
              <p:cNvPr id="37" name="Freeform 383">
                <a:extLst>
                  <a:ext uri="{FF2B5EF4-FFF2-40B4-BE49-F238E27FC236}">
                    <a16:creationId xmlns:a16="http://schemas.microsoft.com/office/drawing/2014/main" id="{EC4C2A98-81EB-9ECF-422C-05BD5382C6C1}"/>
                  </a:ext>
                </a:extLst>
              </p:cNvPr>
              <p:cNvSpPr/>
              <p:nvPr/>
            </p:nvSpPr>
            <p:spPr>
              <a:xfrm>
                <a:off x="7473945" y="5390644"/>
                <a:ext cx="43084" cy="43585"/>
              </a:xfrm>
              <a:custGeom>
                <a:avLst/>
                <a:gdLst>
                  <a:gd name="connsiteX0" fmla="*/ 38391 w 43084"/>
                  <a:gd name="connsiteY0" fmla="*/ 20099 h 43585"/>
                  <a:gd name="connsiteX1" fmla="*/ 23938 w 43084"/>
                  <a:gd name="connsiteY1" fmla="*/ 4743 h 43585"/>
                  <a:gd name="connsiteX2" fmla="*/ 4065 w 43084"/>
                  <a:gd name="connsiteY2" fmla="*/ 4743 h 43585"/>
                  <a:gd name="connsiteX3" fmla="*/ 4065 w 43084"/>
                  <a:gd name="connsiteY3" fmla="*/ 25519 h 43585"/>
                  <a:gd name="connsiteX4" fmla="*/ 18518 w 43084"/>
                  <a:gd name="connsiteY4" fmla="*/ 40875 h 43585"/>
                  <a:gd name="connsiteX5" fmla="*/ 30261 w 43084"/>
                  <a:gd name="connsiteY5" fmla="*/ 43585 h 43585"/>
                  <a:gd name="connsiteX6" fmla="*/ 42004 w 43084"/>
                  <a:gd name="connsiteY6" fmla="*/ 40875 h 43585"/>
                  <a:gd name="connsiteX7" fmla="*/ 38391 w 43084"/>
                  <a:gd name="connsiteY7" fmla="*/ 20099 h 4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4" h="43585">
                    <a:moveTo>
                      <a:pt x="38391" y="20099"/>
                    </a:moveTo>
                    <a:lnTo>
                      <a:pt x="23938" y="4743"/>
                    </a:lnTo>
                    <a:cubicBezTo>
                      <a:pt x="18518" y="-1581"/>
                      <a:pt x="9485" y="-1581"/>
                      <a:pt x="4065" y="4743"/>
                    </a:cubicBezTo>
                    <a:cubicBezTo>
                      <a:pt x="-1355" y="11066"/>
                      <a:pt x="-1355" y="20099"/>
                      <a:pt x="4065" y="25519"/>
                    </a:cubicBezTo>
                    <a:lnTo>
                      <a:pt x="18518" y="40875"/>
                    </a:lnTo>
                    <a:cubicBezTo>
                      <a:pt x="21228" y="43585"/>
                      <a:pt x="23938" y="43585"/>
                      <a:pt x="30261" y="43585"/>
                    </a:cubicBezTo>
                    <a:cubicBezTo>
                      <a:pt x="32971" y="43585"/>
                      <a:pt x="39295" y="40875"/>
                      <a:pt x="42004" y="40875"/>
                    </a:cubicBezTo>
                    <a:cubicBezTo>
                      <a:pt x="43811" y="34552"/>
                      <a:pt x="43811" y="25519"/>
                      <a:pt x="38391" y="20099"/>
                    </a:cubicBezTo>
                    <a:close/>
                  </a:path>
                </a:pathLst>
              </a:custGeom>
              <a:solidFill>
                <a:srgbClr val="000000"/>
              </a:solidFill>
              <a:ln w="3175" cap="flat">
                <a:solidFill>
                  <a:schemeClr val="bg1"/>
                </a:solidFill>
                <a:prstDash val="solid"/>
                <a:miter/>
              </a:ln>
            </p:spPr>
            <p:txBody>
              <a:bodyPr rtlCol="0" anchor="ctr"/>
              <a:lstStyle/>
              <a:p>
                <a:endParaRPr lang="en-US"/>
              </a:p>
            </p:txBody>
          </p:sp>
          <p:sp>
            <p:nvSpPr>
              <p:cNvPr id="38" name="Freeform 384">
                <a:extLst>
                  <a:ext uri="{FF2B5EF4-FFF2-40B4-BE49-F238E27FC236}">
                    <a16:creationId xmlns:a16="http://schemas.microsoft.com/office/drawing/2014/main" id="{7E18E0EB-079F-F682-1522-9E478F1F9AD2}"/>
                  </a:ext>
                </a:extLst>
              </p:cNvPr>
              <p:cNvSpPr/>
              <p:nvPr/>
            </p:nvSpPr>
            <p:spPr>
              <a:xfrm>
                <a:off x="7617572" y="5390644"/>
                <a:ext cx="43724" cy="43585"/>
              </a:xfrm>
              <a:custGeom>
                <a:avLst/>
                <a:gdLst>
                  <a:gd name="connsiteX0" fmla="*/ 38391 w 43724"/>
                  <a:gd name="connsiteY0" fmla="*/ 4743 h 43585"/>
                  <a:gd name="connsiteX1" fmla="*/ 18518 w 43724"/>
                  <a:gd name="connsiteY1" fmla="*/ 4743 h 43585"/>
                  <a:gd name="connsiteX2" fmla="*/ 4065 w 43724"/>
                  <a:gd name="connsiteY2" fmla="*/ 20099 h 43585"/>
                  <a:gd name="connsiteX3" fmla="*/ 4065 w 43724"/>
                  <a:gd name="connsiteY3" fmla="*/ 40875 h 43585"/>
                  <a:gd name="connsiteX4" fmla="*/ 15808 w 43724"/>
                  <a:gd name="connsiteY4" fmla="*/ 43585 h 43585"/>
                  <a:gd name="connsiteX5" fmla="*/ 27551 w 43724"/>
                  <a:gd name="connsiteY5" fmla="*/ 40875 h 43585"/>
                  <a:gd name="connsiteX6" fmla="*/ 42005 w 43724"/>
                  <a:gd name="connsiteY6" fmla="*/ 25519 h 43585"/>
                  <a:gd name="connsiteX7" fmla="*/ 38391 w 43724"/>
                  <a:gd name="connsiteY7" fmla="*/ 4743 h 4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724" h="43585">
                    <a:moveTo>
                      <a:pt x="38391" y="4743"/>
                    </a:moveTo>
                    <a:cubicBezTo>
                      <a:pt x="32972" y="-1581"/>
                      <a:pt x="23938" y="-1581"/>
                      <a:pt x="18518" y="4743"/>
                    </a:cubicBezTo>
                    <a:lnTo>
                      <a:pt x="4065" y="20099"/>
                    </a:lnTo>
                    <a:cubicBezTo>
                      <a:pt x="-1355" y="26422"/>
                      <a:pt x="-1355" y="35456"/>
                      <a:pt x="4065" y="40875"/>
                    </a:cubicBezTo>
                    <a:cubicBezTo>
                      <a:pt x="6775" y="43585"/>
                      <a:pt x="9485" y="43585"/>
                      <a:pt x="15808" y="43585"/>
                    </a:cubicBezTo>
                    <a:cubicBezTo>
                      <a:pt x="18518" y="43585"/>
                      <a:pt x="24841" y="43585"/>
                      <a:pt x="27551" y="40875"/>
                    </a:cubicBezTo>
                    <a:lnTo>
                      <a:pt x="42005" y="25519"/>
                    </a:lnTo>
                    <a:cubicBezTo>
                      <a:pt x="44715" y="22809"/>
                      <a:pt x="44715" y="11066"/>
                      <a:pt x="38391" y="4743"/>
                    </a:cubicBezTo>
                    <a:close/>
                  </a:path>
                </a:pathLst>
              </a:custGeom>
              <a:solidFill>
                <a:srgbClr val="000000"/>
              </a:solidFill>
              <a:ln w="3175" cap="flat">
                <a:solidFill>
                  <a:schemeClr val="bg1"/>
                </a:solidFill>
                <a:prstDash val="solid"/>
                <a:miter/>
              </a:ln>
            </p:spPr>
            <p:txBody>
              <a:bodyPr rtlCol="0" anchor="ctr"/>
              <a:lstStyle/>
              <a:p>
                <a:endParaRPr lang="en-US"/>
              </a:p>
            </p:txBody>
          </p:sp>
        </p:grpSp>
      </p:grpSp>
      <p:grpSp>
        <p:nvGrpSpPr>
          <p:cNvPr id="41" name="Group 40">
            <a:extLst>
              <a:ext uri="{FF2B5EF4-FFF2-40B4-BE49-F238E27FC236}">
                <a16:creationId xmlns:a16="http://schemas.microsoft.com/office/drawing/2014/main" id="{5C5F53B1-0726-63B6-AC4E-712783461E63}"/>
              </a:ext>
            </a:extLst>
          </p:cNvPr>
          <p:cNvGrpSpPr/>
          <p:nvPr/>
        </p:nvGrpSpPr>
        <p:grpSpPr>
          <a:xfrm>
            <a:off x="7865532" y="2416612"/>
            <a:ext cx="841053" cy="685645"/>
            <a:chOff x="4417506" y="446113"/>
            <a:chExt cx="1094363" cy="943510"/>
          </a:xfrm>
        </p:grpSpPr>
        <p:sp>
          <p:nvSpPr>
            <p:cNvPr id="42" name="Freeform 1341">
              <a:extLst>
                <a:ext uri="{FF2B5EF4-FFF2-40B4-BE49-F238E27FC236}">
                  <a16:creationId xmlns:a16="http://schemas.microsoft.com/office/drawing/2014/main" id="{EE939E70-AFD6-EBCB-A275-D912D19AF6B1}"/>
                </a:ext>
              </a:extLst>
            </p:cNvPr>
            <p:cNvSpPr/>
            <p:nvPr/>
          </p:nvSpPr>
          <p:spPr>
            <a:xfrm>
              <a:off x="5163539" y="720390"/>
              <a:ext cx="348330" cy="663748"/>
            </a:xfrm>
            <a:custGeom>
              <a:avLst/>
              <a:gdLst>
                <a:gd name="connsiteX0" fmla="*/ 296219 w 348330"/>
                <a:gd name="connsiteY0" fmla="*/ 0 h 663748"/>
                <a:gd name="connsiteX1" fmla="*/ 52112 w 348330"/>
                <a:gd name="connsiteY1" fmla="*/ 0 h 663748"/>
                <a:gd name="connsiteX2" fmla="*/ 0 w 348330"/>
                <a:gd name="connsiteY2" fmla="*/ 52112 h 663748"/>
                <a:gd name="connsiteX3" fmla="*/ 0 w 348330"/>
                <a:gd name="connsiteY3" fmla="*/ 54855 h 663748"/>
                <a:gd name="connsiteX4" fmla="*/ 16456 w 348330"/>
                <a:gd name="connsiteY4" fmla="*/ 93254 h 663748"/>
                <a:gd name="connsiteX5" fmla="*/ 0 w 348330"/>
                <a:gd name="connsiteY5" fmla="*/ 131652 h 663748"/>
                <a:gd name="connsiteX6" fmla="*/ 0 w 348330"/>
                <a:gd name="connsiteY6" fmla="*/ 134395 h 663748"/>
                <a:gd name="connsiteX7" fmla="*/ 16456 w 348330"/>
                <a:gd name="connsiteY7" fmla="*/ 172794 h 663748"/>
                <a:gd name="connsiteX8" fmla="*/ 0 w 348330"/>
                <a:gd name="connsiteY8" fmla="*/ 211193 h 663748"/>
                <a:gd name="connsiteX9" fmla="*/ 0 w 348330"/>
                <a:gd name="connsiteY9" fmla="*/ 213935 h 663748"/>
                <a:gd name="connsiteX10" fmla="*/ 16456 w 348330"/>
                <a:gd name="connsiteY10" fmla="*/ 252334 h 663748"/>
                <a:gd name="connsiteX11" fmla="*/ 0 w 348330"/>
                <a:gd name="connsiteY11" fmla="*/ 290733 h 663748"/>
                <a:gd name="connsiteX12" fmla="*/ 0 w 348330"/>
                <a:gd name="connsiteY12" fmla="*/ 293475 h 663748"/>
                <a:gd name="connsiteX13" fmla="*/ 16456 w 348330"/>
                <a:gd name="connsiteY13" fmla="*/ 331874 h 663748"/>
                <a:gd name="connsiteX14" fmla="*/ 0 w 348330"/>
                <a:gd name="connsiteY14" fmla="*/ 370273 h 663748"/>
                <a:gd name="connsiteX15" fmla="*/ 0 w 348330"/>
                <a:gd name="connsiteY15" fmla="*/ 373016 h 663748"/>
                <a:gd name="connsiteX16" fmla="*/ 16456 w 348330"/>
                <a:gd name="connsiteY16" fmla="*/ 411414 h 663748"/>
                <a:gd name="connsiteX17" fmla="*/ 0 w 348330"/>
                <a:gd name="connsiteY17" fmla="*/ 449813 h 663748"/>
                <a:gd name="connsiteX18" fmla="*/ 0 w 348330"/>
                <a:gd name="connsiteY18" fmla="*/ 452556 h 663748"/>
                <a:gd name="connsiteX19" fmla="*/ 16456 w 348330"/>
                <a:gd name="connsiteY19" fmla="*/ 490954 h 663748"/>
                <a:gd name="connsiteX20" fmla="*/ 0 w 348330"/>
                <a:gd name="connsiteY20" fmla="*/ 529353 h 663748"/>
                <a:gd name="connsiteX21" fmla="*/ 0 w 348330"/>
                <a:gd name="connsiteY21" fmla="*/ 532096 h 663748"/>
                <a:gd name="connsiteX22" fmla="*/ 16456 w 348330"/>
                <a:gd name="connsiteY22" fmla="*/ 570494 h 663748"/>
                <a:gd name="connsiteX23" fmla="*/ 0 w 348330"/>
                <a:gd name="connsiteY23" fmla="*/ 608893 h 663748"/>
                <a:gd name="connsiteX24" fmla="*/ 0 w 348330"/>
                <a:gd name="connsiteY24" fmla="*/ 611636 h 663748"/>
                <a:gd name="connsiteX25" fmla="*/ 52112 w 348330"/>
                <a:gd name="connsiteY25" fmla="*/ 663748 h 663748"/>
                <a:gd name="connsiteX26" fmla="*/ 296219 w 348330"/>
                <a:gd name="connsiteY26" fmla="*/ 663748 h 663748"/>
                <a:gd name="connsiteX27" fmla="*/ 348331 w 348330"/>
                <a:gd name="connsiteY27" fmla="*/ 611636 h 663748"/>
                <a:gd name="connsiteX28" fmla="*/ 348331 w 348330"/>
                <a:gd name="connsiteY28" fmla="*/ 608893 h 663748"/>
                <a:gd name="connsiteX29" fmla="*/ 331874 w 348330"/>
                <a:gd name="connsiteY29" fmla="*/ 570494 h 663748"/>
                <a:gd name="connsiteX30" fmla="*/ 348331 w 348330"/>
                <a:gd name="connsiteY30" fmla="*/ 532096 h 663748"/>
                <a:gd name="connsiteX31" fmla="*/ 348331 w 348330"/>
                <a:gd name="connsiteY31" fmla="*/ 529353 h 663748"/>
                <a:gd name="connsiteX32" fmla="*/ 331874 w 348330"/>
                <a:gd name="connsiteY32" fmla="*/ 490954 h 663748"/>
                <a:gd name="connsiteX33" fmla="*/ 348331 w 348330"/>
                <a:gd name="connsiteY33" fmla="*/ 452556 h 663748"/>
                <a:gd name="connsiteX34" fmla="*/ 348331 w 348330"/>
                <a:gd name="connsiteY34" fmla="*/ 449813 h 663748"/>
                <a:gd name="connsiteX35" fmla="*/ 331874 w 348330"/>
                <a:gd name="connsiteY35" fmla="*/ 411414 h 663748"/>
                <a:gd name="connsiteX36" fmla="*/ 348331 w 348330"/>
                <a:gd name="connsiteY36" fmla="*/ 373016 h 663748"/>
                <a:gd name="connsiteX37" fmla="*/ 348331 w 348330"/>
                <a:gd name="connsiteY37" fmla="*/ 370273 h 663748"/>
                <a:gd name="connsiteX38" fmla="*/ 331874 w 348330"/>
                <a:gd name="connsiteY38" fmla="*/ 331874 h 663748"/>
                <a:gd name="connsiteX39" fmla="*/ 348331 w 348330"/>
                <a:gd name="connsiteY39" fmla="*/ 293475 h 663748"/>
                <a:gd name="connsiteX40" fmla="*/ 348331 w 348330"/>
                <a:gd name="connsiteY40" fmla="*/ 290733 h 663748"/>
                <a:gd name="connsiteX41" fmla="*/ 331874 w 348330"/>
                <a:gd name="connsiteY41" fmla="*/ 252334 h 663748"/>
                <a:gd name="connsiteX42" fmla="*/ 348331 w 348330"/>
                <a:gd name="connsiteY42" fmla="*/ 213935 h 663748"/>
                <a:gd name="connsiteX43" fmla="*/ 348331 w 348330"/>
                <a:gd name="connsiteY43" fmla="*/ 211193 h 663748"/>
                <a:gd name="connsiteX44" fmla="*/ 331874 w 348330"/>
                <a:gd name="connsiteY44" fmla="*/ 172794 h 663748"/>
                <a:gd name="connsiteX45" fmla="*/ 348331 w 348330"/>
                <a:gd name="connsiteY45" fmla="*/ 134395 h 663748"/>
                <a:gd name="connsiteX46" fmla="*/ 348331 w 348330"/>
                <a:gd name="connsiteY46" fmla="*/ 131652 h 663748"/>
                <a:gd name="connsiteX47" fmla="*/ 331874 w 348330"/>
                <a:gd name="connsiteY47" fmla="*/ 93254 h 663748"/>
                <a:gd name="connsiteX48" fmla="*/ 348331 w 348330"/>
                <a:gd name="connsiteY48" fmla="*/ 54855 h 663748"/>
                <a:gd name="connsiteX49" fmla="*/ 348331 w 348330"/>
                <a:gd name="connsiteY49" fmla="*/ 52112 h 663748"/>
                <a:gd name="connsiteX50" fmla="*/ 296219 w 348330"/>
                <a:gd name="connsiteY50" fmla="*/ 0 h 663748"/>
                <a:gd name="connsiteX51" fmla="*/ 296219 w 348330"/>
                <a:gd name="connsiteY51" fmla="*/ 0 h 663748"/>
                <a:gd name="connsiteX52" fmla="*/ 320903 w 348330"/>
                <a:gd name="connsiteY52" fmla="*/ 619864 h 663748"/>
                <a:gd name="connsiteX53" fmla="*/ 296219 w 348330"/>
                <a:gd name="connsiteY53" fmla="*/ 644549 h 663748"/>
                <a:gd name="connsiteX54" fmla="*/ 52112 w 348330"/>
                <a:gd name="connsiteY54" fmla="*/ 644549 h 663748"/>
                <a:gd name="connsiteX55" fmla="*/ 27428 w 348330"/>
                <a:gd name="connsiteY55" fmla="*/ 619864 h 663748"/>
                <a:gd name="connsiteX56" fmla="*/ 27428 w 348330"/>
                <a:gd name="connsiteY56" fmla="*/ 617122 h 663748"/>
                <a:gd name="connsiteX57" fmla="*/ 52112 w 348330"/>
                <a:gd name="connsiteY57" fmla="*/ 592437 h 663748"/>
                <a:gd name="connsiteX58" fmla="*/ 296219 w 348330"/>
                <a:gd name="connsiteY58" fmla="*/ 592437 h 663748"/>
                <a:gd name="connsiteX59" fmla="*/ 320903 w 348330"/>
                <a:gd name="connsiteY59" fmla="*/ 617122 h 663748"/>
                <a:gd name="connsiteX60" fmla="*/ 320903 w 348330"/>
                <a:gd name="connsiteY60" fmla="*/ 619864 h 663748"/>
                <a:gd name="connsiteX61" fmla="*/ 320903 w 348330"/>
                <a:gd name="connsiteY61" fmla="*/ 537581 h 663748"/>
                <a:gd name="connsiteX62" fmla="*/ 296219 w 348330"/>
                <a:gd name="connsiteY62" fmla="*/ 562266 h 663748"/>
                <a:gd name="connsiteX63" fmla="*/ 52112 w 348330"/>
                <a:gd name="connsiteY63" fmla="*/ 562266 h 663748"/>
                <a:gd name="connsiteX64" fmla="*/ 27428 w 348330"/>
                <a:gd name="connsiteY64" fmla="*/ 537581 h 663748"/>
                <a:gd name="connsiteX65" fmla="*/ 27428 w 348330"/>
                <a:gd name="connsiteY65" fmla="*/ 534839 h 663748"/>
                <a:gd name="connsiteX66" fmla="*/ 52112 w 348330"/>
                <a:gd name="connsiteY66" fmla="*/ 510154 h 663748"/>
                <a:gd name="connsiteX67" fmla="*/ 298961 w 348330"/>
                <a:gd name="connsiteY67" fmla="*/ 510154 h 663748"/>
                <a:gd name="connsiteX68" fmla="*/ 323646 w 348330"/>
                <a:gd name="connsiteY68" fmla="*/ 534839 h 663748"/>
                <a:gd name="connsiteX69" fmla="*/ 323646 w 348330"/>
                <a:gd name="connsiteY69" fmla="*/ 537581 h 663748"/>
                <a:gd name="connsiteX70" fmla="*/ 320903 w 348330"/>
                <a:gd name="connsiteY70" fmla="*/ 458041 h 663748"/>
                <a:gd name="connsiteX71" fmla="*/ 296219 w 348330"/>
                <a:gd name="connsiteY71" fmla="*/ 482726 h 663748"/>
                <a:gd name="connsiteX72" fmla="*/ 49369 w 348330"/>
                <a:gd name="connsiteY72" fmla="*/ 482726 h 663748"/>
                <a:gd name="connsiteX73" fmla="*/ 24685 w 348330"/>
                <a:gd name="connsiteY73" fmla="*/ 458041 h 663748"/>
                <a:gd name="connsiteX74" fmla="*/ 24685 w 348330"/>
                <a:gd name="connsiteY74" fmla="*/ 455298 h 663748"/>
                <a:gd name="connsiteX75" fmla="*/ 49369 w 348330"/>
                <a:gd name="connsiteY75" fmla="*/ 430614 h 663748"/>
                <a:gd name="connsiteX76" fmla="*/ 293476 w 348330"/>
                <a:gd name="connsiteY76" fmla="*/ 430614 h 663748"/>
                <a:gd name="connsiteX77" fmla="*/ 318160 w 348330"/>
                <a:gd name="connsiteY77" fmla="*/ 455298 h 663748"/>
                <a:gd name="connsiteX78" fmla="*/ 318160 w 348330"/>
                <a:gd name="connsiteY78" fmla="*/ 458041 h 663748"/>
                <a:gd name="connsiteX79" fmla="*/ 320903 w 348330"/>
                <a:gd name="connsiteY79" fmla="*/ 378501 h 663748"/>
                <a:gd name="connsiteX80" fmla="*/ 296219 w 348330"/>
                <a:gd name="connsiteY80" fmla="*/ 403186 h 663748"/>
                <a:gd name="connsiteX81" fmla="*/ 52112 w 348330"/>
                <a:gd name="connsiteY81" fmla="*/ 403186 h 663748"/>
                <a:gd name="connsiteX82" fmla="*/ 27428 w 348330"/>
                <a:gd name="connsiteY82" fmla="*/ 378501 h 663748"/>
                <a:gd name="connsiteX83" fmla="*/ 27428 w 348330"/>
                <a:gd name="connsiteY83" fmla="*/ 375758 h 663748"/>
                <a:gd name="connsiteX84" fmla="*/ 52112 w 348330"/>
                <a:gd name="connsiteY84" fmla="*/ 351073 h 663748"/>
                <a:gd name="connsiteX85" fmla="*/ 298961 w 348330"/>
                <a:gd name="connsiteY85" fmla="*/ 351073 h 663748"/>
                <a:gd name="connsiteX86" fmla="*/ 323646 w 348330"/>
                <a:gd name="connsiteY86" fmla="*/ 375758 h 663748"/>
                <a:gd name="connsiteX87" fmla="*/ 323646 w 348330"/>
                <a:gd name="connsiteY87" fmla="*/ 378501 h 663748"/>
                <a:gd name="connsiteX88" fmla="*/ 320903 w 348330"/>
                <a:gd name="connsiteY88" fmla="*/ 296218 h 663748"/>
                <a:gd name="connsiteX89" fmla="*/ 296219 w 348330"/>
                <a:gd name="connsiteY89" fmla="*/ 320903 h 663748"/>
                <a:gd name="connsiteX90" fmla="*/ 49369 w 348330"/>
                <a:gd name="connsiteY90" fmla="*/ 320903 h 663748"/>
                <a:gd name="connsiteX91" fmla="*/ 24685 w 348330"/>
                <a:gd name="connsiteY91" fmla="*/ 296218 h 663748"/>
                <a:gd name="connsiteX92" fmla="*/ 24685 w 348330"/>
                <a:gd name="connsiteY92" fmla="*/ 293475 h 663748"/>
                <a:gd name="connsiteX93" fmla="*/ 49369 w 348330"/>
                <a:gd name="connsiteY93" fmla="*/ 268791 h 663748"/>
                <a:gd name="connsiteX94" fmla="*/ 296219 w 348330"/>
                <a:gd name="connsiteY94" fmla="*/ 268791 h 663748"/>
                <a:gd name="connsiteX95" fmla="*/ 320903 w 348330"/>
                <a:gd name="connsiteY95" fmla="*/ 293475 h 663748"/>
                <a:gd name="connsiteX96" fmla="*/ 320903 w 348330"/>
                <a:gd name="connsiteY96" fmla="*/ 296218 h 663748"/>
                <a:gd name="connsiteX97" fmla="*/ 320903 w 348330"/>
                <a:gd name="connsiteY97" fmla="*/ 216678 h 663748"/>
                <a:gd name="connsiteX98" fmla="*/ 296219 w 348330"/>
                <a:gd name="connsiteY98" fmla="*/ 241363 h 663748"/>
                <a:gd name="connsiteX99" fmla="*/ 49369 w 348330"/>
                <a:gd name="connsiteY99" fmla="*/ 241363 h 663748"/>
                <a:gd name="connsiteX100" fmla="*/ 24685 w 348330"/>
                <a:gd name="connsiteY100" fmla="*/ 216678 h 663748"/>
                <a:gd name="connsiteX101" fmla="*/ 24685 w 348330"/>
                <a:gd name="connsiteY101" fmla="*/ 213935 h 663748"/>
                <a:gd name="connsiteX102" fmla="*/ 49369 w 348330"/>
                <a:gd name="connsiteY102" fmla="*/ 189250 h 663748"/>
                <a:gd name="connsiteX103" fmla="*/ 296219 w 348330"/>
                <a:gd name="connsiteY103" fmla="*/ 189250 h 663748"/>
                <a:gd name="connsiteX104" fmla="*/ 320903 w 348330"/>
                <a:gd name="connsiteY104" fmla="*/ 213935 h 663748"/>
                <a:gd name="connsiteX105" fmla="*/ 320903 w 348330"/>
                <a:gd name="connsiteY105" fmla="*/ 216678 h 663748"/>
                <a:gd name="connsiteX106" fmla="*/ 320903 w 348330"/>
                <a:gd name="connsiteY106" fmla="*/ 137138 h 663748"/>
                <a:gd name="connsiteX107" fmla="*/ 296219 w 348330"/>
                <a:gd name="connsiteY107" fmla="*/ 161823 h 663748"/>
                <a:gd name="connsiteX108" fmla="*/ 49369 w 348330"/>
                <a:gd name="connsiteY108" fmla="*/ 161823 h 663748"/>
                <a:gd name="connsiteX109" fmla="*/ 24685 w 348330"/>
                <a:gd name="connsiteY109" fmla="*/ 137138 h 663748"/>
                <a:gd name="connsiteX110" fmla="*/ 24685 w 348330"/>
                <a:gd name="connsiteY110" fmla="*/ 134395 h 663748"/>
                <a:gd name="connsiteX111" fmla="*/ 49369 w 348330"/>
                <a:gd name="connsiteY111" fmla="*/ 109710 h 663748"/>
                <a:gd name="connsiteX112" fmla="*/ 293476 w 348330"/>
                <a:gd name="connsiteY112" fmla="*/ 109710 h 663748"/>
                <a:gd name="connsiteX113" fmla="*/ 318160 w 348330"/>
                <a:gd name="connsiteY113" fmla="*/ 134395 h 663748"/>
                <a:gd name="connsiteX114" fmla="*/ 318160 w 348330"/>
                <a:gd name="connsiteY114" fmla="*/ 137138 h 663748"/>
                <a:gd name="connsiteX115" fmla="*/ 320903 w 348330"/>
                <a:gd name="connsiteY115" fmla="*/ 54855 h 663748"/>
                <a:gd name="connsiteX116" fmla="*/ 296219 w 348330"/>
                <a:gd name="connsiteY116" fmla="*/ 79540 h 663748"/>
                <a:gd name="connsiteX117" fmla="*/ 52112 w 348330"/>
                <a:gd name="connsiteY117" fmla="*/ 79540 h 663748"/>
                <a:gd name="connsiteX118" fmla="*/ 27428 w 348330"/>
                <a:gd name="connsiteY118" fmla="*/ 54855 h 663748"/>
                <a:gd name="connsiteX119" fmla="*/ 27428 w 348330"/>
                <a:gd name="connsiteY119" fmla="*/ 52112 h 663748"/>
                <a:gd name="connsiteX120" fmla="*/ 52112 w 348330"/>
                <a:gd name="connsiteY120" fmla="*/ 27428 h 663748"/>
                <a:gd name="connsiteX121" fmla="*/ 296219 w 348330"/>
                <a:gd name="connsiteY121" fmla="*/ 27428 h 663748"/>
                <a:gd name="connsiteX122" fmla="*/ 320903 w 348330"/>
                <a:gd name="connsiteY122" fmla="*/ 52112 h 663748"/>
                <a:gd name="connsiteX123" fmla="*/ 320903 w 348330"/>
                <a:gd name="connsiteY123" fmla="*/ 54855 h 663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348330" h="663748">
                  <a:moveTo>
                    <a:pt x="296219" y="0"/>
                  </a:moveTo>
                  <a:lnTo>
                    <a:pt x="52112" y="0"/>
                  </a:lnTo>
                  <a:cubicBezTo>
                    <a:pt x="24685" y="0"/>
                    <a:pt x="0" y="21942"/>
                    <a:pt x="0" y="52112"/>
                  </a:cubicBezTo>
                  <a:lnTo>
                    <a:pt x="0" y="54855"/>
                  </a:lnTo>
                  <a:cubicBezTo>
                    <a:pt x="0" y="68569"/>
                    <a:pt x="5485" y="85026"/>
                    <a:pt x="16456" y="93254"/>
                  </a:cubicBezTo>
                  <a:cubicBezTo>
                    <a:pt x="5485" y="104225"/>
                    <a:pt x="0" y="117939"/>
                    <a:pt x="0" y="131652"/>
                  </a:cubicBezTo>
                  <a:lnTo>
                    <a:pt x="0" y="134395"/>
                  </a:lnTo>
                  <a:cubicBezTo>
                    <a:pt x="0" y="148109"/>
                    <a:pt x="5485" y="164566"/>
                    <a:pt x="16456" y="172794"/>
                  </a:cubicBezTo>
                  <a:cubicBezTo>
                    <a:pt x="5485" y="183765"/>
                    <a:pt x="0" y="197479"/>
                    <a:pt x="0" y="211193"/>
                  </a:cubicBezTo>
                  <a:lnTo>
                    <a:pt x="0" y="213935"/>
                  </a:lnTo>
                  <a:cubicBezTo>
                    <a:pt x="0" y="227649"/>
                    <a:pt x="5485" y="244106"/>
                    <a:pt x="16456" y="252334"/>
                  </a:cubicBezTo>
                  <a:cubicBezTo>
                    <a:pt x="5485" y="263305"/>
                    <a:pt x="0" y="277019"/>
                    <a:pt x="0" y="290733"/>
                  </a:cubicBezTo>
                  <a:lnTo>
                    <a:pt x="0" y="293475"/>
                  </a:lnTo>
                  <a:cubicBezTo>
                    <a:pt x="0" y="307189"/>
                    <a:pt x="5485" y="323646"/>
                    <a:pt x="16456" y="331874"/>
                  </a:cubicBezTo>
                  <a:cubicBezTo>
                    <a:pt x="5485" y="342845"/>
                    <a:pt x="0" y="356559"/>
                    <a:pt x="0" y="370273"/>
                  </a:cubicBezTo>
                  <a:lnTo>
                    <a:pt x="0" y="373016"/>
                  </a:lnTo>
                  <a:cubicBezTo>
                    <a:pt x="0" y="386729"/>
                    <a:pt x="5485" y="403186"/>
                    <a:pt x="16456" y="411414"/>
                  </a:cubicBezTo>
                  <a:cubicBezTo>
                    <a:pt x="5485" y="422385"/>
                    <a:pt x="0" y="436099"/>
                    <a:pt x="0" y="449813"/>
                  </a:cubicBezTo>
                  <a:lnTo>
                    <a:pt x="0" y="452556"/>
                  </a:lnTo>
                  <a:cubicBezTo>
                    <a:pt x="0" y="466270"/>
                    <a:pt x="5485" y="482726"/>
                    <a:pt x="16456" y="490954"/>
                  </a:cubicBezTo>
                  <a:cubicBezTo>
                    <a:pt x="5485" y="501925"/>
                    <a:pt x="0" y="515639"/>
                    <a:pt x="0" y="529353"/>
                  </a:cubicBezTo>
                  <a:lnTo>
                    <a:pt x="0" y="532096"/>
                  </a:lnTo>
                  <a:cubicBezTo>
                    <a:pt x="0" y="545810"/>
                    <a:pt x="5485" y="562266"/>
                    <a:pt x="16456" y="570494"/>
                  </a:cubicBezTo>
                  <a:cubicBezTo>
                    <a:pt x="5485" y="581466"/>
                    <a:pt x="0" y="595179"/>
                    <a:pt x="0" y="608893"/>
                  </a:cubicBezTo>
                  <a:lnTo>
                    <a:pt x="0" y="611636"/>
                  </a:lnTo>
                  <a:cubicBezTo>
                    <a:pt x="0" y="639063"/>
                    <a:pt x="21942" y="663748"/>
                    <a:pt x="52112" y="663748"/>
                  </a:cubicBezTo>
                  <a:lnTo>
                    <a:pt x="296219" y="663748"/>
                  </a:lnTo>
                  <a:cubicBezTo>
                    <a:pt x="323646" y="663748"/>
                    <a:pt x="348331" y="641806"/>
                    <a:pt x="348331" y="611636"/>
                  </a:cubicBezTo>
                  <a:lnTo>
                    <a:pt x="348331" y="608893"/>
                  </a:lnTo>
                  <a:cubicBezTo>
                    <a:pt x="348331" y="595179"/>
                    <a:pt x="342846" y="578723"/>
                    <a:pt x="331874" y="570494"/>
                  </a:cubicBezTo>
                  <a:cubicBezTo>
                    <a:pt x="342846" y="559523"/>
                    <a:pt x="348331" y="545810"/>
                    <a:pt x="348331" y="532096"/>
                  </a:cubicBezTo>
                  <a:lnTo>
                    <a:pt x="348331" y="529353"/>
                  </a:lnTo>
                  <a:cubicBezTo>
                    <a:pt x="348331" y="515639"/>
                    <a:pt x="342846" y="499183"/>
                    <a:pt x="331874" y="490954"/>
                  </a:cubicBezTo>
                  <a:cubicBezTo>
                    <a:pt x="342846" y="479983"/>
                    <a:pt x="348331" y="466270"/>
                    <a:pt x="348331" y="452556"/>
                  </a:cubicBezTo>
                  <a:lnTo>
                    <a:pt x="348331" y="449813"/>
                  </a:lnTo>
                  <a:cubicBezTo>
                    <a:pt x="348331" y="436099"/>
                    <a:pt x="342846" y="419643"/>
                    <a:pt x="331874" y="411414"/>
                  </a:cubicBezTo>
                  <a:cubicBezTo>
                    <a:pt x="342846" y="400443"/>
                    <a:pt x="348331" y="386729"/>
                    <a:pt x="348331" y="373016"/>
                  </a:cubicBezTo>
                  <a:lnTo>
                    <a:pt x="348331" y="370273"/>
                  </a:lnTo>
                  <a:cubicBezTo>
                    <a:pt x="348331" y="356559"/>
                    <a:pt x="342846" y="340102"/>
                    <a:pt x="331874" y="331874"/>
                  </a:cubicBezTo>
                  <a:cubicBezTo>
                    <a:pt x="342846" y="320903"/>
                    <a:pt x="348331" y="307189"/>
                    <a:pt x="348331" y="293475"/>
                  </a:cubicBezTo>
                  <a:lnTo>
                    <a:pt x="348331" y="290733"/>
                  </a:lnTo>
                  <a:cubicBezTo>
                    <a:pt x="348331" y="277019"/>
                    <a:pt x="342846" y="260562"/>
                    <a:pt x="331874" y="252334"/>
                  </a:cubicBezTo>
                  <a:cubicBezTo>
                    <a:pt x="342846" y="241363"/>
                    <a:pt x="348331" y="227649"/>
                    <a:pt x="348331" y="213935"/>
                  </a:cubicBezTo>
                  <a:lnTo>
                    <a:pt x="348331" y="211193"/>
                  </a:lnTo>
                  <a:cubicBezTo>
                    <a:pt x="348331" y="197479"/>
                    <a:pt x="342846" y="181022"/>
                    <a:pt x="331874" y="172794"/>
                  </a:cubicBezTo>
                  <a:cubicBezTo>
                    <a:pt x="342846" y="161823"/>
                    <a:pt x="348331" y="148109"/>
                    <a:pt x="348331" y="134395"/>
                  </a:cubicBezTo>
                  <a:lnTo>
                    <a:pt x="348331" y="131652"/>
                  </a:lnTo>
                  <a:cubicBezTo>
                    <a:pt x="348331" y="117939"/>
                    <a:pt x="342846" y="101482"/>
                    <a:pt x="331874" y="93254"/>
                  </a:cubicBezTo>
                  <a:cubicBezTo>
                    <a:pt x="342846" y="82283"/>
                    <a:pt x="348331" y="68569"/>
                    <a:pt x="348331" y="54855"/>
                  </a:cubicBezTo>
                  <a:lnTo>
                    <a:pt x="348331" y="52112"/>
                  </a:lnTo>
                  <a:cubicBezTo>
                    <a:pt x="348331" y="24685"/>
                    <a:pt x="323646" y="0"/>
                    <a:pt x="296219" y="0"/>
                  </a:cubicBezTo>
                  <a:lnTo>
                    <a:pt x="296219" y="0"/>
                  </a:lnTo>
                  <a:close/>
                  <a:moveTo>
                    <a:pt x="320903" y="619864"/>
                  </a:moveTo>
                  <a:cubicBezTo>
                    <a:pt x="320903" y="633578"/>
                    <a:pt x="309932" y="644549"/>
                    <a:pt x="296219" y="644549"/>
                  </a:cubicBezTo>
                  <a:lnTo>
                    <a:pt x="52112" y="644549"/>
                  </a:lnTo>
                  <a:cubicBezTo>
                    <a:pt x="38399" y="644549"/>
                    <a:pt x="27428" y="633578"/>
                    <a:pt x="27428" y="619864"/>
                  </a:cubicBezTo>
                  <a:lnTo>
                    <a:pt x="27428" y="617122"/>
                  </a:lnTo>
                  <a:cubicBezTo>
                    <a:pt x="27428" y="603408"/>
                    <a:pt x="38399" y="592437"/>
                    <a:pt x="52112" y="592437"/>
                  </a:cubicBezTo>
                  <a:lnTo>
                    <a:pt x="296219" y="592437"/>
                  </a:lnTo>
                  <a:cubicBezTo>
                    <a:pt x="309932" y="592437"/>
                    <a:pt x="320903" y="603408"/>
                    <a:pt x="320903" y="617122"/>
                  </a:cubicBezTo>
                  <a:lnTo>
                    <a:pt x="320903" y="619864"/>
                  </a:lnTo>
                  <a:close/>
                  <a:moveTo>
                    <a:pt x="320903" y="537581"/>
                  </a:moveTo>
                  <a:cubicBezTo>
                    <a:pt x="320903" y="551295"/>
                    <a:pt x="309932" y="562266"/>
                    <a:pt x="296219" y="562266"/>
                  </a:cubicBezTo>
                  <a:lnTo>
                    <a:pt x="52112" y="562266"/>
                  </a:lnTo>
                  <a:cubicBezTo>
                    <a:pt x="38399" y="562266"/>
                    <a:pt x="27428" y="551295"/>
                    <a:pt x="27428" y="537581"/>
                  </a:cubicBezTo>
                  <a:lnTo>
                    <a:pt x="27428" y="534839"/>
                  </a:lnTo>
                  <a:cubicBezTo>
                    <a:pt x="27428" y="521125"/>
                    <a:pt x="38399" y="510154"/>
                    <a:pt x="52112" y="510154"/>
                  </a:cubicBezTo>
                  <a:lnTo>
                    <a:pt x="298961" y="510154"/>
                  </a:lnTo>
                  <a:cubicBezTo>
                    <a:pt x="312675" y="510154"/>
                    <a:pt x="323646" y="521125"/>
                    <a:pt x="323646" y="534839"/>
                  </a:cubicBezTo>
                  <a:lnTo>
                    <a:pt x="323646" y="537581"/>
                  </a:lnTo>
                  <a:close/>
                  <a:moveTo>
                    <a:pt x="320903" y="458041"/>
                  </a:moveTo>
                  <a:cubicBezTo>
                    <a:pt x="320903" y="471755"/>
                    <a:pt x="309932" y="482726"/>
                    <a:pt x="296219" y="482726"/>
                  </a:cubicBezTo>
                  <a:lnTo>
                    <a:pt x="49369" y="482726"/>
                  </a:lnTo>
                  <a:cubicBezTo>
                    <a:pt x="35656" y="482726"/>
                    <a:pt x="24685" y="471755"/>
                    <a:pt x="24685" y="458041"/>
                  </a:cubicBezTo>
                  <a:lnTo>
                    <a:pt x="24685" y="455298"/>
                  </a:lnTo>
                  <a:cubicBezTo>
                    <a:pt x="24685" y="441585"/>
                    <a:pt x="35656" y="430614"/>
                    <a:pt x="49369" y="430614"/>
                  </a:cubicBezTo>
                  <a:lnTo>
                    <a:pt x="293476" y="430614"/>
                  </a:lnTo>
                  <a:cubicBezTo>
                    <a:pt x="307189" y="430614"/>
                    <a:pt x="318160" y="441585"/>
                    <a:pt x="318160" y="455298"/>
                  </a:cubicBezTo>
                  <a:lnTo>
                    <a:pt x="318160" y="458041"/>
                  </a:lnTo>
                  <a:close/>
                  <a:moveTo>
                    <a:pt x="320903" y="378501"/>
                  </a:moveTo>
                  <a:cubicBezTo>
                    <a:pt x="320903" y="392215"/>
                    <a:pt x="309932" y="403186"/>
                    <a:pt x="296219" y="403186"/>
                  </a:cubicBezTo>
                  <a:lnTo>
                    <a:pt x="52112" y="403186"/>
                  </a:lnTo>
                  <a:cubicBezTo>
                    <a:pt x="38399" y="403186"/>
                    <a:pt x="27428" y="392215"/>
                    <a:pt x="27428" y="378501"/>
                  </a:cubicBezTo>
                  <a:lnTo>
                    <a:pt x="27428" y="375758"/>
                  </a:lnTo>
                  <a:cubicBezTo>
                    <a:pt x="27428" y="362045"/>
                    <a:pt x="38399" y="351073"/>
                    <a:pt x="52112" y="351073"/>
                  </a:cubicBezTo>
                  <a:lnTo>
                    <a:pt x="298961" y="351073"/>
                  </a:lnTo>
                  <a:cubicBezTo>
                    <a:pt x="312675" y="351073"/>
                    <a:pt x="323646" y="362045"/>
                    <a:pt x="323646" y="375758"/>
                  </a:cubicBezTo>
                  <a:lnTo>
                    <a:pt x="323646" y="378501"/>
                  </a:lnTo>
                  <a:close/>
                  <a:moveTo>
                    <a:pt x="320903" y="296218"/>
                  </a:moveTo>
                  <a:cubicBezTo>
                    <a:pt x="320903" y="309932"/>
                    <a:pt x="309932" y="320903"/>
                    <a:pt x="296219" y="320903"/>
                  </a:cubicBezTo>
                  <a:lnTo>
                    <a:pt x="49369" y="320903"/>
                  </a:lnTo>
                  <a:cubicBezTo>
                    <a:pt x="35656" y="320903"/>
                    <a:pt x="24685" y="309932"/>
                    <a:pt x="24685" y="296218"/>
                  </a:cubicBezTo>
                  <a:lnTo>
                    <a:pt x="24685" y="293475"/>
                  </a:lnTo>
                  <a:cubicBezTo>
                    <a:pt x="24685" y="279762"/>
                    <a:pt x="35656" y="268791"/>
                    <a:pt x="49369" y="268791"/>
                  </a:cubicBezTo>
                  <a:lnTo>
                    <a:pt x="296219" y="268791"/>
                  </a:lnTo>
                  <a:cubicBezTo>
                    <a:pt x="309932" y="268791"/>
                    <a:pt x="320903" y="279762"/>
                    <a:pt x="320903" y="293475"/>
                  </a:cubicBezTo>
                  <a:lnTo>
                    <a:pt x="320903" y="296218"/>
                  </a:lnTo>
                  <a:close/>
                  <a:moveTo>
                    <a:pt x="320903" y="216678"/>
                  </a:moveTo>
                  <a:cubicBezTo>
                    <a:pt x="320903" y="230392"/>
                    <a:pt x="309932" y="241363"/>
                    <a:pt x="296219" y="241363"/>
                  </a:cubicBezTo>
                  <a:lnTo>
                    <a:pt x="49369" y="241363"/>
                  </a:lnTo>
                  <a:cubicBezTo>
                    <a:pt x="35656" y="241363"/>
                    <a:pt x="24685" y="230392"/>
                    <a:pt x="24685" y="216678"/>
                  </a:cubicBezTo>
                  <a:lnTo>
                    <a:pt x="24685" y="213935"/>
                  </a:lnTo>
                  <a:cubicBezTo>
                    <a:pt x="24685" y="200222"/>
                    <a:pt x="35656" y="189250"/>
                    <a:pt x="49369" y="189250"/>
                  </a:cubicBezTo>
                  <a:lnTo>
                    <a:pt x="296219" y="189250"/>
                  </a:lnTo>
                  <a:cubicBezTo>
                    <a:pt x="309932" y="189250"/>
                    <a:pt x="320903" y="200222"/>
                    <a:pt x="320903" y="213935"/>
                  </a:cubicBezTo>
                  <a:lnTo>
                    <a:pt x="320903" y="216678"/>
                  </a:lnTo>
                  <a:close/>
                  <a:moveTo>
                    <a:pt x="320903" y="137138"/>
                  </a:moveTo>
                  <a:cubicBezTo>
                    <a:pt x="320903" y="150852"/>
                    <a:pt x="309932" y="161823"/>
                    <a:pt x="296219" y="161823"/>
                  </a:cubicBezTo>
                  <a:lnTo>
                    <a:pt x="49369" y="161823"/>
                  </a:lnTo>
                  <a:cubicBezTo>
                    <a:pt x="35656" y="161823"/>
                    <a:pt x="24685" y="150852"/>
                    <a:pt x="24685" y="137138"/>
                  </a:cubicBezTo>
                  <a:lnTo>
                    <a:pt x="24685" y="134395"/>
                  </a:lnTo>
                  <a:cubicBezTo>
                    <a:pt x="24685" y="120681"/>
                    <a:pt x="35656" y="109710"/>
                    <a:pt x="49369" y="109710"/>
                  </a:cubicBezTo>
                  <a:lnTo>
                    <a:pt x="293476" y="109710"/>
                  </a:lnTo>
                  <a:cubicBezTo>
                    <a:pt x="307189" y="109710"/>
                    <a:pt x="318160" y="120681"/>
                    <a:pt x="318160" y="134395"/>
                  </a:cubicBezTo>
                  <a:lnTo>
                    <a:pt x="318160" y="137138"/>
                  </a:lnTo>
                  <a:close/>
                  <a:moveTo>
                    <a:pt x="320903" y="54855"/>
                  </a:moveTo>
                  <a:cubicBezTo>
                    <a:pt x="320903" y="68569"/>
                    <a:pt x="309932" y="79540"/>
                    <a:pt x="296219" y="79540"/>
                  </a:cubicBezTo>
                  <a:lnTo>
                    <a:pt x="52112" y="79540"/>
                  </a:lnTo>
                  <a:cubicBezTo>
                    <a:pt x="38399" y="79540"/>
                    <a:pt x="27428" y="68569"/>
                    <a:pt x="27428" y="54855"/>
                  </a:cubicBezTo>
                  <a:lnTo>
                    <a:pt x="27428" y="52112"/>
                  </a:lnTo>
                  <a:cubicBezTo>
                    <a:pt x="27428" y="38399"/>
                    <a:pt x="38399" y="27428"/>
                    <a:pt x="52112" y="27428"/>
                  </a:cubicBezTo>
                  <a:lnTo>
                    <a:pt x="296219" y="27428"/>
                  </a:lnTo>
                  <a:cubicBezTo>
                    <a:pt x="309932" y="27428"/>
                    <a:pt x="320903" y="38399"/>
                    <a:pt x="320903" y="52112"/>
                  </a:cubicBezTo>
                  <a:lnTo>
                    <a:pt x="320903" y="54855"/>
                  </a:lnTo>
                  <a:close/>
                </a:path>
              </a:pathLst>
            </a:custGeom>
            <a:solidFill>
              <a:srgbClr val="000000"/>
            </a:solidFill>
            <a:ln w="27426" cap="flat">
              <a:noFill/>
              <a:prstDash val="solid"/>
              <a:miter/>
            </a:ln>
          </p:spPr>
          <p:txBody>
            <a:bodyPr rtlCol="0" anchor="ctr"/>
            <a:lstStyle/>
            <a:p>
              <a:endParaRPr lang="en-US"/>
            </a:p>
          </p:txBody>
        </p:sp>
        <p:grpSp>
          <p:nvGrpSpPr>
            <p:cNvPr id="43" name="Graphic 3">
              <a:extLst>
                <a:ext uri="{FF2B5EF4-FFF2-40B4-BE49-F238E27FC236}">
                  <a16:creationId xmlns:a16="http://schemas.microsoft.com/office/drawing/2014/main" id="{27A64685-1CF1-905D-8A07-6C2C82748752}"/>
                </a:ext>
              </a:extLst>
            </p:cNvPr>
            <p:cNvGrpSpPr/>
            <p:nvPr/>
          </p:nvGrpSpPr>
          <p:grpSpPr>
            <a:xfrm>
              <a:off x="4417506" y="446113"/>
              <a:ext cx="1023051" cy="943510"/>
              <a:chOff x="4417506" y="446113"/>
              <a:chExt cx="1023051" cy="943510"/>
            </a:xfrm>
            <a:solidFill>
              <a:srgbClr val="000000"/>
            </a:solidFill>
          </p:grpSpPr>
          <p:sp>
            <p:nvSpPr>
              <p:cNvPr id="45" name="Freeform 1344">
                <a:extLst>
                  <a:ext uri="{FF2B5EF4-FFF2-40B4-BE49-F238E27FC236}">
                    <a16:creationId xmlns:a16="http://schemas.microsoft.com/office/drawing/2014/main" id="{EE8C0288-F6BC-81D2-AB14-C0EC96F01277}"/>
                  </a:ext>
                </a:extLst>
              </p:cNvPr>
              <p:cNvSpPr/>
              <p:nvPr/>
            </p:nvSpPr>
            <p:spPr>
              <a:xfrm>
                <a:off x="4516117" y="446113"/>
                <a:ext cx="924440" cy="455545"/>
              </a:xfrm>
              <a:custGeom>
                <a:avLst/>
                <a:gdLst>
                  <a:gd name="connsiteX0" fmla="*/ 411543 w 924440"/>
                  <a:gd name="connsiteY0" fmla="*/ 156337 h 455545"/>
                  <a:gd name="connsiteX1" fmla="*/ 392344 w 924440"/>
                  <a:gd name="connsiteY1" fmla="*/ 153595 h 455545"/>
                  <a:gd name="connsiteX2" fmla="*/ 5614 w 924440"/>
                  <a:gd name="connsiteY2" fmla="*/ 430614 h 455545"/>
                  <a:gd name="connsiteX3" fmla="*/ 22070 w 924440"/>
                  <a:gd name="connsiteY3" fmla="*/ 452556 h 455545"/>
                  <a:gd name="connsiteX4" fmla="*/ 397829 w 924440"/>
                  <a:gd name="connsiteY4" fmla="*/ 181022 h 455545"/>
                  <a:gd name="connsiteX5" fmla="*/ 523996 w 924440"/>
                  <a:gd name="connsiteY5" fmla="*/ 329131 h 455545"/>
                  <a:gd name="connsiteX6" fmla="*/ 543196 w 924440"/>
                  <a:gd name="connsiteY6" fmla="*/ 331874 h 455545"/>
                  <a:gd name="connsiteX7" fmla="*/ 853129 w 924440"/>
                  <a:gd name="connsiteY7" fmla="*/ 93254 h 455545"/>
                  <a:gd name="connsiteX8" fmla="*/ 894270 w 924440"/>
                  <a:gd name="connsiteY8" fmla="*/ 142624 h 455545"/>
                  <a:gd name="connsiteX9" fmla="*/ 916212 w 924440"/>
                  <a:gd name="connsiteY9" fmla="*/ 134395 h 455545"/>
                  <a:gd name="connsiteX10" fmla="*/ 924440 w 924440"/>
                  <a:gd name="connsiteY10" fmla="*/ 21942 h 455545"/>
                  <a:gd name="connsiteX11" fmla="*/ 913469 w 924440"/>
                  <a:gd name="connsiteY11" fmla="*/ 8228 h 455545"/>
                  <a:gd name="connsiteX12" fmla="*/ 801016 w 924440"/>
                  <a:gd name="connsiteY12" fmla="*/ 0 h 455545"/>
                  <a:gd name="connsiteX13" fmla="*/ 790045 w 924440"/>
                  <a:gd name="connsiteY13" fmla="*/ 21942 h 455545"/>
                  <a:gd name="connsiteX14" fmla="*/ 833929 w 924440"/>
                  <a:gd name="connsiteY14" fmla="*/ 74054 h 455545"/>
                  <a:gd name="connsiteX15" fmla="*/ 534968 w 924440"/>
                  <a:gd name="connsiteY15" fmla="*/ 304447 h 455545"/>
                  <a:gd name="connsiteX16" fmla="*/ 411543 w 924440"/>
                  <a:gd name="connsiteY16" fmla="*/ 156337 h 455545"/>
                  <a:gd name="connsiteX17" fmla="*/ 831186 w 924440"/>
                  <a:gd name="connsiteY17" fmla="*/ 30170 h 455545"/>
                  <a:gd name="connsiteX18" fmla="*/ 899756 w 924440"/>
                  <a:gd name="connsiteY18" fmla="*/ 35656 h 455545"/>
                  <a:gd name="connsiteX19" fmla="*/ 894270 w 924440"/>
                  <a:gd name="connsiteY19" fmla="*/ 104225 h 455545"/>
                  <a:gd name="connsiteX20" fmla="*/ 831186 w 924440"/>
                  <a:gd name="connsiteY20" fmla="*/ 30170 h 455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24440" h="455545">
                    <a:moveTo>
                      <a:pt x="411543" y="156337"/>
                    </a:moveTo>
                    <a:cubicBezTo>
                      <a:pt x="406057" y="150852"/>
                      <a:pt x="400572" y="150852"/>
                      <a:pt x="392344" y="153595"/>
                    </a:cubicBezTo>
                    <a:lnTo>
                      <a:pt x="5614" y="430614"/>
                    </a:lnTo>
                    <a:cubicBezTo>
                      <a:pt x="-8100" y="441585"/>
                      <a:pt x="5614" y="463527"/>
                      <a:pt x="22070" y="452556"/>
                    </a:cubicBezTo>
                    <a:lnTo>
                      <a:pt x="397829" y="181022"/>
                    </a:lnTo>
                    <a:lnTo>
                      <a:pt x="523996" y="329131"/>
                    </a:lnTo>
                    <a:cubicBezTo>
                      <a:pt x="529482" y="334617"/>
                      <a:pt x="537710" y="334617"/>
                      <a:pt x="543196" y="331874"/>
                    </a:cubicBezTo>
                    <a:lnTo>
                      <a:pt x="853129" y="93254"/>
                    </a:lnTo>
                    <a:lnTo>
                      <a:pt x="894270" y="142624"/>
                    </a:lnTo>
                    <a:cubicBezTo>
                      <a:pt x="902498" y="150852"/>
                      <a:pt x="916212" y="145366"/>
                      <a:pt x="916212" y="134395"/>
                    </a:cubicBezTo>
                    <a:lnTo>
                      <a:pt x="924440" y="21942"/>
                    </a:lnTo>
                    <a:cubicBezTo>
                      <a:pt x="924440" y="13714"/>
                      <a:pt x="918955" y="8228"/>
                      <a:pt x="913469" y="8228"/>
                    </a:cubicBezTo>
                    <a:lnTo>
                      <a:pt x="801016" y="0"/>
                    </a:lnTo>
                    <a:cubicBezTo>
                      <a:pt x="790045" y="0"/>
                      <a:pt x="781817" y="13714"/>
                      <a:pt x="790045" y="21942"/>
                    </a:cubicBezTo>
                    <a:lnTo>
                      <a:pt x="833929" y="74054"/>
                    </a:lnTo>
                    <a:lnTo>
                      <a:pt x="534968" y="304447"/>
                    </a:lnTo>
                    <a:lnTo>
                      <a:pt x="411543" y="156337"/>
                    </a:lnTo>
                    <a:close/>
                    <a:moveTo>
                      <a:pt x="831186" y="30170"/>
                    </a:moveTo>
                    <a:lnTo>
                      <a:pt x="899756" y="35656"/>
                    </a:lnTo>
                    <a:lnTo>
                      <a:pt x="894270" y="104225"/>
                    </a:lnTo>
                    <a:lnTo>
                      <a:pt x="831186" y="30170"/>
                    </a:lnTo>
                    <a:close/>
                  </a:path>
                </a:pathLst>
              </a:custGeom>
              <a:solidFill>
                <a:srgbClr val="000000"/>
              </a:solidFill>
              <a:ln w="27426" cap="flat">
                <a:noFill/>
                <a:prstDash val="solid"/>
                <a:miter/>
              </a:ln>
            </p:spPr>
            <p:txBody>
              <a:bodyPr rtlCol="0" anchor="ctr"/>
              <a:lstStyle/>
              <a:p>
                <a:endParaRPr lang="en-US"/>
              </a:p>
            </p:txBody>
          </p:sp>
          <p:sp>
            <p:nvSpPr>
              <p:cNvPr id="46" name="Freeform 1345">
                <a:extLst>
                  <a:ext uri="{FF2B5EF4-FFF2-40B4-BE49-F238E27FC236}">
                    <a16:creationId xmlns:a16="http://schemas.microsoft.com/office/drawing/2014/main" id="{B2D201AF-F3EB-8AFF-D153-4AD4F5FB6A11}"/>
                  </a:ext>
                </a:extLst>
              </p:cNvPr>
              <p:cNvSpPr/>
              <p:nvPr/>
            </p:nvSpPr>
            <p:spPr>
              <a:xfrm>
                <a:off x="4417506" y="873984"/>
                <a:ext cx="721347" cy="515639"/>
              </a:xfrm>
              <a:custGeom>
                <a:avLst/>
                <a:gdLst>
                  <a:gd name="connsiteX0" fmla="*/ 57598 w 721347"/>
                  <a:gd name="connsiteY0" fmla="*/ 515639 h 515639"/>
                  <a:gd name="connsiteX1" fmla="*/ 301704 w 721347"/>
                  <a:gd name="connsiteY1" fmla="*/ 515639 h 515639"/>
                  <a:gd name="connsiteX2" fmla="*/ 353817 w 721347"/>
                  <a:gd name="connsiteY2" fmla="*/ 463527 h 515639"/>
                  <a:gd name="connsiteX3" fmla="*/ 353817 w 721347"/>
                  <a:gd name="connsiteY3" fmla="*/ 460784 h 515639"/>
                  <a:gd name="connsiteX4" fmla="*/ 337360 w 721347"/>
                  <a:gd name="connsiteY4" fmla="*/ 422385 h 515639"/>
                  <a:gd name="connsiteX5" fmla="*/ 348331 w 721347"/>
                  <a:gd name="connsiteY5" fmla="*/ 408672 h 515639"/>
                  <a:gd name="connsiteX6" fmla="*/ 381245 w 721347"/>
                  <a:gd name="connsiteY6" fmla="*/ 408672 h 515639"/>
                  <a:gd name="connsiteX7" fmla="*/ 392216 w 721347"/>
                  <a:gd name="connsiteY7" fmla="*/ 422385 h 515639"/>
                  <a:gd name="connsiteX8" fmla="*/ 373017 w 721347"/>
                  <a:gd name="connsiteY8" fmla="*/ 460784 h 515639"/>
                  <a:gd name="connsiteX9" fmla="*/ 373017 w 721347"/>
                  <a:gd name="connsiteY9" fmla="*/ 463527 h 515639"/>
                  <a:gd name="connsiteX10" fmla="*/ 425129 w 721347"/>
                  <a:gd name="connsiteY10" fmla="*/ 515639 h 515639"/>
                  <a:gd name="connsiteX11" fmla="*/ 669235 w 721347"/>
                  <a:gd name="connsiteY11" fmla="*/ 515639 h 515639"/>
                  <a:gd name="connsiteX12" fmla="*/ 721348 w 721347"/>
                  <a:gd name="connsiteY12" fmla="*/ 463527 h 515639"/>
                  <a:gd name="connsiteX13" fmla="*/ 721348 w 721347"/>
                  <a:gd name="connsiteY13" fmla="*/ 460784 h 515639"/>
                  <a:gd name="connsiteX14" fmla="*/ 702149 w 721347"/>
                  <a:gd name="connsiteY14" fmla="*/ 422385 h 515639"/>
                  <a:gd name="connsiteX15" fmla="*/ 721348 w 721347"/>
                  <a:gd name="connsiteY15" fmla="*/ 381244 h 515639"/>
                  <a:gd name="connsiteX16" fmla="*/ 702149 w 721347"/>
                  <a:gd name="connsiteY16" fmla="*/ 340103 h 515639"/>
                  <a:gd name="connsiteX17" fmla="*/ 721348 w 721347"/>
                  <a:gd name="connsiteY17" fmla="*/ 298961 h 515639"/>
                  <a:gd name="connsiteX18" fmla="*/ 702149 w 721347"/>
                  <a:gd name="connsiteY18" fmla="*/ 257820 h 515639"/>
                  <a:gd name="connsiteX19" fmla="*/ 721348 w 721347"/>
                  <a:gd name="connsiteY19" fmla="*/ 216678 h 515639"/>
                  <a:gd name="connsiteX20" fmla="*/ 702149 w 721347"/>
                  <a:gd name="connsiteY20" fmla="*/ 175537 h 515639"/>
                  <a:gd name="connsiteX21" fmla="*/ 721348 w 721347"/>
                  <a:gd name="connsiteY21" fmla="*/ 134395 h 515639"/>
                  <a:gd name="connsiteX22" fmla="*/ 704892 w 721347"/>
                  <a:gd name="connsiteY22" fmla="*/ 93254 h 515639"/>
                  <a:gd name="connsiteX23" fmla="*/ 721348 w 721347"/>
                  <a:gd name="connsiteY23" fmla="*/ 54855 h 515639"/>
                  <a:gd name="connsiteX24" fmla="*/ 721348 w 721347"/>
                  <a:gd name="connsiteY24" fmla="*/ 52113 h 515639"/>
                  <a:gd name="connsiteX25" fmla="*/ 669235 w 721347"/>
                  <a:gd name="connsiteY25" fmla="*/ 0 h 515639"/>
                  <a:gd name="connsiteX26" fmla="*/ 425129 w 721347"/>
                  <a:gd name="connsiteY26" fmla="*/ 0 h 515639"/>
                  <a:gd name="connsiteX27" fmla="*/ 373017 w 721347"/>
                  <a:gd name="connsiteY27" fmla="*/ 52113 h 515639"/>
                  <a:gd name="connsiteX28" fmla="*/ 373017 w 721347"/>
                  <a:gd name="connsiteY28" fmla="*/ 54855 h 515639"/>
                  <a:gd name="connsiteX29" fmla="*/ 389473 w 721347"/>
                  <a:gd name="connsiteY29" fmla="*/ 93254 h 515639"/>
                  <a:gd name="connsiteX30" fmla="*/ 378502 w 721347"/>
                  <a:gd name="connsiteY30" fmla="*/ 106968 h 515639"/>
                  <a:gd name="connsiteX31" fmla="*/ 266048 w 721347"/>
                  <a:gd name="connsiteY31" fmla="*/ 139881 h 515639"/>
                  <a:gd name="connsiteX32" fmla="*/ 211193 w 721347"/>
                  <a:gd name="connsiteY32" fmla="*/ 241363 h 515639"/>
                  <a:gd name="connsiteX33" fmla="*/ 54855 w 721347"/>
                  <a:gd name="connsiteY33" fmla="*/ 241363 h 515639"/>
                  <a:gd name="connsiteX34" fmla="*/ 5485 w 721347"/>
                  <a:gd name="connsiteY34" fmla="*/ 277019 h 515639"/>
                  <a:gd name="connsiteX35" fmla="*/ 19199 w 721347"/>
                  <a:gd name="connsiteY35" fmla="*/ 337360 h 515639"/>
                  <a:gd name="connsiteX36" fmla="*/ 0 w 721347"/>
                  <a:gd name="connsiteY36" fmla="*/ 375758 h 515639"/>
                  <a:gd name="connsiteX37" fmla="*/ 16457 w 721347"/>
                  <a:gd name="connsiteY37" fmla="*/ 416900 h 515639"/>
                  <a:gd name="connsiteX38" fmla="*/ 0 w 721347"/>
                  <a:gd name="connsiteY38" fmla="*/ 455298 h 515639"/>
                  <a:gd name="connsiteX39" fmla="*/ 0 w 721347"/>
                  <a:gd name="connsiteY39" fmla="*/ 458041 h 515639"/>
                  <a:gd name="connsiteX40" fmla="*/ 57598 w 721347"/>
                  <a:gd name="connsiteY40" fmla="*/ 515639 h 515639"/>
                  <a:gd name="connsiteX41" fmla="*/ 57598 w 721347"/>
                  <a:gd name="connsiteY41" fmla="*/ 515639 h 515639"/>
                  <a:gd name="connsiteX42" fmla="*/ 693920 w 721347"/>
                  <a:gd name="connsiteY42" fmla="*/ 466270 h 515639"/>
                  <a:gd name="connsiteX43" fmla="*/ 669235 w 721347"/>
                  <a:gd name="connsiteY43" fmla="*/ 490954 h 515639"/>
                  <a:gd name="connsiteX44" fmla="*/ 425129 w 721347"/>
                  <a:gd name="connsiteY44" fmla="*/ 490954 h 515639"/>
                  <a:gd name="connsiteX45" fmla="*/ 400444 w 721347"/>
                  <a:gd name="connsiteY45" fmla="*/ 466270 h 515639"/>
                  <a:gd name="connsiteX46" fmla="*/ 400444 w 721347"/>
                  <a:gd name="connsiteY46" fmla="*/ 463527 h 515639"/>
                  <a:gd name="connsiteX47" fmla="*/ 425129 w 721347"/>
                  <a:gd name="connsiteY47" fmla="*/ 438842 h 515639"/>
                  <a:gd name="connsiteX48" fmla="*/ 669235 w 721347"/>
                  <a:gd name="connsiteY48" fmla="*/ 438842 h 515639"/>
                  <a:gd name="connsiteX49" fmla="*/ 693920 w 721347"/>
                  <a:gd name="connsiteY49" fmla="*/ 463527 h 515639"/>
                  <a:gd name="connsiteX50" fmla="*/ 693920 w 721347"/>
                  <a:gd name="connsiteY50" fmla="*/ 466270 h 515639"/>
                  <a:gd name="connsiteX51" fmla="*/ 666492 w 721347"/>
                  <a:gd name="connsiteY51" fmla="*/ 408672 h 515639"/>
                  <a:gd name="connsiteX52" fmla="*/ 425129 w 721347"/>
                  <a:gd name="connsiteY52" fmla="*/ 408672 h 515639"/>
                  <a:gd name="connsiteX53" fmla="*/ 408672 w 721347"/>
                  <a:gd name="connsiteY53" fmla="*/ 403186 h 515639"/>
                  <a:gd name="connsiteX54" fmla="*/ 477241 w 721347"/>
                  <a:gd name="connsiteY54" fmla="*/ 356559 h 515639"/>
                  <a:gd name="connsiteX55" fmla="*/ 666492 w 721347"/>
                  <a:gd name="connsiteY55" fmla="*/ 356559 h 515639"/>
                  <a:gd name="connsiteX56" fmla="*/ 693920 w 721347"/>
                  <a:gd name="connsiteY56" fmla="*/ 383987 h 515639"/>
                  <a:gd name="connsiteX57" fmla="*/ 666492 w 721347"/>
                  <a:gd name="connsiteY57" fmla="*/ 408672 h 515639"/>
                  <a:gd name="connsiteX58" fmla="*/ 666492 w 721347"/>
                  <a:gd name="connsiteY58" fmla="*/ 408672 h 515639"/>
                  <a:gd name="connsiteX59" fmla="*/ 666492 w 721347"/>
                  <a:gd name="connsiteY59" fmla="*/ 329131 h 515639"/>
                  <a:gd name="connsiteX60" fmla="*/ 493698 w 721347"/>
                  <a:gd name="connsiteY60" fmla="*/ 329131 h 515639"/>
                  <a:gd name="connsiteX61" fmla="*/ 510155 w 721347"/>
                  <a:gd name="connsiteY61" fmla="*/ 274276 h 515639"/>
                  <a:gd name="connsiteX62" fmla="*/ 666492 w 721347"/>
                  <a:gd name="connsiteY62" fmla="*/ 274276 h 515639"/>
                  <a:gd name="connsiteX63" fmla="*/ 693920 w 721347"/>
                  <a:gd name="connsiteY63" fmla="*/ 301704 h 515639"/>
                  <a:gd name="connsiteX64" fmla="*/ 666492 w 721347"/>
                  <a:gd name="connsiteY64" fmla="*/ 329131 h 515639"/>
                  <a:gd name="connsiteX65" fmla="*/ 666492 w 721347"/>
                  <a:gd name="connsiteY65" fmla="*/ 329131 h 515639"/>
                  <a:gd name="connsiteX66" fmla="*/ 666492 w 721347"/>
                  <a:gd name="connsiteY66" fmla="*/ 246849 h 515639"/>
                  <a:gd name="connsiteX67" fmla="*/ 510155 w 721347"/>
                  <a:gd name="connsiteY67" fmla="*/ 246849 h 515639"/>
                  <a:gd name="connsiteX68" fmla="*/ 493698 w 721347"/>
                  <a:gd name="connsiteY68" fmla="*/ 191993 h 515639"/>
                  <a:gd name="connsiteX69" fmla="*/ 663750 w 721347"/>
                  <a:gd name="connsiteY69" fmla="*/ 191993 h 515639"/>
                  <a:gd name="connsiteX70" fmla="*/ 691178 w 721347"/>
                  <a:gd name="connsiteY70" fmla="*/ 219421 h 515639"/>
                  <a:gd name="connsiteX71" fmla="*/ 666492 w 721347"/>
                  <a:gd name="connsiteY71" fmla="*/ 246849 h 515639"/>
                  <a:gd name="connsiteX72" fmla="*/ 666492 w 721347"/>
                  <a:gd name="connsiteY72" fmla="*/ 246849 h 515639"/>
                  <a:gd name="connsiteX73" fmla="*/ 666492 w 721347"/>
                  <a:gd name="connsiteY73" fmla="*/ 167308 h 515639"/>
                  <a:gd name="connsiteX74" fmla="*/ 479984 w 721347"/>
                  <a:gd name="connsiteY74" fmla="*/ 167308 h 515639"/>
                  <a:gd name="connsiteX75" fmla="*/ 411415 w 721347"/>
                  <a:gd name="connsiteY75" fmla="*/ 117939 h 515639"/>
                  <a:gd name="connsiteX76" fmla="*/ 427872 w 721347"/>
                  <a:gd name="connsiteY76" fmla="*/ 112453 h 515639"/>
                  <a:gd name="connsiteX77" fmla="*/ 669235 w 721347"/>
                  <a:gd name="connsiteY77" fmla="*/ 112453 h 515639"/>
                  <a:gd name="connsiteX78" fmla="*/ 696663 w 721347"/>
                  <a:gd name="connsiteY78" fmla="*/ 139881 h 515639"/>
                  <a:gd name="connsiteX79" fmla="*/ 666492 w 721347"/>
                  <a:gd name="connsiteY79" fmla="*/ 167308 h 515639"/>
                  <a:gd name="connsiteX80" fmla="*/ 666492 w 721347"/>
                  <a:gd name="connsiteY80" fmla="*/ 167308 h 515639"/>
                  <a:gd name="connsiteX81" fmla="*/ 397701 w 721347"/>
                  <a:gd name="connsiteY81" fmla="*/ 57598 h 515639"/>
                  <a:gd name="connsiteX82" fmla="*/ 422386 w 721347"/>
                  <a:gd name="connsiteY82" fmla="*/ 32913 h 515639"/>
                  <a:gd name="connsiteX83" fmla="*/ 666492 w 721347"/>
                  <a:gd name="connsiteY83" fmla="*/ 32913 h 515639"/>
                  <a:gd name="connsiteX84" fmla="*/ 691178 w 721347"/>
                  <a:gd name="connsiteY84" fmla="*/ 57598 h 515639"/>
                  <a:gd name="connsiteX85" fmla="*/ 691178 w 721347"/>
                  <a:gd name="connsiteY85" fmla="*/ 60341 h 515639"/>
                  <a:gd name="connsiteX86" fmla="*/ 666492 w 721347"/>
                  <a:gd name="connsiteY86" fmla="*/ 85026 h 515639"/>
                  <a:gd name="connsiteX87" fmla="*/ 425129 w 721347"/>
                  <a:gd name="connsiteY87" fmla="*/ 85026 h 515639"/>
                  <a:gd name="connsiteX88" fmla="*/ 400444 w 721347"/>
                  <a:gd name="connsiteY88" fmla="*/ 60341 h 515639"/>
                  <a:gd name="connsiteX89" fmla="*/ 400444 w 721347"/>
                  <a:gd name="connsiteY89" fmla="*/ 57598 h 515639"/>
                  <a:gd name="connsiteX90" fmla="*/ 362045 w 721347"/>
                  <a:gd name="connsiteY90" fmla="*/ 139881 h 515639"/>
                  <a:gd name="connsiteX91" fmla="*/ 474499 w 721347"/>
                  <a:gd name="connsiteY91" fmla="*/ 216678 h 515639"/>
                  <a:gd name="connsiteX92" fmla="*/ 447071 w 721347"/>
                  <a:gd name="connsiteY92" fmla="*/ 351073 h 515639"/>
                  <a:gd name="connsiteX93" fmla="*/ 312675 w 721347"/>
                  <a:gd name="connsiteY93" fmla="*/ 378501 h 515639"/>
                  <a:gd name="connsiteX94" fmla="*/ 235878 w 721347"/>
                  <a:gd name="connsiteY94" fmla="*/ 266048 h 515639"/>
                  <a:gd name="connsiteX95" fmla="*/ 362045 w 721347"/>
                  <a:gd name="connsiteY95" fmla="*/ 139881 h 515639"/>
                  <a:gd name="connsiteX96" fmla="*/ 362045 w 721347"/>
                  <a:gd name="connsiteY96" fmla="*/ 139881 h 515639"/>
                  <a:gd name="connsiteX97" fmla="*/ 57598 w 721347"/>
                  <a:gd name="connsiteY97" fmla="*/ 274276 h 515639"/>
                  <a:gd name="connsiteX98" fmla="*/ 213936 w 721347"/>
                  <a:gd name="connsiteY98" fmla="*/ 274276 h 515639"/>
                  <a:gd name="connsiteX99" fmla="*/ 230392 w 721347"/>
                  <a:gd name="connsiteY99" fmla="*/ 329131 h 515639"/>
                  <a:gd name="connsiteX100" fmla="*/ 57598 w 721347"/>
                  <a:gd name="connsiteY100" fmla="*/ 329131 h 515639"/>
                  <a:gd name="connsiteX101" fmla="*/ 30171 w 721347"/>
                  <a:gd name="connsiteY101" fmla="*/ 301704 h 515639"/>
                  <a:gd name="connsiteX102" fmla="*/ 57598 w 721347"/>
                  <a:gd name="connsiteY102" fmla="*/ 274276 h 515639"/>
                  <a:gd name="connsiteX103" fmla="*/ 57598 w 721347"/>
                  <a:gd name="connsiteY103" fmla="*/ 274276 h 515639"/>
                  <a:gd name="connsiteX104" fmla="*/ 57598 w 721347"/>
                  <a:gd name="connsiteY104" fmla="*/ 356559 h 515639"/>
                  <a:gd name="connsiteX105" fmla="*/ 246849 w 721347"/>
                  <a:gd name="connsiteY105" fmla="*/ 356559 h 515639"/>
                  <a:gd name="connsiteX106" fmla="*/ 315418 w 721347"/>
                  <a:gd name="connsiteY106" fmla="*/ 403186 h 515639"/>
                  <a:gd name="connsiteX107" fmla="*/ 304447 w 721347"/>
                  <a:gd name="connsiteY107" fmla="*/ 408672 h 515639"/>
                  <a:gd name="connsiteX108" fmla="*/ 52112 w 721347"/>
                  <a:gd name="connsiteY108" fmla="*/ 408672 h 515639"/>
                  <a:gd name="connsiteX109" fmla="*/ 30171 w 721347"/>
                  <a:gd name="connsiteY109" fmla="*/ 378501 h 515639"/>
                  <a:gd name="connsiteX110" fmla="*/ 57598 w 721347"/>
                  <a:gd name="connsiteY110" fmla="*/ 356559 h 515639"/>
                  <a:gd name="connsiteX111" fmla="*/ 57598 w 721347"/>
                  <a:gd name="connsiteY111" fmla="*/ 356559 h 515639"/>
                  <a:gd name="connsiteX112" fmla="*/ 30171 w 721347"/>
                  <a:gd name="connsiteY112" fmla="*/ 460784 h 515639"/>
                  <a:gd name="connsiteX113" fmla="*/ 52112 w 721347"/>
                  <a:gd name="connsiteY113" fmla="*/ 436099 h 515639"/>
                  <a:gd name="connsiteX114" fmla="*/ 307190 w 721347"/>
                  <a:gd name="connsiteY114" fmla="*/ 436099 h 515639"/>
                  <a:gd name="connsiteX115" fmla="*/ 329132 w 721347"/>
                  <a:gd name="connsiteY115" fmla="*/ 460784 h 515639"/>
                  <a:gd name="connsiteX116" fmla="*/ 329132 w 721347"/>
                  <a:gd name="connsiteY116" fmla="*/ 463527 h 515639"/>
                  <a:gd name="connsiteX117" fmla="*/ 304447 w 721347"/>
                  <a:gd name="connsiteY117" fmla="*/ 488212 h 515639"/>
                  <a:gd name="connsiteX118" fmla="*/ 60341 w 721347"/>
                  <a:gd name="connsiteY118" fmla="*/ 488212 h 515639"/>
                  <a:gd name="connsiteX119" fmla="*/ 35656 w 721347"/>
                  <a:gd name="connsiteY119" fmla="*/ 463527 h 515639"/>
                  <a:gd name="connsiteX120" fmla="*/ 35656 w 721347"/>
                  <a:gd name="connsiteY120" fmla="*/ 460784 h 51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721347" h="515639">
                    <a:moveTo>
                      <a:pt x="57598" y="515639"/>
                    </a:moveTo>
                    <a:lnTo>
                      <a:pt x="301704" y="515639"/>
                    </a:lnTo>
                    <a:cubicBezTo>
                      <a:pt x="329132" y="515639"/>
                      <a:pt x="353817" y="493697"/>
                      <a:pt x="353817" y="463527"/>
                    </a:cubicBezTo>
                    <a:lnTo>
                      <a:pt x="353817" y="460784"/>
                    </a:lnTo>
                    <a:cubicBezTo>
                      <a:pt x="353817" y="447070"/>
                      <a:pt x="348331" y="430614"/>
                      <a:pt x="337360" y="422385"/>
                    </a:cubicBezTo>
                    <a:cubicBezTo>
                      <a:pt x="340103" y="419643"/>
                      <a:pt x="345589" y="414157"/>
                      <a:pt x="348331" y="408672"/>
                    </a:cubicBezTo>
                    <a:cubicBezTo>
                      <a:pt x="359303" y="408672"/>
                      <a:pt x="370274" y="408672"/>
                      <a:pt x="381245" y="408672"/>
                    </a:cubicBezTo>
                    <a:cubicBezTo>
                      <a:pt x="383987" y="414157"/>
                      <a:pt x="386730" y="419643"/>
                      <a:pt x="392216" y="422385"/>
                    </a:cubicBezTo>
                    <a:cubicBezTo>
                      <a:pt x="381245" y="433356"/>
                      <a:pt x="373017" y="447070"/>
                      <a:pt x="373017" y="460784"/>
                    </a:cubicBezTo>
                    <a:lnTo>
                      <a:pt x="373017" y="463527"/>
                    </a:lnTo>
                    <a:cubicBezTo>
                      <a:pt x="373017" y="490954"/>
                      <a:pt x="394958" y="515639"/>
                      <a:pt x="425129" y="515639"/>
                    </a:cubicBezTo>
                    <a:lnTo>
                      <a:pt x="669235" y="515639"/>
                    </a:lnTo>
                    <a:cubicBezTo>
                      <a:pt x="696663" y="515639"/>
                      <a:pt x="721348" y="493697"/>
                      <a:pt x="721348" y="463527"/>
                    </a:cubicBezTo>
                    <a:lnTo>
                      <a:pt x="721348" y="460784"/>
                    </a:lnTo>
                    <a:cubicBezTo>
                      <a:pt x="721348" y="444327"/>
                      <a:pt x="715862" y="430614"/>
                      <a:pt x="702149" y="422385"/>
                    </a:cubicBezTo>
                    <a:cubicBezTo>
                      <a:pt x="713120" y="411414"/>
                      <a:pt x="721348" y="397701"/>
                      <a:pt x="721348" y="381244"/>
                    </a:cubicBezTo>
                    <a:cubicBezTo>
                      <a:pt x="721348" y="364787"/>
                      <a:pt x="715862" y="351073"/>
                      <a:pt x="702149" y="340103"/>
                    </a:cubicBezTo>
                    <a:cubicBezTo>
                      <a:pt x="713120" y="329131"/>
                      <a:pt x="721348" y="315418"/>
                      <a:pt x="721348" y="298961"/>
                    </a:cubicBezTo>
                    <a:cubicBezTo>
                      <a:pt x="721348" y="282504"/>
                      <a:pt x="715862" y="268791"/>
                      <a:pt x="702149" y="257820"/>
                    </a:cubicBezTo>
                    <a:cubicBezTo>
                      <a:pt x="713120" y="246849"/>
                      <a:pt x="721348" y="233135"/>
                      <a:pt x="721348" y="216678"/>
                    </a:cubicBezTo>
                    <a:cubicBezTo>
                      <a:pt x="721348" y="200222"/>
                      <a:pt x="715862" y="186508"/>
                      <a:pt x="702149" y="175537"/>
                    </a:cubicBezTo>
                    <a:cubicBezTo>
                      <a:pt x="713120" y="164566"/>
                      <a:pt x="721348" y="150852"/>
                      <a:pt x="721348" y="134395"/>
                    </a:cubicBezTo>
                    <a:cubicBezTo>
                      <a:pt x="721348" y="117939"/>
                      <a:pt x="715862" y="104225"/>
                      <a:pt x="704892" y="93254"/>
                    </a:cubicBezTo>
                    <a:cubicBezTo>
                      <a:pt x="715862" y="82283"/>
                      <a:pt x="721348" y="68569"/>
                      <a:pt x="721348" y="54855"/>
                    </a:cubicBezTo>
                    <a:lnTo>
                      <a:pt x="721348" y="52113"/>
                    </a:lnTo>
                    <a:cubicBezTo>
                      <a:pt x="721348" y="24685"/>
                      <a:pt x="699406" y="0"/>
                      <a:pt x="669235" y="0"/>
                    </a:cubicBezTo>
                    <a:lnTo>
                      <a:pt x="425129" y="0"/>
                    </a:lnTo>
                    <a:cubicBezTo>
                      <a:pt x="397701" y="0"/>
                      <a:pt x="373017" y="21942"/>
                      <a:pt x="373017" y="52113"/>
                    </a:cubicBezTo>
                    <a:lnTo>
                      <a:pt x="373017" y="54855"/>
                    </a:lnTo>
                    <a:cubicBezTo>
                      <a:pt x="373017" y="68569"/>
                      <a:pt x="378502" y="85026"/>
                      <a:pt x="389473" y="93254"/>
                    </a:cubicBezTo>
                    <a:cubicBezTo>
                      <a:pt x="386730" y="95997"/>
                      <a:pt x="381245" y="101482"/>
                      <a:pt x="378502" y="106968"/>
                    </a:cubicBezTo>
                    <a:cubicBezTo>
                      <a:pt x="337360" y="101482"/>
                      <a:pt x="298961" y="115196"/>
                      <a:pt x="266048" y="139881"/>
                    </a:cubicBezTo>
                    <a:cubicBezTo>
                      <a:pt x="235878" y="164566"/>
                      <a:pt x="213936" y="202964"/>
                      <a:pt x="211193" y="241363"/>
                    </a:cubicBezTo>
                    <a:lnTo>
                      <a:pt x="54855" y="241363"/>
                    </a:lnTo>
                    <a:cubicBezTo>
                      <a:pt x="32913" y="241363"/>
                      <a:pt x="13714" y="255077"/>
                      <a:pt x="5485" y="277019"/>
                    </a:cubicBezTo>
                    <a:cubicBezTo>
                      <a:pt x="-2743" y="298961"/>
                      <a:pt x="2743" y="320903"/>
                      <a:pt x="19199" y="337360"/>
                    </a:cubicBezTo>
                    <a:cubicBezTo>
                      <a:pt x="8228" y="348331"/>
                      <a:pt x="0" y="362045"/>
                      <a:pt x="0" y="375758"/>
                    </a:cubicBezTo>
                    <a:cubicBezTo>
                      <a:pt x="0" y="392215"/>
                      <a:pt x="5485" y="405929"/>
                      <a:pt x="16457" y="416900"/>
                    </a:cubicBezTo>
                    <a:cubicBezTo>
                      <a:pt x="5485" y="427871"/>
                      <a:pt x="0" y="441585"/>
                      <a:pt x="0" y="455298"/>
                    </a:cubicBezTo>
                    <a:lnTo>
                      <a:pt x="0" y="458041"/>
                    </a:lnTo>
                    <a:cubicBezTo>
                      <a:pt x="5485" y="493697"/>
                      <a:pt x="27428" y="515639"/>
                      <a:pt x="57598" y="515639"/>
                    </a:cubicBezTo>
                    <a:lnTo>
                      <a:pt x="57598" y="515639"/>
                    </a:lnTo>
                    <a:close/>
                    <a:moveTo>
                      <a:pt x="693920" y="466270"/>
                    </a:moveTo>
                    <a:cubicBezTo>
                      <a:pt x="693920" y="479983"/>
                      <a:pt x="682949" y="490954"/>
                      <a:pt x="669235" y="490954"/>
                    </a:cubicBezTo>
                    <a:lnTo>
                      <a:pt x="425129" y="490954"/>
                    </a:lnTo>
                    <a:cubicBezTo>
                      <a:pt x="411415" y="490954"/>
                      <a:pt x="400444" y="479983"/>
                      <a:pt x="400444" y="466270"/>
                    </a:cubicBezTo>
                    <a:lnTo>
                      <a:pt x="400444" y="463527"/>
                    </a:lnTo>
                    <a:cubicBezTo>
                      <a:pt x="400444" y="449813"/>
                      <a:pt x="411415" y="438842"/>
                      <a:pt x="425129" y="438842"/>
                    </a:cubicBezTo>
                    <a:lnTo>
                      <a:pt x="669235" y="438842"/>
                    </a:lnTo>
                    <a:cubicBezTo>
                      <a:pt x="682949" y="438842"/>
                      <a:pt x="693920" y="449813"/>
                      <a:pt x="693920" y="463527"/>
                    </a:cubicBezTo>
                    <a:lnTo>
                      <a:pt x="693920" y="466270"/>
                    </a:lnTo>
                    <a:close/>
                    <a:moveTo>
                      <a:pt x="666492" y="408672"/>
                    </a:moveTo>
                    <a:lnTo>
                      <a:pt x="425129" y="408672"/>
                    </a:lnTo>
                    <a:cubicBezTo>
                      <a:pt x="419644" y="408672"/>
                      <a:pt x="411415" y="405929"/>
                      <a:pt x="408672" y="403186"/>
                    </a:cubicBezTo>
                    <a:cubicBezTo>
                      <a:pt x="436100" y="394958"/>
                      <a:pt x="460785" y="378501"/>
                      <a:pt x="477241" y="356559"/>
                    </a:cubicBezTo>
                    <a:lnTo>
                      <a:pt x="666492" y="356559"/>
                    </a:lnTo>
                    <a:cubicBezTo>
                      <a:pt x="680206" y="356559"/>
                      <a:pt x="693920" y="367530"/>
                      <a:pt x="693920" y="383987"/>
                    </a:cubicBezTo>
                    <a:cubicBezTo>
                      <a:pt x="693920" y="397701"/>
                      <a:pt x="682949" y="408672"/>
                      <a:pt x="666492" y="408672"/>
                    </a:cubicBezTo>
                    <a:lnTo>
                      <a:pt x="666492" y="408672"/>
                    </a:lnTo>
                    <a:close/>
                    <a:moveTo>
                      <a:pt x="666492" y="329131"/>
                    </a:moveTo>
                    <a:lnTo>
                      <a:pt x="493698" y="329131"/>
                    </a:lnTo>
                    <a:cubicBezTo>
                      <a:pt x="501927" y="312675"/>
                      <a:pt x="507412" y="293475"/>
                      <a:pt x="510155" y="274276"/>
                    </a:cubicBezTo>
                    <a:lnTo>
                      <a:pt x="666492" y="274276"/>
                    </a:lnTo>
                    <a:cubicBezTo>
                      <a:pt x="680206" y="274276"/>
                      <a:pt x="693920" y="285247"/>
                      <a:pt x="693920" y="301704"/>
                    </a:cubicBezTo>
                    <a:cubicBezTo>
                      <a:pt x="693920" y="315418"/>
                      <a:pt x="682949" y="329131"/>
                      <a:pt x="666492" y="329131"/>
                    </a:cubicBezTo>
                    <a:lnTo>
                      <a:pt x="666492" y="329131"/>
                    </a:lnTo>
                    <a:close/>
                    <a:moveTo>
                      <a:pt x="666492" y="246849"/>
                    </a:moveTo>
                    <a:lnTo>
                      <a:pt x="510155" y="246849"/>
                    </a:lnTo>
                    <a:cubicBezTo>
                      <a:pt x="507412" y="227649"/>
                      <a:pt x="504669" y="208450"/>
                      <a:pt x="493698" y="191993"/>
                    </a:cubicBezTo>
                    <a:lnTo>
                      <a:pt x="663750" y="191993"/>
                    </a:lnTo>
                    <a:cubicBezTo>
                      <a:pt x="677464" y="191993"/>
                      <a:pt x="691178" y="202964"/>
                      <a:pt x="691178" y="219421"/>
                    </a:cubicBezTo>
                    <a:cubicBezTo>
                      <a:pt x="693920" y="235878"/>
                      <a:pt x="682949" y="246849"/>
                      <a:pt x="666492" y="246849"/>
                    </a:cubicBezTo>
                    <a:lnTo>
                      <a:pt x="666492" y="246849"/>
                    </a:lnTo>
                    <a:close/>
                    <a:moveTo>
                      <a:pt x="666492" y="167308"/>
                    </a:moveTo>
                    <a:lnTo>
                      <a:pt x="479984" y="167308"/>
                    </a:lnTo>
                    <a:cubicBezTo>
                      <a:pt x="460785" y="145366"/>
                      <a:pt x="438843" y="128910"/>
                      <a:pt x="411415" y="117939"/>
                    </a:cubicBezTo>
                    <a:cubicBezTo>
                      <a:pt x="416901" y="115196"/>
                      <a:pt x="422386" y="112453"/>
                      <a:pt x="427872" y="112453"/>
                    </a:cubicBezTo>
                    <a:lnTo>
                      <a:pt x="669235" y="112453"/>
                    </a:lnTo>
                    <a:cubicBezTo>
                      <a:pt x="682949" y="112453"/>
                      <a:pt x="696663" y="123424"/>
                      <a:pt x="696663" y="139881"/>
                    </a:cubicBezTo>
                    <a:cubicBezTo>
                      <a:pt x="693920" y="156337"/>
                      <a:pt x="682949" y="167308"/>
                      <a:pt x="666492" y="167308"/>
                    </a:cubicBezTo>
                    <a:lnTo>
                      <a:pt x="666492" y="167308"/>
                    </a:lnTo>
                    <a:close/>
                    <a:moveTo>
                      <a:pt x="397701" y="57598"/>
                    </a:moveTo>
                    <a:cubicBezTo>
                      <a:pt x="397701" y="43884"/>
                      <a:pt x="408672" y="32913"/>
                      <a:pt x="422386" y="32913"/>
                    </a:cubicBezTo>
                    <a:lnTo>
                      <a:pt x="666492" y="32913"/>
                    </a:lnTo>
                    <a:cubicBezTo>
                      <a:pt x="680206" y="32913"/>
                      <a:pt x="691178" y="43884"/>
                      <a:pt x="691178" y="57598"/>
                    </a:cubicBezTo>
                    <a:lnTo>
                      <a:pt x="691178" y="60341"/>
                    </a:lnTo>
                    <a:cubicBezTo>
                      <a:pt x="691178" y="74054"/>
                      <a:pt x="680206" y="85026"/>
                      <a:pt x="666492" y="85026"/>
                    </a:cubicBezTo>
                    <a:lnTo>
                      <a:pt x="425129" y="85026"/>
                    </a:lnTo>
                    <a:cubicBezTo>
                      <a:pt x="411415" y="85026"/>
                      <a:pt x="400444" y="74054"/>
                      <a:pt x="400444" y="60341"/>
                    </a:cubicBezTo>
                    <a:lnTo>
                      <a:pt x="400444" y="57598"/>
                    </a:lnTo>
                    <a:close/>
                    <a:moveTo>
                      <a:pt x="362045" y="139881"/>
                    </a:moveTo>
                    <a:cubicBezTo>
                      <a:pt x="411415" y="139881"/>
                      <a:pt x="455300" y="170051"/>
                      <a:pt x="474499" y="216678"/>
                    </a:cubicBezTo>
                    <a:cubicBezTo>
                      <a:pt x="493698" y="263305"/>
                      <a:pt x="482727" y="315418"/>
                      <a:pt x="447071" y="351073"/>
                    </a:cubicBezTo>
                    <a:cubicBezTo>
                      <a:pt x="411415" y="386729"/>
                      <a:pt x="359303" y="397701"/>
                      <a:pt x="312675" y="378501"/>
                    </a:cubicBezTo>
                    <a:cubicBezTo>
                      <a:pt x="266048" y="359302"/>
                      <a:pt x="235878" y="315418"/>
                      <a:pt x="235878" y="266048"/>
                    </a:cubicBezTo>
                    <a:cubicBezTo>
                      <a:pt x="241364" y="194736"/>
                      <a:pt x="296219" y="139881"/>
                      <a:pt x="362045" y="139881"/>
                    </a:cubicBezTo>
                    <a:lnTo>
                      <a:pt x="362045" y="139881"/>
                    </a:lnTo>
                    <a:close/>
                    <a:moveTo>
                      <a:pt x="57598" y="274276"/>
                    </a:moveTo>
                    <a:lnTo>
                      <a:pt x="213936" y="274276"/>
                    </a:lnTo>
                    <a:cubicBezTo>
                      <a:pt x="216678" y="293475"/>
                      <a:pt x="222164" y="312675"/>
                      <a:pt x="230392" y="329131"/>
                    </a:cubicBezTo>
                    <a:lnTo>
                      <a:pt x="57598" y="329131"/>
                    </a:lnTo>
                    <a:cubicBezTo>
                      <a:pt x="43884" y="329131"/>
                      <a:pt x="30171" y="318160"/>
                      <a:pt x="30171" y="301704"/>
                    </a:cubicBezTo>
                    <a:cubicBezTo>
                      <a:pt x="32913" y="287990"/>
                      <a:pt x="43884" y="274276"/>
                      <a:pt x="57598" y="274276"/>
                    </a:cubicBezTo>
                    <a:lnTo>
                      <a:pt x="57598" y="274276"/>
                    </a:lnTo>
                    <a:close/>
                    <a:moveTo>
                      <a:pt x="57598" y="356559"/>
                    </a:moveTo>
                    <a:lnTo>
                      <a:pt x="246849" y="356559"/>
                    </a:lnTo>
                    <a:cubicBezTo>
                      <a:pt x="266048" y="378501"/>
                      <a:pt x="287991" y="394958"/>
                      <a:pt x="315418" y="403186"/>
                    </a:cubicBezTo>
                    <a:cubicBezTo>
                      <a:pt x="312675" y="405929"/>
                      <a:pt x="307190" y="408672"/>
                      <a:pt x="304447" y="408672"/>
                    </a:cubicBezTo>
                    <a:lnTo>
                      <a:pt x="52112" y="408672"/>
                    </a:lnTo>
                    <a:cubicBezTo>
                      <a:pt x="38399" y="405929"/>
                      <a:pt x="30171" y="392215"/>
                      <a:pt x="30171" y="378501"/>
                    </a:cubicBezTo>
                    <a:cubicBezTo>
                      <a:pt x="32913" y="364787"/>
                      <a:pt x="43884" y="356559"/>
                      <a:pt x="57598" y="356559"/>
                    </a:cubicBezTo>
                    <a:lnTo>
                      <a:pt x="57598" y="356559"/>
                    </a:lnTo>
                    <a:close/>
                    <a:moveTo>
                      <a:pt x="30171" y="460784"/>
                    </a:moveTo>
                    <a:cubicBezTo>
                      <a:pt x="30171" y="449813"/>
                      <a:pt x="38399" y="438842"/>
                      <a:pt x="52112" y="436099"/>
                    </a:cubicBezTo>
                    <a:lnTo>
                      <a:pt x="307190" y="436099"/>
                    </a:lnTo>
                    <a:cubicBezTo>
                      <a:pt x="318161" y="438842"/>
                      <a:pt x="329132" y="449813"/>
                      <a:pt x="329132" y="460784"/>
                    </a:cubicBezTo>
                    <a:lnTo>
                      <a:pt x="329132" y="463527"/>
                    </a:lnTo>
                    <a:cubicBezTo>
                      <a:pt x="329132" y="477241"/>
                      <a:pt x="318161" y="488212"/>
                      <a:pt x="304447" y="488212"/>
                    </a:cubicBezTo>
                    <a:lnTo>
                      <a:pt x="60341" y="488212"/>
                    </a:lnTo>
                    <a:cubicBezTo>
                      <a:pt x="46627" y="488212"/>
                      <a:pt x="35656" y="477241"/>
                      <a:pt x="35656" y="463527"/>
                    </a:cubicBezTo>
                    <a:lnTo>
                      <a:pt x="35656" y="460784"/>
                    </a:lnTo>
                    <a:close/>
                  </a:path>
                </a:pathLst>
              </a:custGeom>
              <a:solidFill>
                <a:srgbClr val="000000"/>
              </a:solidFill>
              <a:ln w="27426" cap="flat">
                <a:noFill/>
                <a:prstDash val="solid"/>
                <a:miter/>
              </a:ln>
            </p:spPr>
            <p:txBody>
              <a:bodyPr rtlCol="0" anchor="ctr"/>
              <a:lstStyle/>
              <a:p>
                <a:endParaRPr lang="en-US"/>
              </a:p>
            </p:txBody>
          </p:sp>
        </p:grpSp>
        <p:sp>
          <p:nvSpPr>
            <p:cNvPr id="44" name="Freeform 1343">
              <a:extLst>
                <a:ext uri="{FF2B5EF4-FFF2-40B4-BE49-F238E27FC236}">
                  <a16:creationId xmlns:a16="http://schemas.microsoft.com/office/drawing/2014/main" id="{38CE297E-8322-2D0B-43FB-DE75861B363B}"/>
                </a:ext>
              </a:extLst>
            </p:cNvPr>
            <p:cNvSpPr/>
            <p:nvPr/>
          </p:nvSpPr>
          <p:spPr>
            <a:xfrm>
              <a:off x="4697268" y="1044035"/>
              <a:ext cx="139881" cy="189250"/>
            </a:xfrm>
            <a:custGeom>
              <a:avLst/>
              <a:gdLst>
                <a:gd name="connsiteX0" fmla="*/ 0 w 139881"/>
                <a:gd name="connsiteY0" fmla="*/ 71312 h 189250"/>
                <a:gd name="connsiteX1" fmla="*/ 21942 w 139881"/>
                <a:gd name="connsiteY1" fmla="*/ 68569 h 189250"/>
                <a:gd name="connsiteX2" fmla="*/ 120682 w 139881"/>
                <a:gd name="connsiteY2" fmla="*/ 68569 h 189250"/>
                <a:gd name="connsiteX3" fmla="*/ 120682 w 139881"/>
                <a:gd name="connsiteY3" fmla="*/ 85026 h 189250"/>
                <a:gd name="connsiteX4" fmla="*/ 0 w 139881"/>
                <a:gd name="connsiteY4" fmla="*/ 85026 h 189250"/>
                <a:gd name="connsiteX5" fmla="*/ 0 w 139881"/>
                <a:gd name="connsiteY5" fmla="*/ 71312 h 189250"/>
                <a:gd name="connsiteX6" fmla="*/ 0 w 139881"/>
                <a:gd name="connsiteY6" fmla="*/ 104225 h 189250"/>
                <a:gd name="connsiteX7" fmla="*/ 21942 w 139881"/>
                <a:gd name="connsiteY7" fmla="*/ 101482 h 189250"/>
                <a:gd name="connsiteX8" fmla="*/ 109711 w 139881"/>
                <a:gd name="connsiteY8" fmla="*/ 101482 h 189250"/>
                <a:gd name="connsiteX9" fmla="*/ 109711 w 139881"/>
                <a:gd name="connsiteY9" fmla="*/ 117939 h 189250"/>
                <a:gd name="connsiteX10" fmla="*/ 2743 w 139881"/>
                <a:gd name="connsiteY10" fmla="*/ 117939 h 189250"/>
                <a:gd name="connsiteX11" fmla="*/ 2743 w 139881"/>
                <a:gd name="connsiteY11" fmla="*/ 104225 h 189250"/>
                <a:gd name="connsiteX12" fmla="*/ 16457 w 139881"/>
                <a:gd name="connsiteY12" fmla="*/ 95997 h 189250"/>
                <a:gd name="connsiteX13" fmla="*/ 93254 w 139881"/>
                <a:gd name="connsiteY13" fmla="*/ 0 h 189250"/>
                <a:gd name="connsiteX14" fmla="*/ 137138 w 139881"/>
                <a:gd name="connsiteY14" fmla="*/ 21942 h 189250"/>
                <a:gd name="connsiteX15" fmla="*/ 117939 w 139881"/>
                <a:gd name="connsiteY15" fmla="*/ 41141 h 189250"/>
                <a:gd name="connsiteX16" fmla="*/ 90511 w 139881"/>
                <a:gd name="connsiteY16" fmla="*/ 27428 h 189250"/>
                <a:gd name="connsiteX17" fmla="*/ 49370 w 139881"/>
                <a:gd name="connsiteY17" fmla="*/ 95997 h 189250"/>
                <a:gd name="connsiteX18" fmla="*/ 90511 w 139881"/>
                <a:gd name="connsiteY18" fmla="*/ 164566 h 189250"/>
                <a:gd name="connsiteX19" fmla="*/ 120682 w 139881"/>
                <a:gd name="connsiteY19" fmla="*/ 145366 h 189250"/>
                <a:gd name="connsiteX20" fmla="*/ 139881 w 139881"/>
                <a:gd name="connsiteY20" fmla="*/ 161823 h 189250"/>
                <a:gd name="connsiteX21" fmla="*/ 87768 w 139881"/>
                <a:gd name="connsiteY21" fmla="*/ 189251 h 189250"/>
                <a:gd name="connsiteX22" fmla="*/ 16457 w 139881"/>
                <a:gd name="connsiteY22" fmla="*/ 95997 h 189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9881" h="189250">
                  <a:moveTo>
                    <a:pt x="0" y="71312"/>
                  </a:moveTo>
                  <a:lnTo>
                    <a:pt x="21942" y="68569"/>
                  </a:lnTo>
                  <a:lnTo>
                    <a:pt x="120682" y="68569"/>
                  </a:lnTo>
                  <a:lnTo>
                    <a:pt x="120682" y="85026"/>
                  </a:lnTo>
                  <a:lnTo>
                    <a:pt x="0" y="85026"/>
                  </a:lnTo>
                  <a:lnTo>
                    <a:pt x="0" y="71312"/>
                  </a:lnTo>
                  <a:close/>
                  <a:moveTo>
                    <a:pt x="0" y="104225"/>
                  </a:moveTo>
                  <a:lnTo>
                    <a:pt x="21942" y="101482"/>
                  </a:lnTo>
                  <a:lnTo>
                    <a:pt x="109711" y="101482"/>
                  </a:lnTo>
                  <a:lnTo>
                    <a:pt x="109711" y="117939"/>
                  </a:lnTo>
                  <a:lnTo>
                    <a:pt x="2743" y="117939"/>
                  </a:lnTo>
                  <a:lnTo>
                    <a:pt x="2743" y="104225"/>
                  </a:lnTo>
                  <a:close/>
                  <a:moveTo>
                    <a:pt x="16457" y="95997"/>
                  </a:moveTo>
                  <a:cubicBezTo>
                    <a:pt x="16457" y="35656"/>
                    <a:pt x="46627" y="0"/>
                    <a:pt x="93254" y="0"/>
                  </a:cubicBezTo>
                  <a:cubicBezTo>
                    <a:pt x="109711" y="0"/>
                    <a:pt x="126167" y="8228"/>
                    <a:pt x="137138" y="21942"/>
                  </a:cubicBezTo>
                  <a:lnTo>
                    <a:pt x="117939" y="41141"/>
                  </a:lnTo>
                  <a:cubicBezTo>
                    <a:pt x="109711" y="32913"/>
                    <a:pt x="101482" y="27428"/>
                    <a:pt x="90511" y="27428"/>
                  </a:cubicBezTo>
                  <a:cubicBezTo>
                    <a:pt x="63084" y="27428"/>
                    <a:pt x="49370" y="54855"/>
                    <a:pt x="49370" y="95997"/>
                  </a:cubicBezTo>
                  <a:cubicBezTo>
                    <a:pt x="49370" y="139881"/>
                    <a:pt x="63084" y="164566"/>
                    <a:pt x="90511" y="164566"/>
                  </a:cubicBezTo>
                  <a:cubicBezTo>
                    <a:pt x="104225" y="164566"/>
                    <a:pt x="112454" y="159080"/>
                    <a:pt x="120682" y="145366"/>
                  </a:cubicBezTo>
                  <a:lnTo>
                    <a:pt x="139881" y="161823"/>
                  </a:lnTo>
                  <a:cubicBezTo>
                    <a:pt x="126167" y="178280"/>
                    <a:pt x="109711" y="189251"/>
                    <a:pt x="87768" y="189251"/>
                  </a:cubicBezTo>
                  <a:cubicBezTo>
                    <a:pt x="46627" y="189251"/>
                    <a:pt x="16457" y="156338"/>
                    <a:pt x="16457" y="95997"/>
                  </a:cubicBezTo>
                  <a:close/>
                </a:path>
              </a:pathLst>
            </a:custGeom>
            <a:solidFill>
              <a:srgbClr val="0B582E"/>
            </a:solidFill>
            <a:ln w="27426" cap="flat">
              <a:noFill/>
              <a:prstDash val="solid"/>
              <a:miter/>
            </a:ln>
          </p:spPr>
          <p:txBody>
            <a:bodyPr rtlCol="0" anchor="ctr"/>
            <a:lstStyle/>
            <a:p>
              <a:endParaRPr lang="en-US"/>
            </a:p>
          </p:txBody>
        </p:sp>
      </p:grpSp>
    </p:spTree>
    <p:extLst>
      <p:ext uri="{BB962C8B-B14F-4D97-AF65-F5344CB8AC3E}">
        <p14:creationId xmlns:p14="http://schemas.microsoft.com/office/powerpoint/2010/main" val="6192838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FE08A15-AADE-CDDC-8FED-2D74DF33CB9D}"/>
              </a:ext>
            </a:extLst>
          </p:cNvPr>
          <p:cNvSpPr>
            <a:spLocks noGrp="1"/>
          </p:cNvSpPr>
          <p:nvPr>
            <p:ph type="body" sz="quarter" idx="17"/>
          </p:nvPr>
        </p:nvSpPr>
        <p:spPr>
          <a:xfrm>
            <a:off x="2870200" y="2028331"/>
            <a:ext cx="4142086" cy="3034484"/>
          </a:xfrm>
        </p:spPr>
        <p:txBody>
          <a:bodyPr>
            <a:normAutofit lnSpcReduction="10000"/>
          </a:bodyPr>
          <a:lstStyle/>
          <a:p>
            <a:r>
              <a:rPr lang="es"/>
              <a:t>Cadenas de suministro y colaboración con proveedores</a:t>
            </a:r>
          </a:p>
        </p:txBody>
      </p:sp>
      <p:sp>
        <p:nvSpPr>
          <p:cNvPr id="3" name="Text Placeholder 2">
            <a:extLst>
              <a:ext uri="{FF2B5EF4-FFF2-40B4-BE49-F238E27FC236}">
                <a16:creationId xmlns:a16="http://schemas.microsoft.com/office/drawing/2014/main" id="{98242363-045B-BDE3-05F9-6E94B8033F76}"/>
              </a:ext>
            </a:extLst>
          </p:cNvPr>
          <p:cNvSpPr>
            <a:spLocks noGrp="1"/>
          </p:cNvSpPr>
          <p:nvPr>
            <p:ph type="body" sz="quarter" idx="18"/>
          </p:nvPr>
        </p:nvSpPr>
        <p:spPr>
          <a:xfrm>
            <a:off x="3220793" y="826761"/>
            <a:ext cx="3791493" cy="845970"/>
          </a:xfrm>
        </p:spPr>
        <p:txBody>
          <a:bodyPr/>
          <a:lstStyle/>
          <a:p>
            <a:r>
              <a:rPr lang="es"/>
              <a:t>Sección 2</a:t>
            </a:r>
          </a:p>
        </p:txBody>
      </p:sp>
    </p:spTree>
    <p:extLst>
      <p:ext uri="{BB962C8B-B14F-4D97-AF65-F5344CB8AC3E}">
        <p14:creationId xmlns:p14="http://schemas.microsoft.com/office/powerpoint/2010/main" val="17034641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CED1492-7FD5-B325-E0A4-8B4DEA2D59E9}"/>
              </a:ext>
            </a:extLst>
          </p:cNvPr>
          <p:cNvSpPr>
            <a:spLocks noGrp="1"/>
          </p:cNvSpPr>
          <p:nvPr>
            <p:ph type="body" sz="quarter" idx="20"/>
          </p:nvPr>
        </p:nvSpPr>
        <p:spPr>
          <a:xfrm>
            <a:off x="5980954" y="1560875"/>
            <a:ext cx="4847913" cy="4882258"/>
          </a:xfrm>
        </p:spPr>
        <p:txBody>
          <a:bodyPr/>
          <a:lstStyle/>
          <a:p>
            <a:r>
              <a:rPr lang="es"/>
              <a:t>Una red entre una empresa y sus proveedores para producir y distribuir un producto específico al comprador final; </a:t>
            </a:r>
            <a:r>
              <a:rPr lang="es" b="1"/>
              <a:t>incluye diferentes actividades, personas, entidades, información y recursos.</a:t>
            </a:r>
          </a:p>
          <a:p>
            <a:endParaRPr lang="en-IE"/>
          </a:p>
          <a:p>
            <a:r>
              <a:rPr lang="es"/>
              <a:t>En otras palabras… Los eslabones de la cadena comienzan con los productores de las materias primas y terminan cuando la furgoneta entrega el producto terminado al usuario final.</a:t>
            </a:r>
            <a:endParaRPr lang="en-IE"/>
          </a:p>
        </p:txBody>
      </p:sp>
      <p:sp>
        <p:nvSpPr>
          <p:cNvPr id="3" name="Text Placeholder 2">
            <a:extLst>
              <a:ext uri="{FF2B5EF4-FFF2-40B4-BE49-F238E27FC236}">
                <a16:creationId xmlns:a16="http://schemas.microsoft.com/office/drawing/2014/main" id="{775F07C7-0A36-7603-7D6A-A71E37932DA9}"/>
              </a:ext>
            </a:extLst>
          </p:cNvPr>
          <p:cNvSpPr>
            <a:spLocks noGrp="1"/>
          </p:cNvSpPr>
          <p:nvPr>
            <p:ph type="body" sz="quarter" idx="22"/>
          </p:nvPr>
        </p:nvSpPr>
        <p:spPr/>
        <p:txBody>
          <a:bodyPr>
            <a:normAutofit fontScale="92500" lnSpcReduction="20000"/>
          </a:bodyPr>
          <a:lstStyle/>
          <a:p>
            <a:r>
              <a:rPr lang="es"/>
              <a:t>¿Qué es una cadena de suministro?</a:t>
            </a:r>
          </a:p>
        </p:txBody>
      </p:sp>
      <p:sp>
        <p:nvSpPr>
          <p:cNvPr id="4" name="Text Placeholder 3">
            <a:extLst>
              <a:ext uri="{FF2B5EF4-FFF2-40B4-BE49-F238E27FC236}">
                <a16:creationId xmlns:a16="http://schemas.microsoft.com/office/drawing/2014/main" id="{3AB79484-50E7-496D-707F-B6F40574C4E5}"/>
              </a:ext>
            </a:extLst>
          </p:cNvPr>
          <p:cNvSpPr>
            <a:spLocks noGrp="1"/>
          </p:cNvSpPr>
          <p:nvPr>
            <p:ph type="body" sz="quarter" idx="23"/>
          </p:nvPr>
        </p:nvSpPr>
        <p:spPr/>
        <p:txBody>
          <a:bodyPr>
            <a:normAutofit/>
          </a:bodyPr>
          <a:lstStyle/>
          <a:p>
            <a:r>
              <a:rPr lang="es" sz="2800" dirty="0"/>
              <a:t>La cadena de suministro: desde las materias primas hasta el cumplimiento de pedidos</a:t>
            </a:r>
            <a:endParaRPr lang="en-IE" sz="2800" dirty="0"/>
          </a:p>
        </p:txBody>
      </p:sp>
      <p:pic>
        <p:nvPicPr>
          <p:cNvPr id="7" name="Picture 6">
            <a:extLst>
              <a:ext uri="{FF2B5EF4-FFF2-40B4-BE49-F238E27FC236}">
                <a16:creationId xmlns:a16="http://schemas.microsoft.com/office/drawing/2014/main" id="{FE29156D-0CE1-2995-5D50-A3380493B2A9}"/>
              </a:ext>
            </a:extLst>
          </p:cNvPr>
          <p:cNvPicPr>
            <a:picLocks noChangeAspect="1"/>
          </p:cNvPicPr>
          <p:nvPr/>
        </p:nvPicPr>
        <p:blipFill>
          <a:blip r:embed="rId2"/>
          <a:stretch>
            <a:fillRect/>
          </a:stretch>
        </p:blipFill>
        <p:spPr>
          <a:xfrm>
            <a:off x="868563" y="2366566"/>
            <a:ext cx="3415845" cy="4412776"/>
          </a:xfrm>
          <a:prstGeom prst="rect">
            <a:avLst/>
          </a:prstGeom>
        </p:spPr>
      </p:pic>
    </p:spTree>
    <p:extLst>
      <p:ext uri="{BB962C8B-B14F-4D97-AF65-F5344CB8AC3E}">
        <p14:creationId xmlns:p14="http://schemas.microsoft.com/office/powerpoint/2010/main" val="38922776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E327783-700F-D402-E314-C5BFB81E341A}"/>
              </a:ext>
            </a:extLst>
          </p:cNvPr>
          <p:cNvSpPr>
            <a:spLocks noGrp="1"/>
          </p:cNvSpPr>
          <p:nvPr>
            <p:ph type="body" sz="quarter" idx="18"/>
          </p:nvPr>
        </p:nvSpPr>
        <p:spPr>
          <a:xfrm>
            <a:off x="2186709" y="394854"/>
            <a:ext cx="9646298" cy="4405745"/>
          </a:xfrm>
        </p:spPr>
        <p:txBody>
          <a:bodyPr>
            <a:normAutofit lnSpcReduction="10000"/>
          </a:bodyPr>
          <a:lstStyle/>
          <a:p>
            <a:r>
              <a:rPr lang="es" b="1" dirty="0">
                <a:solidFill>
                  <a:srgbClr val="297239"/>
                </a:solidFill>
              </a:rPr>
              <a:t>La gestión de la cadena de suministro </a:t>
            </a:r>
            <a:r>
              <a:rPr lang="es" dirty="0">
                <a:solidFill>
                  <a:srgbClr val="297239"/>
                </a:solidFill>
              </a:rPr>
              <a:t>es un proceso crucial en la adquisición sostenible porque una cadena de suministro optimizado da como resultado costos más bajos y un ciclo de producción más eficiente. Las empresas buscan mejorar sus cadenas de suministro para poder reducir sus costos y seguir siendo competitivas. Se prefieren las cadenas de suministro cortas desde una perspectiva ambiental y social.</a:t>
            </a:r>
            <a:endParaRPr lang="en-IE" dirty="0">
              <a:solidFill>
                <a:srgbClr val="297239"/>
              </a:solidFill>
            </a:endParaRPr>
          </a:p>
        </p:txBody>
      </p:sp>
      <p:grpSp>
        <p:nvGrpSpPr>
          <p:cNvPr id="3" name="Graphic 3">
            <a:extLst>
              <a:ext uri="{FF2B5EF4-FFF2-40B4-BE49-F238E27FC236}">
                <a16:creationId xmlns:a16="http://schemas.microsoft.com/office/drawing/2014/main" id="{AF179D3C-AB03-73A8-8B65-143A2E113072}"/>
              </a:ext>
            </a:extLst>
          </p:cNvPr>
          <p:cNvGrpSpPr/>
          <p:nvPr/>
        </p:nvGrpSpPr>
        <p:grpSpPr>
          <a:xfrm>
            <a:off x="8453124" y="4207934"/>
            <a:ext cx="1967033" cy="1887723"/>
            <a:chOff x="4422991" y="3660630"/>
            <a:chExt cx="1086135" cy="1083391"/>
          </a:xfrm>
        </p:grpSpPr>
        <p:sp>
          <p:nvSpPr>
            <p:cNvPr id="4" name="Freeform 1477">
              <a:extLst>
                <a:ext uri="{FF2B5EF4-FFF2-40B4-BE49-F238E27FC236}">
                  <a16:creationId xmlns:a16="http://schemas.microsoft.com/office/drawing/2014/main" id="{77A14738-5557-F69F-8630-EC5EC7B6743E}"/>
                </a:ext>
              </a:extLst>
            </p:cNvPr>
            <p:cNvSpPr/>
            <p:nvPr/>
          </p:nvSpPr>
          <p:spPr>
            <a:xfrm>
              <a:off x="4422991" y="3660630"/>
              <a:ext cx="1086135" cy="1083391"/>
            </a:xfrm>
            <a:custGeom>
              <a:avLst/>
              <a:gdLst>
                <a:gd name="connsiteX0" fmla="*/ 754261 w 1086135"/>
                <a:gd name="connsiteY0" fmla="*/ 139881 h 1083391"/>
                <a:gd name="connsiteX1" fmla="*/ 702148 w 1086135"/>
                <a:gd name="connsiteY1" fmla="*/ 191993 h 1083391"/>
                <a:gd name="connsiteX2" fmla="*/ 702148 w 1086135"/>
                <a:gd name="connsiteY2" fmla="*/ 331874 h 1083391"/>
                <a:gd name="connsiteX3" fmla="*/ 754261 w 1086135"/>
                <a:gd name="connsiteY3" fmla="*/ 383987 h 1083391"/>
                <a:gd name="connsiteX4" fmla="*/ 1034023 w 1086135"/>
                <a:gd name="connsiteY4" fmla="*/ 383987 h 1083391"/>
                <a:gd name="connsiteX5" fmla="*/ 1086136 w 1086135"/>
                <a:gd name="connsiteY5" fmla="*/ 331874 h 1083391"/>
                <a:gd name="connsiteX6" fmla="*/ 1086136 w 1086135"/>
                <a:gd name="connsiteY6" fmla="*/ 191993 h 1083391"/>
                <a:gd name="connsiteX7" fmla="*/ 1034023 w 1086135"/>
                <a:gd name="connsiteY7" fmla="*/ 139881 h 1083391"/>
                <a:gd name="connsiteX8" fmla="*/ 962711 w 1086135"/>
                <a:gd name="connsiteY8" fmla="*/ 139881 h 1083391"/>
                <a:gd name="connsiteX9" fmla="*/ 981911 w 1086135"/>
                <a:gd name="connsiteY9" fmla="*/ 87768 h 1083391"/>
                <a:gd name="connsiteX10" fmla="*/ 894142 w 1086135"/>
                <a:gd name="connsiteY10" fmla="*/ 0 h 1083391"/>
                <a:gd name="connsiteX11" fmla="*/ 809117 w 1086135"/>
                <a:gd name="connsiteY11" fmla="*/ 71312 h 1083391"/>
                <a:gd name="connsiteX12" fmla="*/ 614380 w 1086135"/>
                <a:gd name="connsiteY12" fmla="*/ 71312 h 1083391"/>
                <a:gd name="connsiteX13" fmla="*/ 526611 w 1086135"/>
                <a:gd name="connsiteY13" fmla="*/ 159080 h 1083391"/>
                <a:gd name="connsiteX14" fmla="*/ 526611 w 1086135"/>
                <a:gd name="connsiteY14" fmla="*/ 318161 h 1083391"/>
                <a:gd name="connsiteX15" fmla="*/ 458042 w 1086135"/>
                <a:gd name="connsiteY15" fmla="*/ 386730 h 1083391"/>
                <a:gd name="connsiteX16" fmla="*/ 263306 w 1086135"/>
                <a:gd name="connsiteY16" fmla="*/ 386730 h 1083391"/>
                <a:gd name="connsiteX17" fmla="*/ 175537 w 1086135"/>
                <a:gd name="connsiteY17" fmla="*/ 474498 h 1083391"/>
                <a:gd name="connsiteX18" fmla="*/ 175537 w 1086135"/>
                <a:gd name="connsiteY18" fmla="*/ 633578 h 1083391"/>
                <a:gd name="connsiteX19" fmla="*/ 104225 w 1086135"/>
                <a:gd name="connsiteY19" fmla="*/ 718604 h 1083391"/>
                <a:gd name="connsiteX20" fmla="*/ 123425 w 1086135"/>
                <a:gd name="connsiteY20" fmla="*/ 770716 h 1083391"/>
                <a:gd name="connsiteX21" fmla="*/ 52113 w 1086135"/>
                <a:gd name="connsiteY21" fmla="*/ 770716 h 1083391"/>
                <a:gd name="connsiteX22" fmla="*/ 0 w 1086135"/>
                <a:gd name="connsiteY22" fmla="*/ 822829 h 1083391"/>
                <a:gd name="connsiteX23" fmla="*/ 0 w 1086135"/>
                <a:gd name="connsiteY23" fmla="*/ 962710 h 1083391"/>
                <a:gd name="connsiteX24" fmla="*/ 52113 w 1086135"/>
                <a:gd name="connsiteY24" fmla="*/ 1014822 h 1083391"/>
                <a:gd name="connsiteX25" fmla="*/ 331875 w 1086135"/>
                <a:gd name="connsiteY25" fmla="*/ 1014822 h 1083391"/>
                <a:gd name="connsiteX26" fmla="*/ 383987 w 1086135"/>
                <a:gd name="connsiteY26" fmla="*/ 962710 h 1083391"/>
                <a:gd name="connsiteX27" fmla="*/ 383987 w 1086135"/>
                <a:gd name="connsiteY27" fmla="*/ 822829 h 1083391"/>
                <a:gd name="connsiteX28" fmla="*/ 331875 w 1086135"/>
                <a:gd name="connsiteY28" fmla="*/ 770716 h 1083391"/>
                <a:gd name="connsiteX29" fmla="*/ 260563 w 1086135"/>
                <a:gd name="connsiteY29" fmla="*/ 770716 h 1083391"/>
                <a:gd name="connsiteX30" fmla="*/ 279762 w 1086135"/>
                <a:gd name="connsiteY30" fmla="*/ 718604 h 1083391"/>
                <a:gd name="connsiteX31" fmla="*/ 208450 w 1086135"/>
                <a:gd name="connsiteY31" fmla="*/ 633578 h 1083391"/>
                <a:gd name="connsiteX32" fmla="*/ 208450 w 1086135"/>
                <a:gd name="connsiteY32" fmla="*/ 474498 h 1083391"/>
                <a:gd name="connsiteX33" fmla="*/ 260563 w 1086135"/>
                <a:gd name="connsiteY33" fmla="*/ 422385 h 1083391"/>
                <a:gd name="connsiteX34" fmla="*/ 455300 w 1086135"/>
                <a:gd name="connsiteY34" fmla="*/ 422385 h 1083391"/>
                <a:gd name="connsiteX35" fmla="*/ 471756 w 1086135"/>
                <a:gd name="connsiteY35" fmla="*/ 458041 h 1083391"/>
                <a:gd name="connsiteX36" fmla="*/ 400444 w 1086135"/>
                <a:gd name="connsiteY36" fmla="*/ 458041 h 1083391"/>
                <a:gd name="connsiteX37" fmla="*/ 348331 w 1086135"/>
                <a:gd name="connsiteY37" fmla="*/ 510154 h 1083391"/>
                <a:gd name="connsiteX38" fmla="*/ 348331 w 1086135"/>
                <a:gd name="connsiteY38" fmla="*/ 650035 h 1083391"/>
                <a:gd name="connsiteX39" fmla="*/ 400444 w 1086135"/>
                <a:gd name="connsiteY39" fmla="*/ 702147 h 1083391"/>
                <a:gd name="connsiteX40" fmla="*/ 537583 w 1086135"/>
                <a:gd name="connsiteY40" fmla="*/ 702147 h 1083391"/>
                <a:gd name="connsiteX41" fmla="*/ 534840 w 1086135"/>
                <a:gd name="connsiteY41" fmla="*/ 710375 h 1083391"/>
                <a:gd name="connsiteX42" fmla="*/ 488213 w 1086135"/>
                <a:gd name="connsiteY42" fmla="*/ 721347 h 1083391"/>
                <a:gd name="connsiteX43" fmla="*/ 488213 w 1086135"/>
                <a:gd name="connsiteY43" fmla="*/ 852999 h 1083391"/>
                <a:gd name="connsiteX44" fmla="*/ 534840 w 1086135"/>
                <a:gd name="connsiteY44" fmla="*/ 863970 h 1083391"/>
                <a:gd name="connsiteX45" fmla="*/ 554039 w 1086135"/>
                <a:gd name="connsiteY45" fmla="*/ 907854 h 1083391"/>
                <a:gd name="connsiteX46" fmla="*/ 529354 w 1086135"/>
                <a:gd name="connsiteY46" fmla="*/ 948996 h 1083391"/>
                <a:gd name="connsiteX47" fmla="*/ 622608 w 1086135"/>
                <a:gd name="connsiteY47" fmla="*/ 1042250 h 1083391"/>
                <a:gd name="connsiteX48" fmla="*/ 663750 w 1086135"/>
                <a:gd name="connsiteY48" fmla="*/ 1017565 h 1083391"/>
                <a:gd name="connsiteX49" fmla="*/ 707634 w 1086135"/>
                <a:gd name="connsiteY49" fmla="*/ 1036764 h 1083391"/>
                <a:gd name="connsiteX50" fmla="*/ 718605 w 1086135"/>
                <a:gd name="connsiteY50" fmla="*/ 1083391 h 1083391"/>
                <a:gd name="connsiteX51" fmla="*/ 850258 w 1086135"/>
                <a:gd name="connsiteY51" fmla="*/ 1083391 h 1083391"/>
                <a:gd name="connsiteX52" fmla="*/ 861229 w 1086135"/>
                <a:gd name="connsiteY52" fmla="*/ 1036764 h 1083391"/>
                <a:gd name="connsiteX53" fmla="*/ 905114 w 1086135"/>
                <a:gd name="connsiteY53" fmla="*/ 1017565 h 1083391"/>
                <a:gd name="connsiteX54" fmla="*/ 946255 w 1086135"/>
                <a:gd name="connsiteY54" fmla="*/ 1042250 h 1083391"/>
                <a:gd name="connsiteX55" fmla="*/ 1039509 w 1086135"/>
                <a:gd name="connsiteY55" fmla="*/ 948996 h 1083391"/>
                <a:gd name="connsiteX56" fmla="*/ 1014824 w 1086135"/>
                <a:gd name="connsiteY56" fmla="*/ 907854 h 1083391"/>
                <a:gd name="connsiteX57" fmla="*/ 1034023 w 1086135"/>
                <a:gd name="connsiteY57" fmla="*/ 863970 h 1083391"/>
                <a:gd name="connsiteX58" fmla="*/ 1080651 w 1086135"/>
                <a:gd name="connsiteY58" fmla="*/ 852999 h 1083391"/>
                <a:gd name="connsiteX59" fmla="*/ 1080651 w 1086135"/>
                <a:gd name="connsiteY59" fmla="*/ 721347 h 1083391"/>
                <a:gd name="connsiteX60" fmla="*/ 1034023 w 1086135"/>
                <a:gd name="connsiteY60" fmla="*/ 710375 h 1083391"/>
                <a:gd name="connsiteX61" fmla="*/ 1014824 w 1086135"/>
                <a:gd name="connsiteY61" fmla="*/ 666491 h 1083391"/>
                <a:gd name="connsiteX62" fmla="*/ 1039509 w 1086135"/>
                <a:gd name="connsiteY62" fmla="*/ 625350 h 1083391"/>
                <a:gd name="connsiteX63" fmla="*/ 946255 w 1086135"/>
                <a:gd name="connsiteY63" fmla="*/ 532096 h 1083391"/>
                <a:gd name="connsiteX64" fmla="*/ 905114 w 1086135"/>
                <a:gd name="connsiteY64" fmla="*/ 556781 h 1083391"/>
                <a:gd name="connsiteX65" fmla="*/ 861229 w 1086135"/>
                <a:gd name="connsiteY65" fmla="*/ 537582 h 1083391"/>
                <a:gd name="connsiteX66" fmla="*/ 850258 w 1086135"/>
                <a:gd name="connsiteY66" fmla="*/ 490954 h 1083391"/>
                <a:gd name="connsiteX67" fmla="*/ 726834 w 1086135"/>
                <a:gd name="connsiteY67" fmla="*/ 490954 h 1083391"/>
                <a:gd name="connsiteX68" fmla="*/ 677463 w 1086135"/>
                <a:gd name="connsiteY68" fmla="*/ 455299 h 1083391"/>
                <a:gd name="connsiteX69" fmla="*/ 606152 w 1086135"/>
                <a:gd name="connsiteY69" fmla="*/ 455299 h 1083391"/>
                <a:gd name="connsiteX70" fmla="*/ 625351 w 1086135"/>
                <a:gd name="connsiteY70" fmla="*/ 403186 h 1083391"/>
                <a:gd name="connsiteX71" fmla="*/ 554039 w 1086135"/>
                <a:gd name="connsiteY71" fmla="*/ 318161 h 1083391"/>
                <a:gd name="connsiteX72" fmla="*/ 554039 w 1086135"/>
                <a:gd name="connsiteY72" fmla="*/ 159080 h 1083391"/>
                <a:gd name="connsiteX73" fmla="*/ 606152 w 1086135"/>
                <a:gd name="connsiteY73" fmla="*/ 106968 h 1083391"/>
                <a:gd name="connsiteX74" fmla="*/ 800888 w 1086135"/>
                <a:gd name="connsiteY74" fmla="*/ 106968 h 1083391"/>
                <a:gd name="connsiteX75" fmla="*/ 817345 w 1086135"/>
                <a:gd name="connsiteY75" fmla="*/ 142624 h 1083391"/>
                <a:gd name="connsiteX76" fmla="*/ 754261 w 1086135"/>
                <a:gd name="connsiteY76" fmla="*/ 142624 h 1083391"/>
                <a:gd name="connsiteX77" fmla="*/ 351074 w 1086135"/>
                <a:gd name="connsiteY77" fmla="*/ 825572 h 1083391"/>
                <a:gd name="connsiteX78" fmla="*/ 351074 w 1086135"/>
                <a:gd name="connsiteY78" fmla="*/ 965452 h 1083391"/>
                <a:gd name="connsiteX79" fmla="*/ 334618 w 1086135"/>
                <a:gd name="connsiteY79" fmla="*/ 981909 h 1083391"/>
                <a:gd name="connsiteX80" fmla="*/ 54855 w 1086135"/>
                <a:gd name="connsiteY80" fmla="*/ 981909 h 1083391"/>
                <a:gd name="connsiteX81" fmla="*/ 38399 w 1086135"/>
                <a:gd name="connsiteY81" fmla="*/ 965452 h 1083391"/>
                <a:gd name="connsiteX82" fmla="*/ 38399 w 1086135"/>
                <a:gd name="connsiteY82" fmla="*/ 825572 h 1083391"/>
                <a:gd name="connsiteX83" fmla="*/ 54855 w 1086135"/>
                <a:gd name="connsiteY83" fmla="*/ 809115 h 1083391"/>
                <a:gd name="connsiteX84" fmla="*/ 334618 w 1086135"/>
                <a:gd name="connsiteY84" fmla="*/ 809115 h 1083391"/>
                <a:gd name="connsiteX85" fmla="*/ 351074 w 1086135"/>
                <a:gd name="connsiteY85" fmla="*/ 825572 h 1083391"/>
                <a:gd name="connsiteX86" fmla="*/ 351074 w 1086135"/>
                <a:gd name="connsiteY86" fmla="*/ 825572 h 1083391"/>
                <a:gd name="connsiteX87" fmla="*/ 244107 w 1086135"/>
                <a:gd name="connsiteY87" fmla="*/ 721347 h 1083391"/>
                <a:gd name="connsiteX88" fmla="*/ 191994 w 1086135"/>
                <a:gd name="connsiteY88" fmla="*/ 773459 h 1083391"/>
                <a:gd name="connsiteX89" fmla="*/ 139881 w 1086135"/>
                <a:gd name="connsiteY89" fmla="*/ 721347 h 1083391"/>
                <a:gd name="connsiteX90" fmla="*/ 191994 w 1086135"/>
                <a:gd name="connsiteY90" fmla="*/ 669234 h 1083391"/>
                <a:gd name="connsiteX91" fmla="*/ 244107 w 1086135"/>
                <a:gd name="connsiteY91" fmla="*/ 721347 h 1083391"/>
                <a:gd name="connsiteX92" fmla="*/ 244107 w 1086135"/>
                <a:gd name="connsiteY92" fmla="*/ 721347 h 1083391"/>
                <a:gd name="connsiteX93" fmla="*/ 839287 w 1086135"/>
                <a:gd name="connsiteY93" fmla="*/ 567752 h 1083391"/>
                <a:gd name="connsiteX94" fmla="*/ 850258 w 1086135"/>
                <a:gd name="connsiteY94" fmla="*/ 570495 h 1083391"/>
                <a:gd name="connsiteX95" fmla="*/ 905114 w 1086135"/>
                <a:gd name="connsiteY95" fmla="*/ 592437 h 1083391"/>
                <a:gd name="connsiteX96" fmla="*/ 913342 w 1086135"/>
                <a:gd name="connsiteY96" fmla="*/ 597922 h 1083391"/>
                <a:gd name="connsiteX97" fmla="*/ 948997 w 1086135"/>
                <a:gd name="connsiteY97" fmla="*/ 575980 h 1083391"/>
                <a:gd name="connsiteX98" fmla="*/ 1003853 w 1086135"/>
                <a:gd name="connsiteY98" fmla="*/ 630835 h 1083391"/>
                <a:gd name="connsiteX99" fmla="*/ 981911 w 1086135"/>
                <a:gd name="connsiteY99" fmla="*/ 666491 h 1083391"/>
                <a:gd name="connsiteX100" fmla="*/ 987397 w 1086135"/>
                <a:gd name="connsiteY100" fmla="*/ 674720 h 1083391"/>
                <a:gd name="connsiteX101" fmla="*/ 1009338 w 1086135"/>
                <a:gd name="connsiteY101" fmla="*/ 729575 h 1083391"/>
                <a:gd name="connsiteX102" fmla="*/ 1012081 w 1086135"/>
                <a:gd name="connsiteY102" fmla="*/ 740546 h 1083391"/>
                <a:gd name="connsiteX103" fmla="*/ 1053223 w 1086135"/>
                <a:gd name="connsiteY103" fmla="*/ 751517 h 1083391"/>
                <a:gd name="connsiteX104" fmla="*/ 1053223 w 1086135"/>
                <a:gd name="connsiteY104" fmla="*/ 828314 h 1083391"/>
                <a:gd name="connsiteX105" fmla="*/ 1012081 w 1086135"/>
                <a:gd name="connsiteY105" fmla="*/ 839285 h 1083391"/>
                <a:gd name="connsiteX106" fmla="*/ 1009338 w 1086135"/>
                <a:gd name="connsiteY106" fmla="*/ 850256 h 1083391"/>
                <a:gd name="connsiteX107" fmla="*/ 987397 w 1086135"/>
                <a:gd name="connsiteY107" fmla="*/ 905112 h 1083391"/>
                <a:gd name="connsiteX108" fmla="*/ 981911 w 1086135"/>
                <a:gd name="connsiteY108" fmla="*/ 913340 h 1083391"/>
                <a:gd name="connsiteX109" fmla="*/ 1003853 w 1086135"/>
                <a:gd name="connsiteY109" fmla="*/ 948996 h 1083391"/>
                <a:gd name="connsiteX110" fmla="*/ 948997 w 1086135"/>
                <a:gd name="connsiteY110" fmla="*/ 1003851 h 1083391"/>
                <a:gd name="connsiteX111" fmla="*/ 913342 w 1086135"/>
                <a:gd name="connsiteY111" fmla="*/ 981909 h 1083391"/>
                <a:gd name="connsiteX112" fmla="*/ 905114 w 1086135"/>
                <a:gd name="connsiteY112" fmla="*/ 987394 h 1083391"/>
                <a:gd name="connsiteX113" fmla="*/ 850258 w 1086135"/>
                <a:gd name="connsiteY113" fmla="*/ 1009337 h 1083391"/>
                <a:gd name="connsiteX114" fmla="*/ 839287 w 1086135"/>
                <a:gd name="connsiteY114" fmla="*/ 1012079 h 1083391"/>
                <a:gd name="connsiteX115" fmla="*/ 828316 w 1086135"/>
                <a:gd name="connsiteY115" fmla="*/ 1053221 h 1083391"/>
                <a:gd name="connsiteX116" fmla="*/ 751519 w 1086135"/>
                <a:gd name="connsiteY116" fmla="*/ 1053221 h 1083391"/>
                <a:gd name="connsiteX117" fmla="*/ 740548 w 1086135"/>
                <a:gd name="connsiteY117" fmla="*/ 1012079 h 1083391"/>
                <a:gd name="connsiteX118" fmla="*/ 729576 w 1086135"/>
                <a:gd name="connsiteY118" fmla="*/ 1009337 h 1083391"/>
                <a:gd name="connsiteX119" fmla="*/ 674721 w 1086135"/>
                <a:gd name="connsiteY119" fmla="*/ 987394 h 1083391"/>
                <a:gd name="connsiteX120" fmla="*/ 666493 w 1086135"/>
                <a:gd name="connsiteY120" fmla="*/ 981909 h 1083391"/>
                <a:gd name="connsiteX121" fmla="*/ 630837 w 1086135"/>
                <a:gd name="connsiteY121" fmla="*/ 1003851 h 1083391"/>
                <a:gd name="connsiteX122" fmla="*/ 575981 w 1086135"/>
                <a:gd name="connsiteY122" fmla="*/ 948996 h 1083391"/>
                <a:gd name="connsiteX123" fmla="*/ 597923 w 1086135"/>
                <a:gd name="connsiteY123" fmla="*/ 913340 h 1083391"/>
                <a:gd name="connsiteX124" fmla="*/ 592438 w 1086135"/>
                <a:gd name="connsiteY124" fmla="*/ 905112 h 1083391"/>
                <a:gd name="connsiteX125" fmla="*/ 570496 w 1086135"/>
                <a:gd name="connsiteY125" fmla="*/ 850256 h 1083391"/>
                <a:gd name="connsiteX126" fmla="*/ 567753 w 1086135"/>
                <a:gd name="connsiteY126" fmla="*/ 839285 h 1083391"/>
                <a:gd name="connsiteX127" fmla="*/ 526611 w 1086135"/>
                <a:gd name="connsiteY127" fmla="*/ 828314 h 1083391"/>
                <a:gd name="connsiteX128" fmla="*/ 526611 w 1086135"/>
                <a:gd name="connsiteY128" fmla="*/ 751517 h 1083391"/>
                <a:gd name="connsiteX129" fmla="*/ 567753 w 1086135"/>
                <a:gd name="connsiteY129" fmla="*/ 740546 h 1083391"/>
                <a:gd name="connsiteX130" fmla="*/ 570496 w 1086135"/>
                <a:gd name="connsiteY130" fmla="*/ 729575 h 1083391"/>
                <a:gd name="connsiteX131" fmla="*/ 581467 w 1086135"/>
                <a:gd name="connsiteY131" fmla="*/ 702147 h 1083391"/>
                <a:gd name="connsiteX132" fmla="*/ 619866 w 1086135"/>
                <a:gd name="connsiteY132" fmla="*/ 702147 h 1083391"/>
                <a:gd name="connsiteX133" fmla="*/ 597923 w 1086135"/>
                <a:gd name="connsiteY133" fmla="*/ 789916 h 1083391"/>
                <a:gd name="connsiteX134" fmla="*/ 789917 w 1086135"/>
                <a:gd name="connsiteY134" fmla="*/ 981909 h 1083391"/>
                <a:gd name="connsiteX135" fmla="*/ 981911 w 1086135"/>
                <a:gd name="connsiteY135" fmla="*/ 789916 h 1083391"/>
                <a:gd name="connsiteX136" fmla="*/ 789917 w 1086135"/>
                <a:gd name="connsiteY136" fmla="*/ 597922 h 1083391"/>
                <a:gd name="connsiteX137" fmla="*/ 737805 w 1086135"/>
                <a:gd name="connsiteY137" fmla="*/ 606151 h 1083391"/>
                <a:gd name="connsiteX138" fmla="*/ 737805 w 1086135"/>
                <a:gd name="connsiteY138" fmla="*/ 529353 h 1083391"/>
                <a:gd name="connsiteX139" fmla="*/ 828316 w 1086135"/>
                <a:gd name="connsiteY139" fmla="*/ 529353 h 1083391"/>
                <a:gd name="connsiteX140" fmla="*/ 839287 w 1086135"/>
                <a:gd name="connsiteY140" fmla="*/ 567752 h 1083391"/>
                <a:gd name="connsiteX141" fmla="*/ 737805 w 1086135"/>
                <a:gd name="connsiteY141" fmla="*/ 650035 h 1083391"/>
                <a:gd name="connsiteX142" fmla="*/ 737805 w 1086135"/>
                <a:gd name="connsiteY142" fmla="*/ 641806 h 1083391"/>
                <a:gd name="connsiteX143" fmla="*/ 789917 w 1086135"/>
                <a:gd name="connsiteY143" fmla="*/ 633578 h 1083391"/>
                <a:gd name="connsiteX144" fmla="*/ 948997 w 1086135"/>
                <a:gd name="connsiteY144" fmla="*/ 792658 h 1083391"/>
                <a:gd name="connsiteX145" fmla="*/ 789917 w 1086135"/>
                <a:gd name="connsiteY145" fmla="*/ 951738 h 1083391"/>
                <a:gd name="connsiteX146" fmla="*/ 630837 w 1086135"/>
                <a:gd name="connsiteY146" fmla="*/ 792658 h 1083391"/>
                <a:gd name="connsiteX147" fmla="*/ 658265 w 1086135"/>
                <a:gd name="connsiteY147" fmla="*/ 704890 h 1083391"/>
                <a:gd name="connsiteX148" fmla="*/ 682949 w 1086135"/>
                <a:gd name="connsiteY148" fmla="*/ 704890 h 1083391"/>
                <a:gd name="connsiteX149" fmla="*/ 737805 w 1086135"/>
                <a:gd name="connsiteY149" fmla="*/ 650035 h 1083391"/>
                <a:gd name="connsiteX150" fmla="*/ 737805 w 1086135"/>
                <a:gd name="connsiteY150" fmla="*/ 650035 h 1083391"/>
                <a:gd name="connsiteX151" fmla="*/ 702148 w 1086135"/>
                <a:gd name="connsiteY151" fmla="*/ 510154 h 1083391"/>
                <a:gd name="connsiteX152" fmla="*/ 702148 w 1086135"/>
                <a:gd name="connsiteY152" fmla="*/ 650035 h 1083391"/>
                <a:gd name="connsiteX153" fmla="*/ 685692 w 1086135"/>
                <a:gd name="connsiteY153" fmla="*/ 666491 h 1083391"/>
                <a:gd name="connsiteX154" fmla="*/ 405930 w 1086135"/>
                <a:gd name="connsiteY154" fmla="*/ 666491 h 1083391"/>
                <a:gd name="connsiteX155" fmla="*/ 389473 w 1086135"/>
                <a:gd name="connsiteY155" fmla="*/ 650035 h 1083391"/>
                <a:gd name="connsiteX156" fmla="*/ 389473 w 1086135"/>
                <a:gd name="connsiteY156" fmla="*/ 510154 h 1083391"/>
                <a:gd name="connsiteX157" fmla="*/ 405930 w 1086135"/>
                <a:gd name="connsiteY157" fmla="*/ 493697 h 1083391"/>
                <a:gd name="connsiteX158" fmla="*/ 685692 w 1086135"/>
                <a:gd name="connsiteY158" fmla="*/ 493697 h 1083391"/>
                <a:gd name="connsiteX159" fmla="*/ 702148 w 1086135"/>
                <a:gd name="connsiteY159" fmla="*/ 510154 h 1083391"/>
                <a:gd name="connsiteX160" fmla="*/ 702148 w 1086135"/>
                <a:gd name="connsiteY160" fmla="*/ 510154 h 1083391"/>
                <a:gd name="connsiteX161" fmla="*/ 595180 w 1086135"/>
                <a:gd name="connsiteY161" fmla="*/ 403186 h 1083391"/>
                <a:gd name="connsiteX162" fmla="*/ 543068 w 1086135"/>
                <a:gd name="connsiteY162" fmla="*/ 455299 h 1083391"/>
                <a:gd name="connsiteX163" fmla="*/ 490956 w 1086135"/>
                <a:gd name="connsiteY163" fmla="*/ 403186 h 1083391"/>
                <a:gd name="connsiteX164" fmla="*/ 543068 w 1086135"/>
                <a:gd name="connsiteY164" fmla="*/ 351074 h 1083391"/>
                <a:gd name="connsiteX165" fmla="*/ 595180 w 1086135"/>
                <a:gd name="connsiteY165" fmla="*/ 403186 h 1083391"/>
                <a:gd name="connsiteX166" fmla="*/ 595180 w 1086135"/>
                <a:gd name="connsiteY166" fmla="*/ 403186 h 1083391"/>
                <a:gd name="connsiteX167" fmla="*/ 1053223 w 1086135"/>
                <a:gd name="connsiteY167" fmla="*/ 194736 h 1083391"/>
                <a:gd name="connsiteX168" fmla="*/ 1053223 w 1086135"/>
                <a:gd name="connsiteY168" fmla="*/ 334617 h 1083391"/>
                <a:gd name="connsiteX169" fmla="*/ 1036766 w 1086135"/>
                <a:gd name="connsiteY169" fmla="*/ 351074 h 1083391"/>
                <a:gd name="connsiteX170" fmla="*/ 757004 w 1086135"/>
                <a:gd name="connsiteY170" fmla="*/ 351074 h 1083391"/>
                <a:gd name="connsiteX171" fmla="*/ 740548 w 1086135"/>
                <a:gd name="connsiteY171" fmla="*/ 334617 h 1083391"/>
                <a:gd name="connsiteX172" fmla="*/ 740548 w 1086135"/>
                <a:gd name="connsiteY172" fmla="*/ 194736 h 1083391"/>
                <a:gd name="connsiteX173" fmla="*/ 757004 w 1086135"/>
                <a:gd name="connsiteY173" fmla="*/ 178280 h 1083391"/>
                <a:gd name="connsiteX174" fmla="*/ 1036766 w 1086135"/>
                <a:gd name="connsiteY174" fmla="*/ 178280 h 1083391"/>
                <a:gd name="connsiteX175" fmla="*/ 1053223 w 1086135"/>
                <a:gd name="connsiteY175" fmla="*/ 194736 h 1083391"/>
                <a:gd name="connsiteX176" fmla="*/ 1053223 w 1086135"/>
                <a:gd name="connsiteY176" fmla="*/ 194736 h 1083391"/>
                <a:gd name="connsiteX177" fmla="*/ 842030 w 1086135"/>
                <a:gd name="connsiteY177" fmla="*/ 87768 h 1083391"/>
                <a:gd name="connsiteX178" fmla="*/ 894142 w 1086135"/>
                <a:gd name="connsiteY178" fmla="*/ 35656 h 1083391"/>
                <a:gd name="connsiteX179" fmla="*/ 946255 w 1086135"/>
                <a:gd name="connsiteY179" fmla="*/ 87768 h 1083391"/>
                <a:gd name="connsiteX180" fmla="*/ 894142 w 1086135"/>
                <a:gd name="connsiteY180" fmla="*/ 139881 h 1083391"/>
                <a:gd name="connsiteX181" fmla="*/ 842030 w 1086135"/>
                <a:gd name="connsiteY181" fmla="*/ 87768 h 1083391"/>
                <a:gd name="connsiteX182" fmla="*/ 842030 w 1086135"/>
                <a:gd name="connsiteY182" fmla="*/ 87768 h 1083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Lst>
              <a:rect l="l" t="t" r="r" b="b"/>
              <a:pathLst>
                <a:path w="1086135" h="1083391">
                  <a:moveTo>
                    <a:pt x="754261" y="139881"/>
                  </a:moveTo>
                  <a:cubicBezTo>
                    <a:pt x="724091" y="139881"/>
                    <a:pt x="702148" y="164566"/>
                    <a:pt x="702148" y="191993"/>
                  </a:cubicBezTo>
                  <a:lnTo>
                    <a:pt x="702148" y="331874"/>
                  </a:lnTo>
                  <a:cubicBezTo>
                    <a:pt x="702148" y="362045"/>
                    <a:pt x="726834" y="383987"/>
                    <a:pt x="754261" y="383987"/>
                  </a:cubicBezTo>
                  <a:lnTo>
                    <a:pt x="1034023" y="383987"/>
                  </a:lnTo>
                  <a:cubicBezTo>
                    <a:pt x="1064194" y="383987"/>
                    <a:pt x="1086136" y="359302"/>
                    <a:pt x="1086136" y="331874"/>
                  </a:cubicBezTo>
                  <a:lnTo>
                    <a:pt x="1086136" y="191993"/>
                  </a:lnTo>
                  <a:cubicBezTo>
                    <a:pt x="1086136" y="161823"/>
                    <a:pt x="1061451" y="139881"/>
                    <a:pt x="1034023" y="139881"/>
                  </a:cubicBezTo>
                  <a:lnTo>
                    <a:pt x="962711" y="139881"/>
                  </a:lnTo>
                  <a:cubicBezTo>
                    <a:pt x="973683" y="126167"/>
                    <a:pt x="981911" y="106968"/>
                    <a:pt x="981911" y="87768"/>
                  </a:cubicBezTo>
                  <a:cubicBezTo>
                    <a:pt x="981911" y="38399"/>
                    <a:pt x="943512" y="0"/>
                    <a:pt x="894142" y="0"/>
                  </a:cubicBezTo>
                  <a:cubicBezTo>
                    <a:pt x="853000" y="0"/>
                    <a:pt x="817345" y="30171"/>
                    <a:pt x="809117" y="71312"/>
                  </a:cubicBezTo>
                  <a:lnTo>
                    <a:pt x="614380" y="71312"/>
                  </a:lnTo>
                  <a:cubicBezTo>
                    <a:pt x="565010" y="71312"/>
                    <a:pt x="526611" y="109710"/>
                    <a:pt x="526611" y="159080"/>
                  </a:cubicBezTo>
                  <a:lnTo>
                    <a:pt x="526611" y="318161"/>
                  </a:lnTo>
                  <a:cubicBezTo>
                    <a:pt x="490956" y="326389"/>
                    <a:pt x="466270" y="351074"/>
                    <a:pt x="458042" y="386730"/>
                  </a:cubicBezTo>
                  <a:lnTo>
                    <a:pt x="263306" y="386730"/>
                  </a:lnTo>
                  <a:cubicBezTo>
                    <a:pt x="213936" y="386730"/>
                    <a:pt x="175537" y="425128"/>
                    <a:pt x="175537" y="474498"/>
                  </a:cubicBezTo>
                  <a:lnTo>
                    <a:pt x="175537" y="633578"/>
                  </a:lnTo>
                  <a:cubicBezTo>
                    <a:pt x="134396" y="641806"/>
                    <a:pt x="104225" y="677462"/>
                    <a:pt x="104225" y="718604"/>
                  </a:cubicBezTo>
                  <a:cubicBezTo>
                    <a:pt x="104225" y="737803"/>
                    <a:pt x="112454" y="757003"/>
                    <a:pt x="123425" y="770716"/>
                  </a:cubicBezTo>
                  <a:lnTo>
                    <a:pt x="52113" y="770716"/>
                  </a:lnTo>
                  <a:cubicBezTo>
                    <a:pt x="21942" y="770716"/>
                    <a:pt x="0" y="795401"/>
                    <a:pt x="0" y="822829"/>
                  </a:cubicBezTo>
                  <a:lnTo>
                    <a:pt x="0" y="962710"/>
                  </a:lnTo>
                  <a:cubicBezTo>
                    <a:pt x="0" y="992880"/>
                    <a:pt x="24685" y="1014822"/>
                    <a:pt x="52113" y="1014822"/>
                  </a:cubicBezTo>
                  <a:lnTo>
                    <a:pt x="331875" y="1014822"/>
                  </a:lnTo>
                  <a:cubicBezTo>
                    <a:pt x="362045" y="1014822"/>
                    <a:pt x="383987" y="990137"/>
                    <a:pt x="383987" y="962710"/>
                  </a:cubicBezTo>
                  <a:lnTo>
                    <a:pt x="383987" y="822829"/>
                  </a:lnTo>
                  <a:cubicBezTo>
                    <a:pt x="383987" y="792658"/>
                    <a:pt x="359303" y="770716"/>
                    <a:pt x="331875" y="770716"/>
                  </a:cubicBezTo>
                  <a:lnTo>
                    <a:pt x="260563" y="770716"/>
                  </a:lnTo>
                  <a:cubicBezTo>
                    <a:pt x="271534" y="757003"/>
                    <a:pt x="279762" y="737803"/>
                    <a:pt x="279762" y="718604"/>
                  </a:cubicBezTo>
                  <a:cubicBezTo>
                    <a:pt x="279762" y="677462"/>
                    <a:pt x="249592" y="641806"/>
                    <a:pt x="208450" y="633578"/>
                  </a:cubicBezTo>
                  <a:lnTo>
                    <a:pt x="208450" y="474498"/>
                  </a:lnTo>
                  <a:cubicBezTo>
                    <a:pt x="208450" y="444327"/>
                    <a:pt x="233135" y="422385"/>
                    <a:pt x="260563" y="422385"/>
                  </a:cubicBezTo>
                  <a:lnTo>
                    <a:pt x="455300" y="422385"/>
                  </a:lnTo>
                  <a:cubicBezTo>
                    <a:pt x="458042" y="436099"/>
                    <a:pt x="463528" y="447070"/>
                    <a:pt x="471756" y="458041"/>
                  </a:cubicBezTo>
                  <a:lnTo>
                    <a:pt x="400444" y="458041"/>
                  </a:lnTo>
                  <a:cubicBezTo>
                    <a:pt x="370274" y="458041"/>
                    <a:pt x="348331" y="482726"/>
                    <a:pt x="348331" y="510154"/>
                  </a:cubicBezTo>
                  <a:lnTo>
                    <a:pt x="348331" y="650035"/>
                  </a:lnTo>
                  <a:cubicBezTo>
                    <a:pt x="348331" y="680205"/>
                    <a:pt x="373017" y="702147"/>
                    <a:pt x="400444" y="702147"/>
                  </a:cubicBezTo>
                  <a:lnTo>
                    <a:pt x="537583" y="702147"/>
                  </a:lnTo>
                  <a:cubicBezTo>
                    <a:pt x="537583" y="704890"/>
                    <a:pt x="534840" y="707633"/>
                    <a:pt x="534840" y="710375"/>
                  </a:cubicBezTo>
                  <a:lnTo>
                    <a:pt x="488213" y="721347"/>
                  </a:lnTo>
                  <a:lnTo>
                    <a:pt x="488213" y="852999"/>
                  </a:lnTo>
                  <a:lnTo>
                    <a:pt x="534840" y="863970"/>
                  </a:lnTo>
                  <a:cubicBezTo>
                    <a:pt x="540325" y="880427"/>
                    <a:pt x="545811" y="894141"/>
                    <a:pt x="554039" y="907854"/>
                  </a:cubicBezTo>
                  <a:lnTo>
                    <a:pt x="529354" y="948996"/>
                  </a:lnTo>
                  <a:lnTo>
                    <a:pt x="622608" y="1042250"/>
                  </a:lnTo>
                  <a:lnTo>
                    <a:pt x="663750" y="1017565"/>
                  </a:lnTo>
                  <a:cubicBezTo>
                    <a:pt x="677463" y="1025793"/>
                    <a:pt x="691177" y="1031279"/>
                    <a:pt x="707634" y="1036764"/>
                  </a:cubicBezTo>
                  <a:lnTo>
                    <a:pt x="718605" y="1083391"/>
                  </a:lnTo>
                  <a:lnTo>
                    <a:pt x="850258" y="1083391"/>
                  </a:lnTo>
                  <a:lnTo>
                    <a:pt x="861229" y="1036764"/>
                  </a:lnTo>
                  <a:cubicBezTo>
                    <a:pt x="877686" y="1031279"/>
                    <a:pt x="891400" y="1025793"/>
                    <a:pt x="905114" y="1017565"/>
                  </a:cubicBezTo>
                  <a:lnTo>
                    <a:pt x="946255" y="1042250"/>
                  </a:lnTo>
                  <a:lnTo>
                    <a:pt x="1039509" y="948996"/>
                  </a:lnTo>
                  <a:lnTo>
                    <a:pt x="1014824" y="907854"/>
                  </a:lnTo>
                  <a:cubicBezTo>
                    <a:pt x="1023052" y="894141"/>
                    <a:pt x="1028538" y="880427"/>
                    <a:pt x="1034023" y="863970"/>
                  </a:cubicBezTo>
                  <a:lnTo>
                    <a:pt x="1080651" y="852999"/>
                  </a:lnTo>
                  <a:lnTo>
                    <a:pt x="1080651" y="721347"/>
                  </a:lnTo>
                  <a:lnTo>
                    <a:pt x="1034023" y="710375"/>
                  </a:lnTo>
                  <a:cubicBezTo>
                    <a:pt x="1028538" y="693919"/>
                    <a:pt x="1023052" y="680205"/>
                    <a:pt x="1014824" y="666491"/>
                  </a:cubicBezTo>
                  <a:lnTo>
                    <a:pt x="1039509" y="625350"/>
                  </a:lnTo>
                  <a:lnTo>
                    <a:pt x="946255" y="532096"/>
                  </a:lnTo>
                  <a:lnTo>
                    <a:pt x="905114" y="556781"/>
                  </a:lnTo>
                  <a:cubicBezTo>
                    <a:pt x="891400" y="548552"/>
                    <a:pt x="877686" y="543067"/>
                    <a:pt x="861229" y="537582"/>
                  </a:cubicBezTo>
                  <a:lnTo>
                    <a:pt x="850258" y="490954"/>
                  </a:lnTo>
                  <a:lnTo>
                    <a:pt x="726834" y="490954"/>
                  </a:lnTo>
                  <a:cubicBezTo>
                    <a:pt x="718605" y="471755"/>
                    <a:pt x="699406" y="455299"/>
                    <a:pt x="677463" y="455299"/>
                  </a:cubicBezTo>
                  <a:lnTo>
                    <a:pt x="606152" y="455299"/>
                  </a:lnTo>
                  <a:cubicBezTo>
                    <a:pt x="617123" y="441585"/>
                    <a:pt x="625351" y="422385"/>
                    <a:pt x="625351" y="403186"/>
                  </a:cubicBezTo>
                  <a:cubicBezTo>
                    <a:pt x="625351" y="362045"/>
                    <a:pt x="595180" y="326389"/>
                    <a:pt x="554039" y="318161"/>
                  </a:cubicBezTo>
                  <a:lnTo>
                    <a:pt x="554039" y="159080"/>
                  </a:lnTo>
                  <a:cubicBezTo>
                    <a:pt x="554039" y="128910"/>
                    <a:pt x="578724" y="106968"/>
                    <a:pt x="606152" y="106968"/>
                  </a:cubicBezTo>
                  <a:lnTo>
                    <a:pt x="800888" y="106968"/>
                  </a:lnTo>
                  <a:cubicBezTo>
                    <a:pt x="803631" y="120681"/>
                    <a:pt x="809117" y="131653"/>
                    <a:pt x="817345" y="142624"/>
                  </a:cubicBezTo>
                  <a:lnTo>
                    <a:pt x="754261" y="142624"/>
                  </a:lnTo>
                  <a:close/>
                  <a:moveTo>
                    <a:pt x="351074" y="825572"/>
                  </a:moveTo>
                  <a:lnTo>
                    <a:pt x="351074" y="965452"/>
                  </a:lnTo>
                  <a:cubicBezTo>
                    <a:pt x="351074" y="976424"/>
                    <a:pt x="342846" y="981909"/>
                    <a:pt x="334618" y="981909"/>
                  </a:cubicBezTo>
                  <a:lnTo>
                    <a:pt x="54855" y="981909"/>
                  </a:lnTo>
                  <a:cubicBezTo>
                    <a:pt x="43884" y="981909"/>
                    <a:pt x="38399" y="973681"/>
                    <a:pt x="38399" y="965452"/>
                  </a:cubicBezTo>
                  <a:lnTo>
                    <a:pt x="38399" y="825572"/>
                  </a:lnTo>
                  <a:cubicBezTo>
                    <a:pt x="38399" y="814600"/>
                    <a:pt x="46627" y="809115"/>
                    <a:pt x="54855" y="809115"/>
                  </a:cubicBezTo>
                  <a:lnTo>
                    <a:pt x="334618" y="809115"/>
                  </a:lnTo>
                  <a:cubicBezTo>
                    <a:pt x="342846" y="809115"/>
                    <a:pt x="351074" y="817343"/>
                    <a:pt x="351074" y="825572"/>
                  </a:cubicBezTo>
                  <a:lnTo>
                    <a:pt x="351074" y="825572"/>
                  </a:lnTo>
                  <a:close/>
                  <a:moveTo>
                    <a:pt x="244107" y="721347"/>
                  </a:moveTo>
                  <a:cubicBezTo>
                    <a:pt x="244107" y="751517"/>
                    <a:pt x="219421" y="773459"/>
                    <a:pt x="191994" y="773459"/>
                  </a:cubicBezTo>
                  <a:cubicBezTo>
                    <a:pt x="161824" y="773459"/>
                    <a:pt x="139881" y="748774"/>
                    <a:pt x="139881" y="721347"/>
                  </a:cubicBezTo>
                  <a:cubicBezTo>
                    <a:pt x="139881" y="691176"/>
                    <a:pt x="164566" y="669234"/>
                    <a:pt x="191994" y="669234"/>
                  </a:cubicBezTo>
                  <a:cubicBezTo>
                    <a:pt x="222164" y="669234"/>
                    <a:pt x="244107" y="691176"/>
                    <a:pt x="244107" y="721347"/>
                  </a:cubicBezTo>
                  <a:lnTo>
                    <a:pt x="244107" y="721347"/>
                  </a:lnTo>
                  <a:close/>
                  <a:moveTo>
                    <a:pt x="839287" y="567752"/>
                  </a:moveTo>
                  <a:lnTo>
                    <a:pt x="850258" y="570495"/>
                  </a:lnTo>
                  <a:cubicBezTo>
                    <a:pt x="869457" y="575980"/>
                    <a:pt x="888657" y="584208"/>
                    <a:pt x="905114" y="592437"/>
                  </a:cubicBezTo>
                  <a:lnTo>
                    <a:pt x="913342" y="597922"/>
                  </a:lnTo>
                  <a:lnTo>
                    <a:pt x="948997" y="575980"/>
                  </a:lnTo>
                  <a:lnTo>
                    <a:pt x="1003853" y="630835"/>
                  </a:lnTo>
                  <a:lnTo>
                    <a:pt x="981911" y="666491"/>
                  </a:lnTo>
                  <a:lnTo>
                    <a:pt x="987397" y="674720"/>
                  </a:lnTo>
                  <a:cubicBezTo>
                    <a:pt x="998368" y="691176"/>
                    <a:pt x="1003853" y="710375"/>
                    <a:pt x="1009338" y="729575"/>
                  </a:cubicBezTo>
                  <a:lnTo>
                    <a:pt x="1012081" y="740546"/>
                  </a:lnTo>
                  <a:lnTo>
                    <a:pt x="1053223" y="751517"/>
                  </a:lnTo>
                  <a:lnTo>
                    <a:pt x="1053223" y="828314"/>
                  </a:lnTo>
                  <a:lnTo>
                    <a:pt x="1012081" y="839285"/>
                  </a:lnTo>
                  <a:lnTo>
                    <a:pt x="1009338" y="850256"/>
                  </a:lnTo>
                  <a:cubicBezTo>
                    <a:pt x="1003853" y="869456"/>
                    <a:pt x="995625" y="888655"/>
                    <a:pt x="987397" y="905112"/>
                  </a:cubicBezTo>
                  <a:lnTo>
                    <a:pt x="981911" y="913340"/>
                  </a:lnTo>
                  <a:lnTo>
                    <a:pt x="1003853" y="948996"/>
                  </a:lnTo>
                  <a:lnTo>
                    <a:pt x="948997" y="1003851"/>
                  </a:lnTo>
                  <a:lnTo>
                    <a:pt x="913342" y="981909"/>
                  </a:lnTo>
                  <a:lnTo>
                    <a:pt x="905114" y="987394"/>
                  </a:lnTo>
                  <a:cubicBezTo>
                    <a:pt x="888657" y="998365"/>
                    <a:pt x="869457" y="1003851"/>
                    <a:pt x="850258" y="1009337"/>
                  </a:cubicBezTo>
                  <a:lnTo>
                    <a:pt x="839287" y="1012079"/>
                  </a:lnTo>
                  <a:lnTo>
                    <a:pt x="828316" y="1053221"/>
                  </a:lnTo>
                  <a:lnTo>
                    <a:pt x="751519" y="1053221"/>
                  </a:lnTo>
                  <a:lnTo>
                    <a:pt x="740548" y="1012079"/>
                  </a:lnTo>
                  <a:lnTo>
                    <a:pt x="729576" y="1009337"/>
                  </a:lnTo>
                  <a:cubicBezTo>
                    <a:pt x="710377" y="1003851"/>
                    <a:pt x="691177" y="995623"/>
                    <a:pt x="674721" y="987394"/>
                  </a:cubicBezTo>
                  <a:lnTo>
                    <a:pt x="666493" y="981909"/>
                  </a:lnTo>
                  <a:lnTo>
                    <a:pt x="630837" y="1003851"/>
                  </a:lnTo>
                  <a:lnTo>
                    <a:pt x="575981" y="948996"/>
                  </a:lnTo>
                  <a:lnTo>
                    <a:pt x="597923" y="913340"/>
                  </a:lnTo>
                  <a:lnTo>
                    <a:pt x="592438" y="905112"/>
                  </a:lnTo>
                  <a:cubicBezTo>
                    <a:pt x="581467" y="888655"/>
                    <a:pt x="575981" y="869456"/>
                    <a:pt x="570496" y="850256"/>
                  </a:cubicBezTo>
                  <a:lnTo>
                    <a:pt x="567753" y="839285"/>
                  </a:lnTo>
                  <a:lnTo>
                    <a:pt x="526611" y="828314"/>
                  </a:lnTo>
                  <a:lnTo>
                    <a:pt x="526611" y="751517"/>
                  </a:lnTo>
                  <a:lnTo>
                    <a:pt x="567753" y="740546"/>
                  </a:lnTo>
                  <a:lnTo>
                    <a:pt x="570496" y="729575"/>
                  </a:lnTo>
                  <a:cubicBezTo>
                    <a:pt x="573239" y="718604"/>
                    <a:pt x="575981" y="710375"/>
                    <a:pt x="581467" y="702147"/>
                  </a:cubicBezTo>
                  <a:lnTo>
                    <a:pt x="619866" y="702147"/>
                  </a:lnTo>
                  <a:cubicBezTo>
                    <a:pt x="606152" y="729575"/>
                    <a:pt x="597923" y="759745"/>
                    <a:pt x="597923" y="789916"/>
                  </a:cubicBezTo>
                  <a:cubicBezTo>
                    <a:pt x="597923" y="896883"/>
                    <a:pt x="685692" y="981909"/>
                    <a:pt x="789917" y="981909"/>
                  </a:cubicBezTo>
                  <a:cubicBezTo>
                    <a:pt x="894142" y="981909"/>
                    <a:pt x="981911" y="894141"/>
                    <a:pt x="981911" y="789916"/>
                  </a:cubicBezTo>
                  <a:cubicBezTo>
                    <a:pt x="981911" y="685691"/>
                    <a:pt x="894142" y="597922"/>
                    <a:pt x="789917" y="597922"/>
                  </a:cubicBezTo>
                  <a:cubicBezTo>
                    <a:pt x="770717" y="597922"/>
                    <a:pt x="754261" y="600665"/>
                    <a:pt x="737805" y="606151"/>
                  </a:cubicBezTo>
                  <a:lnTo>
                    <a:pt x="737805" y="529353"/>
                  </a:lnTo>
                  <a:lnTo>
                    <a:pt x="828316" y="529353"/>
                  </a:lnTo>
                  <a:lnTo>
                    <a:pt x="839287" y="567752"/>
                  </a:lnTo>
                  <a:close/>
                  <a:moveTo>
                    <a:pt x="737805" y="650035"/>
                  </a:moveTo>
                  <a:lnTo>
                    <a:pt x="737805" y="641806"/>
                  </a:lnTo>
                  <a:cubicBezTo>
                    <a:pt x="754261" y="636321"/>
                    <a:pt x="773460" y="633578"/>
                    <a:pt x="789917" y="633578"/>
                  </a:cubicBezTo>
                  <a:cubicBezTo>
                    <a:pt x="877686" y="633578"/>
                    <a:pt x="948997" y="704890"/>
                    <a:pt x="948997" y="792658"/>
                  </a:cubicBezTo>
                  <a:cubicBezTo>
                    <a:pt x="948997" y="880427"/>
                    <a:pt x="877686" y="951738"/>
                    <a:pt x="789917" y="951738"/>
                  </a:cubicBezTo>
                  <a:cubicBezTo>
                    <a:pt x="702148" y="951738"/>
                    <a:pt x="630837" y="880427"/>
                    <a:pt x="630837" y="792658"/>
                  </a:cubicBezTo>
                  <a:cubicBezTo>
                    <a:pt x="630837" y="759745"/>
                    <a:pt x="639065" y="729575"/>
                    <a:pt x="658265" y="704890"/>
                  </a:cubicBezTo>
                  <a:lnTo>
                    <a:pt x="682949" y="704890"/>
                  </a:lnTo>
                  <a:cubicBezTo>
                    <a:pt x="713120" y="702147"/>
                    <a:pt x="737805" y="680205"/>
                    <a:pt x="737805" y="650035"/>
                  </a:cubicBezTo>
                  <a:lnTo>
                    <a:pt x="737805" y="650035"/>
                  </a:lnTo>
                  <a:close/>
                  <a:moveTo>
                    <a:pt x="702148" y="510154"/>
                  </a:moveTo>
                  <a:lnTo>
                    <a:pt x="702148" y="650035"/>
                  </a:lnTo>
                  <a:cubicBezTo>
                    <a:pt x="702148" y="661006"/>
                    <a:pt x="693920" y="666491"/>
                    <a:pt x="685692" y="666491"/>
                  </a:cubicBezTo>
                  <a:lnTo>
                    <a:pt x="405930" y="666491"/>
                  </a:lnTo>
                  <a:cubicBezTo>
                    <a:pt x="394959" y="666491"/>
                    <a:pt x="389473" y="658263"/>
                    <a:pt x="389473" y="650035"/>
                  </a:cubicBezTo>
                  <a:lnTo>
                    <a:pt x="389473" y="510154"/>
                  </a:lnTo>
                  <a:cubicBezTo>
                    <a:pt x="389473" y="499183"/>
                    <a:pt x="397701" y="493697"/>
                    <a:pt x="405930" y="493697"/>
                  </a:cubicBezTo>
                  <a:lnTo>
                    <a:pt x="685692" y="493697"/>
                  </a:lnTo>
                  <a:cubicBezTo>
                    <a:pt x="693920" y="493697"/>
                    <a:pt x="702148" y="499183"/>
                    <a:pt x="702148" y="510154"/>
                  </a:cubicBezTo>
                  <a:lnTo>
                    <a:pt x="702148" y="510154"/>
                  </a:lnTo>
                  <a:close/>
                  <a:moveTo>
                    <a:pt x="595180" y="403186"/>
                  </a:moveTo>
                  <a:cubicBezTo>
                    <a:pt x="595180" y="433357"/>
                    <a:pt x="570496" y="455299"/>
                    <a:pt x="543068" y="455299"/>
                  </a:cubicBezTo>
                  <a:cubicBezTo>
                    <a:pt x="512897" y="455299"/>
                    <a:pt x="490956" y="430614"/>
                    <a:pt x="490956" y="403186"/>
                  </a:cubicBezTo>
                  <a:cubicBezTo>
                    <a:pt x="490956" y="373016"/>
                    <a:pt x="515640" y="351074"/>
                    <a:pt x="543068" y="351074"/>
                  </a:cubicBezTo>
                  <a:cubicBezTo>
                    <a:pt x="573239" y="351074"/>
                    <a:pt x="595180" y="375758"/>
                    <a:pt x="595180" y="403186"/>
                  </a:cubicBezTo>
                  <a:lnTo>
                    <a:pt x="595180" y="403186"/>
                  </a:lnTo>
                  <a:close/>
                  <a:moveTo>
                    <a:pt x="1053223" y="194736"/>
                  </a:moveTo>
                  <a:lnTo>
                    <a:pt x="1053223" y="334617"/>
                  </a:lnTo>
                  <a:cubicBezTo>
                    <a:pt x="1053223" y="345588"/>
                    <a:pt x="1044994" y="351074"/>
                    <a:pt x="1036766" y="351074"/>
                  </a:cubicBezTo>
                  <a:lnTo>
                    <a:pt x="757004" y="351074"/>
                  </a:lnTo>
                  <a:cubicBezTo>
                    <a:pt x="746033" y="351074"/>
                    <a:pt x="740548" y="342845"/>
                    <a:pt x="740548" y="334617"/>
                  </a:cubicBezTo>
                  <a:lnTo>
                    <a:pt x="740548" y="194736"/>
                  </a:lnTo>
                  <a:cubicBezTo>
                    <a:pt x="740548" y="183765"/>
                    <a:pt x="748776" y="178280"/>
                    <a:pt x="757004" y="178280"/>
                  </a:cubicBezTo>
                  <a:lnTo>
                    <a:pt x="1036766" y="178280"/>
                  </a:lnTo>
                  <a:cubicBezTo>
                    <a:pt x="1044994" y="175537"/>
                    <a:pt x="1053223" y="183765"/>
                    <a:pt x="1053223" y="194736"/>
                  </a:cubicBezTo>
                  <a:lnTo>
                    <a:pt x="1053223" y="194736"/>
                  </a:lnTo>
                  <a:close/>
                  <a:moveTo>
                    <a:pt x="842030" y="87768"/>
                  </a:moveTo>
                  <a:cubicBezTo>
                    <a:pt x="842030" y="57598"/>
                    <a:pt x="866714" y="35656"/>
                    <a:pt x="894142" y="35656"/>
                  </a:cubicBezTo>
                  <a:cubicBezTo>
                    <a:pt x="924313" y="35656"/>
                    <a:pt x="946255" y="60341"/>
                    <a:pt x="946255" y="87768"/>
                  </a:cubicBezTo>
                  <a:cubicBezTo>
                    <a:pt x="946255" y="117939"/>
                    <a:pt x="921570" y="139881"/>
                    <a:pt x="894142" y="139881"/>
                  </a:cubicBezTo>
                  <a:cubicBezTo>
                    <a:pt x="866714" y="139881"/>
                    <a:pt x="842030" y="117939"/>
                    <a:pt x="842030" y="87768"/>
                  </a:cubicBezTo>
                  <a:lnTo>
                    <a:pt x="842030" y="87768"/>
                  </a:lnTo>
                  <a:close/>
                </a:path>
              </a:pathLst>
            </a:custGeom>
            <a:solidFill>
              <a:srgbClr val="000000"/>
            </a:solidFill>
            <a:ln w="27426" cap="flat">
              <a:noFill/>
              <a:prstDash val="solid"/>
              <a:miter/>
            </a:ln>
          </p:spPr>
          <p:txBody>
            <a:bodyPr rtlCol="0" anchor="ctr"/>
            <a:lstStyle/>
            <a:p>
              <a:endParaRPr lang="en-US"/>
            </a:p>
          </p:txBody>
        </p:sp>
        <p:sp>
          <p:nvSpPr>
            <p:cNvPr id="5" name="Freeform 1478">
              <a:extLst>
                <a:ext uri="{FF2B5EF4-FFF2-40B4-BE49-F238E27FC236}">
                  <a16:creationId xmlns:a16="http://schemas.microsoft.com/office/drawing/2014/main" id="{8CD6E9B8-7BD8-5F18-1700-A9FE0EB4EBEC}"/>
                </a:ext>
              </a:extLst>
            </p:cNvPr>
            <p:cNvSpPr/>
            <p:nvPr/>
          </p:nvSpPr>
          <p:spPr>
            <a:xfrm>
              <a:off x="5193709" y="3871823"/>
              <a:ext cx="246849" cy="35655"/>
            </a:xfrm>
            <a:custGeom>
              <a:avLst/>
              <a:gdLst>
                <a:gd name="connsiteX0" fmla="*/ 0 w 246849"/>
                <a:gd name="connsiteY0" fmla="*/ 0 h 35655"/>
                <a:gd name="connsiteX1" fmla="*/ 246849 w 246849"/>
                <a:gd name="connsiteY1" fmla="*/ 0 h 35655"/>
                <a:gd name="connsiteX2" fmla="*/ 246849 w 246849"/>
                <a:gd name="connsiteY2" fmla="*/ 35656 h 35655"/>
                <a:gd name="connsiteX3" fmla="*/ 0 w 246849"/>
                <a:gd name="connsiteY3" fmla="*/ 35656 h 35655"/>
              </a:gdLst>
              <a:ahLst/>
              <a:cxnLst>
                <a:cxn ang="0">
                  <a:pos x="connsiteX0" y="connsiteY0"/>
                </a:cxn>
                <a:cxn ang="0">
                  <a:pos x="connsiteX1" y="connsiteY1"/>
                </a:cxn>
                <a:cxn ang="0">
                  <a:pos x="connsiteX2" y="connsiteY2"/>
                </a:cxn>
                <a:cxn ang="0">
                  <a:pos x="connsiteX3" y="connsiteY3"/>
                </a:cxn>
              </a:cxnLst>
              <a:rect l="l" t="t" r="r" b="b"/>
              <a:pathLst>
                <a:path w="246849" h="35655">
                  <a:moveTo>
                    <a:pt x="0" y="0"/>
                  </a:moveTo>
                  <a:lnTo>
                    <a:pt x="246849" y="0"/>
                  </a:lnTo>
                  <a:lnTo>
                    <a:pt x="246849" y="35656"/>
                  </a:lnTo>
                  <a:lnTo>
                    <a:pt x="0" y="35656"/>
                  </a:lnTo>
                  <a:close/>
                </a:path>
              </a:pathLst>
            </a:custGeom>
            <a:solidFill>
              <a:srgbClr val="000000"/>
            </a:solidFill>
            <a:ln w="27426" cap="flat">
              <a:noFill/>
              <a:prstDash val="solid"/>
              <a:miter/>
            </a:ln>
          </p:spPr>
          <p:txBody>
            <a:bodyPr rtlCol="0" anchor="ctr"/>
            <a:lstStyle/>
            <a:p>
              <a:endParaRPr lang="en-US"/>
            </a:p>
          </p:txBody>
        </p:sp>
        <p:sp>
          <p:nvSpPr>
            <p:cNvPr id="6" name="Freeform 1479">
              <a:extLst>
                <a:ext uri="{FF2B5EF4-FFF2-40B4-BE49-F238E27FC236}">
                  <a16:creationId xmlns:a16="http://schemas.microsoft.com/office/drawing/2014/main" id="{3E087144-4DDC-0A83-2777-59A9F719B0FC}"/>
                </a:ext>
              </a:extLst>
            </p:cNvPr>
            <p:cNvSpPr/>
            <p:nvPr/>
          </p:nvSpPr>
          <p:spPr>
            <a:xfrm>
              <a:off x="5193709" y="3943135"/>
              <a:ext cx="246849" cy="35655"/>
            </a:xfrm>
            <a:custGeom>
              <a:avLst/>
              <a:gdLst>
                <a:gd name="connsiteX0" fmla="*/ 0 w 246849"/>
                <a:gd name="connsiteY0" fmla="*/ 0 h 35655"/>
                <a:gd name="connsiteX1" fmla="*/ 246849 w 246849"/>
                <a:gd name="connsiteY1" fmla="*/ 0 h 35655"/>
                <a:gd name="connsiteX2" fmla="*/ 246849 w 246849"/>
                <a:gd name="connsiteY2" fmla="*/ 35656 h 35655"/>
                <a:gd name="connsiteX3" fmla="*/ 0 w 246849"/>
                <a:gd name="connsiteY3" fmla="*/ 35656 h 35655"/>
              </a:gdLst>
              <a:ahLst/>
              <a:cxnLst>
                <a:cxn ang="0">
                  <a:pos x="connsiteX0" y="connsiteY0"/>
                </a:cxn>
                <a:cxn ang="0">
                  <a:pos x="connsiteX1" y="connsiteY1"/>
                </a:cxn>
                <a:cxn ang="0">
                  <a:pos x="connsiteX2" y="connsiteY2"/>
                </a:cxn>
                <a:cxn ang="0">
                  <a:pos x="connsiteX3" y="connsiteY3"/>
                </a:cxn>
              </a:cxnLst>
              <a:rect l="l" t="t" r="r" b="b"/>
              <a:pathLst>
                <a:path w="246849" h="35655">
                  <a:moveTo>
                    <a:pt x="0" y="0"/>
                  </a:moveTo>
                  <a:lnTo>
                    <a:pt x="246849" y="0"/>
                  </a:lnTo>
                  <a:lnTo>
                    <a:pt x="246849" y="35656"/>
                  </a:lnTo>
                  <a:lnTo>
                    <a:pt x="0" y="35656"/>
                  </a:lnTo>
                  <a:close/>
                </a:path>
              </a:pathLst>
            </a:custGeom>
            <a:solidFill>
              <a:srgbClr val="000000"/>
            </a:solidFill>
            <a:ln w="27426" cap="flat">
              <a:noFill/>
              <a:prstDash val="solid"/>
              <a:miter/>
            </a:ln>
          </p:spPr>
          <p:txBody>
            <a:bodyPr rtlCol="0" anchor="ctr"/>
            <a:lstStyle/>
            <a:p>
              <a:endParaRPr lang="en-US"/>
            </a:p>
          </p:txBody>
        </p:sp>
        <p:sp>
          <p:nvSpPr>
            <p:cNvPr id="7" name="Freeform 1480">
              <a:extLst>
                <a:ext uri="{FF2B5EF4-FFF2-40B4-BE49-F238E27FC236}">
                  <a16:creationId xmlns:a16="http://schemas.microsoft.com/office/drawing/2014/main" id="{089C30A1-C7A2-CFDF-DBAA-21CEAC3729B8}"/>
                </a:ext>
              </a:extLst>
            </p:cNvPr>
            <p:cNvSpPr/>
            <p:nvPr/>
          </p:nvSpPr>
          <p:spPr>
            <a:xfrm>
              <a:off x="4842634" y="4187241"/>
              <a:ext cx="246849" cy="35655"/>
            </a:xfrm>
            <a:custGeom>
              <a:avLst/>
              <a:gdLst>
                <a:gd name="connsiteX0" fmla="*/ 0 w 246849"/>
                <a:gd name="connsiteY0" fmla="*/ 0 h 35655"/>
                <a:gd name="connsiteX1" fmla="*/ 246849 w 246849"/>
                <a:gd name="connsiteY1" fmla="*/ 0 h 35655"/>
                <a:gd name="connsiteX2" fmla="*/ 246849 w 246849"/>
                <a:gd name="connsiteY2" fmla="*/ 35656 h 35655"/>
                <a:gd name="connsiteX3" fmla="*/ 0 w 246849"/>
                <a:gd name="connsiteY3" fmla="*/ 35656 h 35655"/>
              </a:gdLst>
              <a:ahLst/>
              <a:cxnLst>
                <a:cxn ang="0">
                  <a:pos x="connsiteX0" y="connsiteY0"/>
                </a:cxn>
                <a:cxn ang="0">
                  <a:pos x="connsiteX1" y="connsiteY1"/>
                </a:cxn>
                <a:cxn ang="0">
                  <a:pos x="connsiteX2" y="connsiteY2"/>
                </a:cxn>
                <a:cxn ang="0">
                  <a:pos x="connsiteX3" y="connsiteY3"/>
                </a:cxn>
              </a:cxnLst>
              <a:rect l="l" t="t" r="r" b="b"/>
              <a:pathLst>
                <a:path w="246849" h="35655">
                  <a:moveTo>
                    <a:pt x="0" y="0"/>
                  </a:moveTo>
                  <a:lnTo>
                    <a:pt x="246849" y="0"/>
                  </a:lnTo>
                  <a:lnTo>
                    <a:pt x="246849" y="35656"/>
                  </a:lnTo>
                  <a:lnTo>
                    <a:pt x="0" y="35656"/>
                  </a:lnTo>
                  <a:close/>
                </a:path>
              </a:pathLst>
            </a:custGeom>
            <a:solidFill>
              <a:srgbClr val="000000"/>
            </a:solidFill>
            <a:ln w="27426" cap="flat">
              <a:noFill/>
              <a:prstDash val="solid"/>
              <a:miter/>
            </a:ln>
          </p:spPr>
          <p:txBody>
            <a:bodyPr rtlCol="0" anchor="ctr"/>
            <a:lstStyle/>
            <a:p>
              <a:endParaRPr lang="en-US"/>
            </a:p>
          </p:txBody>
        </p:sp>
        <p:sp>
          <p:nvSpPr>
            <p:cNvPr id="8" name="Freeform 1481">
              <a:extLst>
                <a:ext uri="{FF2B5EF4-FFF2-40B4-BE49-F238E27FC236}">
                  <a16:creationId xmlns:a16="http://schemas.microsoft.com/office/drawing/2014/main" id="{3C40B2FF-D802-5510-D33A-7DE39A4F5487}"/>
                </a:ext>
              </a:extLst>
            </p:cNvPr>
            <p:cNvSpPr/>
            <p:nvPr/>
          </p:nvSpPr>
          <p:spPr>
            <a:xfrm>
              <a:off x="4842634" y="4258553"/>
              <a:ext cx="246849" cy="35655"/>
            </a:xfrm>
            <a:custGeom>
              <a:avLst/>
              <a:gdLst>
                <a:gd name="connsiteX0" fmla="*/ 0 w 246849"/>
                <a:gd name="connsiteY0" fmla="*/ 0 h 35655"/>
                <a:gd name="connsiteX1" fmla="*/ 246849 w 246849"/>
                <a:gd name="connsiteY1" fmla="*/ 0 h 35655"/>
                <a:gd name="connsiteX2" fmla="*/ 246849 w 246849"/>
                <a:gd name="connsiteY2" fmla="*/ 35656 h 35655"/>
                <a:gd name="connsiteX3" fmla="*/ 0 w 246849"/>
                <a:gd name="connsiteY3" fmla="*/ 35656 h 35655"/>
              </a:gdLst>
              <a:ahLst/>
              <a:cxnLst>
                <a:cxn ang="0">
                  <a:pos x="connsiteX0" y="connsiteY0"/>
                </a:cxn>
                <a:cxn ang="0">
                  <a:pos x="connsiteX1" y="connsiteY1"/>
                </a:cxn>
                <a:cxn ang="0">
                  <a:pos x="connsiteX2" y="connsiteY2"/>
                </a:cxn>
                <a:cxn ang="0">
                  <a:pos x="connsiteX3" y="connsiteY3"/>
                </a:cxn>
              </a:cxnLst>
              <a:rect l="l" t="t" r="r" b="b"/>
              <a:pathLst>
                <a:path w="246849" h="35655">
                  <a:moveTo>
                    <a:pt x="0" y="0"/>
                  </a:moveTo>
                  <a:lnTo>
                    <a:pt x="246849" y="0"/>
                  </a:lnTo>
                  <a:lnTo>
                    <a:pt x="246849" y="35656"/>
                  </a:lnTo>
                  <a:lnTo>
                    <a:pt x="0" y="35656"/>
                  </a:lnTo>
                  <a:close/>
                </a:path>
              </a:pathLst>
            </a:custGeom>
            <a:solidFill>
              <a:srgbClr val="000000"/>
            </a:solidFill>
            <a:ln w="27426" cap="flat">
              <a:noFill/>
              <a:prstDash val="solid"/>
              <a:miter/>
            </a:ln>
          </p:spPr>
          <p:txBody>
            <a:bodyPr rtlCol="0" anchor="ctr"/>
            <a:lstStyle/>
            <a:p>
              <a:endParaRPr lang="en-US"/>
            </a:p>
          </p:txBody>
        </p:sp>
        <p:sp>
          <p:nvSpPr>
            <p:cNvPr id="9" name="Freeform 1482">
              <a:extLst>
                <a:ext uri="{FF2B5EF4-FFF2-40B4-BE49-F238E27FC236}">
                  <a16:creationId xmlns:a16="http://schemas.microsoft.com/office/drawing/2014/main" id="{85C73C7C-EC34-1001-0515-70E01B220971}"/>
                </a:ext>
              </a:extLst>
            </p:cNvPr>
            <p:cNvSpPr/>
            <p:nvPr/>
          </p:nvSpPr>
          <p:spPr>
            <a:xfrm>
              <a:off x="4491560" y="4505401"/>
              <a:ext cx="246849" cy="35655"/>
            </a:xfrm>
            <a:custGeom>
              <a:avLst/>
              <a:gdLst>
                <a:gd name="connsiteX0" fmla="*/ 0 w 246849"/>
                <a:gd name="connsiteY0" fmla="*/ 0 h 35655"/>
                <a:gd name="connsiteX1" fmla="*/ 246849 w 246849"/>
                <a:gd name="connsiteY1" fmla="*/ 0 h 35655"/>
                <a:gd name="connsiteX2" fmla="*/ 246849 w 246849"/>
                <a:gd name="connsiteY2" fmla="*/ 35656 h 35655"/>
                <a:gd name="connsiteX3" fmla="*/ 0 w 246849"/>
                <a:gd name="connsiteY3" fmla="*/ 35656 h 35655"/>
              </a:gdLst>
              <a:ahLst/>
              <a:cxnLst>
                <a:cxn ang="0">
                  <a:pos x="connsiteX0" y="connsiteY0"/>
                </a:cxn>
                <a:cxn ang="0">
                  <a:pos x="connsiteX1" y="connsiteY1"/>
                </a:cxn>
                <a:cxn ang="0">
                  <a:pos x="connsiteX2" y="connsiteY2"/>
                </a:cxn>
                <a:cxn ang="0">
                  <a:pos x="connsiteX3" y="connsiteY3"/>
                </a:cxn>
              </a:cxnLst>
              <a:rect l="l" t="t" r="r" b="b"/>
              <a:pathLst>
                <a:path w="246849" h="35655">
                  <a:moveTo>
                    <a:pt x="0" y="0"/>
                  </a:moveTo>
                  <a:lnTo>
                    <a:pt x="246849" y="0"/>
                  </a:lnTo>
                  <a:lnTo>
                    <a:pt x="246849" y="35656"/>
                  </a:lnTo>
                  <a:lnTo>
                    <a:pt x="0" y="35656"/>
                  </a:lnTo>
                  <a:close/>
                </a:path>
              </a:pathLst>
            </a:custGeom>
            <a:solidFill>
              <a:srgbClr val="000000"/>
            </a:solidFill>
            <a:ln w="27426" cap="flat">
              <a:noFill/>
              <a:prstDash val="solid"/>
              <a:miter/>
            </a:ln>
          </p:spPr>
          <p:txBody>
            <a:bodyPr rtlCol="0" anchor="ctr"/>
            <a:lstStyle/>
            <a:p>
              <a:endParaRPr lang="en-US"/>
            </a:p>
          </p:txBody>
        </p:sp>
        <p:sp>
          <p:nvSpPr>
            <p:cNvPr id="10" name="Freeform 1483">
              <a:extLst>
                <a:ext uri="{FF2B5EF4-FFF2-40B4-BE49-F238E27FC236}">
                  <a16:creationId xmlns:a16="http://schemas.microsoft.com/office/drawing/2014/main" id="{48FCE948-0107-3B18-B408-26F7A0F7DC5E}"/>
                </a:ext>
              </a:extLst>
            </p:cNvPr>
            <p:cNvSpPr/>
            <p:nvPr/>
          </p:nvSpPr>
          <p:spPr>
            <a:xfrm>
              <a:off x="4491560" y="4573970"/>
              <a:ext cx="246849" cy="35655"/>
            </a:xfrm>
            <a:custGeom>
              <a:avLst/>
              <a:gdLst>
                <a:gd name="connsiteX0" fmla="*/ 0 w 246849"/>
                <a:gd name="connsiteY0" fmla="*/ 0 h 35655"/>
                <a:gd name="connsiteX1" fmla="*/ 246849 w 246849"/>
                <a:gd name="connsiteY1" fmla="*/ 0 h 35655"/>
                <a:gd name="connsiteX2" fmla="*/ 246849 w 246849"/>
                <a:gd name="connsiteY2" fmla="*/ 35656 h 35655"/>
                <a:gd name="connsiteX3" fmla="*/ 0 w 246849"/>
                <a:gd name="connsiteY3" fmla="*/ 35656 h 35655"/>
              </a:gdLst>
              <a:ahLst/>
              <a:cxnLst>
                <a:cxn ang="0">
                  <a:pos x="connsiteX0" y="connsiteY0"/>
                </a:cxn>
                <a:cxn ang="0">
                  <a:pos x="connsiteX1" y="connsiteY1"/>
                </a:cxn>
                <a:cxn ang="0">
                  <a:pos x="connsiteX2" y="connsiteY2"/>
                </a:cxn>
                <a:cxn ang="0">
                  <a:pos x="connsiteX3" y="connsiteY3"/>
                </a:cxn>
              </a:cxnLst>
              <a:rect l="l" t="t" r="r" b="b"/>
              <a:pathLst>
                <a:path w="246849" h="35655">
                  <a:moveTo>
                    <a:pt x="0" y="0"/>
                  </a:moveTo>
                  <a:lnTo>
                    <a:pt x="246849" y="0"/>
                  </a:lnTo>
                  <a:lnTo>
                    <a:pt x="246849" y="35656"/>
                  </a:lnTo>
                  <a:lnTo>
                    <a:pt x="0" y="35656"/>
                  </a:lnTo>
                  <a:close/>
                </a:path>
              </a:pathLst>
            </a:custGeom>
            <a:solidFill>
              <a:srgbClr val="000000"/>
            </a:solidFill>
            <a:ln w="27426" cap="flat">
              <a:noFill/>
              <a:prstDash val="solid"/>
              <a:miter/>
            </a:ln>
          </p:spPr>
          <p:txBody>
            <a:bodyPr rtlCol="0" anchor="ctr"/>
            <a:lstStyle/>
            <a:p>
              <a:endParaRPr lang="en-US"/>
            </a:p>
          </p:txBody>
        </p:sp>
        <p:sp>
          <p:nvSpPr>
            <p:cNvPr id="11" name="Freeform 1484">
              <a:extLst>
                <a:ext uri="{FF2B5EF4-FFF2-40B4-BE49-F238E27FC236}">
                  <a16:creationId xmlns:a16="http://schemas.microsoft.com/office/drawing/2014/main" id="{9323D99A-8E95-D945-F371-B6493D07CC74}"/>
                </a:ext>
              </a:extLst>
            </p:cNvPr>
            <p:cNvSpPr/>
            <p:nvPr/>
          </p:nvSpPr>
          <p:spPr>
            <a:xfrm>
              <a:off x="5125139" y="4362778"/>
              <a:ext cx="175537" cy="175536"/>
            </a:xfrm>
            <a:custGeom>
              <a:avLst/>
              <a:gdLst>
                <a:gd name="connsiteX0" fmla="*/ 87769 w 175537"/>
                <a:gd name="connsiteY0" fmla="*/ 175537 h 175536"/>
                <a:gd name="connsiteX1" fmla="*/ 175538 w 175537"/>
                <a:gd name="connsiteY1" fmla="*/ 87768 h 175536"/>
                <a:gd name="connsiteX2" fmla="*/ 87769 w 175537"/>
                <a:gd name="connsiteY2" fmla="*/ 0 h 175536"/>
                <a:gd name="connsiteX3" fmla="*/ 0 w 175537"/>
                <a:gd name="connsiteY3" fmla="*/ 87768 h 175536"/>
                <a:gd name="connsiteX4" fmla="*/ 87769 w 175537"/>
                <a:gd name="connsiteY4" fmla="*/ 175537 h 175536"/>
                <a:gd name="connsiteX5" fmla="*/ 87769 w 175537"/>
                <a:gd name="connsiteY5" fmla="*/ 175537 h 175536"/>
                <a:gd name="connsiteX6" fmla="*/ 87769 w 175537"/>
                <a:gd name="connsiteY6" fmla="*/ 35656 h 175536"/>
                <a:gd name="connsiteX7" fmla="*/ 139881 w 175537"/>
                <a:gd name="connsiteY7" fmla="*/ 87768 h 175536"/>
                <a:gd name="connsiteX8" fmla="*/ 87769 w 175537"/>
                <a:gd name="connsiteY8" fmla="*/ 139881 h 175536"/>
                <a:gd name="connsiteX9" fmla="*/ 35656 w 175537"/>
                <a:gd name="connsiteY9" fmla="*/ 87768 h 175536"/>
                <a:gd name="connsiteX10" fmla="*/ 87769 w 175537"/>
                <a:gd name="connsiteY10" fmla="*/ 35656 h 175536"/>
                <a:gd name="connsiteX11" fmla="*/ 87769 w 175537"/>
                <a:gd name="connsiteY11" fmla="*/ 35656 h 175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5537" h="175536">
                  <a:moveTo>
                    <a:pt x="87769" y="175537"/>
                  </a:moveTo>
                  <a:cubicBezTo>
                    <a:pt x="137138" y="175537"/>
                    <a:pt x="175538" y="137138"/>
                    <a:pt x="175538" y="87768"/>
                  </a:cubicBezTo>
                  <a:cubicBezTo>
                    <a:pt x="175538" y="38399"/>
                    <a:pt x="137138" y="0"/>
                    <a:pt x="87769" y="0"/>
                  </a:cubicBezTo>
                  <a:cubicBezTo>
                    <a:pt x="38399" y="0"/>
                    <a:pt x="0" y="38399"/>
                    <a:pt x="0" y="87768"/>
                  </a:cubicBezTo>
                  <a:cubicBezTo>
                    <a:pt x="0" y="137138"/>
                    <a:pt x="38399" y="175537"/>
                    <a:pt x="87769" y="175537"/>
                  </a:cubicBezTo>
                  <a:lnTo>
                    <a:pt x="87769" y="175537"/>
                  </a:lnTo>
                  <a:close/>
                  <a:moveTo>
                    <a:pt x="87769" y="35656"/>
                  </a:moveTo>
                  <a:cubicBezTo>
                    <a:pt x="117940" y="35656"/>
                    <a:pt x="139881" y="60341"/>
                    <a:pt x="139881" y="87768"/>
                  </a:cubicBezTo>
                  <a:cubicBezTo>
                    <a:pt x="139881" y="117938"/>
                    <a:pt x="115197" y="139881"/>
                    <a:pt x="87769" y="139881"/>
                  </a:cubicBezTo>
                  <a:cubicBezTo>
                    <a:pt x="60341" y="139881"/>
                    <a:pt x="35656" y="115196"/>
                    <a:pt x="35656" y="87768"/>
                  </a:cubicBezTo>
                  <a:cubicBezTo>
                    <a:pt x="35656" y="60341"/>
                    <a:pt x="57598" y="35656"/>
                    <a:pt x="87769" y="35656"/>
                  </a:cubicBezTo>
                  <a:lnTo>
                    <a:pt x="87769" y="35656"/>
                  </a:lnTo>
                  <a:close/>
                </a:path>
              </a:pathLst>
            </a:custGeom>
            <a:solidFill>
              <a:srgbClr val="0B582E"/>
            </a:solidFill>
            <a:ln w="27426" cap="flat">
              <a:noFill/>
              <a:prstDash val="solid"/>
              <a:miter/>
            </a:ln>
          </p:spPr>
          <p:txBody>
            <a:bodyPr rtlCol="0" anchor="ctr"/>
            <a:lstStyle/>
            <a:p>
              <a:endParaRPr lang="en-US"/>
            </a:p>
          </p:txBody>
        </p:sp>
      </p:grpSp>
    </p:spTree>
    <p:extLst>
      <p:ext uri="{BB962C8B-B14F-4D97-AF65-F5344CB8AC3E}">
        <p14:creationId xmlns:p14="http://schemas.microsoft.com/office/powerpoint/2010/main" val="18941586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5F61DDE-1CF3-94CE-56FE-ACC20FA3460B}"/>
              </a:ext>
            </a:extLst>
          </p:cNvPr>
          <p:cNvSpPr>
            <a:spLocks noGrp="1"/>
          </p:cNvSpPr>
          <p:nvPr>
            <p:ph type="body" sz="quarter" idx="30"/>
          </p:nvPr>
        </p:nvSpPr>
        <p:spPr/>
        <p:txBody>
          <a:bodyPr/>
          <a:lstStyle/>
          <a:p>
            <a:r>
              <a:rPr lang="es"/>
              <a:t>Vendedores</a:t>
            </a:r>
          </a:p>
        </p:txBody>
      </p:sp>
      <p:sp>
        <p:nvSpPr>
          <p:cNvPr id="3" name="Text Placeholder 2">
            <a:extLst>
              <a:ext uri="{FF2B5EF4-FFF2-40B4-BE49-F238E27FC236}">
                <a16:creationId xmlns:a16="http://schemas.microsoft.com/office/drawing/2014/main" id="{5B84C9EA-ABA6-C42E-A6C1-541FB8678C75}"/>
              </a:ext>
            </a:extLst>
          </p:cNvPr>
          <p:cNvSpPr>
            <a:spLocks noGrp="1"/>
          </p:cNvSpPr>
          <p:nvPr>
            <p:ph type="body" sz="quarter" idx="31"/>
          </p:nvPr>
        </p:nvSpPr>
        <p:spPr/>
        <p:txBody>
          <a:bodyPr/>
          <a:lstStyle/>
          <a:p>
            <a:r>
              <a:rPr lang="es"/>
              <a:t>Productores</a:t>
            </a:r>
          </a:p>
        </p:txBody>
      </p:sp>
      <p:sp>
        <p:nvSpPr>
          <p:cNvPr id="4" name="Text Placeholder 3">
            <a:extLst>
              <a:ext uri="{FF2B5EF4-FFF2-40B4-BE49-F238E27FC236}">
                <a16:creationId xmlns:a16="http://schemas.microsoft.com/office/drawing/2014/main" id="{D85CB99E-5231-131C-E386-6343820481FF}"/>
              </a:ext>
            </a:extLst>
          </p:cNvPr>
          <p:cNvSpPr>
            <a:spLocks noGrp="1"/>
          </p:cNvSpPr>
          <p:nvPr>
            <p:ph type="body" sz="quarter" idx="32"/>
          </p:nvPr>
        </p:nvSpPr>
        <p:spPr/>
        <p:txBody>
          <a:bodyPr/>
          <a:lstStyle/>
          <a:p>
            <a:r>
              <a:rPr lang="es"/>
              <a:t>Distribución</a:t>
            </a:r>
          </a:p>
        </p:txBody>
      </p:sp>
      <p:sp>
        <p:nvSpPr>
          <p:cNvPr id="5" name="Text Placeholder 4">
            <a:extLst>
              <a:ext uri="{FF2B5EF4-FFF2-40B4-BE49-F238E27FC236}">
                <a16:creationId xmlns:a16="http://schemas.microsoft.com/office/drawing/2014/main" id="{71663A9A-EA4B-A325-7E92-58823EBDC649}"/>
              </a:ext>
            </a:extLst>
          </p:cNvPr>
          <p:cNvSpPr>
            <a:spLocks noGrp="1"/>
          </p:cNvSpPr>
          <p:nvPr>
            <p:ph type="body" sz="quarter" idx="33"/>
          </p:nvPr>
        </p:nvSpPr>
        <p:spPr/>
        <p:txBody>
          <a:bodyPr/>
          <a:lstStyle/>
          <a:p>
            <a:r>
              <a:rPr lang="es"/>
              <a:t>Almacenes</a:t>
            </a:r>
          </a:p>
        </p:txBody>
      </p:sp>
      <p:sp>
        <p:nvSpPr>
          <p:cNvPr id="6" name="Text Placeholder 5">
            <a:extLst>
              <a:ext uri="{FF2B5EF4-FFF2-40B4-BE49-F238E27FC236}">
                <a16:creationId xmlns:a16="http://schemas.microsoft.com/office/drawing/2014/main" id="{99DB5120-B192-553D-7DAE-E46AFDAC6D19}"/>
              </a:ext>
            </a:extLst>
          </p:cNvPr>
          <p:cNvSpPr>
            <a:spLocks noGrp="1"/>
          </p:cNvSpPr>
          <p:nvPr>
            <p:ph type="body" sz="quarter" idx="34"/>
          </p:nvPr>
        </p:nvSpPr>
        <p:spPr/>
        <p:txBody>
          <a:bodyPr/>
          <a:lstStyle/>
          <a:p>
            <a:r>
              <a:rPr lang="es"/>
              <a:t>Minoristas</a:t>
            </a:r>
          </a:p>
        </p:txBody>
      </p:sp>
      <p:sp>
        <p:nvSpPr>
          <p:cNvPr id="7" name="Text Placeholder 6">
            <a:extLst>
              <a:ext uri="{FF2B5EF4-FFF2-40B4-BE49-F238E27FC236}">
                <a16:creationId xmlns:a16="http://schemas.microsoft.com/office/drawing/2014/main" id="{1D9E37F2-A6BA-6473-EDB9-ACC884086A8F}"/>
              </a:ext>
            </a:extLst>
          </p:cNvPr>
          <p:cNvSpPr>
            <a:spLocks noGrp="1"/>
          </p:cNvSpPr>
          <p:nvPr>
            <p:ph type="body" sz="quarter" idx="29"/>
          </p:nvPr>
        </p:nvSpPr>
        <p:spPr/>
        <p:txBody>
          <a:bodyPr>
            <a:normAutofit lnSpcReduction="10000"/>
          </a:bodyPr>
          <a:lstStyle/>
          <a:p>
            <a:r>
              <a:rPr lang="es"/>
              <a:t>Los componentes de una cadena de suministro incluyen…</a:t>
            </a:r>
          </a:p>
        </p:txBody>
      </p:sp>
      <p:grpSp>
        <p:nvGrpSpPr>
          <p:cNvPr id="8" name="Graphic 3">
            <a:extLst>
              <a:ext uri="{FF2B5EF4-FFF2-40B4-BE49-F238E27FC236}">
                <a16:creationId xmlns:a16="http://schemas.microsoft.com/office/drawing/2014/main" id="{819A95D1-7ECB-EC0B-8E74-3A8FE16842A8}"/>
              </a:ext>
            </a:extLst>
          </p:cNvPr>
          <p:cNvGrpSpPr/>
          <p:nvPr/>
        </p:nvGrpSpPr>
        <p:grpSpPr>
          <a:xfrm>
            <a:off x="1719089" y="2436664"/>
            <a:ext cx="1088878" cy="1111078"/>
            <a:chOff x="8424689" y="5374597"/>
            <a:chExt cx="1088878" cy="1111078"/>
          </a:xfrm>
        </p:grpSpPr>
        <p:sp>
          <p:nvSpPr>
            <p:cNvPr id="9" name="Freeform 1258">
              <a:extLst>
                <a:ext uri="{FF2B5EF4-FFF2-40B4-BE49-F238E27FC236}">
                  <a16:creationId xmlns:a16="http://schemas.microsoft.com/office/drawing/2014/main" id="{081E7953-DCF2-4E50-B973-3959D4CDDDF3}"/>
                </a:ext>
              </a:extLst>
            </p:cNvPr>
            <p:cNvSpPr/>
            <p:nvPr/>
          </p:nvSpPr>
          <p:spPr>
            <a:xfrm>
              <a:off x="8819647" y="5399542"/>
              <a:ext cx="400988" cy="469012"/>
            </a:xfrm>
            <a:custGeom>
              <a:avLst/>
              <a:gdLst>
                <a:gd name="connsiteX0" fmla="*/ 400444 w 400988"/>
                <a:gd name="connsiteY0" fmla="*/ 189250 h 469012"/>
                <a:gd name="connsiteX1" fmla="*/ 400444 w 400988"/>
                <a:gd name="connsiteY1" fmla="*/ 208450 h 469012"/>
                <a:gd name="connsiteX2" fmla="*/ 342846 w 400988"/>
                <a:gd name="connsiteY2" fmla="*/ 359302 h 469012"/>
                <a:gd name="connsiteX3" fmla="*/ 285248 w 400988"/>
                <a:gd name="connsiteY3" fmla="*/ 469013 h 469012"/>
                <a:gd name="connsiteX4" fmla="*/ 115197 w 400988"/>
                <a:gd name="connsiteY4" fmla="*/ 469013 h 469012"/>
                <a:gd name="connsiteX5" fmla="*/ 57598 w 400988"/>
                <a:gd name="connsiteY5" fmla="*/ 359302 h 469012"/>
                <a:gd name="connsiteX6" fmla="*/ 0 w 400988"/>
                <a:gd name="connsiteY6" fmla="*/ 208450 h 469012"/>
                <a:gd name="connsiteX7" fmla="*/ 60341 w 400988"/>
                <a:gd name="connsiteY7" fmla="*/ 57598 h 469012"/>
                <a:gd name="connsiteX8" fmla="*/ 200222 w 400988"/>
                <a:gd name="connsiteY8" fmla="*/ 0 h 469012"/>
                <a:gd name="connsiteX9" fmla="*/ 200222 w 400988"/>
                <a:gd name="connsiteY9" fmla="*/ 0 h 469012"/>
                <a:gd name="connsiteX10" fmla="*/ 320904 w 400988"/>
                <a:gd name="connsiteY10" fmla="*/ 38399 h 469012"/>
                <a:gd name="connsiteX11" fmla="*/ 400444 w 400988"/>
                <a:gd name="connsiteY11" fmla="*/ 189250 h 469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0988" h="469012">
                  <a:moveTo>
                    <a:pt x="400444" y="189250"/>
                  </a:moveTo>
                  <a:cubicBezTo>
                    <a:pt x="400444" y="194736"/>
                    <a:pt x="400444" y="202964"/>
                    <a:pt x="400444" y="208450"/>
                  </a:cubicBezTo>
                  <a:cubicBezTo>
                    <a:pt x="400444" y="279762"/>
                    <a:pt x="373017" y="318161"/>
                    <a:pt x="342846" y="359302"/>
                  </a:cubicBezTo>
                  <a:cubicBezTo>
                    <a:pt x="320904" y="389473"/>
                    <a:pt x="296219" y="422385"/>
                    <a:pt x="285248" y="469013"/>
                  </a:cubicBezTo>
                  <a:lnTo>
                    <a:pt x="115197" y="469013"/>
                  </a:lnTo>
                  <a:cubicBezTo>
                    <a:pt x="104225" y="422385"/>
                    <a:pt x="79540" y="392216"/>
                    <a:pt x="57598" y="359302"/>
                  </a:cubicBezTo>
                  <a:cubicBezTo>
                    <a:pt x="27428" y="318161"/>
                    <a:pt x="0" y="279762"/>
                    <a:pt x="0" y="208450"/>
                  </a:cubicBezTo>
                  <a:cubicBezTo>
                    <a:pt x="0" y="131653"/>
                    <a:pt x="32914" y="85026"/>
                    <a:pt x="60341" y="57598"/>
                  </a:cubicBezTo>
                  <a:cubicBezTo>
                    <a:pt x="98740" y="21943"/>
                    <a:pt x="148109" y="0"/>
                    <a:pt x="200222" y="0"/>
                  </a:cubicBezTo>
                  <a:cubicBezTo>
                    <a:pt x="200222" y="0"/>
                    <a:pt x="200222" y="0"/>
                    <a:pt x="200222" y="0"/>
                  </a:cubicBezTo>
                  <a:cubicBezTo>
                    <a:pt x="241363" y="0"/>
                    <a:pt x="285248" y="13714"/>
                    <a:pt x="320904" y="38399"/>
                  </a:cubicBezTo>
                  <a:cubicBezTo>
                    <a:pt x="320904" y="41141"/>
                    <a:pt x="408672" y="109710"/>
                    <a:pt x="400444" y="189250"/>
                  </a:cubicBezTo>
                  <a:close/>
                </a:path>
              </a:pathLst>
            </a:custGeom>
            <a:solidFill>
              <a:srgbClr val="0B582E"/>
            </a:solidFill>
            <a:ln w="27426" cap="flat">
              <a:noFill/>
              <a:prstDash val="solid"/>
              <a:miter/>
            </a:ln>
          </p:spPr>
          <p:txBody>
            <a:bodyPr rtlCol="0" anchor="ctr"/>
            <a:lstStyle/>
            <a:p>
              <a:endParaRPr lang="en-US"/>
            </a:p>
          </p:txBody>
        </p:sp>
        <p:grpSp>
          <p:nvGrpSpPr>
            <p:cNvPr id="10" name="Graphic 3">
              <a:extLst>
                <a:ext uri="{FF2B5EF4-FFF2-40B4-BE49-F238E27FC236}">
                  <a16:creationId xmlns:a16="http://schemas.microsoft.com/office/drawing/2014/main" id="{F283CEC7-9D72-D053-DA74-CFFB5FE2A321}"/>
                </a:ext>
              </a:extLst>
            </p:cNvPr>
            <p:cNvGrpSpPr/>
            <p:nvPr/>
          </p:nvGrpSpPr>
          <p:grpSpPr>
            <a:xfrm>
              <a:off x="8424689" y="5374597"/>
              <a:ext cx="1088878" cy="1111078"/>
              <a:chOff x="8424689" y="5374597"/>
              <a:chExt cx="1088878" cy="1111078"/>
            </a:xfrm>
            <a:solidFill>
              <a:srgbClr val="000000"/>
            </a:solidFill>
          </p:grpSpPr>
          <p:grpSp>
            <p:nvGrpSpPr>
              <p:cNvPr id="11" name="Graphic 3">
                <a:extLst>
                  <a:ext uri="{FF2B5EF4-FFF2-40B4-BE49-F238E27FC236}">
                    <a16:creationId xmlns:a16="http://schemas.microsoft.com/office/drawing/2014/main" id="{32832124-728A-FE7A-C855-4BEFC59D8D8E}"/>
                  </a:ext>
                </a:extLst>
              </p:cNvPr>
              <p:cNvGrpSpPr/>
              <p:nvPr/>
            </p:nvGrpSpPr>
            <p:grpSpPr>
              <a:xfrm>
                <a:off x="8424689" y="5374597"/>
                <a:ext cx="943956" cy="1111078"/>
                <a:chOff x="8424689" y="5374597"/>
                <a:chExt cx="943956" cy="1111078"/>
              </a:xfrm>
              <a:solidFill>
                <a:srgbClr val="000000"/>
              </a:solidFill>
            </p:grpSpPr>
            <p:sp>
              <p:nvSpPr>
                <p:cNvPr id="21" name="Freeform 1270">
                  <a:extLst>
                    <a:ext uri="{FF2B5EF4-FFF2-40B4-BE49-F238E27FC236}">
                      <a16:creationId xmlns:a16="http://schemas.microsoft.com/office/drawing/2014/main" id="{0E441CFE-7057-3DA5-7027-3BD76534D4D9}"/>
                    </a:ext>
                  </a:extLst>
                </p:cNvPr>
                <p:cNvSpPr/>
                <p:nvPr/>
              </p:nvSpPr>
              <p:spPr>
                <a:xfrm>
                  <a:off x="8424689" y="6118146"/>
                  <a:ext cx="943956" cy="367529"/>
                </a:xfrm>
                <a:custGeom>
                  <a:avLst/>
                  <a:gdLst>
                    <a:gd name="connsiteX0" fmla="*/ 833801 w 943956"/>
                    <a:gd name="connsiteY0" fmla="*/ 24685 h 367529"/>
                    <a:gd name="connsiteX1" fmla="*/ 671978 w 943956"/>
                    <a:gd name="connsiteY1" fmla="*/ 106968 h 367529"/>
                    <a:gd name="connsiteX2" fmla="*/ 617123 w 943956"/>
                    <a:gd name="connsiteY2" fmla="*/ 85026 h 367529"/>
                    <a:gd name="connsiteX3" fmla="*/ 507412 w 943956"/>
                    <a:gd name="connsiteY3" fmla="*/ 85026 h 367529"/>
                    <a:gd name="connsiteX4" fmla="*/ 499183 w 943956"/>
                    <a:gd name="connsiteY4" fmla="*/ 85026 h 367529"/>
                    <a:gd name="connsiteX5" fmla="*/ 493698 w 943956"/>
                    <a:gd name="connsiteY5" fmla="*/ 79540 h 367529"/>
                    <a:gd name="connsiteX6" fmla="*/ 493698 w 943956"/>
                    <a:gd name="connsiteY6" fmla="*/ 79540 h 367529"/>
                    <a:gd name="connsiteX7" fmla="*/ 241363 w 943956"/>
                    <a:gd name="connsiteY7" fmla="*/ 32913 h 367529"/>
                    <a:gd name="connsiteX8" fmla="*/ 213936 w 943956"/>
                    <a:gd name="connsiteY8" fmla="*/ 38399 h 367529"/>
                    <a:gd name="connsiteX9" fmla="*/ 189251 w 943956"/>
                    <a:gd name="connsiteY9" fmla="*/ 38399 h 367529"/>
                    <a:gd name="connsiteX10" fmla="*/ 137138 w 943956"/>
                    <a:gd name="connsiteY10" fmla="*/ 0 h 367529"/>
                    <a:gd name="connsiteX11" fmla="*/ 54855 w 943956"/>
                    <a:gd name="connsiteY11" fmla="*/ 0 h 367529"/>
                    <a:gd name="connsiteX12" fmla="*/ 0 w 943956"/>
                    <a:gd name="connsiteY12" fmla="*/ 54855 h 367529"/>
                    <a:gd name="connsiteX13" fmla="*/ 0 w 943956"/>
                    <a:gd name="connsiteY13" fmla="*/ 268790 h 367529"/>
                    <a:gd name="connsiteX14" fmla="*/ 54855 w 943956"/>
                    <a:gd name="connsiteY14" fmla="*/ 323646 h 367529"/>
                    <a:gd name="connsiteX15" fmla="*/ 137138 w 943956"/>
                    <a:gd name="connsiteY15" fmla="*/ 323646 h 367529"/>
                    <a:gd name="connsiteX16" fmla="*/ 189251 w 943956"/>
                    <a:gd name="connsiteY16" fmla="*/ 285247 h 367529"/>
                    <a:gd name="connsiteX17" fmla="*/ 233135 w 943956"/>
                    <a:gd name="connsiteY17" fmla="*/ 285247 h 367529"/>
                    <a:gd name="connsiteX18" fmla="*/ 246849 w 943956"/>
                    <a:gd name="connsiteY18" fmla="*/ 287990 h 367529"/>
                    <a:gd name="connsiteX19" fmla="*/ 458042 w 943956"/>
                    <a:gd name="connsiteY19" fmla="*/ 345588 h 367529"/>
                    <a:gd name="connsiteX20" fmla="*/ 482727 w 943956"/>
                    <a:gd name="connsiteY20" fmla="*/ 353816 h 367529"/>
                    <a:gd name="connsiteX21" fmla="*/ 556781 w 943956"/>
                    <a:gd name="connsiteY21" fmla="*/ 367530 h 367529"/>
                    <a:gd name="connsiteX22" fmla="*/ 650035 w 943956"/>
                    <a:gd name="connsiteY22" fmla="*/ 334616 h 367529"/>
                    <a:gd name="connsiteX23" fmla="*/ 650035 w 943956"/>
                    <a:gd name="connsiteY23" fmla="*/ 334616 h 367529"/>
                    <a:gd name="connsiteX24" fmla="*/ 910598 w 943956"/>
                    <a:gd name="connsiteY24" fmla="*/ 150852 h 367529"/>
                    <a:gd name="connsiteX25" fmla="*/ 932541 w 943956"/>
                    <a:gd name="connsiteY25" fmla="*/ 49369 h 367529"/>
                    <a:gd name="connsiteX26" fmla="*/ 833801 w 943956"/>
                    <a:gd name="connsiteY26" fmla="*/ 24685 h 367529"/>
                    <a:gd name="connsiteX27" fmla="*/ 833801 w 943956"/>
                    <a:gd name="connsiteY27" fmla="*/ 24685 h 367529"/>
                    <a:gd name="connsiteX28" fmla="*/ 148109 w 943956"/>
                    <a:gd name="connsiteY28" fmla="*/ 271533 h 367529"/>
                    <a:gd name="connsiteX29" fmla="*/ 137138 w 943956"/>
                    <a:gd name="connsiteY29" fmla="*/ 282504 h 367529"/>
                    <a:gd name="connsiteX30" fmla="*/ 54855 w 943956"/>
                    <a:gd name="connsiteY30" fmla="*/ 282504 h 367529"/>
                    <a:gd name="connsiteX31" fmla="*/ 43884 w 943956"/>
                    <a:gd name="connsiteY31" fmla="*/ 271533 h 367529"/>
                    <a:gd name="connsiteX32" fmla="*/ 43884 w 943956"/>
                    <a:gd name="connsiteY32" fmla="*/ 57598 h 367529"/>
                    <a:gd name="connsiteX33" fmla="*/ 54855 w 943956"/>
                    <a:gd name="connsiteY33" fmla="*/ 46626 h 367529"/>
                    <a:gd name="connsiteX34" fmla="*/ 137138 w 943956"/>
                    <a:gd name="connsiteY34" fmla="*/ 46626 h 367529"/>
                    <a:gd name="connsiteX35" fmla="*/ 148109 w 943956"/>
                    <a:gd name="connsiteY35" fmla="*/ 57598 h 367529"/>
                    <a:gd name="connsiteX36" fmla="*/ 148109 w 943956"/>
                    <a:gd name="connsiteY36" fmla="*/ 271533 h 367529"/>
                    <a:gd name="connsiteX37" fmla="*/ 885914 w 943956"/>
                    <a:gd name="connsiteY37" fmla="*/ 117938 h 367529"/>
                    <a:gd name="connsiteX38" fmla="*/ 625351 w 943956"/>
                    <a:gd name="connsiteY38" fmla="*/ 301704 h 367529"/>
                    <a:gd name="connsiteX39" fmla="*/ 496441 w 943956"/>
                    <a:gd name="connsiteY39" fmla="*/ 315418 h 367529"/>
                    <a:gd name="connsiteX40" fmla="*/ 469013 w 943956"/>
                    <a:gd name="connsiteY40" fmla="*/ 307189 h 367529"/>
                    <a:gd name="connsiteX41" fmla="*/ 257820 w 943956"/>
                    <a:gd name="connsiteY41" fmla="*/ 249592 h 367529"/>
                    <a:gd name="connsiteX42" fmla="*/ 230392 w 943956"/>
                    <a:gd name="connsiteY42" fmla="*/ 244106 h 367529"/>
                    <a:gd name="connsiteX43" fmla="*/ 189251 w 943956"/>
                    <a:gd name="connsiteY43" fmla="*/ 244106 h 367529"/>
                    <a:gd name="connsiteX44" fmla="*/ 189251 w 943956"/>
                    <a:gd name="connsiteY44" fmla="*/ 82283 h 367529"/>
                    <a:gd name="connsiteX45" fmla="*/ 211193 w 943956"/>
                    <a:gd name="connsiteY45" fmla="*/ 82283 h 367529"/>
                    <a:gd name="connsiteX46" fmla="*/ 252334 w 943956"/>
                    <a:gd name="connsiteY46" fmla="*/ 74054 h 367529"/>
                    <a:gd name="connsiteX47" fmla="*/ 458042 w 943956"/>
                    <a:gd name="connsiteY47" fmla="*/ 109710 h 367529"/>
                    <a:gd name="connsiteX48" fmla="*/ 458042 w 943956"/>
                    <a:gd name="connsiteY48" fmla="*/ 109710 h 367529"/>
                    <a:gd name="connsiteX49" fmla="*/ 501926 w 943956"/>
                    <a:gd name="connsiteY49" fmla="*/ 126167 h 367529"/>
                    <a:gd name="connsiteX50" fmla="*/ 611637 w 943956"/>
                    <a:gd name="connsiteY50" fmla="*/ 126167 h 367529"/>
                    <a:gd name="connsiteX51" fmla="*/ 644550 w 943956"/>
                    <a:gd name="connsiteY51" fmla="*/ 159080 h 367529"/>
                    <a:gd name="connsiteX52" fmla="*/ 611637 w 943956"/>
                    <a:gd name="connsiteY52" fmla="*/ 191993 h 367529"/>
                    <a:gd name="connsiteX53" fmla="*/ 433357 w 943956"/>
                    <a:gd name="connsiteY53" fmla="*/ 191993 h 367529"/>
                    <a:gd name="connsiteX54" fmla="*/ 411415 w 943956"/>
                    <a:gd name="connsiteY54" fmla="*/ 213935 h 367529"/>
                    <a:gd name="connsiteX55" fmla="*/ 433357 w 943956"/>
                    <a:gd name="connsiteY55" fmla="*/ 235878 h 367529"/>
                    <a:gd name="connsiteX56" fmla="*/ 611637 w 943956"/>
                    <a:gd name="connsiteY56" fmla="*/ 235878 h 367529"/>
                    <a:gd name="connsiteX57" fmla="*/ 688435 w 943956"/>
                    <a:gd name="connsiteY57" fmla="*/ 159080 h 367529"/>
                    <a:gd name="connsiteX58" fmla="*/ 685692 w 943956"/>
                    <a:gd name="connsiteY58" fmla="*/ 142623 h 367529"/>
                    <a:gd name="connsiteX59" fmla="*/ 844772 w 943956"/>
                    <a:gd name="connsiteY59" fmla="*/ 60340 h 367529"/>
                    <a:gd name="connsiteX60" fmla="*/ 888656 w 943956"/>
                    <a:gd name="connsiteY60" fmla="*/ 68569 h 367529"/>
                    <a:gd name="connsiteX61" fmla="*/ 885914 w 943956"/>
                    <a:gd name="connsiteY61" fmla="*/ 117938 h 367529"/>
                    <a:gd name="connsiteX62" fmla="*/ 885914 w 943956"/>
                    <a:gd name="connsiteY62" fmla="*/ 117938 h 367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943956" h="367529">
                      <a:moveTo>
                        <a:pt x="833801" y="24685"/>
                      </a:moveTo>
                      <a:lnTo>
                        <a:pt x="671978" y="106968"/>
                      </a:lnTo>
                      <a:cubicBezTo>
                        <a:pt x="658264" y="93254"/>
                        <a:pt x="639064" y="85026"/>
                        <a:pt x="617123" y="85026"/>
                      </a:cubicBezTo>
                      <a:lnTo>
                        <a:pt x="507412" y="85026"/>
                      </a:lnTo>
                      <a:cubicBezTo>
                        <a:pt x="501926" y="85026"/>
                        <a:pt x="501926" y="85026"/>
                        <a:pt x="499183" y="85026"/>
                      </a:cubicBezTo>
                      <a:cubicBezTo>
                        <a:pt x="499183" y="85026"/>
                        <a:pt x="496441" y="82283"/>
                        <a:pt x="493698" y="79540"/>
                      </a:cubicBezTo>
                      <a:lnTo>
                        <a:pt x="493698" y="79540"/>
                      </a:lnTo>
                      <a:cubicBezTo>
                        <a:pt x="403186" y="-5486"/>
                        <a:pt x="326389" y="0"/>
                        <a:pt x="241363" y="32913"/>
                      </a:cubicBezTo>
                      <a:cubicBezTo>
                        <a:pt x="227649" y="38399"/>
                        <a:pt x="227649" y="38399"/>
                        <a:pt x="213936" y="38399"/>
                      </a:cubicBezTo>
                      <a:lnTo>
                        <a:pt x="189251" y="38399"/>
                      </a:lnTo>
                      <a:cubicBezTo>
                        <a:pt x="181023" y="16457"/>
                        <a:pt x="161823" y="0"/>
                        <a:pt x="137138" y="0"/>
                      </a:cubicBezTo>
                      <a:lnTo>
                        <a:pt x="54855" y="0"/>
                      </a:lnTo>
                      <a:cubicBezTo>
                        <a:pt x="24685" y="0"/>
                        <a:pt x="0" y="24685"/>
                        <a:pt x="0" y="54855"/>
                      </a:cubicBezTo>
                      <a:lnTo>
                        <a:pt x="0" y="268790"/>
                      </a:lnTo>
                      <a:cubicBezTo>
                        <a:pt x="0" y="298961"/>
                        <a:pt x="24685" y="323646"/>
                        <a:pt x="54855" y="323646"/>
                      </a:cubicBezTo>
                      <a:lnTo>
                        <a:pt x="137138" y="323646"/>
                      </a:lnTo>
                      <a:cubicBezTo>
                        <a:pt x="161823" y="323646"/>
                        <a:pt x="181023" y="307189"/>
                        <a:pt x="189251" y="285247"/>
                      </a:cubicBezTo>
                      <a:lnTo>
                        <a:pt x="233135" y="285247"/>
                      </a:lnTo>
                      <a:cubicBezTo>
                        <a:pt x="238620" y="285247"/>
                        <a:pt x="244106" y="287990"/>
                        <a:pt x="246849" y="287990"/>
                      </a:cubicBezTo>
                      <a:lnTo>
                        <a:pt x="458042" y="345588"/>
                      </a:lnTo>
                      <a:cubicBezTo>
                        <a:pt x="466270" y="348330"/>
                        <a:pt x="474498" y="351073"/>
                        <a:pt x="482727" y="353816"/>
                      </a:cubicBezTo>
                      <a:cubicBezTo>
                        <a:pt x="510155" y="362044"/>
                        <a:pt x="532097" y="367530"/>
                        <a:pt x="556781" y="367530"/>
                      </a:cubicBezTo>
                      <a:cubicBezTo>
                        <a:pt x="584209" y="367530"/>
                        <a:pt x="611637" y="359302"/>
                        <a:pt x="650035" y="334616"/>
                      </a:cubicBezTo>
                      <a:cubicBezTo>
                        <a:pt x="650035" y="334616"/>
                        <a:pt x="650035" y="334616"/>
                        <a:pt x="650035" y="334616"/>
                      </a:cubicBezTo>
                      <a:lnTo>
                        <a:pt x="910598" y="150852"/>
                      </a:lnTo>
                      <a:cubicBezTo>
                        <a:pt x="943512" y="126167"/>
                        <a:pt x="954483" y="82283"/>
                        <a:pt x="932541" y="49369"/>
                      </a:cubicBezTo>
                      <a:cubicBezTo>
                        <a:pt x="913341" y="16457"/>
                        <a:pt x="869457" y="5485"/>
                        <a:pt x="833801" y="24685"/>
                      </a:cubicBezTo>
                      <a:lnTo>
                        <a:pt x="833801" y="24685"/>
                      </a:lnTo>
                      <a:close/>
                      <a:moveTo>
                        <a:pt x="148109" y="271533"/>
                      </a:moveTo>
                      <a:cubicBezTo>
                        <a:pt x="148109" y="277019"/>
                        <a:pt x="142623" y="282504"/>
                        <a:pt x="137138" y="282504"/>
                      </a:cubicBezTo>
                      <a:lnTo>
                        <a:pt x="54855" y="282504"/>
                      </a:lnTo>
                      <a:cubicBezTo>
                        <a:pt x="49369" y="282504"/>
                        <a:pt x="43884" y="277019"/>
                        <a:pt x="43884" y="271533"/>
                      </a:cubicBezTo>
                      <a:lnTo>
                        <a:pt x="43884" y="57598"/>
                      </a:lnTo>
                      <a:cubicBezTo>
                        <a:pt x="43884" y="52112"/>
                        <a:pt x="49369" y="46626"/>
                        <a:pt x="54855" y="46626"/>
                      </a:cubicBezTo>
                      <a:lnTo>
                        <a:pt x="137138" y="46626"/>
                      </a:lnTo>
                      <a:cubicBezTo>
                        <a:pt x="142623" y="46626"/>
                        <a:pt x="148109" y="52112"/>
                        <a:pt x="148109" y="57598"/>
                      </a:cubicBezTo>
                      <a:lnTo>
                        <a:pt x="148109" y="271533"/>
                      </a:lnTo>
                      <a:close/>
                      <a:moveTo>
                        <a:pt x="885914" y="117938"/>
                      </a:moveTo>
                      <a:lnTo>
                        <a:pt x="625351" y="301704"/>
                      </a:lnTo>
                      <a:cubicBezTo>
                        <a:pt x="573238" y="337359"/>
                        <a:pt x="551296" y="329131"/>
                        <a:pt x="496441" y="315418"/>
                      </a:cubicBezTo>
                      <a:cubicBezTo>
                        <a:pt x="488212" y="312675"/>
                        <a:pt x="479984" y="309932"/>
                        <a:pt x="469013" y="307189"/>
                      </a:cubicBezTo>
                      <a:lnTo>
                        <a:pt x="257820" y="249592"/>
                      </a:lnTo>
                      <a:cubicBezTo>
                        <a:pt x="249592" y="246849"/>
                        <a:pt x="241363" y="244106"/>
                        <a:pt x="230392" y="244106"/>
                      </a:cubicBezTo>
                      <a:lnTo>
                        <a:pt x="189251" y="244106"/>
                      </a:lnTo>
                      <a:lnTo>
                        <a:pt x="189251" y="82283"/>
                      </a:lnTo>
                      <a:lnTo>
                        <a:pt x="211193" y="82283"/>
                      </a:lnTo>
                      <a:cubicBezTo>
                        <a:pt x="227649" y="82283"/>
                        <a:pt x="233135" y="82283"/>
                        <a:pt x="252334" y="74054"/>
                      </a:cubicBezTo>
                      <a:cubicBezTo>
                        <a:pt x="326389" y="43884"/>
                        <a:pt x="383987" y="41141"/>
                        <a:pt x="458042" y="109710"/>
                      </a:cubicBezTo>
                      <a:lnTo>
                        <a:pt x="458042" y="109710"/>
                      </a:lnTo>
                      <a:cubicBezTo>
                        <a:pt x="471755" y="120681"/>
                        <a:pt x="479984" y="126167"/>
                        <a:pt x="501926" y="126167"/>
                      </a:cubicBezTo>
                      <a:lnTo>
                        <a:pt x="611637" y="126167"/>
                      </a:lnTo>
                      <a:cubicBezTo>
                        <a:pt x="630837" y="126167"/>
                        <a:pt x="644550" y="139881"/>
                        <a:pt x="644550" y="159080"/>
                      </a:cubicBezTo>
                      <a:cubicBezTo>
                        <a:pt x="644550" y="178280"/>
                        <a:pt x="630837" y="191993"/>
                        <a:pt x="611637" y="191993"/>
                      </a:cubicBezTo>
                      <a:lnTo>
                        <a:pt x="433357" y="191993"/>
                      </a:lnTo>
                      <a:cubicBezTo>
                        <a:pt x="422386" y="191993"/>
                        <a:pt x="411415" y="202964"/>
                        <a:pt x="411415" y="213935"/>
                      </a:cubicBezTo>
                      <a:cubicBezTo>
                        <a:pt x="411415" y="224906"/>
                        <a:pt x="422386" y="235878"/>
                        <a:pt x="433357" y="235878"/>
                      </a:cubicBezTo>
                      <a:lnTo>
                        <a:pt x="611637" y="235878"/>
                      </a:lnTo>
                      <a:cubicBezTo>
                        <a:pt x="652778" y="235878"/>
                        <a:pt x="688435" y="200221"/>
                        <a:pt x="688435" y="159080"/>
                      </a:cubicBezTo>
                      <a:cubicBezTo>
                        <a:pt x="688435" y="153595"/>
                        <a:pt x="688435" y="148109"/>
                        <a:pt x="685692" y="142623"/>
                      </a:cubicBezTo>
                      <a:lnTo>
                        <a:pt x="844772" y="60340"/>
                      </a:lnTo>
                      <a:cubicBezTo>
                        <a:pt x="858486" y="52112"/>
                        <a:pt x="880429" y="54855"/>
                        <a:pt x="888656" y="68569"/>
                      </a:cubicBezTo>
                      <a:cubicBezTo>
                        <a:pt x="905113" y="87768"/>
                        <a:pt x="902370" y="106968"/>
                        <a:pt x="885914" y="117938"/>
                      </a:cubicBezTo>
                      <a:lnTo>
                        <a:pt x="885914" y="117938"/>
                      </a:lnTo>
                      <a:close/>
                    </a:path>
                  </a:pathLst>
                </a:custGeom>
                <a:solidFill>
                  <a:srgbClr val="000000"/>
                </a:solidFill>
                <a:ln w="27426" cap="flat">
                  <a:noFill/>
                  <a:prstDash val="solid"/>
                  <a:miter/>
                </a:ln>
              </p:spPr>
              <p:txBody>
                <a:bodyPr rtlCol="0" anchor="ctr"/>
                <a:lstStyle/>
                <a:p>
                  <a:endParaRPr lang="en-US"/>
                </a:p>
              </p:txBody>
            </p:sp>
            <p:sp>
              <p:nvSpPr>
                <p:cNvPr id="22" name="Freeform 1271">
                  <a:extLst>
                    <a:ext uri="{FF2B5EF4-FFF2-40B4-BE49-F238E27FC236}">
                      <a16:creationId xmlns:a16="http://schemas.microsoft.com/office/drawing/2014/main" id="{BFC14846-3C31-D075-176F-621DF646336A}"/>
                    </a:ext>
                  </a:extLst>
                </p:cNvPr>
                <p:cNvSpPr/>
                <p:nvPr/>
              </p:nvSpPr>
              <p:spPr>
                <a:xfrm>
                  <a:off x="8803190" y="5374597"/>
                  <a:ext cx="488213" cy="746291"/>
                </a:xfrm>
                <a:custGeom>
                  <a:avLst/>
                  <a:gdLst>
                    <a:gd name="connsiteX0" fmla="*/ 123425 w 488213"/>
                    <a:gd name="connsiteY0" fmla="*/ 513157 h 746291"/>
                    <a:gd name="connsiteX1" fmla="*/ 82283 w 488213"/>
                    <a:gd name="connsiteY1" fmla="*/ 576240 h 746291"/>
                    <a:gd name="connsiteX2" fmla="*/ 128910 w 488213"/>
                    <a:gd name="connsiteY2" fmla="*/ 642066 h 746291"/>
                    <a:gd name="connsiteX3" fmla="*/ 128910 w 488213"/>
                    <a:gd name="connsiteY3" fmla="*/ 674980 h 746291"/>
                    <a:gd name="connsiteX4" fmla="*/ 200223 w 488213"/>
                    <a:gd name="connsiteY4" fmla="*/ 746292 h 746291"/>
                    <a:gd name="connsiteX5" fmla="*/ 296219 w 488213"/>
                    <a:gd name="connsiteY5" fmla="*/ 746292 h 746291"/>
                    <a:gd name="connsiteX6" fmla="*/ 367531 w 488213"/>
                    <a:gd name="connsiteY6" fmla="*/ 674980 h 746291"/>
                    <a:gd name="connsiteX7" fmla="*/ 367531 w 488213"/>
                    <a:gd name="connsiteY7" fmla="*/ 644809 h 746291"/>
                    <a:gd name="connsiteX8" fmla="*/ 414158 w 488213"/>
                    <a:gd name="connsiteY8" fmla="*/ 578983 h 746291"/>
                    <a:gd name="connsiteX9" fmla="*/ 373017 w 488213"/>
                    <a:gd name="connsiteY9" fmla="*/ 515899 h 746291"/>
                    <a:gd name="connsiteX10" fmla="*/ 422386 w 488213"/>
                    <a:gd name="connsiteY10" fmla="*/ 425388 h 746291"/>
                    <a:gd name="connsiteX11" fmla="*/ 488213 w 488213"/>
                    <a:gd name="connsiteY11" fmla="*/ 249851 h 746291"/>
                    <a:gd name="connsiteX12" fmla="*/ 488213 w 488213"/>
                    <a:gd name="connsiteY12" fmla="*/ 227909 h 746291"/>
                    <a:gd name="connsiteX13" fmla="*/ 463528 w 488213"/>
                    <a:gd name="connsiteY13" fmla="*/ 208710 h 746291"/>
                    <a:gd name="connsiteX14" fmla="*/ 444329 w 488213"/>
                    <a:gd name="connsiteY14" fmla="*/ 233395 h 746291"/>
                    <a:gd name="connsiteX15" fmla="*/ 444329 w 488213"/>
                    <a:gd name="connsiteY15" fmla="*/ 252594 h 746291"/>
                    <a:gd name="connsiteX16" fmla="*/ 386730 w 488213"/>
                    <a:gd name="connsiteY16" fmla="*/ 403446 h 746291"/>
                    <a:gd name="connsiteX17" fmla="*/ 329132 w 488213"/>
                    <a:gd name="connsiteY17" fmla="*/ 513157 h 746291"/>
                    <a:gd name="connsiteX18" fmla="*/ 159081 w 488213"/>
                    <a:gd name="connsiteY18" fmla="*/ 513157 h 746291"/>
                    <a:gd name="connsiteX19" fmla="*/ 101483 w 488213"/>
                    <a:gd name="connsiteY19" fmla="*/ 403446 h 746291"/>
                    <a:gd name="connsiteX20" fmla="*/ 43884 w 488213"/>
                    <a:gd name="connsiteY20" fmla="*/ 252594 h 746291"/>
                    <a:gd name="connsiteX21" fmla="*/ 104226 w 488213"/>
                    <a:gd name="connsiteY21" fmla="*/ 101742 h 746291"/>
                    <a:gd name="connsiteX22" fmla="*/ 244106 w 488213"/>
                    <a:gd name="connsiteY22" fmla="*/ 44144 h 746291"/>
                    <a:gd name="connsiteX23" fmla="*/ 244106 w 488213"/>
                    <a:gd name="connsiteY23" fmla="*/ 44144 h 746291"/>
                    <a:gd name="connsiteX24" fmla="*/ 364789 w 488213"/>
                    <a:gd name="connsiteY24" fmla="*/ 82543 h 746291"/>
                    <a:gd name="connsiteX25" fmla="*/ 394958 w 488213"/>
                    <a:gd name="connsiteY25" fmla="*/ 77057 h 746291"/>
                    <a:gd name="connsiteX26" fmla="*/ 389473 w 488213"/>
                    <a:gd name="connsiteY26" fmla="*/ 46887 h 746291"/>
                    <a:gd name="connsiteX27" fmla="*/ 244106 w 488213"/>
                    <a:gd name="connsiteY27" fmla="*/ 260 h 746291"/>
                    <a:gd name="connsiteX28" fmla="*/ 71312 w 488213"/>
                    <a:gd name="connsiteY28" fmla="*/ 68829 h 746291"/>
                    <a:gd name="connsiteX29" fmla="*/ 0 w 488213"/>
                    <a:gd name="connsiteY29" fmla="*/ 249851 h 746291"/>
                    <a:gd name="connsiteX30" fmla="*/ 65826 w 488213"/>
                    <a:gd name="connsiteY30" fmla="*/ 425388 h 746291"/>
                    <a:gd name="connsiteX31" fmla="*/ 123425 w 488213"/>
                    <a:gd name="connsiteY31" fmla="*/ 513157 h 746291"/>
                    <a:gd name="connsiteX32" fmla="*/ 123425 w 488213"/>
                    <a:gd name="connsiteY32" fmla="*/ 513157 h 746291"/>
                    <a:gd name="connsiteX33" fmla="*/ 329132 w 488213"/>
                    <a:gd name="connsiteY33" fmla="*/ 677723 h 746291"/>
                    <a:gd name="connsiteX34" fmla="*/ 301704 w 488213"/>
                    <a:gd name="connsiteY34" fmla="*/ 705150 h 746291"/>
                    <a:gd name="connsiteX35" fmla="*/ 205708 w 488213"/>
                    <a:gd name="connsiteY35" fmla="*/ 705150 h 746291"/>
                    <a:gd name="connsiteX36" fmla="*/ 178280 w 488213"/>
                    <a:gd name="connsiteY36" fmla="*/ 677723 h 746291"/>
                    <a:gd name="connsiteX37" fmla="*/ 178280 w 488213"/>
                    <a:gd name="connsiteY37" fmla="*/ 650295 h 746291"/>
                    <a:gd name="connsiteX38" fmla="*/ 331875 w 488213"/>
                    <a:gd name="connsiteY38" fmla="*/ 650295 h 746291"/>
                    <a:gd name="connsiteX39" fmla="*/ 331875 w 488213"/>
                    <a:gd name="connsiteY39" fmla="*/ 677723 h 746291"/>
                    <a:gd name="connsiteX40" fmla="*/ 153595 w 488213"/>
                    <a:gd name="connsiteY40" fmla="*/ 551555 h 746291"/>
                    <a:gd name="connsiteX41" fmla="*/ 348332 w 488213"/>
                    <a:gd name="connsiteY41" fmla="*/ 551555 h 746291"/>
                    <a:gd name="connsiteX42" fmla="*/ 375759 w 488213"/>
                    <a:gd name="connsiteY42" fmla="*/ 578983 h 746291"/>
                    <a:gd name="connsiteX43" fmla="*/ 348332 w 488213"/>
                    <a:gd name="connsiteY43" fmla="*/ 606411 h 746291"/>
                    <a:gd name="connsiteX44" fmla="*/ 153595 w 488213"/>
                    <a:gd name="connsiteY44" fmla="*/ 606411 h 746291"/>
                    <a:gd name="connsiteX45" fmla="*/ 126167 w 488213"/>
                    <a:gd name="connsiteY45" fmla="*/ 578983 h 746291"/>
                    <a:gd name="connsiteX46" fmla="*/ 153595 w 488213"/>
                    <a:gd name="connsiteY46" fmla="*/ 551555 h 746291"/>
                    <a:gd name="connsiteX47" fmla="*/ 153595 w 488213"/>
                    <a:gd name="connsiteY47" fmla="*/ 551555 h 746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88213" h="746291">
                      <a:moveTo>
                        <a:pt x="123425" y="513157"/>
                      </a:moveTo>
                      <a:cubicBezTo>
                        <a:pt x="98740" y="524128"/>
                        <a:pt x="82283" y="548812"/>
                        <a:pt x="82283" y="576240"/>
                      </a:cubicBezTo>
                      <a:cubicBezTo>
                        <a:pt x="82283" y="606411"/>
                        <a:pt x="101483" y="633838"/>
                        <a:pt x="128910" y="642066"/>
                      </a:cubicBezTo>
                      <a:lnTo>
                        <a:pt x="128910" y="674980"/>
                      </a:lnTo>
                      <a:cubicBezTo>
                        <a:pt x="128910" y="716121"/>
                        <a:pt x="161823" y="746292"/>
                        <a:pt x="200223" y="746292"/>
                      </a:cubicBezTo>
                      <a:lnTo>
                        <a:pt x="296219" y="746292"/>
                      </a:lnTo>
                      <a:cubicBezTo>
                        <a:pt x="337361" y="746292"/>
                        <a:pt x="367531" y="713378"/>
                        <a:pt x="367531" y="674980"/>
                      </a:cubicBezTo>
                      <a:lnTo>
                        <a:pt x="367531" y="644809"/>
                      </a:lnTo>
                      <a:cubicBezTo>
                        <a:pt x="394958" y="633838"/>
                        <a:pt x="414158" y="609153"/>
                        <a:pt x="414158" y="578983"/>
                      </a:cubicBezTo>
                      <a:cubicBezTo>
                        <a:pt x="414158" y="551555"/>
                        <a:pt x="397701" y="526871"/>
                        <a:pt x="373017" y="515899"/>
                      </a:cubicBezTo>
                      <a:cubicBezTo>
                        <a:pt x="381245" y="480243"/>
                        <a:pt x="403187" y="452816"/>
                        <a:pt x="422386" y="425388"/>
                      </a:cubicBezTo>
                      <a:cubicBezTo>
                        <a:pt x="452557" y="381504"/>
                        <a:pt x="488213" y="334877"/>
                        <a:pt x="488213" y="249851"/>
                      </a:cubicBezTo>
                      <a:cubicBezTo>
                        <a:pt x="488213" y="241623"/>
                        <a:pt x="488213" y="233395"/>
                        <a:pt x="488213" y="227909"/>
                      </a:cubicBezTo>
                      <a:cubicBezTo>
                        <a:pt x="488213" y="216938"/>
                        <a:pt x="477241" y="205967"/>
                        <a:pt x="463528" y="208710"/>
                      </a:cubicBezTo>
                      <a:cubicBezTo>
                        <a:pt x="452557" y="208710"/>
                        <a:pt x="441586" y="219681"/>
                        <a:pt x="444329" y="233395"/>
                      </a:cubicBezTo>
                      <a:cubicBezTo>
                        <a:pt x="444329" y="238881"/>
                        <a:pt x="444329" y="247109"/>
                        <a:pt x="444329" y="252594"/>
                      </a:cubicBezTo>
                      <a:cubicBezTo>
                        <a:pt x="444329" y="323906"/>
                        <a:pt x="416901" y="362305"/>
                        <a:pt x="386730" y="403446"/>
                      </a:cubicBezTo>
                      <a:cubicBezTo>
                        <a:pt x="364789" y="433616"/>
                        <a:pt x="340103" y="466529"/>
                        <a:pt x="329132" y="513157"/>
                      </a:cubicBezTo>
                      <a:lnTo>
                        <a:pt x="159081" y="513157"/>
                      </a:lnTo>
                      <a:cubicBezTo>
                        <a:pt x="148109" y="466529"/>
                        <a:pt x="123425" y="436359"/>
                        <a:pt x="101483" y="403446"/>
                      </a:cubicBezTo>
                      <a:cubicBezTo>
                        <a:pt x="71312" y="362305"/>
                        <a:pt x="43884" y="323906"/>
                        <a:pt x="43884" y="252594"/>
                      </a:cubicBezTo>
                      <a:cubicBezTo>
                        <a:pt x="43884" y="175797"/>
                        <a:pt x="76798" y="129170"/>
                        <a:pt x="104226" y="101742"/>
                      </a:cubicBezTo>
                      <a:cubicBezTo>
                        <a:pt x="142624" y="66086"/>
                        <a:pt x="191994" y="44144"/>
                        <a:pt x="244106" y="44144"/>
                      </a:cubicBezTo>
                      <a:cubicBezTo>
                        <a:pt x="244106" y="44144"/>
                        <a:pt x="244106" y="44144"/>
                        <a:pt x="244106" y="44144"/>
                      </a:cubicBezTo>
                      <a:cubicBezTo>
                        <a:pt x="285248" y="44144"/>
                        <a:pt x="329132" y="57858"/>
                        <a:pt x="364789" y="82543"/>
                      </a:cubicBezTo>
                      <a:cubicBezTo>
                        <a:pt x="375759" y="90771"/>
                        <a:pt x="389473" y="88029"/>
                        <a:pt x="394958" y="77057"/>
                      </a:cubicBezTo>
                      <a:cubicBezTo>
                        <a:pt x="403187" y="66086"/>
                        <a:pt x="400444" y="52372"/>
                        <a:pt x="389473" y="46887"/>
                      </a:cubicBezTo>
                      <a:cubicBezTo>
                        <a:pt x="348332" y="16717"/>
                        <a:pt x="296219" y="-2483"/>
                        <a:pt x="244106" y="260"/>
                      </a:cubicBezTo>
                      <a:cubicBezTo>
                        <a:pt x="181023" y="260"/>
                        <a:pt x="117940" y="24945"/>
                        <a:pt x="71312" y="68829"/>
                      </a:cubicBezTo>
                      <a:cubicBezTo>
                        <a:pt x="24685" y="115456"/>
                        <a:pt x="0" y="178539"/>
                        <a:pt x="0" y="249851"/>
                      </a:cubicBezTo>
                      <a:cubicBezTo>
                        <a:pt x="0" y="334877"/>
                        <a:pt x="35656" y="384247"/>
                        <a:pt x="65826" y="425388"/>
                      </a:cubicBezTo>
                      <a:cubicBezTo>
                        <a:pt x="95997" y="452816"/>
                        <a:pt x="115197" y="477500"/>
                        <a:pt x="123425" y="513157"/>
                      </a:cubicBezTo>
                      <a:lnTo>
                        <a:pt x="123425" y="513157"/>
                      </a:lnTo>
                      <a:close/>
                      <a:moveTo>
                        <a:pt x="329132" y="677723"/>
                      </a:moveTo>
                      <a:cubicBezTo>
                        <a:pt x="329132" y="694178"/>
                        <a:pt x="315418" y="705150"/>
                        <a:pt x="301704" y="705150"/>
                      </a:cubicBezTo>
                      <a:lnTo>
                        <a:pt x="205708" y="705150"/>
                      </a:lnTo>
                      <a:cubicBezTo>
                        <a:pt x="189251" y="705150"/>
                        <a:pt x="178280" y="691436"/>
                        <a:pt x="178280" y="677723"/>
                      </a:cubicBezTo>
                      <a:lnTo>
                        <a:pt x="178280" y="650295"/>
                      </a:lnTo>
                      <a:lnTo>
                        <a:pt x="331875" y="650295"/>
                      </a:lnTo>
                      <a:lnTo>
                        <a:pt x="331875" y="677723"/>
                      </a:lnTo>
                      <a:close/>
                      <a:moveTo>
                        <a:pt x="153595" y="551555"/>
                      </a:moveTo>
                      <a:lnTo>
                        <a:pt x="348332" y="551555"/>
                      </a:lnTo>
                      <a:cubicBezTo>
                        <a:pt x="362046" y="551555"/>
                        <a:pt x="375759" y="562526"/>
                        <a:pt x="375759" y="578983"/>
                      </a:cubicBezTo>
                      <a:cubicBezTo>
                        <a:pt x="375759" y="592697"/>
                        <a:pt x="364789" y="606411"/>
                        <a:pt x="348332" y="606411"/>
                      </a:cubicBezTo>
                      <a:lnTo>
                        <a:pt x="153595" y="606411"/>
                      </a:lnTo>
                      <a:cubicBezTo>
                        <a:pt x="139881" y="606411"/>
                        <a:pt x="126167" y="595440"/>
                        <a:pt x="126167" y="578983"/>
                      </a:cubicBezTo>
                      <a:cubicBezTo>
                        <a:pt x="126167" y="562526"/>
                        <a:pt x="139881" y="551555"/>
                        <a:pt x="153595" y="551555"/>
                      </a:cubicBezTo>
                      <a:lnTo>
                        <a:pt x="153595" y="551555"/>
                      </a:lnTo>
                      <a:close/>
                    </a:path>
                  </a:pathLst>
                </a:custGeom>
                <a:solidFill>
                  <a:srgbClr val="000000"/>
                </a:solidFill>
                <a:ln w="27426" cap="flat">
                  <a:noFill/>
                  <a:prstDash val="solid"/>
                  <a:miter/>
                </a:ln>
              </p:spPr>
              <p:txBody>
                <a:bodyPr rtlCol="0" anchor="ctr"/>
                <a:lstStyle/>
                <a:p>
                  <a:endParaRPr lang="en-US"/>
                </a:p>
              </p:txBody>
            </p:sp>
          </p:grpSp>
          <p:sp>
            <p:nvSpPr>
              <p:cNvPr id="12" name="Freeform 1261">
                <a:extLst>
                  <a:ext uri="{FF2B5EF4-FFF2-40B4-BE49-F238E27FC236}">
                    <a16:creationId xmlns:a16="http://schemas.microsoft.com/office/drawing/2014/main" id="{D4D193BB-1440-EE6B-E332-3AD318B8357B}"/>
                  </a:ext>
                </a:extLst>
              </p:cNvPr>
              <p:cNvSpPr/>
              <p:nvPr/>
            </p:nvSpPr>
            <p:spPr>
              <a:xfrm>
                <a:off x="9033583" y="5509252"/>
                <a:ext cx="43884" cy="178279"/>
              </a:xfrm>
              <a:custGeom>
                <a:avLst/>
                <a:gdLst>
                  <a:gd name="connsiteX0" fmla="*/ 43884 w 43884"/>
                  <a:gd name="connsiteY0" fmla="*/ 21943 h 178279"/>
                  <a:gd name="connsiteX1" fmla="*/ 21943 w 43884"/>
                  <a:gd name="connsiteY1" fmla="*/ 0 h 178279"/>
                  <a:gd name="connsiteX2" fmla="*/ 0 w 43884"/>
                  <a:gd name="connsiteY2" fmla="*/ 21943 h 178279"/>
                  <a:gd name="connsiteX3" fmla="*/ 0 w 43884"/>
                  <a:gd name="connsiteY3" fmla="*/ 156338 h 178279"/>
                  <a:gd name="connsiteX4" fmla="*/ 21943 w 43884"/>
                  <a:gd name="connsiteY4" fmla="*/ 178280 h 178279"/>
                  <a:gd name="connsiteX5" fmla="*/ 43884 w 43884"/>
                  <a:gd name="connsiteY5" fmla="*/ 156338 h 178279"/>
                  <a:gd name="connsiteX6" fmla="*/ 43884 w 43884"/>
                  <a:gd name="connsiteY6" fmla="*/ 21943 h 178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84" h="178279">
                    <a:moveTo>
                      <a:pt x="43884" y="21943"/>
                    </a:moveTo>
                    <a:cubicBezTo>
                      <a:pt x="43884" y="10971"/>
                      <a:pt x="32914" y="0"/>
                      <a:pt x="21943" y="0"/>
                    </a:cubicBezTo>
                    <a:cubicBezTo>
                      <a:pt x="10972" y="0"/>
                      <a:pt x="0" y="10971"/>
                      <a:pt x="0" y="21943"/>
                    </a:cubicBezTo>
                    <a:lnTo>
                      <a:pt x="0" y="156338"/>
                    </a:lnTo>
                    <a:cubicBezTo>
                      <a:pt x="0" y="167309"/>
                      <a:pt x="10972" y="178280"/>
                      <a:pt x="21943" y="178280"/>
                    </a:cubicBezTo>
                    <a:cubicBezTo>
                      <a:pt x="32914" y="178280"/>
                      <a:pt x="43884" y="167309"/>
                      <a:pt x="43884" y="156338"/>
                    </a:cubicBezTo>
                    <a:lnTo>
                      <a:pt x="43884" y="21943"/>
                    </a:lnTo>
                    <a:close/>
                  </a:path>
                </a:pathLst>
              </a:custGeom>
              <a:solidFill>
                <a:srgbClr val="000000"/>
              </a:solidFill>
              <a:ln w="27426" cap="flat">
                <a:noFill/>
                <a:prstDash val="solid"/>
                <a:miter/>
              </a:ln>
            </p:spPr>
            <p:txBody>
              <a:bodyPr rtlCol="0" anchor="ctr"/>
              <a:lstStyle/>
              <a:p>
                <a:endParaRPr lang="en-US"/>
              </a:p>
            </p:txBody>
          </p:sp>
          <p:sp>
            <p:nvSpPr>
              <p:cNvPr id="13" name="Freeform 1262">
                <a:extLst>
                  <a:ext uri="{FF2B5EF4-FFF2-40B4-BE49-F238E27FC236}">
                    <a16:creationId xmlns:a16="http://schemas.microsoft.com/office/drawing/2014/main" id="{22709DC9-79AD-5777-623F-7B9D6EB772C8}"/>
                  </a:ext>
                </a:extLst>
              </p:cNvPr>
              <p:cNvSpPr/>
              <p:nvPr/>
            </p:nvSpPr>
            <p:spPr>
              <a:xfrm>
                <a:off x="9033583" y="5745130"/>
                <a:ext cx="43884" cy="43884"/>
              </a:xfrm>
              <a:custGeom>
                <a:avLst/>
                <a:gdLst>
                  <a:gd name="connsiteX0" fmla="*/ 21943 w 43884"/>
                  <a:gd name="connsiteY0" fmla="*/ 0 h 43884"/>
                  <a:gd name="connsiteX1" fmla="*/ 0 w 43884"/>
                  <a:gd name="connsiteY1" fmla="*/ 21942 h 43884"/>
                  <a:gd name="connsiteX2" fmla="*/ 0 w 43884"/>
                  <a:gd name="connsiteY2" fmla="*/ 21942 h 43884"/>
                  <a:gd name="connsiteX3" fmla="*/ 21943 w 43884"/>
                  <a:gd name="connsiteY3" fmla="*/ 43884 h 43884"/>
                  <a:gd name="connsiteX4" fmla="*/ 43884 w 43884"/>
                  <a:gd name="connsiteY4" fmla="*/ 21942 h 43884"/>
                  <a:gd name="connsiteX5" fmla="*/ 21943 w 43884"/>
                  <a:gd name="connsiteY5" fmla="*/ 0 h 43884"/>
                  <a:gd name="connsiteX6" fmla="*/ 21943 w 43884"/>
                  <a:gd name="connsiteY6" fmla="*/ 0 h 4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84" h="43884">
                    <a:moveTo>
                      <a:pt x="21943" y="0"/>
                    </a:moveTo>
                    <a:cubicBezTo>
                      <a:pt x="10972" y="0"/>
                      <a:pt x="0" y="10971"/>
                      <a:pt x="0" y="21942"/>
                    </a:cubicBezTo>
                    <a:lnTo>
                      <a:pt x="0" y="21942"/>
                    </a:lnTo>
                    <a:cubicBezTo>
                      <a:pt x="0" y="32913"/>
                      <a:pt x="10972" y="43884"/>
                      <a:pt x="21943" y="43884"/>
                    </a:cubicBezTo>
                    <a:cubicBezTo>
                      <a:pt x="32914" y="43884"/>
                      <a:pt x="43884" y="32913"/>
                      <a:pt x="43884" y="21942"/>
                    </a:cubicBezTo>
                    <a:cubicBezTo>
                      <a:pt x="43884" y="8228"/>
                      <a:pt x="32914" y="0"/>
                      <a:pt x="21943" y="0"/>
                    </a:cubicBezTo>
                    <a:lnTo>
                      <a:pt x="21943" y="0"/>
                    </a:lnTo>
                    <a:close/>
                  </a:path>
                </a:pathLst>
              </a:custGeom>
              <a:solidFill>
                <a:srgbClr val="000000"/>
              </a:solidFill>
              <a:ln w="27426" cap="flat">
                <a:noFill/>
                <a:prstDash val="solid"/>
                <a:miter/>
              </a:ln>
            </p:spPr>
            <p:txBody>
              <a:bodyPr rtlCol="0" anchor="ctr"/>
              <a:lstStyle/>
              <a:p>
                <a:endParaRPr lang="en-US"/>
              </a:p>
            </p:txBody>
          </p:sp>
          <p:sp>
            <p:nvSpPr>
              <p:cNvPr id="14" name="Freeform 1263">
                <a:extLst>
                  <a:ext uri="{FF2B5EF4-FFF2-40B4-BE49-F238E27FC236}">
                    <a16:creationId xmlns:a16="http://schemas.microsoft.com/office/drawing/2014/main" id="{8E0F0387-F79C-6A49-BF0D-CB14D2CAF3D4}"/>
                  </a:ext>
                </a:extLst>
              </p:cNvPr>
              <p:cNvSpPr/>
              <p:nvPr/>
            </p:nvSpPr>
            <p:spPr>
              <a:xfrm>
                <a:off x="9381914" y="5621705"/>
                <a:ext cx="131652" cy="43884"/>
              </a:xfrm>
              <a:custGeom>
                <a:avLst/>
                <a:gdLst>
                  <a:gd name="connsiteX0" fmla="*/ 109711 w 131652"/>
                  <a:gd name="connsiteY0" fmla="*/ 0 h 43884"/>
                  <a:gd name="connsiteX1" fmla="*/ 21942 w 131652"/>
                  <a:gd name="connsiteY1" fmla="*/ 0 h 43884"/>
                  <a:gd name="connsiteX2" fmla="*/ 0 w 131652"/>
                  <a:gd name="connsiteY2" fmla="*/ 21942 h 43884"/>
                  <a:gd name="connsiteX3" fmla="*/ 21942 w 131652"/>
                  <a:gd name="connsiteY3" fmla="*/ 43884 h 43884"/>
                  <a:gd name="connsiteX4" fmla="*/ 109711 w 131652"/>
                  <a:gd name="connsiteY4" fmla="*/ 43884 h 43884"/>
                  <a:gd name="connsiteX5" fmla="*/ 131653 w 131652"/>
                  <a:gd name="connsiteY5" fmla="*/ 21942 h 43884"/>
                  <a:gd name="connsiteX6" fmla="*/ 109711 w 131652"/>
                  <a:gd name="connsiteY6" fmla="*/ 0 h 43884"/>
                  <a:gd name="connsiteX7" fmla="*/ 109711 w 131652"/>
                  <a:gd name="connsiteY7" fmla="*/ 0 h 4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1652" h="43884">
                    <a:moveTo>
                      <a:pt x="109711" y="0"/>
                    </a:moveTo>
                    <a:lnTo>
                      <a:pt x="21942" y="0"/>
                    </a:lnTo>
                    <a:cubicBezTo>
                      <a:pt x="10971" y="0"/>
                      <a:pt x="0" y="10971"/>
                      <a:pt x="0" y="21942"/>
                    </a:cubicBezTo>
                    <a:cubicBezTo>
                      <a:pt x="0" y="32913"/>
                      <a:pt x="10971" y="43884"/>
                      <a:pt x="21942" y="43884"/>
                    </a:cubicBezTo>
                    <a:lnTo>
                      <a:pt x="109711" y="43884"/>
                    </a:lnTo>
                    <a:cubicBezTo>
                      <a:pt x="120682" y="43884"/>
                      <a:pt x="131653" y="32913"/>
                      <a:pt x="131653" y="21942"/>
                    </a:cubicBezTo>
                    <a:cubicBezTo>
                      <a:pt x="131653" y="10971"/>
                      <a:pt x="120682" y="0"/>
                      <a:pt x="109711" y="0"/>
                    </a:cubicBezTo>
                    <a:lnTo>
                      <a:pt x="109711" y="0"/>
                    </a:lnTo>
                    <a:close/>
                  </a:path>
                </a:pathLst>
              </a:custGeom>
              <a:solidFill>
                <a:srgbClr val="000000"/>
              </a:solidFill>
              <a:ln w="27426" cap="flat">
                <a:noFill/>
                <a:prstDash val="solid"/>
                <a:miter/>
              </a:ln>
            </p:spPr>
            <p:txBody>
              <a:bodyPr rtlCol="0" anchor="ctr"/>
              <a:lstStyle/>
              <a:p>
                <a:endParaRPr lang="en-US"/>
              </a:p>
            </p:txBody>
          </p:sp>
          <p:sp>
            <p:nvSpPr>
              <p:cNvPr id="15" name="Freeform 1264">
                <a:extLst>
                  <a:ext uri="{FF2B5EF4-FFF2-40B4-BE49-F238E27FC236}">
                    <a16:creationId xmlns:a16="http://schemas.microsoft.com/office/drawing/2014/main" id="{FF80BC80-78F9-64D5-FFDB-34964079ED6A}"/>
                  </a:ext>
                </a:extLst>
              </p:cNvPr>
              <p:cNvSpPr/>
              <p:nvPr/>
            </p:nvSpPr>
            <p:spPr>
              <a:xfrm>
                <a:off x="9341474" y="5389272"/>
                <a:ext cx="119279" cy="92552"/>
              </a:xfrm>
              <a:custGeom>
                <a:avLst/>
                <a:gdLst>
                  <a:gd name="connsiteX0" fmla="*/ 23984 w 119279"/>
                  <a:gd name="connsiteY0" fmla="*/ 92553 h 92552"/>
                  <a:gd name="connsiteX1" fmla="*/ 34954 w 119279"/>
                  <a:gd name="connsiteY1" fmla="*/ 89810 h 92552"/>
                  <a:gd name="connsiteX2" fmla="*/ 109009 w 119279"/>
                  <a:gd name="connsiteY2" fmla="*/ 40440 h 92552"/>
                  <a:gd name="connsiteX3" fmla="*/ 114495 w 119279"/>
                  <a:gd name="connsiteY3" fmla="*/ 10270 h 92552"/>
                  <a:gd name="connsiteX4" fmla="*/ 84325 w 119279"/>
                  <a:gd name="connsiteY4" fmla="*/ 4785 h 92552"/>
                  <a:gd name="connsiteX5" fmla="*/ 10270 w 119279"/>
                  <a:gd name="connsiteY5" fmla="*/ 54154 h 92552"/>
                  <a:gd name="connsiteX6" fmla="*/ 4785 w 119279"/>
                  <a:gd name="connsiteY6" fmla="*/ 84325 h 92552"/>
                  <a:gd name="connsiteX7" fmla="*/ 23984 w 119279"/>
                  <a:gd name="connsiteY7" fmla="*/ 92553 h 92552"/>
                  <a:gd name="connsiteX8" fmla="*/ 23984 w 119279"/>
                  <a:gd name="connsiteY8" fmla="*/ 92553 h 92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279" h="92552">
                    <a:moveTo>
                      <a:pt x="23984" y="92553"/>
                    </a:moveTo>
                    <a:cubicBezTo>
                      <a:pt x="29469" y="92553"/>
                      <a:pt x="32212" y="92553"/>
                      <a:pt x="34954" y="89810"/>
                    </a:cubicBezTo>
                    <a:lnTo>
                      <a:pt x="109009" y="40440"/>
                    </a:lnTo>
                    <a:cubicBezTo>
                      <a:pt x="119980" y="34954"/>
                      <a:pt x="122723" y="21241"/>
                      <a:pt x="114495" y="10270"/>
                    </a:cubicBezTo>
                    <a:cubicBezTo>
                      <a:pt x="109009" y="-701"/>
                      <a:pt x="95296" y="-3444"/>
                      <a:pt x="84325" y="4785"/>
                    </a:cubicBezTo>
                    <a:lnTo>
                      <a:pt x="10270" y="54154"/>
                    </a:lnTo>
                    <a:cubicBezTo>
                      <a:pt x="-701" y="59640"/>
                      <a:pt x="-3444" y="73354"/>
                      <a:pt x="4785" y="84325"/>
                    </a:cubicBezTo>
                    <a:cubicBezTo>
                      <a:pt x="10270" y="89810"/>
                      <a:pt x="18498" y="92553"/>
                      <a:pt x="23984" y="92553"/>
                    </a:cubicBezTo>
                    <a:lnTo>
                      <a:pt x="23984" y="92553"/>
                    </a:lnTo>
                    <a:close/>
                  </a:path>
                </a:pathLst>
              </a:custGeom>
              <a:solidFill>
                <a:srgbClr val="000000"/>
              </a:solidFill>
              <a:ln w="27426" cap="flat">
                <a:noFill/>
                <a:prstDash val="solid"/>
                <a:miter/>
              </a:ln>
            </p:spPr>
            <p:txBody>
              <a:bodyPr rtlCol="0" anchor="ctr"/>
              <a:lstStyle/>
              <a:p>
                <a:endParaRPr lang="en-US"/>
              </a:p>
            </p:txBody>
          </p:sp>
          <p:sp>
            <p:nvSpPr>
              <p:cNvPr id="16" name="Freeform 1265">
                <a:extLst>
                  <a:ext uri="{FF2B5EF4-FFF2-40B4-BE49-F238E27FC236}">
                    <a16:creationId xmlns:a16="http://schemas.microsoft.com/office/drawing/2014/main" id="{5BD673F8-1FAA-07F3-167F-4B50AB33502F}"/>
                  </a:ext>
                </a:extLst>
              </p:cNvPr>
              <p:cNvSpPr/>
              <p:nvPr/>
            </p:nvSpPr>
            <p:spPr>
              <a:xfrm>
                <a:off x="9343405" y="5808102"/>
                <a:ext cx="117348" cy="90622"/>
              </a:xfrm>
              <a:custGeom>
                <a:avLst/>
                <a:gdLst>
                  <a:gd name="connsiteX0" fmla="*/ 107079 w 117348"/>
                  <a:gd name="connsiteY0" fmla="*/ 52224 h 90622"/>
                  <a:gd name="connsiteX1" fmla="*/ 33024 w 117348"/>
                  <a:gd name="connsiteY1" fmla="*/ 2854 h 90622"/>
                  <a:gd name="connsiteX2" fmla="*/ 2854 w 117348"/>
                  <a:gd name="connsiteY2" fmla="*/ 8340 h 90622"/>
                  <a:gd name="connsiteX3" fmla="*/ 8339 w 117348"/>
                  <a:gd name="connsiteY3" fmla="*/ 38510 h 90622"/>
                  <a:gd name="connsiteX4" fmla="*/ 82394 w 117348"/>
                  <a:gd name="connsiteY4" fmla="*/ 87879 h 90622"/>
                  <a:gd name="connsiteX5" fmla="*/ 93365 w 117348"/>
                  <a:gd name="connsiteY5" fmla="*/ 90622 h 90622"/>
                  <a:gd name="connsiteX6" fmla="*/ 112565 w 117348"/>
                  <a:gd name="connsiteY6" fmla="*/ 79652 h 90622"/>
                  <a:gd name="connsiteX7" fmla="*/ 107079 w 117348"/>
                  <a:gd name="connsiteY7" fmla="*/ 52224 h 90622"/>
                  <a:gd name="connsiteX8" fmla="*/ 107079 w 117348"/>
                  <a:gd name="connsiteY8" fmla="*/ 52224 h 90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48" h="90622">
                    <a:moveTo>
                      <a:pt x="107079" y="52224"/>
                    </a:moveTo>
                    <a:lnTo>
                      <a:pt x="33024" y="2854"/>
                    </a:lnTo>
                    <a:cubicBezTo>
                      <a:pt x="22053" y="-2631"/>
                      <a:pt x="8339" y="111"/>
                      <a:pt x="2854" y="8340"/>
                    </a:cubicBezTo>
                    <a:cubicBezTo>
                      <a:pt x="-2632" y="19310"/>
                      <a:pt x="111" y="33024"/>
                      <a:pt x="8339" y="38510"/>
                    </a:cubicBezTo>
                    <a:lnTo>
                      <a:pt x="82394" y="87879"/>
                    </a:lnTo>
                    <a:cubicBezTo>
                      <a:pt x="85137" y="90622"/>
                      <a:pt x="90622" y="90622"/>
                      <a:pt x="93365" y="90622"/>
                    </a:cubicBezTo>
                    <a:cubicBezTo>
                      <a:pt x="101593" y="90622"/>
                      <a:pt x="107079" y="87879"/>
                      <a:pt x="112565" y="79652"/>
                    </a:cubicBezTo>
                    <a:cubicBezTo>
                      <a:pt x="120793" y="71423"/>
                      <a:pt x="118050" y="57709"/>
                      <a:pt x="107079" y="52224"/>
                    </a:cubicBezTo>
                    <a:lnTo>
                      <a:pt x="107079" y="52224"/>
                    </a:lnTo>
                    <a:close/>
                  </a:path>
                </a:pathLst>
              </a:custGeom>
              <a:solidFill>
                <a:srgbClr val="000000"/>
              </a:solidFill>
              <a:ln w="27426" cap="flat">
                <a:noFill/>
                <a:prstDash val="solid"/>
                <a:miter/>
              </a:ln>
            </p:spPr>
            <p:txBody>
              <a:bodyPr rtlCol="0" anchor="ctr"/>
              <a:lstStyle/>
              <a:p>
                <a:endParaRPr lang="en-US"/>
              </a:p>
            </p:txBody>
          </p:sp>
          <p:sp>
            <p:nvSpPr>
              <p:cNvPr id="17" name="Freeform 1266">
                <a:extLst>
                  <a:ext uri="{FF2B5EF4-FFF2-40B4-BE49-F238E27FC236}">
                    <a16:creationId xmlns:a16="http://schemas.microsoft.com/office/drawing/2014/main" id="{C9890FC4-75C6-9F23-8CD4-19A31990CF54}"/>
                  </a:ext>
                </a:extLst>
              </p:cNvPr>
              <p:cNvSpPr/>
              <p:nvPr/>
            </p:nvSpPr>
            <p:spPr>
              <a:xfrm>
                <a:off x="8597483" y="5621705"/>
                <a:ext cx="131653" cy="43884"/>
              </a:xfrm>
              <a:custGeom>
                <a:avLst/>
                <a:gdLst>
                  <a:gd name="connsiteX0" fmla="*/ 21943 w 131653"/>
                  <a:gd name="connsiteY0" fmla="*/ 43884 h 43884"/>
                  <a:gd name="connsiteX1" fmla="*/ 109711 w 131653"/>
                  <a:gd name="connsiteY1" fmla="*/ 43884 h 43884"/>
                  <a:gd name="connsiteX2" fmla="*/ 131653 w 131653"/>
                  <a:gd name="connsiteY2" fmla="*/ 21942 h 43884"/>
                  <a:gd name="connsiteX3" fmla="*/ 109711 w 131653"/>
                  <a:gd name="connsiteY3" fmla="*/ 0 h 43884"/>
                  <a:gd name="connsiteX4" fmla="*/ 21943 w 131653"/>
                  <a:gd name="connsiteY4" fmla="*/ 0 h 43884"/>
                  <a:gd name="connsiteX5" fmla="*/ 0 w 131653"/>
                  <a:gd name="connsiteY5" fmla="*/ 21942 h 43884"/>
                  <a:gd name="connsiteX6" fmla="*/ 21943 w 131653"/>
                  <a:gd name="connsiteY6" fmla="*/ 43884 h 43884"/>
                  <a:gd name="connsiteX7" fmla="*/ 21943 w 131653"/>
                  <a:gd name="connsiteY7" fmla="*/ 43884 h 4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1653" h="43884">
                    <a:moveTo>
                      <a:pt x="21943" y="43884"/>
                    </a:moveTo>
                    <a:lnTo>
                      <a:pt x="109711" y="43884"/>
                    </a:lnTo>
                    <a:cubicBezTo>
                      <a:pt x="120682" y="43884"/>
                      <a:pt x="131653" y="32913"/>
                      <a:pt x="131653" y="21942"/>
                    </a:cubicBezTo>
                    <a:cubicBezTo>
                      <a:pt x="131653" y="10971"/>
                      <a:pt x="120682" y="0"/>
                      <a:pt x="109711" y="0"/>
                    </a:cubicBezTo>
                    <a:lnTo>
                      <a:pt x="21943" y="0"/>
                    </a:lnTo>
                    <a:cubicBezTo>
                      <a:pt x="10971" y="0"/>
                      <a:pt x="0" y="10971"/>
                      <a:pt x="0" y="21942"/>
                    </a:cubicBezTo>
                    <a:cubicBezTo>
                      <a:pt x="0" y="35656"/>
                      <a:pt x="8229" y="43884"/>
                      <a:pt x="21943" y="43884"/>
                    </a:cubicBezTo>
                    <a:lnTo>
                      <a:pt x="21943" y="43884"/>
                    </a:lnTo>
                    <a:close/>
                  </a:path>
                </a:pathLst>
              </a:custGeom>
              <a:solidFill>
                <a:srgbClr val="000000"/>
              </a:solidFill>
              <a:ln w="27426" cap="flat">
                <a:noFill/>
                <a:prstDash val="solid"/>
                <a:miter/>
              </a:ln>
            </p:spPr>
            <p:txBody>
              <a:bodyPr rtlCol="0" anchor="ctr"/>
              <a:lstStyle/>
              <a:p>
                <a:endParaRPr lang="en-US"/>
              </a:p>
            </p:txBody>
          </p:sp>
          <p:sp>
            <p:nvSpPr>
              <p:cNvPr id="18" name="Freeform 1267">
                <a:extLst>
                  <a:ext uri="{FF2B5EF4-FFF2-40B4-BE49-F238E27FC236}">
                    <a16:creationId xmlns:a16="http://schemas.microsoft.com/office/drawing/2014/main" id="{194550C4-CAD0-0697-3813-1B15D03FB2FD}"/>
                  </a:ext>
                </a:extLst>
              </p:cNvPr>
              <p:cNvSpPr/>
              <p:nvPr/>
            </p:nvSpPr>
            <p:spPr>
              <a:xfrm>
                <a:off x="8648735" y="5388459"/>
                <a:ext cx="116167" cy="93364"/>
              </a:xfrm>
              <a:custGeom>
                <a:avLst/>
                <a:gdLst>
                  <a:gd name="connsiteX0" fmla="*/ 9089 w 116167"/>
                  <a:gd name="connsiteY0" fmla="*/ 41253 h 93364"/>
                  <a:gd name="connsiteX1" fmla="*/ 83143 w 116167"/>
                  <a:gd name="connsiteY1" fmla="*/ 90622 h 93364"/>
                  <a:gd name="connsiteX2" fmla="*/ 94115 w 116167"/>
                  <a:gd name="connsiteY2" fmla="*/ 93365 h 93364"/>
                  <a:gd name="connsiteX3" fmla="*/ 113314 w 116167"/>
                  <a:gd name="connsiteY3" fmla="*/ 82394 h 93364"/>
                  <a:gd name="connsiteX4" fmla="*/ 107828 w 116167"/>
                  <a:gd name="connsiteY4" fmla="*/ 52223 h 93364"/>
                  <a:gd name="connsiteX5" fmla="*/ 33773 w 116167"/>
                  <a:gd name="connsiteY5" fmla="*/ 2854 h 93364"/>
                  <a:gd name="connsiteX6" fmla="*/ 3603 w 116167"/>
                  <a:gd name="connsiteY6" fmla="*/ 8339 h 93364"/>
                  <a:gd name="connsiteX7" fmla="*/ 9089 w 116167"/>
                  <a:gd name="connsiteY7" fmla="*/ 41253 h 93364"/>
                  <a:gd name="connsiteX8" fmla="*/ 9089 w 116167"/>
                  <a:gd name="connsiteY8" fmla="*/ 41253 h 93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167" h="93364">
                    <a:moveTo>
                      <a:pt x="9089" y="41253"/>
                    </a:moveTo>
                    <a:lnTo>
                      <a:pt x="83143" y="90622"/>
                    </a:lnTo>
                    <a:cubicBezTo>
                      <a:pt x="85886" y="93365"/>
                      <a:pt x="91372" y="93365"/>
                      <a:pt x="94115" y="93365"/>
                    </a:cubicBezTo>
                    <a:cubicBezTo>
                      <a:pt x="102343" y="93365"/>
                      <a:pt x="107828" y="90622"/>
                      <a:pt x="113314" y="82394"/>
                    </a:cubicBezTo>
                    <a:cubicBezTo>
                      <a:pt x="118799" y="71423"/>
                      <a:pt x="116056" y="57709"/>
                      <a:pt x="107828" y="52223"/>
                    </a:cubicBezTo>
                    <a:lnTo>
                      <a:pt x="33773" y="2854"/>
                    </a:lnTo>
                    <a:cubicBezTo>
                      <a:pt x="22803" y="-2632"/>
                      <a:pt x="9089" y="111"/>
                      <a:pt x="3603" y="8339"/>
                    </a:cubicBezTo>
                    <a:cubicBezTo>
                      <a:pt x="-1882" y="19311"/>
                      <a:pt x="-1882" y="33025"/>
                      <a:pt x="9089" y="41253"/>
                    </a:cubicBezTo>
                    <a:lnTo>
                      <a:pt x="9089" y="41253"/>
                    </a:lnTo>
                    <a:close/>
                  </a:path>
                </a:pathLst>
              </a:custGeom>
              <a:solidFill>
                <a:srgbClr val="000000"/>
              </a:solidFill>
              <a:ln w="27426" cap="flat">
                <a:noFill/>
                <a:prstDash val="solid"/>
                <a:miter/>
              </a:ln>
            </p:spPr>
            <p:txBody>
              <a:bodyPr rtlCol="0" anchor="ctr"/>
              <a:lstStyle/>
              <a:p>
                <a:endParaRPr lang="en-US"/>
              </a:p>
            </p:txBody>
          </p:sp>
          <p:sp>
            <p:nvSpPr>
              <p:cNvPr id="19" name="Freeform 1268">
                <a:extLst>
                  <a:ext uri="{FF2B5EF4-FFF2-40B4-BE49-F238E27FC236}">
                    <a16:creationId xmlns:a16="http://schemas.microsoft.com/office/drawing/2014/main" id="{18CB4E13-67E1-4963-3C13-80634F0561C8}"/>
                  </a:ext>
                </a:extLst>
              </p:cNvPr>
              <p:cNvSpPr/>
              <p:nvPr/>
            </p:nvSpPr>
            <p:spPr>
              <a:xfrm>
                <a:off x="8647554" y="5806328"/>
                <a:ext cx="119279" cy="95139"/>
              </a:xfrm>
              <a:custGeom>
                <a:avLst/>
                <a:gdLst>
                  <a:gd name="connsiteX0" fmla="*/ 84324 w 119279"/>
                  <a:gd name="connsiteY0" fmla="*/ 4628 h 95139"/>
                  <a:gd name="connsiteX1" fmla="*/ 10270 w 119279"/>
                  <a:gd name="connsiteY1" fmla="*/ 53998 h 95139"/>
                  <a:gd name="connsiteX2" fmla="*/ 4784 w 119279"/>
                  <a:gd name="connsiteY2" fmla="*/ 84168 h 95139"/>
                  <a:gd name="connsiteX3" fmla="*/ 23984 w 119279"/>
                  <a:gd name="connsiteY3" fmla="*/ 95140 h 95139"/>
                  <a:gd name="connsiteX4" fmla="*/ 34955 w 119279"/>
                  <a:gd name="connsiteY4" fmla="*/ 92397 h 95139"/>
                  <a:gd name="connsiteX5" fmla="*/ 109010 w 119279"/>
                  <a:gd name="connsiteY5" fmla="*/ 43027 h 95139"/>
                  <a:gd name="connsiteX6" fmla="*/ 114495 w 119279"/>
                  <a:gd name="connsiteY6" fmla="*/ 12857 h 95139"/>
                  <a:gd name="connsiteX7" fmla="*/ 84324 w 119279"/>
                  <a:gd name="connsiteY7" fmla="*/ 4628 h 95139"/>
                  <a:gd name="connsiteX8" fmla="*/ 84324 w 119279"/>
                  <a:gd name="connsiteY8" fmla="*/ 4628 h 95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279" h="95139">
                    <a:moveTo>
                      <a:pt x="84324" y="4628"/>
                    </a:moveTo>
                    <a:lnTo>
                      <a:pt x="10270" y="53998"/>
                    </a:lnTo>
                    <a:cubicBezTo>
                      <a:pt x="-701" y="59483"/>
                      <a:pt x="-3444" y="73197"/>
                      <a:pt x="4784" y="84168"/>
                    </a:cubicBezTo>
                    <a:cubicBezTo>
                      <a:pt x="10270" y="89654"/>
                      <a:pt x="15755" y="95140"/>
                      <a:pt x="23984" y="95140"/>
                    </a:cubicBezTo>
                    <a:cubicBezTo>
                      <a:pt x="29469" y="95140"/>
                      <a:pt x="32212" y="95140"/>
                      <a:pt x="34955" y="92397"/>
                    </a:cubicBezTo>
                    <a:lnTo>
                      <a:pt x="109010" y="43027"/>
                    </a:lnTo>
                    <a:cubicBezTo>
                      <a:pt x="119981" y="37542"/>
                      <a:pt x="122723" y="23828"/>
                      <a:pt x="114495" y="12857"/>
                    </a:cubicBezTo>
                    <a:cubicBezTo>
                      <a:pt x="109010" y="-857"/>
                      <a:pt x="95296" y="-3600"/>
                      <a:pt x="84324" y="4628"/>
                    </a:cubicBezTo>
                    <a:lnTo>
                      <a:pt x="84324" y="4628"/>
                    </a:lnTo>
                    <a:close/>
                  </a:path>
                </a:pathLst>
              </a:custGeom>
              <a:solidFill>
                <a:srgbClr val="000000"/>
              </a:solidFill>
              <a:ln w="27426" cap="flat">
                <a:noFill/>
                <a:prstDash val="solid"/>
                <a:miter/>
              </a:ln>
            </p:spPr>
            <p:txBody>
              <a:bodyPr rtlCol="0" anchor="ctr"/>
              <a:lstStyle/>
              <a:p>
                <a:endParaRPr lang="en-US"/>
              </a:p>
            </p:txBody>
          </p:sp>
          <p:sp>
            <p:nvSpPr>
              <p:cNvPr id="20" name="Freeform 1269">
                <a:extLst>
                  <a:ext uri="{FF2B5EF4-FFF2-40B4-BE49-F238E27FC236}">
                    <a16:creationId xmlns:a16="http://schemas.microsoft.com/office/drawing/2014/main" id="{3D939788-7645-89AA-00AA-ADF7FF2F570E}"/>
                  </a:ext>
                </a:extLst>
              </p:cNvPr>
              <p:cNvSpPr/>
              <p:nvPr/>
            </p:nvSpPr>
            <p:spPr>
              <a:xfrm>
                <a:off x="9227940" y="5486624"/>
                <a:ext cx="44949" cy="41827"/>
              </a:xfrm>
              <a:custGeom>
                <a:avLst/>
                <a:gdLst>
                  <a:gd name="connsiteX0" fmla="*/ 5866 w 44949"/>
                  <a:gd name="connsiteY0" fmla="*/ 36342 h 41827"/>
                  <a:gd name="connsiteX1" fmla="*/ 22322 w 44949"/>
                  <a:gd name="connsiteY1" fmla="*/ 41827 h 41827"/>
                  <a:gd name="connsiteX2" fmla="*/ 38778 w 44949"/>
                  <a:gd name="connsiteY2" fmla="*/ 36342 h 41827"/>
                  <a:gd name="connsiteX3" fmla="*/ 38778 w 44949"/>
                  <a:gd name="connsiteY3" fmla="*/ 6171 h 41827"/>
                  <a:gd name="connsiteX4" fmla="*/ 8609 w 44949"/>
                  <a:gd name="connsiteY4" fmla="*/ 6171 h 41827"/>
                  <a:gd name="connsiteX5" fmla="*/ 5866 w 44949"/>
                  <a:gd name="connsiteY5" fmla="*/ 36342 h 41827"/>
                  <a:gd name="connsiteX6" fmla="*/ 5866 w 44949"/>
                  <a:gd name="connsiteY6" fmla="*/ 36342 h 41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949" h="41827">
                    <a:moveTo>
                      <a:pt x="5866" y="36342"/>
                    </a:moveTo>
                    <a:cubicBezTo>
                      <a:pt x="11351" y="41827"/>
                      <a:pt x="16837" y="41827"/>
                      <a:pt x="22322" y="41827"/>
                    </a:cubicBezTo>
                    <a:cubicBezTo>
                      <a:pt x="27807" y="41827"/>
                      <a:pt x="33293" y="39084"/>
                      <a:pt x="38778" y="36342"/>
                    </a:cubicBezTo>
                    <a:cubicBezTo>
                      <a:pt x="47007" y="28114"/>
                      <a:pt x="47007" y="14400"/>
                      <a:pt x="38778" y="6171"/>
                    </a:cubicBezTo>
                    <a:cubicBezTo>
                      <a:pt x="30550" y="-2057"/>
                      <a:pt x="16837" y="-2057"/>
                      <a:pt x="8609" y="6171"/>
                    </a:cubicBezTo>
                    <a:cubicBezTo>
                      <a:pt x="-2363" y="14400"/>
                      <a:pt x="-2363" y="28114"/>
                      <a:pt x="5866" y="36342"/>
                    </a:cubicBezTo>
                    <a:lnTo>
                      <a:pt x="5866" y="36342"/>
                    </a:lnTo>
                    <a:close/>
                  </a:path>
                </a:pathLst>
              </a:custGeom>
              <a:solidFill>
                <a:srgbClr val="000000"/>
              </a:solidFill>
              <a:ln w="27426" cap="flat">
                <a:noFill/>
                <a:prstDash val="solid"/>
                <a:miter/>
              </a:ln>
            </p:spPr>
            <p:txBody>
              <a:bodyPr rtlCol="0" anchor="ctr"/>
              <a:lstStyle/>
              <a:p>
                <a:endParaRPr lang="en-US"/>
              </a:p>
            </p:txBody>
          </p:sp>
        </p:grpSp>
      </p:grpSp>
      <p:grpSp>
        <p:nvGrpSpPr>
          <p:cNvPr id="23" name="Graphic 3">
            <a:extLst>
              <a:ext uri="{FF2B5EF4-FFF2-40B4-BE49-F238E27FC236}">
                <a16:creationId xmlns:a16="http://schemas.microsoft.com/office/drawing/2014/main" id="{522BCB1C-1B6A-CB45-EB68-456713D85C17}"/>
              </a:ext>
            </a:extLst>
          </p:cNvPr>
          <p:cNvGrpSpPr/>
          <p:nvPr/>
        </p:nvGrpSpPr>
        <p:grpSpPr>
          <a:xfrm>
            <a:off x="7611674" y="2401783"/>
            <a:ext cx="1020309" cy="1017564"/>
            <a:chOff x="2489340" y="369316"/>
            <a:chExt cx="1020309" cy="1017564"/>
          </a:xfrm>
        </p:grpSpPr>
        <p:grpSp>
          <p:nvGrpSpPr>
            <p:cNvPr id="24" name="Graphic 3">
              <a:extLst>
                <a:ext uri="{FF2B5EF4-FFF2-40B4-BE49-F238E27FC236}">
                  <a16:creationId xmlns:a16="http://schemas.microsoft.com/office/drawing/2014/main" id="{AB62CBEE-3EA7-12B5-3D3E-32C87FB92E56}"/>
                </a:ext>
              </a:extLst>
            </p:cNvPr>
            <p:cNvGrpSpPr/>
            <p:nvPr/>
          </p:nvGrpSpPr>
          <p:grpSpPr>
            <a:xfrm>
              <a:off x="2489340" y="369316"/>
              <a:ext cx="1020309" cy="1017564"/>
              <a:chOff x="2489340" y="369316"/>
              <a:chExt cx="1020309" cy="1017564"/>
            </a:xfrm>
            <a:solidFill>
              <a:srgbClr val="000000"/>
            </a:solidFill>
          </p:grpSpPr>
          <p:sp>
            <p:nvSpPr>
              <p:cNvPr id="26" name="Freeform 1321">
                <a:extLst>
                  <a:ext uri="{FF2B5EF4-FFF2-40B4-BE49-F238E27FC236}">
                    <a16:creationId xmlns:a16="http://schemas.microsoft.com/office/drawing/2014/main" id="{F1832E53-897A-5A62-9D99-6117A2430595}"/>
                  </a:ext>
                </a:extLst>
              </p:cNvPr>
              <p:cNvSpPr/>
              <p:nvPr/>
            </p:nvSpPr>
            <p:spPr>
              <a:xfrm>
                <a:off x="2489340" y="369316"/>
                <a:ext cx="1020309" cy="1017564"/>
              </a:xfrm>
              <a:custGeom>
                <a:avLst/>
                <a:gdLst>
                  <a:gd name="connsiteX0" fmla="*/ 896885 w 1020309"/>
                  <a:gd name="connsiteY0" fmla="*/ 677462 h 1017564"/>
                  <a:gd name="connsiteX1" fmla="*/ 874943 w 1020309"/>
                  <a:gd name="connsiteY1" fmla="*/ 677462 h 1017564"/>
                  <a:gd name="connsiteX2" fmla="*/ 839287 w 1020309"/>
                  <a:gd name="connsiteY2" fmla="*/ 595179 h 1017564"/>
                  <a:gd name="connsiteX3" fmla="*/ 729576 w 1020309"/>
                  <a:gd name="connsiteY3" fmla="*/ 523868 h 1017564"/>
                  <a:gd name="connsiteX4" fmla="*/ 641808 w 1020309"/>
                  <a:gd name="connsiteY4" fmla="*/ 523868 h 1017564"/>
                  <a:gd name="connsiteX5" fmla="*/ 641808 w 1020309"/>
                  <a:gd name="connsiteY5" fmla="*/ 337360 h 1017564"/>
                  <a:gd name="connsiteX6" fmla="*/ 625351 w 1020309"/>
                  <a:gd name="connsiteY6" fmla="*/ 320903 h 1017564"/>
                  <a:gd name="connsiteX7" fmla="*/ 534840 w 1020309"/>
                  <a:gd name="connsiteY7" fmla="*/ 320903 h 1017564"/>
                  <a:gd name="connsiteX8" fmla="*/ 397701 w 1020309"/>
                  <a:gd name="connsiteY8" fmla="*/ 213936 h 1017564"/>
                  <a:gd name="connsiteX9" fmla="*/ 438843 w 1020309"/>
                  <a:gd name="connsiteY9" fmla="*/ 117939 h 1017564"/>
                  <a:gd name="connsiteX10" fmla="*/ 320904 w 1020309"/>
                  <a:gd name="connsiteY10" fmla="*/ 0 h 1017564"/>
                  <a:gd name="connsiteX11" fmla="*/ 202965 w 1020309"/>
                  <a:gd name="connsiteY11" fmla="*/ 117939 h 1017564"/>
                  <a:gd name="connsiteX12" fmla="*/ 244107 w 1020309"/>
                  <a:gd name="connsiteY12" fmla="*/ 213936 h 1017564"/>
                  <a:gd name="connsiteX13" fmla="*/ 106968 w 1020309"/>
                  <a:gd name="connsiteY13" fmla="*/ 320903 h 1017564"/>
                  <a:gd name="connsiteX14" fmla="*/ 16457 w 1020309"/>
                  <a:gd name="connsiteY14" fmla="*/ 320903 h 1017564"/>
                  <a:gd name="connsiteX15" fmla="*/ 0 w 1020309"/>
                  <a:gd name="connsiteY15" fmla="*/ 337360 h 1017564"/>
                  <a:gd name="connsiteX16" fmla="*/ 0 w 1020309"/>
                  <a:gd name="connsiteY16" fmla="*/ 880427 h 1017564"/>
                  <a:gd name="connsiteX17" fmla="*/ 16457 w 1020309"/>
                  <a:gd name="connsiteY17" fmla="*/ 896883 h 1017564"/>
                  <a:gd name="connsiteX18" fmla="*/ 32913 w 1020309"/>
                  <a:gd name="connsiteY18" fmla="*/ 896883 h 1017564"/>
                  <a:gd name="connsiteX19" fmla="*/ 32913 w 1020309"/>
                  <a:gd name="connsiteY19" fmla="*/ 913340 h 1017564"/>
                  <a:gd name="connsiteX20" fmla="*/ 85026 w 1020309"/>
                  <a:gd name="connsiteY20" fmla="*/ 965452 h 1017564"/>
                  <a:gd name="connsiteX21" fmla="*/ 183765 w 1020309"/>
                  <a:gd name="connsiteY21" fmla="*/ 965452 h 1017564"/>
                  <a:gd name="connsiteX22" fmla="*/ 271534 w 1020309"/>
                  <a:gd name="connsiteY22" fmla="*/ 1017565 h 1017564"/>
                  <a:gd name="connsiteX23" fmla="*/ 359303 w 1020309"/>
                  <a:gd name="connsiteY23" fmla="*/ 965452 h 1017564"/>
                  <a:gd name="connsiteX24" fmla="*/ 726833 w 1020309"/>
                  <a:gd name="connsiteY24" fmla="*/ 965452 h 1017564"/>
                  <a:gd name="connsiteX25" fmla="*/ 814602 w 1020309"/>
                  <a:gd name="connsiteY25" fmla="*/ 1017565 h 1017564"/>
                  <a:gd name="connsiteX26" fmla="*/ 902371 w 1020309"/>
                  <a:gd name="connsiteY26" fmla="*/ 965452 h 1017564"/>
                  <a:gd name="connsiteX27" fmla="*/ 968197 w 1020309"/>
                  <a:gd name="connsiteY27" fmla="*/ 965452 h 1017564"/>
                  <a:gd name="connsiteX28" fmla="*/ 1020309 w 1020309"/>
                  <a:gd name="connsiteY28" fmla="*/ 913340 h 1017564"/>
                  <a:gd name="connsiteX29" fmla="*/ 1020309 w 1020309"/>
                  <a:gd name="connsiteY29" fmla="*/ 795401 h 1017564"/>
                  <a:gd name="connsiteX30" fmla="*/ 896885 w 1020309"/>
                  <a:gd name="connsiteY30" fmla="*/ 677462 h 1017564"/>
                  <a:gd name="connsiteX31" fmla="*/ 896885 w 1020309"/>
                  <a:gd name="connsiteY31" fmla="*/ 677462 h 1017564"/>
                  <a:gd name="connsiteX32" fmla="*/ 710377 w 1020309"/>
                  <a:gd name="connsiteY32" fmla="*/ 559524 h 1017564"/>
                  <a:gd name="connsiteX33" fmla="*/ 729576 w 1020309"/>
                  <a:gd name="connsiteY33" fmla="*/ 559524 h 1017564"/>
                  <a:gd name="connsiteX34" fmla="*/ 806374 w 1020309"/>
                  <a:gd name="connsiteY34" fmla="*/ 608893 h 1017564"/>
                  <a:gd name="connsiteX35" fmla="*/ 836544 w 1020309"/>
                  <a:gd name="connsiteY35" fmla="*/ 677462 h 1017564"/>
                  <a:gd name="connsiteX36" fmla="*/ 726833 w 1020309"/>
                  <a:gd name="connsiteY36" fmla="*/ 677462 h 1017564"/>
                  <a:gd name="connsiteX37" fmla="*/ 710377 w 1020309"/>
                  <a:gd name="connsiteY37" fmla="*/ 661006 h 1017564"/>
                  <a:gd name="connsiteX38" fmla="*/ 710377 w 1020309"/>
                  <a:gd name="connsiteY38" fmla="*/ 559524 h 1017564"/>
                  <a:gd name="connsiteX39" fmla="*/ 540325 w 1020309"/>
                  <a:gd name="connsiteY39" fmla="*/ 438842 h 1017564"/>
                  <a:gd name="connsiteX40" fmla="*/ 455300 w 1020309"/>
                  <a:gd name="connsiteY40" fmla="*/ 438842 h 1017564"/>
                  <a:gd name="connsiteX41" fmla="*/ 444328 w 1020309"/>
                  <a:gd name="connsiteY41" fmla="*/ 353816 h 1017564"/>
                  <a:gd name="connsiteX42" fmla="*/ 515640 w 1020309"/>
                  <a:gd name="connsiteY42" fmla="*/ 353816 h 1017564"/>
                  <a:gd name="connsiteX43" fmla="*/ 540325 w 1020309"/>
                  <a:gd name="connsiteY43" fmla="*/ 438842 h 1017564"/>
                  <a:gd name="connsiteX44" fmla="*/ 540325 w 1020309"/>
                  <a:gd name="connsiteY44" fmla="*/ 438842 h 1017564"/>
                  <a:gd name="connsiteX45" fmla="*/ 340103 w 1020309"/>
                  <a:gd name="connsiteY45" fmla="*/ 559524 h 1017564"/>
                  <a:gd name="connsiteX46" fmla="*/ 340103 w 1020309"/>
                  <a:gd name="connsiteY46" fmla="*/ 474498 h 1017564"/>
                  <a:gd name="connsiteX47" fmla="*/ 425129 w 1020309"/>
                  <a:gd name="connsiteY47" fmla="*/ 474498 h 1017564"/>
                  <a:gd name="connsiteX48" fmla="*/ 414158 w 1020309"/>
                  <a:gd name="connsiteY48" fmla="*/ 559524 h 1017564"/>
                  <a:gd name="connsiteX49" fmla="*/ 340103 w 1020309"/>
                  <a:gd name="connsiteY49" fmla="*/ 559524 h 1017564"/>
                  <a:gd name="connsiteX50" fmla="*/ 400444 w 1020309"/>
                  <a:gd name="connsiteY50" fmla="*/ 592437 h 1017564"/>
                  <a:gd name="connsiteX51" fmla="*/ 337360 w 1020309"/>
                  <a:gd name="connsiteY51" fmla="*/ 674719 h 1017564"/>
                  <a:gd name="connsiteX52" fmla="*/ 337360 w 1020309"/>
                  <a:gd name="connsiteY52" fmla="*/ 592437 h 1017564"/>
                  <a:gd name="connsiteX53" fmla="*/ 400444 w 1020309"/>
                  <a:gd name="connsiteY53" fmla="*/ 592437 h 1017564"/>
                  <a:gd name="connsiteX54" fmla="*/ 340103 w 1020309"/>
                  <a:gd name="connsiteY54" fmla="*/ 438842 h 1017564"/>
                  <a:gd name="connsiteX55" fmla="*/ 340103 w 1020309"/>
                  <a:gd name="connsiteY55" fmla="*/ 353816 h 1017564"/>
                  <a:gd name="connsiteX56" fmla="*/ 414158 w 1020309"/>
                  <a:gd name="connsiteY56" fmla="*/ 353816 h 1017564"/>
                  <a:gd name="connsiteX57" fmla="*/ 425129 w 1020309"/>
                  <a:gd name="connsiteY57" fmla="*/ 438842 h 1017564"/>
                  <a:gd name="connsiteX58" fmla="*/ 340103 w 1020309"/>
                  <a:gd name="connsiteY58" fmla="*/ 438842 h 1017564"/>
                  <a:gd name="connsiteX59" fmla="*/ 436100 w 1020309"/>
                  <a:gd name="connsiteY59" fmla="*/ 592437 h 1017564"/>
                  <a:gd name="connsiteX60" fmla="*/ 493698 w 1020309"/>
                  <a:gd name="connsiteY60" fmla="*/ 592437 h 1017564"/>
                  <a:gd name="connsiteX61" fmla="*/ 400444 w 1020309"/>
                  <a:gd name="connsiteY61" fmla="*/ 661006 h 1017564"/>
                  <a:gd name="connsiteX62" fmla="*/ 436100 w 1020309"/>
                  <a:gd name="connsiteY62" fmla="*/ 592437 h 1017564"/>
                  <a:gd name="connsiteX63" fmla="*/ 436100 w 1020309"/>
                  <a:gd name="connsiteY63" fmla="*/ 592437 h 1017564"/>
                  <a:gd name="connsiteX64" fmla="*/ 447071 w 1020309"/>
                  <a:gd name="connsiteY64" fmla="*/ 559524 h 1017564"/>
                  <a:gd name="connsiteX65" fmla="*/ 458042 w 1020309"/>
                  <a:gd name="connsiteY65" fmla="*/ 474498 h 1017564"/>
                  <a:gd name="connsiteX66" fmla="*/ 543068 w 1020309"/>
                  <a:gd name="connsiteY66" fmla="*/ 474498 h 1017564"/>
                  <a:gd name="connsiteX67" fmla="*/ 518383 w 1020309"/>
                  <a:gd name="connsiteY67" fmla="*/ 559524 h 1017564"/>
                  <a:gd name="connsiteX68" fmla="*/ 447071 w 1020309"/>
                  <a:gd name="connsiteY68" fmla="*/ 559524 h 1017564"/>
                  <a:gd name="connsiteX69" fmla="*/ 496441 w 1020309"/>
                  <a:gd name="connsiteY69" fmla="*/ 320903 h 1017564"/>
                  <a:gd name="connsiteX70" fmla="*/ 438843 w 1020309"/>
                  <a:gd name="connsiteY70" fmla="*/ 320903 h 1017564"/>
                  <a:gd name="connsiteX71" fmla="*/ 405930 w 1020309"/>
                  <a:gd name="connsiteY71" fmla="*/ 252334 h 1017564"/>
                  <a:gd name="connsiteX72" fmla="*/ 496441 w 1020309"/>
                  <a:gd name="connsiteY72" fmla="*/ 320903 h 1017564"/>
                  <a:gd name="connsiteX73" fmla="*/ 496441 w 1020309"/>
                  <a:gd name="connsiteY73" fmla="*/ 320903 h 1017564"/>
                  <a:gd name="connsiteX74" fmla="*/ 400444 w 1020309"/>
                  <a:gd name="connsiteY74" fmla="*/ 320903 h 1017564"/>
                  <a:gd name="connsiteX75" fmla="*/ 337360 w 1020309"/>
                  <a:gd name="connsiteY75" fmla="*/ 320903 h 1017564"/>
                  <a:gd name="connsiteX76" fmla="*/ 337360 w 1020309"/>
                  <a:gd name="connsiteY76" fmla="*/ 293475 h 1017564"/>
                  <a:gd name="connsiteX77" fmla="*/ 364788 w 1020309"/>
                  <a:gd name="connsiteY77" fmla="*/ 260562 h 1017564"/>
                  <a:gd name="connsiteX78" fmla="*/ 400444 w 1020309"/>
                  <a:gd name="connsiteY78" fmla="*/ 320903 h 1017564"/>
                  <a:gd name="connsiteX79" fmla="*/ 400444 w 1020309"/>
                  <a:gd name="connsiteY79" fmla="*/ 320903 h 1017564"/>
                  <a:gd name="connsiteX80" fmla="*/ 235878 w 1020309"/>
                  <a:gd name="connsiteY80" fmla="*/ 117939 h 1017564"/>
                  <a:gd name="connsiteX81" fmla="*/ 320904 w 1020309"/>
                  <a:gd name="connsiteY81" fmla="*/ 32913 h 1017564"/>
                  <a:gd name="connsiteX82" fmla="*/ 405930 w 1020309"/>
                  <a:gd name="connsiteY82" fmla="*/ 117939 h 1017564"/>
                  <a:gd name="connsiteX83" fmla="*/ 356560 w 1020309"/>
                  <a:gd name="connsiteY83" fmla="*/ 213936 h 1017564"/>
                  <a:gd name="connsiteX84" fmla="*/ 356560 w 1020309"/>
                  <a:gd name="connsiteY84" fmla="*/ 213936 h 1017564"/>
                  <a:gd name="connsiteX85" fmla="*/ 320904 w 1020309"/>
                  <a:gd name="connsiteY85" fmla="*/ 260562 h 1017564"/>
                  <a:gd name="connsiteX86" fmla="*/ 285248 w 1020309"/>
                  <a:gd name="connsiteY86" fmla="*/ 213936 h 1017564"/>
                  <a:gd name="connsiteX87" fmla="*/ 285248 w 1020309"/>
                  <a:gd name="connsiteY87" fmla="*/ 213936 h 1017564"/>
                  <a:gd name="connsiteX88" fmla="*/ 235878 w 1020309"/>
                  <a:gd name="connsiteY88" fmla="*/ 117939 h 1017564"/>
                  <a:gd name="connsiteX89" fmla="*/ 235878 w 1020309"/>
                  <a:gd name="connsiteY89" fmla="*/ 117939 h 1017564"/>
                  <a:gd name="connsiteX90" fmla="*/ 277020 w 1020309"/>
                  <a:gd name="connsiteY90" fmla="*/ 260562 h 1017564"/>
                  <a:gd name="connsiteX91" fmla="*/ 304447 w 1020309"/>
                  <a:gd name="connsiteY91" fmla="*/ 293475 h 1017564"/>
                  <a:gd name="connsiteX92" fmla="*/ 304447 w 1020309"/>
                  <a:gd name="connsiteY92" fmla="*/ 320903 h 1017564"/>
                  <a:gd name="connsiteX93" fmla="*/ 241364 w 1020309"/>
                  <a:gd name="connsiteY93" fmla="*/ 320903 h 1017564"/>
                  <a:gd name="connsiteX94" fmla="*/ 277020 w 1020309"/>
                  <a:gd name="connsiteY94" fmla="*/ 260562 h 1017564"/>
                  <a:gd name="connsiteX95" fmla="*/ 277020 w 1020309"/>
                  <a:gd name="connsiteY95" fmla="*/ 260562 h 1017564"/>
                  <a:gd name="connsiteX96" fmla="*/ 233135 w 1020309"/>
                  <a:gd name="connsiteY96" fmla="*/ 559524 h 1017564"/>
                  <a:gd name="connsiteX97" fmla="*/ 222164 w 1020309"/>
                  <a:gd name="connsiteY97" fmla="*/ 474498 h 1017564"/>
                  <a:gd name="connsiteX98" fmla="*/ 307190 w 1020309"/>
                  <a:gd name="connsiteY98" fmla="*/ 474498 h 1017564"/>
                  <a:gd name="connsiteX99" fmla="*/ 307190 w 1020309"/>
                  <a:gd name="connsiteY99" fmla="*/ 559524 h 1017564"/>
                  <a:gd name="connsiteX100" fmla="*/ 233135 w 1020309"/>
                  <a:gd name="connsiteY100" fmla="*/ 559524 h 1017564"/>
                  <a:gd name="connsiteX101" fmla="*/ 304447 w 1020309"/>
                  <a:gd name="connsiteY101" fmla="*/ 592437 h 1017564"/>
                  <a:gd name="connsiteX102" fmla="*/ 304447 w 1020309"/>
                  <a:gd name="connsiteY102" fmla="*/ 674719 h 1017564"/>
                  <a:gd name="connsiteX103" fmla="*/ 241364 w 1020309"/>
                  <a:gd name="connsiteY103" fmla="*/ 592437 h 1017564"/>
                  <a:gd name="connsiteX104" fmla="*/ 304447 w 1020309"/>
                  <a:gd name="connsiteY104" fmla="*/ 592437 h 1017564"/>
                  <a:gd name="connsiteX105" fmla="*/ 205708 w 1020309"/>
                  <a:gd name="connsiteY105" fmla="*/ 592437 h 1017564"/>
                  <a:gd name="connsiteX106" fmla="*/ 238621 w 1020309"/>
                  <a:gd name="connsiteY106" fmla="*/ 661006 h 1017564"/>
                  <a:gd name="connsiteX107" fmla="*/ 145367 w 1020309"/>
                  <a:gd name="connsiteY107" fmla="*/ 592437 h 1017564"/>
                  <a:gd name="connsiteX108" fmla="*/ 205708 w 1020309"/>
                  <a:gd name="connsiteY108" fmla="*/ 592437 h 1017564"/>
                  <a:gd name="connsiteX109" fmla="*/ 126167 w 1020309"/>
                  <a:gd name="connsiteY109" fmla="*/ 559524 h 1017564"/>
                  <a:gd name="connsiteX110" fmla="*/ 101482 w 1020309"/>
                  <a:gd name="connsiteY110" fmla="*/ 474498 h 1017564"/>
                  <a:gd name="connsiteX111" fmla="*/ 186508 w 1020309"/>
                  <a:gd name="connsiteY111" fmla="*/ 474498 h 1017564"/>
                  <a:gd name="connsiteX112" fmla="*/ 197479 w 1020309"/>
                  <a:gd name="connsiteY112" fmla="*/ 559524 h 1017564"/>
                  <a:gd name="connsiteX113" fmla="*/ 126167 w 1020309"/>
                  <a:gd name="connsiteY113" fmla="*/ 559524 h 1017564"/>
                  <a:gd name="connsiteX114" fmla="*/ 219421 w 1020309"/>
                  <a:gd name="connsiteY114" fmla="*/ 438842 h 1017564"/>
                  <a:gd name="connsiteX115" fmla="*/ 230393 w 1020309"/>
                  <a:gd name="connsiteY115" fmla="*/ 353816 h 1017564"/>
                  <a:gd name="connsiteX116" fmla="*/ 304447 w 1020309"/>
                  <a:gd name="connsiteY116" fmla="*/ 353816 h 1017564"/>
                  <a:gd name="connsiteX117" fmla="*/ 304447 w 1020309"/>
                  <a:gd name="connsiteY117" fmla="*/ 438842 h 1017564"/>
                  <a:gd name="connsiteX118" fmla="*/ 219421 w 1020309"/>
                  <a:gd name="connsiteY118" fmla="*/ 438842 h 1017564"/>
                  <a:gd name="connsiteX119" fmla="*/ 241364 w 1020309"/>
                  <a:gd name="connsiteY119" fmla="*/ 252334 h 1017564"/>
                  <a:gd name="connsiteX120" fmla="*/ 208450 w 1020309"/>
                  <a:gd name="connsiteY120" fmla="*/ 320903 h 1017564"/>
                  <a:gd name="connsiteX121" fmla="*/ 150852 w 1020309"/>
                  <a:gd name="connsiteY121" fmla="*/ 320903 h 1017564"/>
                  <a:gd name="connsiteX122" fmla="*/ 241364 w 1020309"/>
                  <a:gd name="connsiteY122" fmla="*/ 252334 h 1017564"/>
                  <a:gd name="connsiteX123" fmla="*/ 241364 w 1020309"/>
                  <a:gd name="connsiteY123" fmla="*/ 252334 h 1017564"/>
                  <a:gd name="connsiteX124" fmla="*/ 126167 w 1020309"/>
                  <a:gd name="connsiteY124" fmla="*/ 353816 h 1017564"/>
                  <a:gd name="connsiteX125" fmla="*/ 197479 w 1020309"/>
                  <a:gd name="connsiteY125" fmla="*/ 353816 h 1017564"/>
                  <a:gd name="connsiteX126" fmla="*/ 186508 w 1020309"/>
                  <a:gd name="connsiteY126" fmla="*/ 438842 h 1017564"/>
                  <a:gd name="connsiteX127" fmla="*/ 101482 w 1020309"/>
                  <a:gd name="connsiteY127" fmla="*/ 438842 h 1017564"/>
                  <a:gd name="connsiteX128" fmla="*/ 126167 w 1020309"/>
                  <a:gd name="connsiteY128" fmla="*/ 353816 h 1017564"/>
                  <a:gd name="connsiteX129" fmla="*/ 126167 w 1020309"/>
                  <a:gd name="connsiteY129" fmla="*/ 353816 h 1017564"/>
                  <a:gd name="connsiteX130" fmla="*/ 32913 w 1020309"/>
                  <a:gd name="connsiteY130" fmla="*/ 353816 h 1017564"/>
                  <a:gd name="connsiteX131" fmla="*/ 87768 w 1020309"/>
                  <a:gd name="connsiteY131" fmla="*/ 353816 h 1017564"/>
                  <a:gd name="connsiteX132" fmla="*/ 65827 w 1020309"/>
                  <a:gd name="connsiteY132" fmla="*/ 455298 h 1017564"/>
                  <a:gd name="connsiteX133" fmla="*/ 320904 w 1020309"/>
                  <a:gd name="connsiteY133" fmla="*/ 710375 h 1017564"/>
                  <a:gd name="connsiteX134" fmla="*/ 575981 w 1020309"/>
                  <a:gd name="connsiteY134" fmla="*/ 455298 h 1017564"/>
                  <a:gd name="connsiteX135" fmla="*/ 554039 w 1020309"/>
                  <a:gd name="connsiteY135" fmla="*/ 353816 h 1017564"/>
                  <a:gd name="connsiteX136" fmla="*/ 608894 w 1020309"/>
                  <a:gd name="connsiteY136" fmla="*/ 353816 h 1017564"/>
                  <a:gd name="connsiteX137" fmla="*/ 608894 w 1020309"/>
                  <a:gd name="connsiteY137" fmla="*/ 743289 h 1017564"/>
                  <a:gd name="connsiteX138" fmla="*/ 32913 w 1020309"/>
                  <a:gd name="connsiteY138" fmla="*/ 743289 h 1017564"/>
                  <a:gd name="connsiteX139" fmla="*/ 32913 w 1020309"/>
                  <a:gd name="connsiteY139" fmla="*/ 353816 h 1017564"/>
                  <a:gd name="connsiteX140" fmla="*/ 170051 w 1020309"/>
                  <a:gd name="connsiteY140" fmla="*/ 932539 h 1017564"/>
                  <a:gd name="connsiteX141" fmla="*/ 85026 w 1020309"/>
                  <a:gd name="connsiteY141" fmla="*/ 932539 h 1017564"/>
                  <a:gd name="connsiteX142" fmla="*/ 68569 w 1020309"/>
                  <a:gd name="connsiteY142" fmla="*/ 916083 h 1017564"/>
                  <a:gd name="connsiteX143" fmla="*/ 68569 w 1020309"/>
                  <a:gd name="connsiteY143" fmla="*/ 899626 h 1017564"/>
                  <a:gd name="connsiteX144" fmla="*/ 172794 w 1020309"/>
                  <a:gd name="connsiteY144" fmla="*/ 899626 h 1017564"/>
                  <a:gd name="connsiteX145" fmla="*/ 170051 w 1020309"/>
                  <a:gd name="connsiteY145" fmla="*/ 932539 h 1017564"/>
                  <a:gd name="connsiteX146" fmla="*/ 170051 w 1020309"/>
                  <a:gd name="connsiteY146" fmla="*/ 932539 h 1017564"/>
                  <a:gd name="connsiteX147" fmla="*/ 271534 w 1020309"/>
                  <a:gd name="connsiteY147" fmla="*/ 981909 h 1017564"/>
                  <a:gd name="connsiteX148" fmla="*/ 208450 w 1020309"/>
                  <a:gd name="connsiteY148" fmla="*/ 940768 h 1017564"/>
                  <a:gd name="connsiteX149" fmla="*/ 222164 w 1020309"/>
                  <a:gd name="connsiteY149" fmla="*/ 866713 h 1017564"/>
                  <a:gd name="connsiteX150" fmla="*/ 296219 w 1020309"/>
                  <a:gd name="connsiteY150" fmla="*/ 852999 h 1017564"/>
                  <a:gd name="connsiteX151" fmla="*/ 337360 w 1020309"/>
                  <a:gd name="connsiteY151" fmla="*/ 916083 h 1017564"/>
                  <a:gd name="connsiteX152" fmla="*/ 271534 w 1020309"/>
                  <a:gd name="connsiteY152" fmla="*/ 981909 h 1017564"/>
                  <a:gd name="connsiteX153" fmla="*/ 271534 w 1020309"/>
                  <a:gd name="connsiteY153" fmla="*/ 981909 h 1017564"/>
                  <a:gd name="connsiteX154" fmla="*/ 271534 w 1020309"/>
                  <a:gd name="connsiteY154" fmla="*/ 811858 h 1017564"/>
                  <a:gd name="connsiteX155" fmla="*/ 183765 w 1020309"/>
                  <a:gd name="connsiteY155" fmla="*/ 863970 h 1017564"/>
                  <a:gd name="connsiteX156" fmla="*/ 35656 w 1020309"/>
                  <a:gd name="connsiteY156" fmla="*/ 863970 h 1017564"/>
                  <a:gd name="connsiteX157" fmla="*/ 35656 w 1020309"/>
                  <a:gd name="connsiteY157" fmla="*/ 778945 h 1017564"/>
                  <a:gd name="connsiteX158" fmla="*/ 611637 w 1020309"/>
                  <a:gd name="connsiteY158" fmla="*/ 778945 h 1017564"/>
                  <a:gd name="connsiteX159" fmla="*/ 611637 w 1020309"/>
                  <a:gd name="connsiteY159" fmla="*/ 863970 h 1017564"/>
                  <a:gd name="connsiteX160" fmla="*/ 359303 w 1020309"/>
                  <a:gd name="connsiteY160" fmla="*/ 863970 h 1017564"/>
                  <a:gd name="connsiteX161" fmla="*/ 271534 w 1020309"/>
                  <a:gd name="connsiteY161" fmla="*/ 811858 h 1017564"/>
                  <a:gd name="connsiteX162" fmla="*/ 271534 w 1020309"/>
                  <a:gd name="connsiteY162" fmla="*/ 811858 h 1017564"/>
                  <a:gd name="connsiteX163" fmla="*/ 713120 w 1020309"/>
                  <a:gd name="connsiteY163" fmla="*/ 932539 h 1017564"/>
                  <a:gd name="connsiteX164" fmla="*/ 370274 w 1020309"/>
                  <a:gd name="connsiteY164" fmla="*/ 932539 h 1017564"/>
                  <a:gd name="connsiteX165" fmla="*/ 370274 w 1020309"/>
                  <a:gd name="connsiteY165" fmla="*/ 899626 h 1017564"/>
                  <a:gd name="connsiteX166" fmla="*/ 713120 w 1020309"/>
                  <a:gd name="connsiteY166" fmla="*/ 899626 h 1017564"/>
                  <a:gd name="connsiteX167" fmla="*/ 713120 w 1020309"/>
                  <a:gd name="connsiteY167" fmla="*/ 932539 h 1017564"/>
                  <a:gd name="connsiteX168" fmla="*/ 713120 w 1020309"/>
                  <a:gd name="connsiteY168" fmla="*/ 932539 h 1017564"/>
                  <a:gd name="connsiteX169" fmla="*/ 814602 w 1020309"/>
                  <a:gd name="connsiteY169" fmla="*/ 981909 h 1017564"/>
                  <a:gd name="connsiteX170" fmla="*/ 751519 w 1020309"/>
                  <a:gd name="connsiteY170" fmla="*/ 940768 h 1017564"/>
                  <a:gd name="connsiteX171" fmla="*/ 765232 w 1020309"/>
                  <a:gd name="connsiteY171" fmla="*/ 866713 h 1017564"/>
                  <a:gd name="connsiteX172" fmla="*/ 839287 w 1020309"/>
                  <a:gd name="connsiteY172" fmla="*/ 852999 h 1017564"/>
                  <a:gd name="connsiteX173" fmla="*/ 880429 w 1020309"/>
                  <a:gd name="connsiteY173" fmla="*/ 916083 h 1017564"/>
                  <a:gd name="connsiteX174" fmla="*/ 814602 w 1020309"/>
                  <a:gd name="connsiteY174" fmla="*/ 981909 h 1017564"/>
                  <a:gd name="connsiteX175" fmla="*/ 814602 w 1020309"/>
                  <a:gd name="connsiteY175" fmla="*/ 981909 h 1017564"/>
                  <a:gd name="connsiteX176" fmla="*/ 981911 w 1020309"/>
                  <a:gd name="connsiteY176" fmla="*/ 913340 h 1017564"/>
                  <a:gd name="connsiteX177" fmla="*/ 965454 w 1020309"/>
                  <a:gd name="connsiteY177" fmla="*/ 929796 h 1017564"/>
                  <a:gd name="connsiteX178" fmla="*/ 913342 w 1020309"/>
                  <a:gd name="connsiteY178" fmla="*/ 929796 h 1017564"/>
                  <a:gd name="connsiteX179" fmla="*/ 913342 w 1020309"/>
                  <a:gd name="connsiteY179" fmla="*/ 896883 h 1017564"/>
                  <a:gd name="connsiteX180" fmla="*/ 981911 w 1020309"/>
                  <a:gd name="connsiteY180" fmla="*/ 896883 h 1017564"/>
                  <a:gd name="connsiteX181" fmla="*/ 981911 w 1020309"/>
                  <a:gd name="connsiteY181" fmla="*/ 913340 h 1017564"/>
                  <a:gd name="connsiteX182" fmla="*/ 981911 w 1020309"/>
                  <a:gd name="connsiteY182" fmla="*/ 863970 h 1017564"/>
                  <a:gd name="connsiteX183" fmla="*/ 899628 w 1020309"/>
                  <a:gd name="connsiteY183" fmla="*/ 863970 h 1017564"/>
                  <a:gd name="connsiteX184" fmla="*/ 811859 w 1020309"/>
                  <a:gd name="connsiteY184" fmla="*/ 811858 h 1017564"/>
                  <a:gd name="connsiteX185" fmla="*/ 724091 w 1020309"/>
                  <a:gd name="connsiteY185" fmla="*/ 863970 h 1017564"/>
                  <a:gd name="connsiteX186" fmla="*/ 641808 w 1020309"/>
                  <a:gd name="connsiteY186" fmla="*/ 863970 h 1017564"/>
                  <a:gd name="connsiteX187" fmla="*/ 641808 w 1020309"/>
                  <a:gd name="connsiteY187" fmla="*/ 559524 h 1017564"/>
                  <a:gd name="connsiteX188" fmla="*/ 674721 w 1020309"/>
                  <a:gd name="connsiteY188" fmla="*/ 559524 h 1017564"/>
                  <a:gd name="connsiteX189" fmla="*/ 674721 w 1020309"/>
                  <a:gd name="connsiteY189" fmla="*/ 661006 h 1017564"/>
                  <a:gd name="connsiteX190" fmla="*/ 726833 w 1020309"/>
                  <a:gd name="connsiteY190" fmla="*/ 713118 h 1017564"/>
                  <a:gd name="connsiteX191" fmla="*/ 896885 w 1020309"/>
                  <a:gd name="connsiteY191" fmla="*/ 713118 h 1017564"/>
                  <a:gd name="connsiteX192" fmla="*/ 981911 w 1020309"/>
                  <a:gd name="connsiteY192" fmla="*/ 798144 h 1017564"/>
                  <a:gd name="connsiteX193" fmla="*/ 981911 w 1020309"/>
                  <a:gd name="connsiteY193" fmla="*/ 863970 h 1017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1020309" h="1017564">
                    <a:moveTo>
                      <a:pt x="896885" y="677462"/>
                    </a:moveTo>
                    <a:lnTo>
                      <a:pt x="874943" y="677462"/>
                    </a:lnTo>
                    <a:lnTo>
                      <a:pt x="839287" y="595179"/>
                    </a:lnTo>
                    <a:cubicBezTo>
                      <a:pt x="820088" y="551295"/>
                      <a:pt x="778946" y="523868"/>
                      <a:pt x="729576" y="523868"/>
                    </a:cubicBezTo>
                    <a:lnTo>
                      <a:pt x="641808" y="523868"/>
                    </a:lnTo>
                    <a:lnTo>
                      <a:pt x="641808" y="337360"/>
                    </a:lnTo>
                    <a:cubicBezTo>
                      <a:pt x="641808" y="329131"/>
                      <a:pt x="633579" y="320903"/>
                      <a:pt x="625351" y="320903"/>
                    </a:cubicBezTo>
                    <a:lnTo>
                      <a:pt x="534840" y="320903"/>
                    </a:lnTo>
                    <a:cubicBezTo>
                      <a:pt x="501927" y="271534"/>
                      <a:pt x="455300" y="233135"/>
                      <a:pt x="397701" y="213936"/>
                    </a:cubicBezTo>
                    <a:cubicBezTo>
                      <a:pt x="419644" y="181022"/>
                      <a:pt x="438843" y="145366"/>
                      <a:pt x="438843" y="117939"/>
                    </a:cubicBezTo>
                    <a:cubicBezTo>
                      <a:pt x="438843" y="52113"/>
                      <a:pt x="386730" y="0"/>
                      <a:pt x="320904" y="0"/>
                    </a:cubicBezTo>
                    <a:cubicBezTo>
                      <a:pt x="255077" y="0"/>
                      <a:pt x="202965" y="52113"/>
                      <a:pt x="202965" y="117939"/>
                    </a:cubicBezTo>
                    <a:cubicBezTo>
                      <a:pt x="202965" y="145366"/>
                      <a:pt x="222164" y="181022"/>
                      <a:pt x="244107" y="213936"/>
                    </a:cubicBezTo>
                    <a:cubicBezTo>
                      <a:pt x="186508" y="233135"/>
                      <a:pt x="139881" y="268791"/>
                      <a:pt x="106968" y="320903"/>
                    </a:cubicBezTo>
                    <a:lnTo>
                      <a:pt x="16457" y="320903"/>
                    </a:lnTo>
                    <a:cubicBezTo>
                      <a:pt x="8228" y="320903"/>
                      <a:pt x="0" y="329131"/>
                      <a:pt x="0" y="337360"/>
                    </a:cubicBezTo>
                    <a:lnTo>
                      <a:pt x="0" y="880427"/>
                    </a:lnTo>
                    <a:cubicBezTo>
                      <a:pt x="0" y="888655"/>
                      <a:pt x="8228" y="896883"/>
                      <a:pt x="16457" y="896883"/>
                    </a:cubicBezTo>
                    <a:lnTo>
                      <a:pt x="32913" y="896883"/>
                    </a:lnTo>
                    <a:lnTo>
                      <a:pt x="32913" y="913340"/>
                    </a:lnTo>
                    <a:cubicBezTo>
                      <a:pt x="32913" y="940768"/>
                      <a:pt x="54855" y="965452"/>
                      <a:pt x="85026" y="965452"/>
                    </a:cubicBezTo>
                    <a:lnTo>
                      <a:pt x="183765" y="965452"/>
                    </a:lnTo>
                    <a:cubicBezTo>
                      <a:pt x="202965" y="995623"/>
                      <a:pt x="235878" y="1017565"/>
                      <a:pt x="271534" y="1017565"/>
                    </a:cubicBezTo>
                    <a:cubicBezTo>
                      <a:pt x="307190" y="1017565"/>
                      <a:pt x="340103" y="998366"/>
                      <a:pt x="359303" y="965452"/>
                    </a:cubicBezTo>
                    <a:lnTo>
                      <a:pt x="726833" y="965452"/>
                    </a:lnTo>
                    <a:cubicBezTo>
                      <a:pt x="746033" y="995623"/>
                      <a:pt x="778946" y="1017565"/>
                      <a:pt x="814602" y="1017565"/>
                    </a:cubicBezTo>
                    <a:cubicBezTo>
                      <a:pt x="850258" y="1017565"/>
                      <a:pt x="883171" y="998366"/>
                      <a:pt x="902371" y="965452"/>
                    </a:cubicBezTo>
                    <a:lnTo>
                      <a:pt x="968197" y="965452"/>
                    </a:lnTo>
                    <a:cubicBezTo>
                      <a:pt x="995625" y="965452"/>
                      <a:pt x="1020309" y="943510"/>
                      <a:pt x="1020309" y="913340"/>
                    </a:cubicBezTo>
                    <a:lnTo>
                      <a:pt x="1020309" y="795401"/>
                    </a:lnTo>
                    <a:cubicBezTo>
                      <a:pt x="1017567" y="729575"/>
                      <a:pt x="962712" y="677462"/>
                      <a:pt x="896885" y="677462"/>
                    </a:cubicBezTo>
                    <a:lnTo>
                      <a:pt x="896885" y="677462"/>
                    </a:lnTo>
                    <a:close/>
                    <a:moveTo>
                      <a:pt x="710377" y="559524"/>
                    </a:moveTo>
                    <a:lnTo>
                      <a:pt x="729576" y="559524"/>
                    </a:lnTo>
                    <a:cubicBezTo>
                      <a:pt x="762489" y="559524"/>
                      <a:pt x="792660" y="578723"/>
                      <a:pt x="806374" y="608893"/>
                    </a:cubicBezTo>
                    <a:lnTo>
                      <a:pt x="836544" y="677462"/>
                    </a:lnTo>
                    <a:lnTo>
                      <a:pt x="726833" y="677462"/>
                    </a:lnTo>
                    <a:cubicBezTo>
                      <a:pt x="718605" y="677462"/>
                      <a:pt x="710377" y="669234"/>
                      <a:pt x="710377" y="661006"/>
                    </a:cubicBezTo>
                    <a:lnTo>
                      <a:pt x="710377" y="559524"/>
                    </a:lnTo>
                    <a:close/>
                    <a:moveTo>
                      <a:pt x="540325" y="438842"/>
                    </a:moveTo>
                    <a:lnTo>
                      <a:pt x="455300" y="438842"/>
                    </a:lnTo>
                    <a:cubicBezTo>
                      <a:pt x="455300" y="411414"/>
                      <a:pt x="449814" y="381244"/>
                      <a:pt x="444328" y="353816"/>
                    </a:cubicBezTo>
                    <a:lnTo>
                      <a:pt x="515640" y="353816"/>
                    </a:lnTo>
                    <a:cubicBezTo>
                      <a:pt x="532097" y="381244"/>
                      <a:pt x="540325" y="408672"/>
                      <a:pt x="540325" y="438842"/>
                    </a:cubicBezTo>
                    <a:lnTo>
                      <a:pt x="540325" y="438842"/>
                    </a:lnTo>
                    <a:close/>
                    <a:moveTo>
                      <a:pt x="340103" y="559524"/>
                    </a:moveTo>
                    <a:lnTo>
                      <a:pt x="340103" y="474498"/>
                    </a:lnTo>
                    <a:lnTo>
                      <a:pt x="425129" y="474498"/>
                    </a:lnTo>
                    <a:cubicBezTo>
                      <a:pt x="425129" y="501926"/>
                      <a:pt x="419644" y="532096"/>
                      <a:pt x="414158" y="559524"/>
                    </a:cubicBezTo>
                    <a:lnTo>
                      <a:pt x="340103" y="559524"/>
                    </a:lnTo>
                    <a:close/>
                    <a:moveTo>
                      <a:pt x="400444" y="592437"/>
                    </a:moveTo>
                    <a:cubicBezTo>
                      <a:pt x="383987" y="636321"/>
                      <a:pt x="362045" y="663748"/>
                      <a:pt x="337360" y="674719"/>
                    </a:cubicBezTo>
                    <a:lnTo>
                      <a:pt x="337360" y="592437"/>
                    </a:lnTo>
                    <a:lnTo>
                      <a:pt x="400444" y="592437"/>
                    </a:lnTo>
                    <a:close/>
                    <a:moveTo>
                      <a:pt x="340103" y="438842"/>
                    </a:moveTo>
                    <a:lnTo>
                      <a:pt x="340103" y="353816"/>
                    </a:lnTo>
                    <a:lnTo>
                      <a:pt x="414158" y="353816"/>
                    </a:lnTo>
                    <a:cubicBezTo>
                      <a:pt x="419644" y="381244"/>
                      <a:pt x="425129" y="408672"/>
                      <a:pt x="425129" y="438842"/>
                    </a:cubicBezTo>
                    <a:lnTo>
                      <a:pt x="340103" y="438842"/>
                    </a:lnTo>
                    <a:close/>
                    <a:moveTo>
                      <a:pt x="436100" y="592437"/>
                    </a:moveTo>
                    <a:lnTo>
                      <a:pt x="493698" y="592437"/>
                    </a:lnTo>
                    <a:cubicBezTo>
                      <a:pt x="469013" y="622607"/>
                      <a:pt x="438843" y="647292"/>
                      <a:pt x="400444" y="661006"/>
                    </a:cubicBezTo>
                    <a:cubicBezTo>
                      <a:pt x="416901" y="639064"/>
                      <a:pt x="427872" y="617122"/>
                      <a:pt x="436100" y="592437"/>
                    </a:cubicBezTo>
                    <a:lnTo>
                      <a:pt x="436100" y="592437"/>
                    </a:lnTo>
                    <a:close/>
                    <a:moveTo>
                      <a:pt x="447071" y="559524"/>
                    </a:moveTo>
                    <a:cubicBezTo>
                      <a:pt x="452557" y="532096"/>
                      <a:pt x="458042" y="501926"/>
                      <a:pt x="458042" y="474498"/>
                    </a:cubicBezTo>
                    <a:lnTo>
                      <a:pt x="543068" y="474498"/>
                    </a:lnTo>
                    <a:cubicBezTo>
                      <a:pt x="540325" y="504668"/>
                      <a:pt x="532097" y="532096"/>
                      <a:pt x="518383" y="559524"/>
                    </a:cubicBezTo>
                    <a:lnTo>
                      <a:pt x="447071" y="559524"/>
                    </a:lnTo>
                    <a:close/>
                    <a:moveTo>
                      <a:pt x="496441" y="320903"/>
                    </a:moveTo>
                    <a:lnTo>
                      <a:pt x="438843" y="320903"/>
                    </a:lnTo>
                    <a:cubicBezTo>
                      <a:pt x="430614" y="296218"/>
                      <a:pt x="419644" y="274276"/>
                      <a:pt x="405930" y="252334"/>
                    </a:cubicBezTo>
                    <a:cubicBezTo>
                      <a:pt x="438843" y="266048"/>
                      <a:pt x="471756" y="290733"/>
                      <a:pt x="496441" y="320903"/>
                    </a:cubicBezTo>
                    <a:lnTo>
                      <a:pt x="496441" y="320903"/>
                    </a:lnTo>
                    <a:close/>
                    <a:moveTo>
                      <a:pt x="400444" y="320903"/>
                    </a:moveTo>
                    <a:lnTo>
                      <a:pt x="337360" y="320903"/>
                    </a:lnTo>
                    <a:lnTo>
                      <a:pt x="337360" y="293475"/>
                    </a:lnTo>
                    <a:cubicBezTo>
                      <a:pt x="342846" y="287990"/>
                      <a:pt x="353817" y="274276"/>
                      <a:pt x="364788" y="260562"/>
                    </a:cubicBezTo>
                    <a:cubicBezTo>
                      <a:pt x="381245" y="277019"/>
                      <a:pt x="394959" y="298961"/>
                      <a:pt x="400444" y="320903"/>
                    </a:cubicBezTo>
                    <a:lnTo>
                      <a:pt x="400444" y="320903"/>
                    </a:lnTo>
                    <a:close/>
                    <a:moveTo>
                      <a:pt x="235878" y="117939"/>
                    </a:moveTo>
                    <a:cubicBezTo>
                      <a:pt x="235878" y="71312"/>
                      <a:pt x="274277" y="32913"/>
                      <a:pt x="320904" y="32913"/>
                    </a:cubicBezTo>
                    <a:cubicBezTo>
                      <a:pt x="367531" y="32913"/>
                      <a:pt x="405930" y="71312"/>
                      <a:pt x="405930" y="117939"/>
                    </a:cubicBezTo>
                    <a:cubicBezTo>
                      <a:pt x="405930" y="139881"/>
                      <a:pt x="383987" y="178280"/>
                      <a:pt x="356560" y="213936"/>
                    </a:cubicBezTo>
                    <a:cubicBezTo>
                      <a:pt x="356560" y="213936"/>
                      <a:pt x="356560" y="213936"/>
                      <a:pt x="356560" y="213936"/>
                    </a:cubicBezTo>
                    <a:cubicBezTo>
                      <a:pt x="345589" y="230392"/>
                      <a:pt x="331875" y="246849"/>
                      <a:pt x="320904" y="260562"/>
                    </a:cubicBezTo>
                    <a:cubicBezTo>
                      <a:pt x="309933" y="246849"/>
                      <a:pt x="296219" y="230392"/>
                      <a:pt x="285248" y="213936"/>
                    </a:cubicBezTo>
                    <a:cubicBezTo>
                      <a:pt x="285248" y="213936"/>
                      <a:pt x="285248" y="213936"/>
                      <a:pt x="285248" y="213936"/>
                    </a:cubicBezTo>
                    <a:cubicBezTo>
                      <a:pt x="260563" y="178280"/>
                      <a:pt x="235878" y="139881"/>
                      <a:pt x="235878" y="117939"/>
                    </a:cubicBezTo>
                    <a:lnTo>
                      <a:pt x="235878" y="117939"/>
                    </a:lnTo>
                    <a:close/>
                    <a:moveTo>
                      <a:pt x="277020" y="260562"/>
                    </a:moveTo>
                    <a:cubicBezTo>
                      <a:pt x="287991" y="274276"/>
                      <a:pt x="298962" y="287990"/>
                      <a:pt x="304447" y="293475"/>
                    </a:cubicBezTo>
                    <a:lnTo>
                      <a:pt x="304447" y="320903"/>
                    </a:lnTo>
                    <a:lnTo>
                      <a:pt x="241364" y="320903"/>
                    </a:lnTo>
                    <a:cubicBezTo>
                      <a:pt x="249592" y="298961"/>
                      <a:pt x="260563" y="277019"/>
                      <a:pt x="277020" y="260562"/>
                    </a:cubicBezTo>
                    <a:lnTo>
                      <a:pt x="277020" y="260562"/>
                    </a:lnTo>
                    <a:close/>
                    <a:moveTo>
                      <a:pt x="233135" y="559524"/>
                    </a:moveTo>
                    <a:cubicBezTo>
                      <a:pt x="227650" y="532096"/>
                      <a:pt x="222164" y="504668"/>
                      <a:pt x="222164" y="474498"/>
                    </a:cubicBezTo>
                    <a:lnTo>
                      <a:pt x="307190" y="474498"/>
                    </a:lnTo>
                    <a:lnTo>
                      <a:pt x="307190" y="559524"/>
                    </a:lnTo>
                    <a:lnTo>
                      <a:pt x="233135" y="559524"/>
                    </a:lnTo>
                    <a:close/>
                    <a:moveTo>
                      <a:pt x="304447" y="592437"/>
                    </a:moveTo>
                    <a:lnTo>
                      <a:pt x="304447" y="674719"/>
                    </a:lnTo>
                    <a:cubicBezTo>
                      <a:pt x="279762" y="666491"/>
                      <a:pt x="257820" y="636321"/>
                      <a:pt x="241364" y="592437"/>
                    </a:cubicBezTo>
                    <a:lnTo>
                      <a:pt x="304447" y="592437"/>
                    </a:lnTo>
                    <a:close/>
                    <a:moveTo>
                      <a:pt x="205708" y="592437"/>
                    </a:moveTo>
                    <a:cubicBezTo>
                      <a:pt x="213936" y="617122"/>
                      <a:pt x="224907" y="639064"/>
                      <a:pt x="238621" y="661006"/>
                    </a:cubicBezTo>
                    <a:cubicBezTo>
                      <a:pt x="202965" y="647292"/>
                      <a:pt x="170051" y="622607"/>
                      <a:pt x="145367" y="592437"/>
                    </a:cubicBezTo>
                    <a:lnTo>
                      <a:pt x="205708" y="592437"/>
                    </a:lnTo>
                    <a:close/>
                    <a:moveTo>
                      <a:pt x="126167" y="559524"/>
                    </a:moveTo>
                    <a:cubicBezTo>
                      <a:pt x="112454" y="532096"/>
                      <a:pt x="104225" y="504668"/>
                      <a:pt x="101482" y="474498"/>
                    </a:cubicBezTo>
                    <a:lnTo>
                      <a:pt x="186508" y="474498"/>
                    </a:lnTo>
                    <a:cubicBezTo>
                      <a:pt x="186508" y="501926"/>
                      <a:pt x="191994" y="532096"/>
                      <a:pt x="197479" y="559524"/>
                    </a:cubicBezTo>
                    <a:lnTo>
                      <a:pt x="126167" y="559524"/>
                    </a:lnTo>
                    <a:close/>
                    <a:moveTo>
                      <a:pt x="219421" y="438842"/>
                    </a:moveTo>
                    <a:cubicBezTo>
                      <a:pt x="219421" y="411414"/>
                      <a:pt x="224907" y="381244"/>
                      <a:pt x="230393" y="353816"/>
                    </a:cubicBezTo>
                    <a:lnTo>
                      <a:pt x="304447" y="353816"/>
                    </a:lnTo>
                    <a:lnTo>
                      <a:pt x="304447" y="438842"/>
                    </a:lnTo>
                    <a:lnTo>
                      <a:pt x="219421" y="438842"/>
                    </a:lnTo>
                    <a:close/>
                    <a:moveTo>
                      <a:pt x="241364" y="252334"/>
                    </a:moveTo>
                    <a:cubicBezTo>
                      <a:pt x="227650" y="274276"/>
                      <a:pt x="213936" y="296218"/>
                      <a:pt x="208450" y="320903"/>
                    </a:cubicBezTo>
                    <a:lnTo>
                      <a:pt x="150852" y="320903"/>
                    </a:lnTo>
                    <a:cubicBezTo>
                      <a:pt x="172794" y="290733"/>
                      <a:pt x="202965" y="266048"/>
                      <a:pt x="241364" y="252334"/>
                    </a:cubicBezTo>
                    <a:lnTo>
                      <a:pt x="241364" y="252334"/>
                    </a:lnTo>
                    <a:close/>
                    <a:moveTo>
                      <a:pt x="126167" y="353816"/>
                    </a:moveTo>
                    <a:lnTo>
                      <a:pt x="197479" y="353816"/>
                    </a:lnTo>
                    <a:cubicBezTo>
                      <a:pt x="191994" y="381244"/>
                      <a:pt x="186508" y="411414"/>
                      <a:pt x="186508" y="438842"/>
                    </a:cubicBezTo>
                    <a:lnTo>
                      <a:pt x="101482" y="438842"/>
                    </a:lnTo>
                    <a:cubicBezTo>
                      <a:pt x="104225" y="408672"/>
                      <a:pt x="112454" y="381244"/>
                      <a:pt x="126167" y="353816"/>
                    </a:cubicBezTo>
                    <a:lnTo>
                      <a:pt x="126167" y="353816"/>
                    </a:lnTo>
                    <a:close/>
                    <a:moveTo>
                      <a:pt x="32913" y="353816"/>
                    </a:moveTo>
                    <a:lnTo>
                      <a:pt x="87768" y="353816"/>
                    </a:lnTo>
                    <a:cubicBezTo>
                      <a:pt x="74055" y="386729"/>
                      <a:pt x="65827" y="419643"/>
                      <a:pt x="65827" y="455298"/>
                    </a:cubicBezTo>
                    <a:cubicBezTo>
                      <a:pt x="65827" y="595179"/>
                      <a:pt x="181023" y="710375"/>
                      <a:pt x="320904" y="710375"/>
                    </a:cubicBezTo>
                    <a:cubicBezTo>
                      <a:pt x="460785" y="710375"/>
                      <a:pt x="575981" y="595179"/>
                      <a:pt x="575981" y="455298"/>
                    </a:cubicBezTo>
                    <a:cubicBezTo>
                      <a:pt x="575981" y="419643"/>
                      <a:pt x="567753" y="386729"/>
                      <a:pt x="554039" y="353816"/>
                    </a:cubicBezTo>
                    <a:lnTo>
                      <a:pt x="608894" y="353816"/>
                    </a:lnTo>
                    <a:lnTo>
                      <a:pt x="608894" y="743289"/>
                    </a:lnTo>
                    <a:lnTo>
                      <a:pt x="32913" y="743289"/>
                    </a:lnTo>
                    <a:lnTo>
                      <a:pt x="32913" y="353816"/>
                    </a:lnTo>
                    <a:close/>
                    <a:moveTo>
                      <a:pt x="170051" y="932539"/>
                    </a:moveTo>
                    <a:lnTo>
                      <a:pt x="85026" y="932539"/>
                    </a:lnTo>
                    <a:cubicBezTo>
                      <a:pt x="76798" y="932539"/>
                      <a:pt x="68569" y="924311"/>
                      <a:pt x="68569" y="916083"/>
                    </a:cubicBezTo>
                    <a:lnTo>
                      <a:pt x="68569" y="899626"/>
                    </a:lnTo>
                    <a:lnTo>
                      <a:pt x="172794" y="899626"/>
                    </a:lnTo>
                    <a:cubicBezTo>
                      <a:pt x="170051" y="907854"/>
                      <a:pt x="170051" y="918825"/>
                      <a:pt x="170051" y="932539"/>
                    </a:cubicBezTo>
                    <a:lnTo>
                      <a:pt x="170051" y="932539"/>
                    </a:lnTo>
                    <a:close/>
                    <a:moveTo>
                      <a:pt x="271534" y="981909"/>
                    </a:moveTo>
                    <a:cubicBezTo>
                      <a:pt x="244107" y="981909"/>
                      <a:pt x="219421" y="965452"/>
                      <a:pt x="208450" y="940768"/>
                    </a:cubicBezTo>
                    <a:cubicBezTo>
                      <a:pt x="197479" y="916083"/>
                      <a:pt x="202965" y="885912"/>
                      <a:pt x="222164" y="866713"/>
                    </a:cubicBezTo>
                    <a:cubicBezTo>
                      <a:pt x="241364" y="847514"/>
                      <a:pt x="271534" y="842028"/>
                      <a:pt x="296219" y="852999"/>
                    </a:cubicBezTo>
                    <a:cubicBezTo>
                      <a:pt x="320904" y="863970"/>
                      <a:pt x="337360" y="888655"/>
                      <a:pt x="337360" y="916083"/>
                    </a:cubicBezTo>
                    <a:cubicBezTo>
                      <a:pt x="340103" y="951738"/>
                      <a:pt x="307190" y="981909"/>
                      <a:pt x="271534" y="981909"/>
                    </a:cubicBezTo>
                    <a:lnTo>
                      <a:pt x="271534" y="981909"/>
                    </a:lnTo>
                    <a:close/>
                    <a:moveTo>
                      <a:pt x="271534" y="811858"/>
                    </a:moveTo>
                    <a:cubicBezTo>
                      <a:pt x="235878" y="811858"/>
                      <a:pt x="202965" y="831057"/>
                      <a:pt x="183765" y="863970"/>
                    </a:cubicBezTo>
                    <a:lnTo>
                      <a:pt x="35656" y="863970"/>
                    </a:lnTo>
                    <a:lnTo>
                      <a:pt x="35656" y="778945"/>
                    </a:lnTo>
                    <a:lnTo>
                      <a:pt x="611637" y="778945"/>
                    </a:lnTo>
                    <a:lnTo>
                      <a:pt x="611637" y="863970"/>
                    </a:lnTo>
                    <a:lnTo>
                      <a:pt x="359303" y="863970"/>
                    </a:lnTo>
                    <a:cubicBezTo>
                      <a:pt x="340103" y="831057"/>
                      <a:pt x="307190" y="811858"/>
                      <a:pt x="271534" y="811858"/>
                    </a:cubicBezTo>
                    <a:lnTo>
                      <a:pt x="271534" y="811858"/>
                    </a:lnTo>
                    <a:close/>
                    <a:moveTo>
                      <a:pt x="713120" y="932539"/>
                    </a:moveTo>
                    <a:lnTo>
                      <a:pt x="370274" y="932539"/>
                    </a:lnTo>
                    <a:cubicBezTo>
                      <a:pt x="373017" y="921568"/>
                      <a:pt x="373017" y="910597"/>
                      <a:pt x="370274" y="899626"/>
                    </a:cubicBezTo>
                    <a:lnTo>
                      <a:pt x="713120" y="899626"/>
                    </a:lnTo>
                    <a:cubicBezTo>
                      <a:pt x="710377" y="907854"/>
                      <a:pt x="710377" y="918825"/>
                      <a:pt x="713120" y="932539"/>
                    </a:cubicBezTo>
                    <a:lnTo>
                      <a:pt x="713120" y="932539"/>
                    </a:lnTo>
                    <a:close/>
                    <a:moveTo>
                      <a:pt x="814602" y="981909"/>
                    </a:moveTo>
                    <a:cubicBezTo>
                      <a:pt x="787174" y="981909"/>
                      <a:pt x="762489" y="965452"/>
                      <a:pt x="751519" y="940768"/>
                    </a:cubicBezTo>
                    <a:cubicBezTo>
                      <a:pt x="740547" y="916083"/>
                      <a:pt x="746033" y="885912"/>
                      <a:pt x="765232" y="866713"/>
                    </a:cubicBezTo>
                    <a:cubicBezTo>
                      <a:pt x="784432" y="847514"/>
                      <a:pt x="814602" y="842028"/>
                      <a:pt x="839287" y="852999"/>
                    </a:cubicBezTo>
                    <a:cubicBezTo>
                      <a:pt x="863972" y="863970"/>
                      <a:pt x="880429" y="888655"/>
                      <a:pt x="880429" y="916083"/>
                    </a:cubicBezTo>
                    <a:cubicBezTo>
                      <a:pt x="880429" y="951738"/>
                      <a:pt x="850258" y="981909"/>
                      <a:pt x="814602" y="981909"/>
                    </a:cubicBezTo>
                    <a:lnTo>
                      <a:pt x="814602" y="981909"/>
                    </a:lnTo>
                    <a:close/>
                    <a:moveTo>
                      <a:pt x="981911" y="913340"/>
                    </a:moveTo>
                    <a:cubicBezTo>
                      <a:pt x="981911" y="921568"/>
                      <a:pt x="973682" y="929796"/>
                      <a:pt x="965454" y="929796"/>
                    </a:cubicBezTo>
                    <a:lnTo>
                      <a:pt x="913342" y="929796"/>
                    </a:lnTo>
                    <a:cubicBezTo>
                      <a:pt x="916085" y="918825"/>
                      <a:pt x="916085" y="907854"/>
                      <a:pt x="913342" y="896883"/>
                    </a:cubicBezTo>
                    <a:lnTo>
                      <a:pt x="981911" y="896883"/>
                    </a:lnTo>
                    <a:lnTo>
                      <a:pt x="981911" y="913340"/>
                    </a:lnTo>
                    <a:close/>
                    <a:moveTo>
                      <a:pt x="981911" y="863970"/>
                    </a:moveTo>
                    <a:lnTo>
                      <a:pt x="899628" y="863970"/>
                    </a:lnTo>
                    <a:cubicBezTo>
                      <a:pt x="880429" y="833800"/>
                      <a:pt x="847515" y="811858"/>
                      <a:pt x="811859" y="811858"/>
                    </a:cubicBezTo>
                    <a:cubicBezTo>
                      <a:pt x="776203" y="811858"/>
                      <a:pt x="743290" y="831057"/>
                      <a:pt x="724091" y="863970"/>
                    </a:cubicBezTo>
                    <a:lnTo>
                      <a:pt x="641808" y="863970"/>
                    </a:lnTo>
                    <a:lnTo>
                      <a:pt x="641808" y="559524"/>
                    </a:lnTo>
                    <a:lnTo>
                      <a:pt x="674721" y="559524"/>
                    </a:lnTo>
                    <a:lnTo>
                      <a:pt x="674721" y="661006"/>
                    </a:lnTo>
                    <a:cubicBezTo>
                      <a:pt x="674721" y="688433"/>
                      <a:pt x="696663" y="713118"/>
                      <a:pt x="726833" y="713118"/>
                    </a:cubicBezTo>
                    <a:lnTo>
                      <a:pt x="896885" y="713118"/>
                    </a:lnTo>
                    <a:cubicBezTo>
                      <a:pt x="943512" y="713118"/>
                      <a:pt x="981911" y="751517"/>
                      <a:pt x="981911" y="798144"/>
                    </a:cubicBezTo>
                    <a:lnTo>
                      <a:pt x="981911" y="863970"/>
                    </a:lnTo>
                    <a:close/>
                  </a:path>
                </a:pathLst>
              </a:custGeom>
              <a:solidFill>
                <a:srgbClr val="000000"/>
              </a:solidFill>
              <a:ln w="27426" cap="flat">
                <a:noFill/>
                <a:prstDash val="solid"/>
                <a:miter/>
              </a:ln>
            </p:spPr>
            <p:txBody>
              <a:bodyPr rtlCol="0" anchor="ctr"/>
              <a:lstStyle/>
              <a:p>
                <a:endParaRPr lang="en-US"/>
              </a:p>
            </p:txBody>
          </p:sp>
          <p:sp>
            <p:nvSpPr>
              <p:cNvPr id="27" name="Freeform 1322">
                <a:extLst>
                  <a:ext uri="{FF2B5EF4-FFF2-40B4-BE49-F238E27FC236}">
                    <a16:creationId xmlns:a16="http://schemas.microsoft.com/office/drawing/2014/main" id="{66DEAA19-FF23-8492-1D07-C6DE3C65BAB4}"/>
                  </a:ext>
                </a:extLst>
              </p:cNvPr>
              <p:cNvSpPr/>
              <p:nvPr/>
            </p:nvSpPr>
            <p:spPr>
              <a:xfrm>
                <a:off x="3201928" y="1098891"/>
                <a:ext cx="66358" cy="32913"/>
              </a:xfrm>
              <a:custGeom>
                <a:avLst/>
                <a:gdLst>
                  <a:gd name="connsiteX0" fmla="*/ 16988 w 66358"/>
                  <a:gd name="connsiteY0" fmla="*/ 32913 h 32913"/>
                  <a:gd name="connsiteX1" fmla="*/ 49901 w 66358"/>
                  <a:gd name="connsiteY1" fmla="*/ 32913 h 32913"/>
                  <a:gd name="connsiteX2" fmla="*/ 66358 w 66358"/>
                  <a:gd name="connsiteY2" fmla="*/ 16457 h 32913"/>
                  <a:gd name="connsiteX3" fmla="*/ 49901 w 66358"/>
                  <a:gd name="connsiteY3" fmla="*/ 0 h 32913"/>
                  <a:gd name="connsiteX4" fmla="*/ 16988 w 66358"/>
                  <a:gd name="connsiteY4" fmla="*/ 0 h 32913"/>
                  <a:gd name="connsiteX5" fmla="*/ 532 w 66358"/>
                  <a:gd name="connsiteY5" fmla="*/ 16457 h 32913"/>
                  <a:gd name="connsiteX6" fmla="*/ 16988 w 66358"/>
                  <a:gd name="connsiteY6" fmla="*/ 32913 h 32913"/>
                  <a:gd name="connsiteX7" fmla="*/ 16988 w 66358"/>
                  <a:gd name="connsiteY7" fmla="*/ 32913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358" h="32913">
                    <a:moveTo>
                      <a:pt x="16988" y="32913"/>
                    </a:moveTo>
                    <a:lnTo>
                      <a:pt x="49901" y="32913"/>
                    </a:lnTo>
                    <a:cubicBezTo>
                      <a:pt x="58130" y="32913"/>
                      <a:pt x="66358" y="24685"/>
                      <a:pt x="66358" y="16457"/>
                    </a:cubicBezTo>
                    <a:cubicBezTo>
                      <a:pt x="66358" y="8228"/>
                      <a:pt x="58130" y="0"/>
                      <a:pt x="49901" y="0"/>
                    </a:cubicBezTo>
                    <a:lnTo>
                      <a:pt x="16988" y="0"/>
                    </a:lnTo>
                    <a:cubicBezTo>
                      <a:pt x="8760" y="0"/>
                      <a:pt x="532" y="8228"/>
                      <a:pt x="532" y="16457"/>
                    </a:cubicBezTo>
                    <a:cubicBezTo>
                      <a:pt x="-2211" y="24685"/>
                      <a:pt x="6017" y="32913"/>
                      <a:pt x="16988" y="32913"/>
                    </a:cubicBezTo>
                    <a:lnTo>
                      <a:pt x="16988" y="32913"/>
                    </a:lnTo>
                    <a:close/>
                  </a:path>
                </a:pathLst>
              </a:custGeom>
              <a:solidFill>
                <a:srgbClr val="000000"/>
              </a:solidFill>
              <a:ln w="27426" cap="flat">
                <a:noFill/>
                <a:prstDash val="solid"/>
                <a:miter/>
              </a:ln>
            </p:spPr>
            <p:txBody>
              <a:bodyPr rtlCol="0" anchor="ctr"/>
              <a:lstStyle/>
              <a:p>
                <a:endParaRPr lang="en-US"/>
              </a:p>
            </p:txBody>
          </p:sp>
        </p:grpSp>
        <p:sp>
          <p:nvSpPr>
            <p:cNvPr id="25" name="Freeform 1320">
              <a:extLst>
                <a:ext uri="{FF2B5EF4-FFF2-40B4-BE49-F238E27FC236}">
                  <a16:creationId xmlns:a16="http://schemas.microsoft.com/office/drawing/2014/main" id="{42D3A8F8-F7C8-89F0-0CDF-A357CE12062D}"/>
                </a:ext>
              </a:extLst>
            </p:cNvPr>
            <p:cNvSpPr/>
            <p:nvPr/>
          </p:nvSpPr>
          <p:spPr>
            <a:xfrm>
              <a:off x="2760874" y="436762"/>
              <a:ext cx="99862" cy="99862"/>
            </a:xfrm>
            <a:custGeom>
              <a:avLst/>
              <a:gdLst>
                <a:gd name="connsiteX0" fmla="*/ 49369 w 99862"/>
                <a:gd name="connsiteY0" fmla="*/ 99863 h 99862"/>
                <a:gd name="connsiteX1" fmla="*/ 95997 w 99862"/>
                <a:gd name="connsiteY1" fmla="*/ 69692 h 99862"/>
                <a:gd name="connsiteX2" fmla="*/ 85026 w 99862"/>
                <a:gd name="connsiteY2" fmla="*/ 14837 h 99862"/>
                <a:gd name="connsiteX3" fmla="*/ 30170 w 99862"/>
                <a:gd name="connsiteY3" fmla="*/ 3866 h 99862"/>
                <a:gd name="connsiteX4" fmla="*/ 0 w 99862"/>
                <a:gd name="connsiteY4" fmla="*/ 50493 h 99862"/>
                <a:gd name="connsiteX5" fmla="*/ 49369 w 99862"/>
                <a:gd name="connsiteY5" fmla="*/ 99863 h 99862"/>
                <a:gd name="connsiteX6" fmla="*/ 49369 w 99862"/>
                <a:gd name="connsiteY6" fmla="*/ 99863 h 99862"/>
                <a:gd name="connsiteX7" fmla="*/ 49369 w 99862"/>
                <a:gd name="connsiteY7" fmla="*/ 34036 h 99862"/>
                <a:gd name="connsiteX8" fmla="*/ 65826 w 99862"/>
                <a:gd name="connsiteY8" fmla="*/ 45007 h 99862"/>
                <a:gd name="connsiteX9" fmla="*/ 63083 w 99862"/>
                <a:gd name="connsiteY9" fmla="*/ 64207 h 99862"/>
                <a:gd name="connsiteX10" fmla="*/ 43884 w 99862"/>
                <a:gd name="connsiteY10" fmla="*/ 66950 h 99862"/>
                <a:gd name="connsiteX11" fmla="*/ 32913 w 99862"/>
                <a:gd name="connsiteY11" fmla="*/ 50493 h 99862"/>
                <a:gd name="connsiteX12" fmla="*/ 49369 w 99862"/>
                <a:gd name="connsiteY12" fmla="*/ 34036 h 99862"/>
                <a:gd name="connsiteX13" fmla="*/ 49369 w 99862"/>
                <a:gd name="connsiteY13" fmla="*/ 34036 h 99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9862" h="99862">
                  <a:moveTo>
                    <a:pt x="49369" y="99863"/>
                  </a:moveTo>
                  <a:cubicBezTo>
                    <a:pt x="68569" y="99863"/>
                    <a:pt x="87768" y="86149"/>
                    <a:pt x="95997" y="69692"/>
                  </a:cubicBezTo>
                  <a:cubicBezTo>
                    <a:pt x="104225" y="50493"/>
                    <a:pt x="98739" y="28551"/>
                    <a:pt x="85026" y="14837"/>
                  </a:cubicBezTo>
                  <a:cubicBezTo>
                    <a:pt x="71312" y="1123"/>
                    <a:pt x="49369" y="-4362"/>
                    <a:pt x="30170" y="3866"/>
                  </a:cubicBezTo>
                  <a:cubicBezTo>
                    <a:pt x="10971" y="12094"/>
                    <a:pt x="0" y="31294"/>
                    <a:pt x="0" y="50493"/>
                  </a:cubicBezTo>
                  <a:cubicBezTo>
                    <a:pt x="0" y="77921"/>
                    <a:pt x="21942" y="99863"/>
                    <a:pt x="49369" y="99863"/>
                  </a:cubicBezTo>
                  <a:lnTo>
                    <a:pt x="49369" y="99863"/>
                  </a:lnTo>
                  <a:close/>
                  <a:moveTo>
                    <a:pt x="49369" y="34036"/>
                  </a:moveTo>
                  <a:cubicBezTo>
                    <a:pt x="54855" y="34036"/>
                    <a:pt x="63083" y="39522"/>
                    <a:pt x="65826" y="45007"/>
                  </a:cubicBezTo>
                  <a:cubicBezTo>
                    <a:pt x="68569" y="50493"/>
                    <a:pt x="65826" y="58721"/>
                    <a:pt x="63083" y="64207"/>
                  </a:cubicBezTo>
                  <a:cubicBezTo>
                    <a:pt x="57598" y="69692"/>
                    <a:pt x="52112" y="69692"/>
                    <a:pt x="43884" y="66950"/>
                  </a:cubicBezTo>
                  <a:cubicBezTo>
                    <a:pt x="38399" y="64207"/>
                    <a:pt x="32913" y="58721"/>
                    <a:pt x="32913" y="50493"/>
                  </a:cubicBezTo>
                  <a:cubicBezTo>
                    <a:pt x="32913" y="39522"/>
                    <a:pt x="41142" y="34036"/>
                    <a:pt x="49369" y="34036"/>
                  </a:cubicBezTo>
                  <a:lnTo>
                    <a:pt x="49369" y="34036"/>
                  </a:lnTo>
                  <a:close/>
                </a:path>
              </a:pathLst>
            </a:custGeom>
            <a:solidFill>
              <a:srgbClr val="84BA41"/>
            </a:solidFill>
            <a:ln w="27426" cap="flat">
              <a:noFill/>
              <a:prstDash val="solid"/>
              <a:miter/>
            </a:ln>
          </p:spPr>
          <p:txBody>
            <a:bodyPr rtlCol="0" anchor="ctr"/>
            <a:lstStyle/>
            <a:p>
              <a:endParaRPr lang="en-US"/>
            </a:p>
          </p:txBody>
        </p:sp>
      </p:grpSp>
      <p:grpSp>
        <p:nvGrpSpPr>
          <p:cNvPr id="28" name="Graphic 3">
            <a:extLst>
              <a:ext uri="{FF2B5EF4-FFF2-40B4-BE49-F238E27FC236}">
                <a16:creationId xmlns:a16="http://schemas.microsoft.com/office/drawing/2014/main" id="{2F8B3B7A-C6EC-E309-BCC3-2C8105EC6B22}"/>
              </a:ext>
            </a:extLst>
          </p:cNvPr>
          <p:cNvGrpSpPr/>
          <p:nvPr/>
        </p:nvGrpSpPr>
        <p:grpSpPr>
          <a:xfrm>
            <a:off x="9515686" y="2462776"/>
            <a:ext cx="1028777" cy="1056365"/>
            <a:chOff x="986212" y="4755836"/>
            <a:chExt cx="715862" cy="735059"/>
          </a:xfrm>
        </p:grpSpPr>
        <p:sp>
          <p:nvSpPr>
            <p:cNvPr id="29" name="Freeform 4">
              <a:extLst>
                <a:ext uri="{FF2B5EF4-FFF2-40B4-BE49-F238E27FC236}">
                  <a16:creationId xmlns:a16="http://schemas.microsoft.com/office/drawing/2014/main" id="{F10439C5-DDF7-85B0-EF3C-D27A85396F03}"/>
                </a:ext>
              </a:extLst>
            </p:cNvPr>
            <p:cNvSpPr/>
            <p:nvPr/>
          </p:nvSpPr>
          <p:spPr>
            <a:xfrm rot="10800000">
              <a:off x="1059354" y="5067425"/>
              <a:ext cx="93254" cy="268790"/>
            </a:xfrm>
            <a:custGeom>
              <a:avLst/>
              <a:gdLst>
                <a:gd name="connsiteX0" fmla="*/ 0 w 93254"/>
                <a:gd name="connsiteY0" fmla="*/ 0 h 268790"/>
                <a:gd name="connsiteX1" fmla="*/ 93254 w 93254"/>
                <a:gd name="connsiteY1" fmla="*/ 0 h 268790"/>
                <a:gd name="connsiteX2" fmla="*/ 93254 w 93254"/>
                <a:gd name="connsiteY2" fmla="*/ 268790 h 268790"/>
                <a:gd name="connsiteX3" fmla="*/ 0 w 93254"/>
                <a:gd name="connsiteY3" fmla="*/ 268790 h 268790"/>
              </a:gdLst>
              <a:ahLst/>
              <a:cxnLst>
                <a:cxn ang="0">
                  <a:pos x="connsiteX0" y="connsiteY0"/>
                </a:cxn>
                <a:cxn ang="0">
                  <a:pos x="connsiteX1" y="connsiteY1"/>
                </a:cxn>
                <a:cxn ang="0">
                  <a:pos x="connsiteX2" y="connsiteY2"/>
                </a:cxn>
                <a:cxn ang="0">
                  <a:pos x="connsiteX3" y="connsiteY3"/>
                </a:cxn>
              </a:cxnLst>
              <a:rect l="l" t="t" r="r" b="b"/>
              <a:pathLst>
                <a:path w="93254" h="268790">
                  <a:moveTo>
                    <a:pt x="0" y="0"/>
                  </a:moveTo>
                  <a:lnTo>
                    <a:pt x="93254" y="0"/>
                  </a:lnTo>
                  <a:lnTo>
                    <a:pt x="93254" y="268790"/>
                  </a:lnTo>
                  <a:lnTo>
                    <a:pt x="0" y="268790"/>
                  </a:lnTo>
                  <a:close/>
                </a:path>
              </a:pathLst>
            </a:custGeom>
            <a:solidFill>
              <a:srgbClr val="297239"/>
            </a:solidFill>
            <a:ln w="27426" cap="flat">
              <a:noFill/>
              <a:prstDash val="solid"/>
              <a:miter/>
            </a:ln>
          </p:spPr>
          <p:txBody>
            <a:bodyPr rtlCol="0" anchor="ctr"/>
            <a:lstStyle/>
            <a:p>
              <a:endParaRPr lang="en-US"/>
            </a:p>
          </p:txBody>
        </p:sp>
        <p:sp>
          <p:nvSpPr>
            <p:cNvPr id="30" name="Freeform 5">
              <a:extLst>
                <a:ext uri="{FF2B5EF4-FFF2-40B4-BE49-F238E27FC236}">
                  <a16:creationId xmlns:a16="http://schemas.microsoft.com/office/drawing/2014/main" id="{26F6012E-D393-4F5D-AFA1-EDADE36C81C5}"/>
                </a:ext>
              </a:extLst>
            </p:cNvPr>
            <p:cNvSpPr/>
            <p:nvPr/>
          </p:nvSpPr>
          <p:spPr>
            <a:xfrm>
              <a:off x="986212" y="4755836"/>
              <a:ext cx="715862" cy="735059"/>
            </a:xfrm>
            <a:custGeom>
              <a:avLst/>
              <a:gdLst>
                <a:gd name="connsiteX0" fmla="*/ 0 w 715862"/>
                <a:gd name="connsiteY0" fmla="*/ 628092 h 735059"/>
                <a:gd name="connsiteX1" fmla="*/ 10972 w 715862"/>
                <a:gd name="connsiteY1" fmla="*/ 639063 h 735059"/>
                <a:gd name="connsiteX2" fmla="*/ 293476 w 715862"/>
                <a:gd name="connsiteY2" fmla="*/ 639063 h 735059"/>
                <a:gd name="connsiteX3" fmla="*/ 293476 w 715862"/>
                <a:gd name="connsiteY3" fmla="*/ 614379 h 735059"/>
                <a:gd name="connsiteX4" fmla="*/ 21943 w 715862"/>
                <a:gd name="connsiteY4" fmla="*/ 614379 h 735059"/>
                <a:gd name="connsiteX5" fmla="*/ 21943 w 715862"/>
                <a:gd name="connsiteY5" fmla="*/ 589694 h 735059"/>
                <a:gd name="connsiteX6" fmla="*/ 293476 w 715862"/>
                <a:gd name="connsiteY6" fmla="*/ 589694 h 735059"/>
                <a:gd name="connsiteX7" fmla="*/ 293476 w 715862"/>
                <a:gd name="connsiteY7" fmla="*/ 565008 h 735059"/>
                <a:gd name="connsiteX8" fmla="*/ 233135 w 715862"/>
                <a:gd name="connsiteY8" fmla="*/ 565008 h 735059"/>
                <a:gd name="connsiteX9" fmla="*/ 233135 w 715862"/>
                <a:gd name="connsiteY9" fmla="*/ 282504 h 735059"/>
                <a:gd name="connsiteX10" fmla="*/ 222164 w 715862"/>
                <a:gd name="connsiteY10" fmla="*/ 271533 h 735059"/>
                <a:gd name="connsiteX11" fmla="*/ 74055 w 715862"/>
                <a:gd name="connsiteY11" fmla="*/ 271533 h 735059"/>
                <a:gd name="connsiteX12" fmla="*/ 63084 w 715862"/>
                <a:gd name="connsiteY12" fmla="*/ 282504 h 735059"/>
                <a:gd name="connsiteX13" fmla="*/ 63084 w 715862"/>
                <a:gd name="connsiteY13" fmla="*/ 565008 h 735059"/>
                <a:gd name="connsiteX14" fmla="*/ 27428 w 715862"/>
                <a:gd name="connsiteY14" fmla="*/ 565008 h 735059"/>
                <a:gd name="connsiteX15" fmla="*/ 27428 w 715862"/>
                <a:gd name="connsiteY15" fmla="*/ 515639 h 735059"/>
                <a:gd name="connsiteX16" fmla="*/ 2743 w 715862"/>
                <a:gd name="connsiteY16" fmla="*/ 515639 h 735059"/>
                <a:gd name="connsiteX17" fmla="*/ 2743 w 715862"/>
                <a:gd name="connsiteY17" fmla="*/ 628092 h 735059"/>
                <a:gd name="connsiteX18" fmla="*/ 0 w 715862"/>
                <a:gd name="connsiteY18" fmla="*/ 628092 h 735059"/>
                <a:gd name="connsiteX19" fmla="*/ 87769 w 715862"/>
                <a:gd name="connsiteY19" fmla="*/ 296218 h 735059"/>
                <a:gd name="connsiteX20" fmla="*/ 211193 w 715862"/>
                <a:gd name="connsiteY20" fmla="*/ 296218 h 735059"/>
                <a:gd name="connsiteX21" fmla="*/ 211193 w 715862"/>
                <a:gd name="connsiteY21" fmla="*/ 567751 h 735059"/>
                <a:gd name="connsiteX22" fmla="*/ 87769 w 715862"/>
                <a:gd name="connsiteY22" fmla="*/ 567751 h 735059"/>
                <a:gd name="connsiteX23" fmla="*/ 87769 w 715862"/>
                <a:gd name="connsiteY23" fmla="*/ 296218 h 735059"/>
                <a:gd name="connsiteX24" fmla="*/ 639065 w 715862"/>
                <a:gd name="connsiteY24" fmla="*/ 345587 h 735059"/>
                <a:gd name="connsiteX25" fmla="*/ 663750 w 715862"/>
                <a:gd name="connsiteY25" fmla="*/ 345587 h 735059"/>
                <a:gd name="connsiteX26" fmla="*/ 663750 w 715862"/>
                <a:gd name="connsiteY26" fmla="*/ 394958 h 735059"/>
                <a:gd name="connsiteX27" fmla="*/ 639065 w 715862"/>
                <a:gd name="connsiteY27" fmla="*/ 394958 h 735059"/>
                <a:gd name="connsiteX28" fmla="*/ 639065 w 715862"/>
                <a:gd name="connsiteY28" fmla="*/ 345587 h 735059"/>
                <a:gd name="connsiteX29" fmla="*/ 296219 w 715862"/>
                <a:gd name="connsiteY29" fmla="*/ 493697 h 735059"/>
                <a:gd name="connsiteX30" fmla="*/ 296219 w 715862"/>
                <a:gd name="connsiteY30" fmla="*/ 518382 h 735059"/>
                <a:gd name="connsiteX31" fmla="*/ 271535 w 715862"/>
                <a:gd name="connsiteY31" fmla="*/ 518382 h 735059"/>
                <a:gd name="connsiteX32" fmla="*/ 260563 w 715862"/>
                <a:gd name="connsiteY32" fmla="*/ 507411 h 735059"/>
                <a:gd name="connsiteX33" fmla="*/ 260563 w 715862"/>
                <a:gd name="connsiteY33" fmla="*/ 285247 h 735059"/>
                <a:gd name="connsiteX34" fmla="*/ 271535 w 715862"/>
                <a:gd name="connsiteY34" fmla="*/ 274276 h 735059"/>
                <a:gd name="connsiteX35" fmla="*/ 356560 w 715862"/>
                <a:gd name="connsiteY35" fmla="*/ 274276 h 735059"/>
                <a:gd name="connsiteX36" fmla="*/ 356560 w 715862"/>
                <a:gd name="connsiteY36" fmla="*/ 298961 h 735059"/>
                <a:gd name="connsiteX37" fmla="*/ 282506 w 715862"/>
                <a:gd name="connsiteY37" fmla="*/ 298961 h 735059"/>
                <a:gd name="connsiteX38" fmla="*/ 282506 w 715862"/>
                <a:gd name="connsiteY38" fmla="*/ 496439 h 735059"/>
                <a:gd name="connsiteX39" fmla="*/ 296219 w 715862"/>
                <a:gd name="connsiteY39" fmla="*/ 496439 h 735059"/>
                <a:gd name="connsiteX40" fmla="*/ 0 w 715862"/>
                <a:gd name="connsiteY40" fmla="*/ 159080 h 735059"/>
                <a:gd name="connsiteX41" fmla="*/ 0 w 715862"/>
                <a:gd name="connsiteY41" fmla="*/ 161823 h 735059"/>
                <a:gd name="connsiteX42" fmla="*/ 0 w 715862"/>
                <a:gd name="connsiteY42" fmla="*/ 493697 h 735059"/>
                <a:gd name="connsiteX43" fmla="*/ 24686 w 715862"/>
                <a:gd name="connsiteY43" fmla="*/ 493697 h 735059"/>
                <a:gd name="connsiteX44" fmla="*/ 24686 w 715862"/>
                <a:gd name="connsiteY44" fmla="*/ 235877 h 735059"/>
                <a:gd name="connsiteX45" fmla="*/ 71312 w 715862"/>
                <a:gd name="connsiteY45" fmla="*/ 246849 h 735059"/>
                <a:gd name="connsiteX46" fmla="*/ 112454 w 715862"/>
                <a:gd name="connsiteY46" fmla="*/ 222163 h 735059"/>
                <a:gd name="connsiteX47" fmla="*/ 161824 w 715862"/>
                <a:gd name="connsiteY47" fmla="*/ 246849 h 735059"/>
                <a:gd name="connsiteX48" fmla="*/ 211193 w 715862"/>
                <a:gd name="connsiteY48" fmla="*/ 222163 h 735059"/>
                <a:gd name="connsiteX49" fmla="*/ 260563 w 715862"/>
                <a:gd name="connsiteY49" fmla="*/ 246849 h 735059"/>
                <a:gd name="connsiteX50" fmla="*/ 309933 w 715862"/>
                <a:gd name="connsiteY50" fmla="*/ 222163 h 735059"/>
                <a:gd name="connsiteX51" fmla="*/ 389473 w 715862"/>
                <a:gd name="connsiteY51" fmla="*/ 238620 h 735059"/>
                <a:gd name="connsiteX52" fmla="*/ 378502 w 715862"/>
                <a:gd name="connsiteY52" fmla="*/ 216678 h 735059"/>
                <a:gd name="connsiteX53" fmla="*/ 342846 w 715862"/>
                <a:gd name="connsiteY53" fmla="*/ 216678 h 735059"/>
                <a:gd name="connsiteX54" fmla="*/ 323647 w 715862"/>
                <a:gd name="connsiteY54" fmla="*/ 183765 h 735059"/>
                <a:gd name="connsiteX55" fmla="*/ 323647 w 715862"/>
                <a:gd name="connsiteY55" fmla="*/ 172794 h 735059"/>
                <a:gd name="connsiteX56" fmla="*/ 373017 w 715862"/>
                <a:gd name="connsiteY56" fmla="*/ 172794 h 735059"/>
                <a:gd name="connsiteX57" fmla="*/ 373017 w 715862"/>
                <a:gd name="connsiteY57" fmla="*/ 148109 h 735059"/>
                <a:gd name="connsiteX58" fmla="*/ 320904 w 715862"/>
                <a:gd name="connsiteY58" fmla="*/ 148109 h 735059"/>
                <a:gd name="connsiteX59" fmla="*/ 320904 w 715862"/>
                <a:gd name="connsiteY59" fmla="*/ 24685 h 735059"/>
                <a:gd name="connsiteX60" fmla="*/ 394959 w 715862"/>
                <a:gd name="connsiteY60" fmla="*/ 24685 h 735059"/>
                <a:gd name="connsiteX61" fmla="*/ 394959 w 715862"/>
                <a:gd name="connsiteY61" fmla="*/ 109710 h 735059"/>
                <a:gd name="connsiteX62" fmla="*/ 419644 w 715862"/>
                <a:gd name="connsiteY62" fmla="*/ 109710 h 735059"/>
                <a:gd name="connsiteX63" fmla="*/ 419644 w 715862"/>
                <a:gd name="connsiteY63" fmla="*/ 24685 h 735059"/>
                <a:gd name="connsiteX64" fmla="*/ 482727 w 715862"/>
                <a:gd name="connsiteY64" fmla="*/ 24685 h 735059"/>
                <a:gd name="connsiteX65" fmla="*/ 490956 w 715862"/>
                <a:gd name="connsiteY65" fmla="*/ 123424 h 735059"/>
                <a:gd name="connsiteX66" fmla="*/ 515641 w 715862"/>
                <a:gd name="connsiteY66" fmla="*/ 120681 h 735059"/>
                <a:gd name="connsiteX67" fmla="*/ 507412 w 715862"/>
                <a:gd name="connsiteY67" fmla="*/ 21942 h 735059"/>
                <a:gd name="connsiteX68" fmla="*/ 570496 w 715862"/>
                <a:gd name="connsiteY68" fmla="*/ 21942 h 735059"/>
                <a:gd name="connsiteX69" fmla="*/ 586953 w 715862"/>
                <a:gd name="connsiteY69" fmla="*/ 123424 h 735059"/>
                <a:gd name="connsiteX70" fmla="*/ 611638 w 715862"/>
                <a:gd name="connsiteY70" fmla="*/ 120681 h 735059"/>
                <a:gd name="connsiteX71" fmla="*/ 595181 w 715862"/>
                <a:gd name="connsiteY71" fmla="*/ 24685 h 735059"/>
                <a:gd name="connsiteX72" fmla="*/ 658264 w 715862"/>
                <a:gd name="connsiteY72" fmla="*/ 24685 h 735059"/>
                <a:gd name="connsiteX73" fmla="*/ 688435 w 715862"/>
                <a:gd name="connsiteY73" fmla="*/ 148109 h 735059"/>
                <a:gd name="connsiteX74" fmla="*/ 641808 w 715862"/>
                <a:gd name="connsiteY74" fmla="*/ 148109 h 735059"/>
                <a:gd name="connsiteX75" fmla="*/ 641808 w 715862"/>
                <a:gd name="connsiteY75" fmla="*/ 172794 h 735059"/>
                <a:gd name="connsiteX76" fmla="*/ 691178 w 715862"/>
                <a:gd name="connsiteY76" fmla="*/ 172794 h 735059"/>
                <a:gd name="connsiteX77" fmla="*/ 691178 w 715862"/>
                <a:gd name="connsiteY77" fmla="*/ 183765 h 735059"/>
                <a:gd name="connsiteX78" fmla="*/ 655522 w 715862"/>
                <a:gd name="connsiteY78" fmla="*/ 219421 h 735059"/>
                <a:gd name="connsiteX79" fmla="*/ 655522 w 715862"/>
                <a:gd name="connsiteY79" fmla="*/ 244106 h 735059"/>
                <a:gd name="connsiteX80" fmla="*/ 691178 w 715862"/>
                <a:gd name="connsiteY80" fmla="*/ 233135 h 735059"/>
                <a:gd name="connsiteX81" fmla="*/ 691178 w 715862"/>
                <a:gd name="connsiteY81" fmla="*/ 416899 h 735059"/>
                <a:gd name="connsiteX82" fmla="*/ 715862 w 715862"/>
                <a:gd name="connsiteY82" fmla="*/ 416899 h 735059"/>
                <a:gd name="connsiteX83" fmla="*/ 715862 w 715862"/>
                <a:gd name="connsiteY83" fmla="*/ 159080 h 735059"/>
                <a:gd name="connsiteX84" fmla="*/ 715862 w 715862"/>
                <a:gd name="connsiteY84" fmla="*/ 156337 h 735059"/>
                <a:gd name="connsiteX85" fmla="*/ 680207 w 715862"/>
                <a:gd name="connsiteY85" fmla="*/ 8228 h 735059"/>
                <a:gd name="connsiteX86" fmla="*/ 669236 w 715862"/>
                <a:gd name="connsiteY86" fmla="*/ 0 h 735059"/>
                <a:gd name="connsiteX87" fmla="*/ 54855 w 715862"/>
                <a:gd name="connsiteY87" fmla="*/ 0 h 735059"/>
                <a:gd name="connsiteX88" fmla="*/ 43884 w 715862"/>
                <a:gd name="connsiteY88" fmla="*/ 8228 h 735059"/>
                <a:gd name="connsiteX89" fmla="*/ 0 w 715862"/>
                <a:gd name="connsiteY89" fmla="*/ 159080 h 735059"/>
                <a:gd name="connsiteX90" fmla="*/ 296219 w 715862"/>
                <a:gd name="connsiteY90" fmla="*/ 150852 h 735059"/>
                <a:gd name="connsiteX91" fmla="*/ 222164 w 715862"/>
                <a:gd name="connsiteY91" fmla="*/ 150852 h 735059"/>
                <a:gd name="connsiteX92" fmla="*/ 233135 w 715862"/>
                <a:gd name="connsiteY92" fmla="*/ 27428 h 735059"/>
                <a:gd name="connsiteX93" fmla="*/ 296219 w 715862"/>
                <a:gd name="connsiteY93" fmla="*/ 27428 h 735059"/>
                <a:gd name="connsiteX94" fmla="*/ 296219 w 715862"/>
                <a:gd name="connsiteY94" fmla="*/ 150852 h 735059"/>
                <a:gd name="connsiteX95" fmla="*/ 222164 w 715862"/>
                <a:gd name="connsiteY95" fmla="*/ 172794 h 735059"/>
                <a:gd name="connsiteX96" fmla="*/ 296219 w 715862"/>
                <a:gd name="connsiteY96" fmla="*/ 172794 h 735059"/>
                <a:gd name="connsiteX97" fmla="*/ 296219 w 715862"/>
                <a:gd name="connsiteY97" fmla="*/ 183765 h 735059"/>
                <a:gd name="connsiteX98" fmla="*/ 260563 w 715862"/>
                <a:gd name="connsiteY98" fmla="*/ 219421 h 735059"/>
                <a:gd name="connsiteX99" fmla="*/ 224907 w 715862"/>
                <a:gd name="connsiteY99" fmla="*/ 183765 h 735059"/>
                <a:gd name="connsiteX100" fmla="*/ 224907 w 715862"/>
                <a:gd name="connsiteY100" fmla="*/ 172794 h 735059"/>
                <a:gd name="connsiteX101" fmla="*/ 197480 w 715862"/>
                <a:gd name="connsiteY101" fmla="*/ 150852 h 735059"/>
                <a:gd name="connsiteX102" fmla="*/ 126167 w 715862"/>
                <a:gd name="connsiteY102" fmla="*/ 150852 h 735059"/>
                <a:gd name="connsiteX103" fmla="*/ 145367 w 715862"/>
                <a:gd name="connsiteY103" fmla="*/ 27428 h 735059"/>
                <a:gd name="connsiteX104" fmla="*/ 208450 w 715862"/>
                <a:gd name="connsiteY104" fmla="*/ 27428 h 735059"/>
                <a:gd name="connsiteX105" fmla="*/ 197480 w 715862"/>
                <a:gd name="connsiteY105" fmla="*/ 150852 h 735059"/>
                <a:gd name="connsiteX106" fmla="*/ 123425 w 715862"/>
                <a:gd name="connsiteY106" fmla="*/ 172794 h 735059"/>
                <a:gd name="connsiteX107" fmla="*/ 197480 w 715862"/>
                <a:gd name="connsiteY107" fmla="*/ 172794 h 735059"/>
                <a:gd name="connsiteX108" fmla="*/ 197480 w 715862"/>
                <a:gd name="connsiteY108" fmla="*/ 183765 h 735059"/>
                <a:gd name="connsiteX109" fmla="*/ 161824 w 715862"/>
                <a:gd name="connsiteY109" fmla="*/ 219421 h 735059"/>
                <a:gd name="connsiteX110" fmla="*/ 126167 w 715862"/>
                <a:gd name="connsiteY110" fmla="*/ 183765 h 735059"/>
                <a:gd name="connsiteX111" fmla="*/ 126167 w 715862"/>
                <a:gd name="connsiteY111" fmla="*/ 172794 h 735059"/>
                <a:gd name="connsiteX112" fmla="*/ 101483 w 715862"/>
                <a:gd name="connsiteY112" fmla="*/ 150852 h 735059"/>
                <a:gd name="connsiteX113" fmla="*/ 30171 w 715862"/>
                <a:gd name="connsiteY113" fmla="*/ 150852 h 735059"/>
                <a:gd name="connsiteX114" fmla="*/ 60341 w 715862"/>
                <a:gd name="connsiteY114" fmla="*/ 27428 h 735059"/>
                <a:gd name="connsiteX115" fmla="*/ 123425 w 715862"/>
                <a:gd name="connsiteY115" fmla="*/ 27428 h 735059"/>
                <a:gd name="connsiteX116" fmla="*/ 112454 w 715862"/>
                <a:gd name="connsiteY116" fmla="*/ 87768 h 735059"/>
                <a:gd name="connsiteX117" fmla="*/ 101483 w 715862"/>
                <a:gd name="connsiteY117" fmla="*/ 150852 h 735059"/>
                <a:gd name="connsiteX118" fmla="*/ 24686 w 715862"/>
                <a:gd name="connsiteY118" fmla="*/ 172794 h 735059"/>
                <a:gd name="connsiteX119" fmla="*/ 98740 w 715862"/>
                <a:gd name="connsiteY119" fmla="*/ 172794 h 735059"/>
                <a:gd name="connsiteX120" fmla="*/ 98740 w 715862"/>
                <a:gd name="connsiteY120" fmla="*/ 183765 h 735059"/>
                <a:gd name="connsiteX121" fmla="*/ 63084 w 715862"/>
                <a:gd name="connsiteY121" fmla="*/ 219421 h 735059"/>
                <a:gd name="connsiteX122" fmla="*/ 27428 w 715862"/>
                <a:gd name="connsiteY122" fmla="*/ 183765 h 735059"/>
                <a:gd name="connsiteX123" fmla="*/ 27428 w 715862"/>
                <a:gd name="connsiteY123" fmla="*/ 172794 h 735059"/>
                <a:gd name="connsiteX124" fmla="*/ 112454 w 715862"/>
                <a:gd name="connsiteY124" fmla="*/ 394958 h 735059"/>
                <a:gd name="connsiteX125" fmla="*/ 137138 w 715862"/>
                <a:gd name="connsiteY125" fmla="*/ 394958 h 735059"/>
                <a:gd name="connsiteX126" fmla="*/ 137138 w 715862"/>
                <a:gd name="connsiteY126" fmla="*/ 469012 h 735059"/>
                <a:gd name="connsiteX127" fmla="*/ 112454 w 715862"/>
                <a:gd name="connsiteY127" fmla="*/ 469012 h 735059"/>
                <a:gd name="connsiteX128" fmla="*/ 112454 w 715862"/>
                <a:gd name="connsiteY128" fmla="*/ 394958 h 735059"/>
                <a:gd name="connsiteX129" fmla="*/ 688435 w 715862"/>
                <a:gd name="connsiteY129" fmla="*/ 482725 h 735059"/>
                <a:gd name="connsiteX130" fmla="*/ 688435 w 715862"/>
                <a:gd name="connsiteY130" fmla="*/ 493697 h 735059"/>
                <a:gd name="connsiteX131" fmla="*/ 688435 w 715862"/>
                <a:gd name="connsiteY131" fmla="*/ 529353 h 735059"/>
                <a:gd name="connsiteX132" fmla="*/ 628094 w 715862"/>
                <a:gd name="connsiteY132" fmla="*/ 529353 h 735059"/>
                <a:gd name="connsiteX133" fmla="*/ 628094 w 715862"/>
                <a:gd name="connsiteY133" fmla="*/ 504668 h 735059"/>
                <a:gd name="connsiteX134" fmla="*/ 603409 w 715862"/>
                <a:gd name="connsiteY134" fmla="*/ 504668 h 735059"/>
                <a:gd name="connsiteX135" fmla="*/ 603409 w 715862"/>
                <a:gd name="connsiteY135" fmla="*/ 581465 h 735059"/>
                <a:gd name="connsiteX136" fmla="*/ 529355 w 715862"/>
                <a:gd name="connsiteY136" fmla="*/ 595179 h 735059"/>
                <a:gd name="connsiteX137" fmla="*/ 529355 w 715862"/>
                <a:gd name="connsiteY137" fmla="*/ 496439 h 735059"/>
                <a:gd name="connsiteX138" fmla="*/ 562267 w 715862"/>
                <a:gd name="connsiteY138" fmla="*/ 504668 h 735059"/>
                <a:gd name="connsiteX139" fmla="*/ 573239 w 715862"/>
                <a:gd name="connsiteY139" fmla="*/ 501925 h 735059"/>
                <a:gd name="connsiteX140" fmla="*/ 578724 w 715862"/>
                <a:gd name="connsiteY140" fmla="*/ 490954 h 735059"/>
                <a:gd name="connsiteX141" fmla="*/ 578724 w 715862"/>
                <a:gd name="connsiteY141" fmla="*/ 441584 h 735059"/>
                <a:gd name="connsiteX142" fmla="*/ 639065 w 715862"/>
                <a:gd name="connsiteY142" fmla="*/ 441584 h 735059"/>
                <a:gd name="connsiteX143" fmla="*/ 677464 w 715862"/>
                <a:gd name="connsiteY143" fmla="*/ 460784 h 735059"/>
                <a:gd name="connsiteX144" fmla="*/ 696664 w 715862"/>
                <a:gd name="connsiteY144" fmla="*/ 447070 h 735059"/>
                <a:gd name="connsiteX145" fmla="*/ 636322 w 715862"/>
                <a:gd name="connsiteY145" fmla="*/ 416899 h 735059"/>
                <a:gd name="connsiteX146" fmla="*/ 575981 w 715862"/>
                <a:gd name="connsiteY146" fmla="*/ 416899 h 735059"/>
                <a:gd name="connsiteX147" fmla="*/ 575981 w 715862"/>
                <a:gd name="connsiteY147" fmla="*/ 411414 h 735059"/>
                <a:gd name="connsiteX148" fmla="*/ 625351 w 715862"/>
                <a:gd name="connsiteY148" fmla="*/ 331874 h 735059"/>
                <a:gd name="connsiteX149" fmla="*/ 625351 w 715862"/>
                <a:gd name="connsiteY149" fmla="*/ 331874 h 735059"/>
                <a:gd name="connsiteX150" fmla="*/ 661007 w 715862"/>
                <a:gd name="connsiteY150" fmla="*/ 296218 h 735059"/>
                <a:gd name="connsiteX151" fmla="*/ 625351 w 715862"/>
                <a:gd name="connsiteY151" fmla="*/ 260562 h 735059"/>
                <a:gd name="connsiteX152" fmla="*/ 625351 w 715862"/>
                <a:gd name="connsiteY152" fmla="*/ 200221 h 735059"/>
                <a:gd name="connsiteX153" fmla="*/ 565010 w 715862"/>
                <a:gd name="connsiteY153" fmla="*/ 139880 h 735059"/>
                <a:gd name="connsiteX154" fmla="*/ 405930 w 715862"/>
                <a:gd name="connsiteY154" fmla="*/ 139880 h 735059"/>
                <a:gd name="connsiteX155" fmla="*/ 394959 w 715862"/>
                <a:gd name="connsiteY155" fmla="*/ 150852 h 735059"/>
                <a:gd name="connsiteX156" fmla="*/ 394959 w 715862"/>
                <a:gd name="connsiteY156" fmla="*/ 186508 h 735059"/>
                <a:gd name="connsiteX157" fmla="*/ 408673 w 715862"/>
                <a:gd name="connsiteY157" fmla="*/ 219421 h 735059"/>
                <a:gd name="connsiteX158" fmla="*/ 408673 w 715862"/>
                <a:gd name="connsiteY158" fmla="*/ 260562 h 735059"/>
                <a:gd name="connsiteX159" fmla="*/ 373017 w 715862"/>
                <a:gd name="connsiteY159" fmla="*/ 296218 h 735059"/>
                <a:gd name="connsiteX160" fmla="*/ 408673 w 715862"/>
                <a:gd name="connsiteY160" fmla="*/ 331874 h 735059"/>
                <a:gd name="connsiteX161" fmla="*/ 408673 w 715862"/>
                <a:gd name="connsiteY161" fmla="*/ 331874 h 735059"/>
                <a:gd name="connsiteX162" fmla="*/ 458042 w 715862"/>
                <a:gd name="connsiteY162" fmla="*/ 411414 h 735059"/>
                <a:gd name="connsiteX163" fmla="*/ 458042 w 715862"/>
                <a:gd name="connsiteY163" fmla="*/ 416899 h 735059"/>
                <a:gd name="connsiteX164" fmla="*/ 397701 w 715862"/>
                <a:gd name="connsiteY164" fmla="*/ 416899 h 735059"/>
                <a:gd name="connsiteX165" fmla="*/ 323647 w 715862"/>
                <a:gd name="connsiteY165" fmla="*/ 490954 h 735059"/>
                <a:gd name="connsiteX166" fmla="*/ 323647 w 715862"/>
                <a:gd name="connsiteY166" fmla="*/ 674719 h 735059"/>
                <a:gd name="connsiteX167" fmla="*/ 383987 w 715862"/>
                <a:gd name="connsiteY167" fmla="*/ 735060 h 735059"/>
                <a:gd name="connsiteX168" fmla="*/ 655522 w 715862"/>
                <a:gd name="connsiteY168" fmla="*/ 735060 h 735059"/>
                <a:gd name="connsiteX169" fmla="*/ 715862 w 715862"/>
                <a:gd name="connsiteY169" fmla="*/ 674719 h 735059"/>
                <a:gd name="connsiteX170" fmla="*/ 715862 w 715862"/>
                <a:gd name="connsiteY170" fmla="*/ 490954 h 735059"/>
                <a:gd name="connsiteX171" fmla="*/ 713120 w 715862"/>
                <a:gd name="connsiteY171" fmla="*/ 477240 h 735059"/>
                <a:gd name="connsiteX172" fmla="*/ 688435 w 715862"/>
                <a:gd name="connsiteY172" fmla="*/ 482725 h 735059"/>
                <a:gd name="connsiteX173" fmla="*/ 688435 w 715862"/>
                <a:gd name="connsiteY173" fmla="*/ 482725 h 735059"/>
                <a:gd name="connsiteX174" fmla="*/ 405930 w 715862"/>
                <a:gd name="connsiteY174" fmla="*/ 309932 h 735059"/>
                <a:gd name="connsiteX175" fmla="*/ 394959 w 715862"/>
                <a:gd name="connsiteY175" fmla="*/ 298961 h 735059"/>
                <a:gd name="connsiteX176" fmla="*/ 405930 w 715862"/>
                <a:gd name="connsiteY176" fmla="*/ 287990 h 735059"/>
                <a:gd name="connsiteX177" fmla="*/ 405930 w 715862"/>
                <a:gd name="connsiteY177" fmla="*/ 309932 h 735059"/>
                <a:gd name="connsiteX178" fmla="*/ 628094 w 715862"/>
                <a:gd name="connsiteY178" fmla="*/ 285247 h 735059"/>
                <a:gd name="connsiteX179" fmla="*/ 639065 w 715862"/>
                <a:gd name="connsiteY179" fmla="*/ 296218 h 735059"/>
                <a:gd name="connsiteX180" fmla="*/ 628094 w 715862"/>
                <a:gd name="connsiteY180" fmla="*/ 307189 h 735059"/>
                <a:gd name="connsiteX181" fmla="*/ 628094 w 715862"/>
                <a:gd name="connsiteY181" fmla="*/ 285247 h 735059"/>
                <a:gd name="connsiteX182" fmla="*/ 381245 w 715862"/>
                <a:gd name="connsiteY182" fmla="*/ 715860 h 735059"/>
                <a:gd name="connsiteX183" fmla="*/ 345589 w 715862"/>
                <a:gd name="connsiteY183" fmla="*/ 691176 h 735059"/>
                <a:gd name="connsiteX184" fmla="*/ 416901 w 715862"/>
                <a:gd name="connsiteY184" fmla="*/ 691176 h 735059"/>
                <a:gd name="connsiteX185" fmla="*/ 463528 w 715862"/>
                <a:gd name="connsiteY185" fmla="*/ 702146 h 735059"/>
                <a:gd name="connsiteX186" fmla="*/ 405930 w 715862"/>
                <a:gd name="connsiteY186" fmla="*/ 715860 h 735059"/>
                <a:gd name="connsiteX187" fmla="*/ 381245 w 715862"/>
                <a:gd name="connsiteY187" fmla="*/ 715860 h 735059"/>
                <a:gd name="connsiteX188" fmla="*/ 381245 w 715862"/>
                <a:gd name="connsiteY188" fmla="*/ 715860 h 735059"/>
                <a:gd name="connsiteX189" fmla="*/ 345589 w 715862"/>
                <a:gd name="connsiteY189" fmla="*/ 554037 h 735059"/>
                <a:gd name="connsiteX190" fmla="*/ 405930 w 715862"/>
                <a:gd name="connsiteY190" fmla="*/ 554037 h 735059"/>
                <a:gd name="connsiteX191" fmla="*/ 405930 w 715862"/>
                <a:gd name="connsiteY191" fmla="*/ 578722 h 735059"/>
                <a:gd name="connsiteX192" fmla="*/ 345589 w 715862"/>
                <a:gd name="connsiteY192" fmla="*/ 578722 h 735059"/>
                <a:gd name="connsiteX193" fmla="*/ 345589 w 715862"/>
                <a:gd name="connsiteY193" fmla="*/ 554037 h 735059"/>
                <a:gd name="connsiteX194" fmla="*/ 455300 w 715862"/>
                <a:gd name="connsiteY194" fmla="*/ 444327 h 735059"/>
                <a:gd name="connsiteX195" fmla="*/ 455300 w 715862"/>
                <a:gd name="connsiteY195" fmla="*/ 493697 h 735059"/>
                <a:gd name="connsiteX196" fmla="*/ 460785 w 715862"/>
                <a:gd name="connsiteY196" fmla="*/ 504668 h 735059"/>
                <a:gd name="connsiteX197" fmla="*/ 471756 w 715862"/>
                <a:gd name="connsiteY197" fmla="*/ 507411 h 735059"/>
                <a:gd name="connsiteX198" fmla="*/ 504670 w 715862"/>
                <a:gd name="connsiteY198" fmla="*/ 499182 h 735059"/>
                <a:gd name="connsiteX199" fmla="*/ 504670 w 715862"/>
                <a:gd name="connsiteY199" fmla="*/ 597922 h 735059"/>
                <a:gd name="connsiteX200" fmla="*/ 430615 w 715862"/>
                <a:gd name="connsiteY200" fmla="*/ 584208 h 735059"/>
                <a:gd name="connsiteX201" fmla="*/ 430615 w 715862"/>
                <a:gd name="connsiteY201" fmla="*/ 507411 h 735059"/>
                <a:gd name="connsiteX202" fmla="*/ 405930 w 715862"/>
                <a:gd name="connsiteY202" fmla="*/ 507411 h 735059"/>
                <a:gd name="connsiteX203" fmla="*/ 405930 w 715862"/>
                <a:gd name="connsiteY203" fmla="*/ 532096 h 735059"/>
                <a:gd name="connsiteX204" fmla="*/ 345589 w 715862"/>
                <a:gd name="connsiteY204" fmla="*/ 532096 h 735059"/>
                <a:gd name="connsiteX205" fmla="*/ 345589 w 715862"/>
                <a:gd name="connsiteY205" fmla="*/ 496439 h 735059"/>
                <a:gd name="connsiteX206" fmla="*/ 394959 w 715862"/>
                <a:gd name="connsiteY206" fmla="*/ 447070 h 735059"/>
                <a:gd name="connsiteX207" fmla="*/ 455300 w 715862"/>
                <a:gd name="connsiteY207" fmla="*/ 447070 h 735059"/>
                <a:gd name="connsiteX208" fmla="*/ 479984 w 715862"/>
                <a:gd name="connsiteY208" fmla="*/ 477240 h 735059"/>
                <a:gd name="connsiteX209" fmla="*/ 479984 w 715862"/>
                <a:gd name="connsiteY209" fmla="*/ 460784 h 735059"/>
                <a:gd name="connsiteX210" fmla="*/ 493698 w 715862"/>
                <a:gd name="connsiteY210" fmla="*/ 474498 h 735059"/>
                <a:gd name="connsiteX211" fmla="*/ 479984 w 715862"/>
                <a:gd name="connsiteY211" fmla="*/ 477240 h 735059"/>
                <a:gd name="connsiteX212" fmla="*/ 430615 w 715862"/>
                <a:gd name="connsiteY212" fmla="*/ 233135 h 735059"/>
                <a:gd name="connsiteX213" fmla="*/ 433358 w 715862"/>
                <a:gd name="connsiteY213" fmla="*/ 233135 h 735059"/>
                <a:gd name="connsiteX214" fmla="*/ 430615 w 715862"/>
                <a:gd name="connsiteY214" fmla="*/ 241363 h 735059"/>
                <a:gd name="connsiteX215" fmla="*/ 430615 w 715862"/>
                <a:gd name="connsiteY215" fmla="*/ 233135 h 735059"/>
                <a:gd name="connsiteX216" fmla="*/ 603409 w 715862"/>
                <a:gd name="connsiteY216" fmla="*/ 241363 h 735059"/>
                <a:gd name="connsiteX217" fmla="*/ 589695 w 715862"/>
                <a:gd name="connsiteY217" fmla="*/ 216678 h 735059"/>
                <a:gd name="connsiteX218" fmla="*/ 578724 w 715862"/>
                <a:gd name="connsiteY218" fmla="*/ 211192 h 735059"/>
                <a:gd name="connsiteX219" fmla="*/ 444329 w 715862"/>
                <a:gd name="connsiteY219" fmla="*/ 211192 h 735059"/>
                <a:gd name="connsiteX220" fmla="*/ 419644 w 715862"/>
                <a:gd name="connsiteY220" fmla="*/ 186508 h 735059"/>
                <a:gd name="connsiteX221" fmla="*/ 419644 w 715862"/>
                <a:gd name="connsiteY221" fmla="*/ 161823 h 735059"/>
                <a:gd name="connsiteX222" fmla="*/ 567753 w 715862"/>
                <a:gd name="connsiteY222" fmla="*/ 161823 h 735059"/>
                <a:gd name="connsiteX223" fmla="*/ 603409 w 715862"/>
                <a:gd name="connsiteY223" fmla="*/ 197478 h 735059"/>
                <a:gd name="connsiteX224" fmla="*/ 603409 w 715862"/>
                <a:gd name="connsiteY224" fmla="*/ 222163 h 735059"/>
                <a:gd name="connsiteX225" fmla="*/ 603409 w 715862"/>
                <a:gd name="connsiteY225" fmla="*/ 241363 h 735059"/>
                <a:gd name="connsiteX226" fmla="*/ 603409 w 715862"/>
                <a:gd name="connsiteY226" fmla="*/ 320903 h 735059"/>
                <a:gd name="connsiteX227" fmla="*/ 518384 w 715862"/>
                <a:gd name="connsiteY227" fmla="*/ 405928 h 735059"/>
                <a:gd name="connsiteX228" fmla="*/ 433358 w 715862"/>
                <a:gd name="connsiteY228" fmla="*/ 320903 h 735059"/>
                <a:gd name="connsiteX229" fmla="*/ 433358 w 715862"/>
                <a:gd name="connsiteY229" fmla="*/ 287990 h 735059"/>
                <a:gd name="connsiteX230" fmla="*/ 466270 w 715862"/>
                <a:gd name="connsiteY230" fmla="*/ 235877 h 735059"/>
                <a:gd name="connsiteX231" fmla="*/ 575981 w 715862"/>
                <a:gd name="connsiteY231" fmla="*/ 235877 h 735059"/>
                <a:gd name="connsiteX232" fmla="*/ 608895 w 715862"/>
                <a:gd name="connsiteY232" fmla="*/ 287990 h 735059"/>
                <a:gd name="connsiteX233" fmla="*/ 608895 w 715862"/>
                <a:gd name="connsiteY233" fmla="*/ 320903 h 735059"/>
                <a:gd name="connsiteX234" fmla="*/ 603409 w 715862"/>
                <a:gd name="connsiteY234" fmla="*/ 320903 h 735059"/>
                <a:gd name="connsiteX235" fmla="*/ 540326 w 715862"/>
                <a:gd name="connsiteY235" fmla="*/ 474498 h 735059"/>
                <a:gd name="connsiteX236" fmla="*/ 554039 w 715862"/>
                <a:gd name="connsiteY236" fmla="*/ 460784 h 735059"/>
                <a:gd name="connsiteX237" fmla="*/ 554039 w 715862"/>
                <a:gd name="connsiteY237" fmla="*/ 477240 h 735059"/>
                <a:gd name="connsiteX238" fmla="*/ 540326 w 715862"/>
                <a:gd name="connsiteY238" fmla="*/ 474498 h 735059"/>
                <a:gd name="connsiteX239" fmla="*/ 518384 w 715862"/>
                <a:gd name="connsiteY239" fmla="*/ 463527 h 735059"/>
                <a:gd name="connsiteX240" fmla="*/ 482727 w 715862"/>
                <a:gd name="connsiteY240" fmla="*/ 427870 h 735059"/>
                <a:gd name="connsiteX241" fmla="*/ 482727 w 715862"/>
                <a:gd name="connsiteY241" fmla="*/ 427870 h 735059"/>
                <a:gd name="connsiteX242" fmla="*/ 556782 w 715862"/>
                <a:gd name="connsiteY242" fmla="*/ 427870 h 735059"/>
                <a:gd name="connsiteX243" fmla="*/ 556782 w 715862"/>
                <a:gd name="connsiteY243" fmla="*/ 427870 h 735059"/>
                <a:gd name="connsiteX244" fmla="*/ 518384 w 715862"/>
                <a:gd name="connsiteY244" fmla="*/ 463527 h 735059"/>
                <a:gd name="connsiteX245" fmla="*/ 688435 w 715862"/>
                <a:gd name="connsiteY245" fmla="*/ 652777 h 735059"/>
                <a:gd name="connsiteX246" fmla="*/ 688435 w 715862"/>
                <a:gd name="connsiteY246" fmla="*/ 680205 h 735059"/>
                <a:gd name="connsiteX247" fmla="*/ 652779 w 715862"/>
                <a:gd name="connsiteY247" fmla="*/ 715860 h 735059"/>
                <a:gd name="connsiteX248" fmla="*/ 630837 w 715862"/>
                <a:gd name="connsiteY248" fmla="*/ 715860 h 735059"/>
                <a:gd name="connsiteX249" fmla="*/ 422387 w 715862"/>
                <a:gd name="connsiteY249" fmla="*/ 666491 h 735059"/>
                <a:gd name="connsiteX250" fmla="*/ 419644 w 715862"/>
                <a:gd name="connsiteY250" fmla="*/ 666491 h 735059"/>
                <a:gd name="connsiteX251" fmla="*/ 345589 w 715862"/>
                <a:gd name="connsiteY251" fmla="*/ 666491 h 735059"/>
                <a:gd name="connsiteX252" fmla="*/ 345589 w 715862"/>
                <a:gd name="connsiteY252" fmla="*/ 606150 h 735059"/>
                <a:gd name="connsiteX253" fmla="*/ 419644 w 715862"/>
                <a:gd name="connsiteY253" fmla="*/ 606150 h 735059"/>
                <a:gd name="connsiteX254" fmla="*/ 688435 w 715862"/>
                <a:gd name="connsiteY254" fmla="*/ 652777 h 735059"/>
                <a:gd name="connsiteX255" fmla="*/ 688435 w 715862"/>
                <a:gd name="connsiteY255" fmla="*/ 603408 h 735059"/>
                <a:gd name="connsiteX256" fmla="*/ 688435 w 715862"/>
                <a:gd name="connsiteY256" fmla="*/ 625349 h 735059"/>
                <a:gd name="connsiteX257" fmla="*/ 586953 w 715862"/>
                <a:gd name="connsiteY257" fmla="*/ 608893 h 735059"/>
                <a:gd name="connsiteX258" fmla="*/ 614381 w 715862"/>
                <a:gd name="connsiteY258" fmla="*/ 603408 h 735059"/>
                <a:gd name="connsiteX259" fmla="*/ 688435 w 715862"/>
                <a:gd name="connsiteY259" fmla="*/ 603408 h 735059"/>
                <a:gd name="connsiteX260" fmla="*/ 688435 w 715862"/>
                <a:gd name="connsiteY260" fmla="*/ 554037 h 735059"/>
                <a:gd name="connsiteX261" fmla="*/ 688435 w 715862"/>
                <a:gd name="connsiteY261" fmla="*/ 578722 h 735059"/>
                <a:gd name="connsiteX262" fmla="*/ 628094 w 715862"/>
                <a:gd name="connsiteY262" fmla="*/ 578722 h 735059"/>
                <a:gd name="connsiteX263" fmla="*/ 628094 w 715862"/>
                <a:gd name="connsiteY263" fmla="*/ 554037 h 735059"/>
                <a:gd name="connsiteX264" fmla="*/ 688435 w 715862"/>
                <a:gd name="connsiteY264" fmla="*/ 554037 h 735059"/>
                <a:gd name="connsiteX265" fmla="*/ 578724 w 715862"/>
                <a:gd name="connsiteY265" fmla="*/ 532096 h 735059"/>
                <a:gd name="connsiteX266" fmla="*/ 578724 w 715862"/>
                <a:gd name="connsiteY266" fmla="*/ 556780 h 735059"/>
                <a:gd name="connsiteX267" fmla="*/ 554039 w 715862"/>
                <a:gd name="connsiteY267" fmla="*/ 556780 h 735059"/>
                <a:gd name="connsiteX268" fmla="*/ 554039 w 715862"/>
                <a:gd name="connsiteY268" fmla="*/ 532096 h 735059"/>
                <a:gd name="connsiteX269" fmla="*/ 578724 w 715862"/>
                <a:gd name="connsiteY269" fmla="*/ 532096 h 735059"/>
                <a:gd name="connsiteX270" fmla="*/ 518384 w 715862"/>
                <a:gd name="connsiteY270" fmla="*/ 370273 h 735059"/>
                <a:gd name="connsiteX271" fmla="*/ 474499 w 715862"/>
                <a:gd name="connsiteY271" fmla="*/ 356559 h 735059"/>
                <a:gd name="connsiteX272" fmla="*/ 488213 w 715862"/>
                <a:gd name="connsiteY272" fmla="*/ 337359 h 735059"/>
                <a:gd name="connsiteX273" fmla="*/ 548553 w 715862"/>
                <a:gd name="connsiteY273" fmla="*/ 337359 h 735059"/>
                <a:gd name="connsiteX274" fmla="*/ 562267 w 715862"/>
                <a:gd name="connsiteY274" fmla="*/ 356559 h 735059"/>
                <a:gd name="connsiteX275" fmla="*/ 518384 w 715862"/>
                <a:gd name="connsiteY275" fmla="*/ 370273 h 735059"/>
                <a:gd name="connsiteX276" fmla="*/ 518384 w 715862"/>
                <a:gd name="connsiteY276" fmla="*/ 370273 h 735059"/>
                <a:gd name="connsiteX277" fmla="*/ 559525 w 715862"/>
                <a:gd name="connsiteY277" fmla="*/ 309932 h 735059"/>
                <a:gd name="connsiteX278" fmla="*/ 540326 w 715862"/>
                <a:gd name="connsiteY278" fmla="*/ 290732 h 735059"/>
                <a:gd name="connsiteX279" fmla="*/ 551296 w 715862"/>
                <a:gd name="connsiteY279" fmla="*/ 274276 h 735059"/>
                <a:gd name="connsiteX280" fmla="*/ 570496 w 715862"/>
                <a:gd name="connsiteY280" fmla="*/ 277018 h 735059"/>
                <a:gd name="connsiteX281" fmla="*/ 573239 w 715862"/>
                <a:gd name="connsiteY281" fmla="*/ 296218 h 735059"/>
                <a:gd name="connsiteX282" fmla="*/ 559525 w 715862"/>
                <a:gd name="connsiteY282" fmla="*/ 309932 h 735059"/>
                <a:gd name="connsiteX283" fmla="*/ 559525 w 715862"/>
                <a:gd name="connsiteY283" fmla="*/ 309932 h 735059"/>
                <a:gd name="connsiteX284" fmla="*/ 493698 w 715862"/>
                <a:gd name="connsiteY284" fmla="*/ 290732 h 735059"/>
                <a:gd name="connsiteX285" fmla="*/ 474499 w 715862"/>
                <a:gd name="connsiteY285" fmla="*/ 309932 h 735059"/>
                <a:gd name="connsiteX286" fmla="*/ 458042 w 715862"/>
                <a:gd name="connsiteY286" fmla="*/ 298961 h 735059"/>
                <a:gd name="connsiteX287" fmla="*/ 460785 w 715862"/>
                <a:gd name="connsiteY287" fmla="*/ 279761 h 735059"/>
                <a:gd name="connsiteX288" fmla="*/ 479984 w 715862"/>
                <a:gd name="connsiteY288" fmla="*/ 277018 h 735059"/>
                <a:gd name="connsiteX289" fmla="*/ 493698 w 715862"/>
                <a:gd name="connsiteY289" fmla="*/ 290732 h 735059"/>
                <a:gd name="connsiteX290" fmla="*/ 493698 w 715862"/>
                <a:gd name="connsiteY290" fmla="*/ 290732 h 735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Lst>
              <a:rect l="l" t="t" r="r" b="b"/>
              <a:pathLst>
                <a:path w="715862" h="735059">
                  <a:moveTo>
                    <a:pt x="0" y="628092"/>
                  </a:moveTo>
                  <a:cubicBezTo>
                    <a:pt x="0" y="633577"/>
                    <a:pt x="5486" y="639063"/>
                    <a:pt x="10972" y="639063"/>
                  </a:cubicBezTo>
                  <a:lnTo>
                    <a:pt x="293476" y="639063"/>
                  </a:lnTo>
                  <a:lnTo>
                    <a:pt x="293476" y="614379"/>
                  </a:lnTo>
                  <a:lnTo>
                    <a:pt x="21943" y="614379"/>
                  </a:lnTo>
                  <a:lnTo>
                    <a:pt x="21943" y="589694"/>
                  </a:lnTo>
                  <a:lnTo>
                    <a:pt x="293476" y="589694"/>
                  </a:lnTo>
                  <a:lnTo>
                    <a:pt x="293476" y="565008"/>
                  </a:lnTo>
                  <a:lnTo>
                    <a:pt x="233135" y="565008"/>
                  </a:lnTo>
                  <a:lnTo>
                    <a:pt x="233135" y="282504"/>
                  </a:lnTo>
                  <a:cubicBezTo>
                    <a:pt x="233135" y="277018"/>
                    <a:pt x="227650" y="271533"/>
                    <a:pt x="222164" y="271533"/>
                  </a:cubicBezTo>
                  <a:lnTo>
                    <a:pt x="74055" y="271533"/>
                  </a:lnTo>
                  <a:cubicBezTo>
                    <a:pt x="68569" y="271533"/>
                    <a:pt x="63084" y="277018"/>
                    <a:pt x="63084" y="282504"/>
                  </a:cubicBezTo>
                  <a:lnTo>
                    <a:pt x="63084" y="565008"/>
                  </a:lnTo>
                  <a:lnTo>
                    <a:pt x="27428" y="565008"/>
                  </a:lnTo>
                  <a:lnTo>
                    <a:pt x="27428" y="515639"/>
                  </a:lnTo>
                  <a:lnTo>
                    <a:pt x="2743" y="515639"/>
                  </a:lnTo>
                  <a:lnTo>
                    <a:pt x="2743" y="628092"/>
                  </a:lnTo>
                  <a:lnTo>
                    <a:pt x="0" y="628092"/>
                  </a:lnTo>
                  <a:close/>
                  <a:moveTo>
                    <a:pt x="87769" y="296218"/>
                  </a:moveTo>
                  <a:lnTo>
                    <a:pt x="211193" y="296218"/>
                  </a:lnTo>
                  <a:lnTo>
                    <a:pt x="211193" y="567751"/>
                  </a:lnTo>
                  <a:lnTo>
                    <a:pt x="87769" y="567751"/>
                  </a:lnTo>
                  <a:lnTo>
                    <a:pt x="87769" y="296218"/>
                  </a:lnTo>
                  <a:close/>
                  <a:moveTo>
                    <a:pt x="639065" y="345587"/>
                  </a:moveTo>
                  <a:lnTo>
                    <a:pt x="663750" y="345587"/>
                  </a:lnTo>
                  <a:lnTo>
                    <a:pt x="663750" y="394958"/>
                  </a:lnTo>
                  <a:lnTo>
                    <a:pt x="639065" y="394958"/>
                  </a:lnTo>
                  <a:lnTo>
                    <a:pt x="639065" y="345587"/>
                  </a:lnTo>
                  <a:close/>
                  <a:moveTo>
                    <a:pt x="296219" y="493697"/>
                  </a:moveTo>
                  <a:lnTo>
                    <a:pt x="296219" y="518382"/>
                  </a:lnTo>
                  <a:lnTo>
                    <a:pt x="271535" y="518382"/>
                  </a:lnTo>
                  <a:cubicBezTo>
                    <a:pt x="266049" y="518382"/>
                    <a:pt x="260563" y="512896"/>
                    <a:pt x="260563" y="507411"/>
                  </a:cubicBezTo>
                  <a:lnTo>
                    <a:pt x="260563" y="285247"/>
                  </a:lnTo>
                  <a:cubicBezTo>
                    <a:pt x="260563" y="279761"/>
                    <a:pt x="266049" y="274276"/>
                    <a:pt x="271535" y="274276"/>
                  </a:cubicBezTo>
                  <a:lnTo>
                    <a:pt x="356560" y="274276"/>
                  </a:lnTo>
                  <a:lnTo>
                    <a:pt x="356560" y="298961"/>
                  </a:lnTo>
                  <a:lnTo>
                    <a:pt x="282506" y="298961"/>
                  </a:lnTo>
                  <a:lnTo>
                    <a:pt x="282506" y="496439"/>
                  </a:lnTo>
                  <a:lnTo>
                    <a:pt x="296219" y="496439"/>
                  </a:lnTo>
                  <a:close/>
                  <a:moveTo>
                    <a:pt x="0" y="159080"/>
                  </a:moveTo>
                  <a:cubicBezTo>
                    <a:pt x="0" y="159080"/>
                    <a:pt x="0" y="161823"/>
                    <a:pt x="0" y="161823"/>
                  </a:cubicBezTo>
                  <a:cubicBezTo>
                    <a:pt x="0" y="161823"/>
                    <a:pt x="0" y="493697"/>
                    <a:pt x="0" y="493697"/>
                  </a:cubicBezTo>
                  <a:lnTo>
                    <a:pt x="24686" y="493697"/>
                  </a:lnTo>
                  <a:lnTo>
                    <a:pt x="24686" y="235877"/>
                  </a:lnTo>
                  <a:cubicBezTo>
                    <a:pt x="38399" y="246849"/>
                    <a:pt x="54855" y="249591"/>
                    <a:pt x="71312" y="246849"/>
                  </a:cubicBezTo>
                  <a:cubicBezTo>
                    <a:pt x="87769" y="244106"/>
                    <a:pt x="101483" y="235877"/>
                    <a:pt x="112454" y="222163"/>
                  </a:cubicBezTo>
                  <a:cubicBezTo>
                    <a:pt x="123425" y="238620"/>
                    <a:pt x="142624" y="246849"/>
                    <a:pt x="161824" y="246849"/>
                  </a:cubicBezTo>
                  <a:cubicBezTo>
                    <a:pt x="181023" y="246849"/>
                    <a:pt x="200223" y="238620"/>
                    <a:pt x="211193" y="222163"/>
                  </a:cubicBezTo>
                  <a:cubicBezTo>
                    <a:pt x="222164" y="238620"/>
                    <a:pt x="241364" y="246849"/>
                    <a:pt x="260563" y="246849"/>
                  </a:cubicBezTo>
                  <a:cubicBezTo>
                    <a:pt x="279763" y="246849"/>
                    <a:pt x="298962" y="238620"/>
                    <a:pt x="309933" y="222163"/>
                  </a:cubicBezTo>
                  <a:cubicBezTo>
                    <a:pt x="329132" y="246849"/>
                    <a:pt x="362046" y="255077"/>
                    <a:pt x="389473" y="238620"/>
                  </a:cubicBezTo>
                  <a:lnTo>
                    <a:pt x="378502" y="216678"/>
                  </a:lnTo>
                  <a:cubicBezTo>
                    <a:pt x="367532" y="222163"/>
                    <a:pt x="353818" y="222163"/>
                    <a:pt x="342846" y="216678"/>
                  </a:cubicBezTo>
                  <a:cubicBezTo>
                    <a:pt x="331875" y="211192"/>
                    <a:pt x="323647" y="197478"/>
                    <a:pt x="323647" y="183765"/>
                  </a:cubicBezTo>
                  <a:lnTo>
                    <a:pt x="323647" y="172794"/>
                  </a:lnTo>
                  <a:lnTo>
                    <a:pt x="373017" y="172794"/>
                  </a:lnTo>
                  <a:lnTo>
                    <a:pt x="373017" y="148109"/>
                  </a:lnTo>
                  <a:lnTo>
                    <a:pt x="320904" y="148109"/>
                  </a:lnTo>
                  <a:lnTo>
                    <a:pt x="320904" y="24685"/>
                  </a:lnTo>
                  <a:lnTo>
                    <a:pt x="394959" y="24685"/>
                  </a:lnTo>
                  <a:lnTo>
                    <a:pt x="394959" y="109710"/>
                  </a:lnTo>
                  <a:lnTo>
                    <a:pt x="419644" y="109710"/>
                  </a:lnTo>
                  <a:lnTo>
                    <a:pt x="419644" y="24685"/>
                  </a:lnTo>
                  <a:lnTo>
                    <a:pt x="482727" y="24685"/>
                  </a:lnTo>
                  <a:lnTo>
                    <a:pt x="490956" y="123424"/>
                  </a:lnTo>
                  <a:lnTo>
                    <a:pt x="515641" y="120681"/>
                  </a:lnTo>
                  <a:lnTo>
                    <a:pt x="507412" y="21942"/>
                  </a:lnTo>
                  <a:lnTo>
                    <a:pt x="570496" y="21942"/>
                  </a:lnTo>
                  <a:lnTo>
                    <a:pt x="586953" y="123424"/>
                  </a:lnTo>
                  <a:lnTo>
                    <a:pt x="611638" y="120681"/>
                  </a:lnTo>
                  <a:lnTo>
                    <a:pt x="595181" y="24685"/>
                  </a:lnTo>
                  <a:lnTo>
                    <a:pt x="658264" y="24685"/>
                  </a:lnTo>
                  <a:lnTo>
                    <a:pt x="688435" y="148109"/>
                  </a:lnTo>
                  <a:lnTo>
                    <a:pt x="641808" y="148109"/>
                  </a:lnTo>
                  <a:lnTo>
                    <a:pt x="641808" y="172794"/>
                  </a:lnTo>
                  <a:lnTo>
                    <a:pt x="691178" y="172794"/>
                  </a:lnTo>
                  <a:lnTo>
                    <a:pt x="691178" y="183765"/>
                  </a:lnTo>
                  <a:cubicBezTo>
                    <a:pt x="691178" y="202964"/>
                    <a:pt x="674721" y="219421"/>
                    <a:pt x="655522" y="219421"/>
                  </a:cubicBezTo>
                  <a:lnTo>
                    <a:pt x="655522" y="244106"/>
                  </a:lnTo>
                  <a:cubicBezTo>
                    <a:pt x="669236" y="244106"/>
                    <a:pt x="682950" y="238620"/>
                    <a:pt x="691178" y="233135"/>
                  </a:cubicBezTo>
                  <a:lnTo>
                    <a:pt x="691178" y="416899"/>
                  </a:lnTo>
                  <a:lnTo>
                    <a:pt x="715862" y="416899"/>
                  </a:lnTo>
                  <a:cubicBezTo>
                    <a:pt x="715862" y="416899"/>
                    <a:pt x="715862" y="159080"/>
                    <a:pt x="715862" y="159080"/>
                  </a:cubicBezTo>
                  <a:cubicBezTo>
                    <a:pt x="715862" y="159080"/>
                    <a:pt x="715862" y="156337"/>
                    <a:pt x="715862" y="156337"/>
                  </a:cubicBezTo>
                  <a:cubicBezTo>
                    <a:pt x="715862" y="156337"/>
                    <a:pt x="680207" y="8228"/>
                    <a:pt x="680207" y="8228"/>
                  </a:cubicBezTo>
                  <a:cubicBezTo>
                    <a:pt x="680207" y="2742"/>
                    <a:pt x="674721" y="0"/>
                    <a:pt x="669236" y="0"/>
                  </a:cubicBezTo>
                  <a:lnTo>
                    <a:pt x="54855" y="0"/>
                  </a:lnTo>
                  <a:cubicBezTo>
                    <a:pt x="49370" y="0"/>
                    <a:pt x="43884" y="2742"/>
                    <a:pt x="43884" y="8228"/>
                  </a:cubicBezTo>
                  <a:lnTo>
                    <a:pt x="0" y="159080"/>
                  </a:lnTo>
                  <a:close/>
                  <a:moveTo>
                    <a:pt x="296219" y="150852"/>
                  </a:moveTo>
                  <a:lnTo>
                    <a:pt x="222164" y="150852"/>
                  </a:lnTo>
                  <a:lnTo>
                    <a:pt x="233135" y="27428"/>
                  </a:lnTo>
                  <a:lnTo>
                    <a:pt x="296219" y="27428"/>
                  </a:lnTo>
                  <a:lnTo>
                    <a:pt x="296219" y="150852"/>
                  </a:lnTo>
                  <a:close/>
                  <a:moveTo>
                    <a:pt x="222164" y="172794"/>
                  </a:moveTo>
                  <a:lnTo>
                    <a:pt x="296219" y="172794"/>
                  </a:lnTo>
                  <a:lnTo>
                    <a:pt x="296219" y="183765"/>
                  </a:lnTo>
                  <a:cubicBezTo>
                    <a:pt x="296219" y="202964"/>
                    <a:pt x="279763" y="219421"/>
                    <a:pt x="260563" y="219421"/>
                  </a:cubicBezTo>
                  <a:cubicBezTo>
                    <a:pt x="241364" y="219421"/>
                    <a:pt x="224907" y="202964"/>
                    <a:pt x="224907" y="183765"/>
                  </a:cubicBezTo>
                  <a:lnTo>
                    <a:pt x="224907" y="172794"/>
                  </a:lnTo>
                  <a:close/>
                  <a:moveTo>
                    <a:pt x="197480" y="150852"/>
                  </a:moveTo>
                  <a:lnTo>
                    <a:pt x="126167" y="150852"/>
                  </a:lnTo>
                  <a:lnTo>
                    <a:pt x="145367" y="27428"/>
                  </a:lnTo>
                  <a:lnTo>
                    <a:pt x="208450" y="27428"/>
                  </a:lnTo>
                  <a:lnTo>
                    <a:pt x="197480" y="150852"/>
                  </a:lnTo>
                  <a:close/>
                  <a:moveTo>
                    <a:pt x="123425" y="172794"/>
                  </a:moveTo>
                  <a:lnTo>
                    <a:pt x="197480" y="172794"/>
                  </a:lnTo>
                  <a:lnTo>
                    <a:pt x="197480" y="183765"/>
                  </a:lnTo>
                  <a:cubicBezTo>
                    <a:pt x="197480" y="202964"/>
                    <a:pt x="181023" y="219421"/>
                    <a:pt x="161824" y="219421"/>
                  </a:cubicBezTo>
                  <a:cubicBezTo>
                    <a:pt x="142624" y="219421"/>
                    <a:pt x="126167" y="202964"/>
                    <a:pt x="126167" y="183765"/>
                  </a:cubicBezTo>
                  <a:lnTo>
                    <a:pt x="126167" y="172794"/>
                  </a:lnTo>
                  <a:close/>
                  <a:moveTo>
                    <a:pt x="101483" y="150852"/>
                  </a:moveTo>
                  <a:lnTo>
                    <a:pt x="30171" y="150852"/>
                  </a:lnTo>
                  <a:lnTo>
                    <a:pt x="60341" y="27428"/>
                  </a:lnTo>
                  <a:lnTo>
                    <a:pt x="123425" y="27428"/>
                  </a:lnTo>
                  <a:lnTo>
                    <a:pt x="112454" y="87768"/>
                  </a:lnTo>
                  <a:lnTo>
                    <a:pt x="101483" y="150852"/>
                  </a:lnTo>
                  <a:close/>
                  <a:moveTo>
                    <a:pt x="24686" y="172794"/>
                  </a:moveTo>
                  <a:lnTo>
                    <a:pt x="98740" y="172794"/>
                  </a:lnTo>
                  <a:lnTo>
                    <a:pt x="98740" y="183765"/>
                  </a:lnTo>
                  <a:cubicBezTo>
                    <a:pt x="98740" y="202964"/>
                    <a:pt x="82283" y="219421"/>
                    <a:pt x="63084" y="219421"/>
                  </a:cubicBezTo>
                  <a:cubicBezTo>
                    <a:pt x="43884" y="219421"/>
                    <a:pt x="27428" y="202964"/>
                    <a:pt x="27428" y="183765"/>
                  </a:cubicBezTo>
                  <a:lnTo>
                    <a:pt x="27428" y="172794"/>
                  </a:lnTo>
                  <a:close/>
                  <a:moveTo>
                    <a:pt x="112454" y="394958"/>
                  </a:moveTo>
                  <a:lnTo>
                    <a:pt x="137138" y="394958"/>
                  </a:lnTo>
                  <a:lnTo>
                    <a:pt x="137138" y="469012"/>
                  </a:lnTo>
                  <a:lnTo>
                    <a:pt x="112454" y="469012"/>
                  </a:lnTo>
                  <a:lnTo>
                    <a:pt x="112454" y="394958"/>
                  </a:lnTo>
                  <a:close/>
                  <a:moveTo>
                    <a:pt x="688435" y="482725"/>
                  </a:moveTo>
                  <a:cubicBezTo>
                    <a:pt x="688435" y="485468"/>
                    <a:pt x="688435" y="488211"/>
                    <a:pt x="688435" y="493697"/>
                  </a:cubicBezTo>
                  <a:lnTo>
                    <a:pt x="688435" y="529353"/>
                  </a:lnTo>
                  <a:lnTo>
                    <a:pt x="628094" y="529353"/>
                  </a:lnTo>
                  <a:lnTo>
                    <a:pt x="628094" y="504668"/>
                  </a:lnTo>
                  <a:lnTo>
                    <a:pt x="603409" y="504668"/>
                  </a:lnTo>
                  <a:lnTo>
                    <a:pt x="603409" y="581465"/>
                  </a:lnTo>
                  <a:lnTo>
                    <a:pt x="529355" y="595179"/>
                  </a:lnTo>
                  <a:lnTo>
                    <a:pt x="529355" y="496439"/>
                  </a:lnTo>
                  <a:lnTo>
                    <a:pt x="562267" y="504668"/>
                  </a:lnTo>
                  <a:cubicBezTo>
                    <a:pt x="565010" y="504668"/>
                    <a:pt x="570496" y="504668"/>
                    <a:pt x="573239" y="501925"/>
                  </a:cubicBezTo>
                  <a:cubicBezTo>
                    <a:pt x="575981" y="499182"/>
                    <a:pt x="578724" y="496439"/>
                    <a:pt x="578724" y="490954"/>
                  </a:cubicBezTo>
                  <a:lnTo>
                    <a:pt x="578724" y="441584"/>
                  </a:lnTo>
                  <a:lnTo>
                    <a:pt x="639065" y="441584"/>
                  </a:lnTo>
                  <a:cubicBezTo>
                    <a:pt x="655522" y="441584"/>
                    <a:pt x="669236" y="449813"/>
                    <a:pt x="677464" y="460784"/>
                  </a:cubicBezTo>
                  <a:lnTo>
                    <a:pt x="696664" y="447070"/>
                  </a:lnTo>
                  <a:cubicBezTo>
                    <a:pt x="682950" y="427870"/>
                    <a:pt x="661007" y="416899"/>
                    <a:pt x="636322" y="416899"/>
                  </a:cubicBezTo>
                  <a:lnTo>
                    <a:pt x="575981" y="416899"/>
                  </a:lnTo>
                  <a:lnTo>
                    <a:pt x="575981" y="411414"/>
                  </a:lnTo>
                  <a:cubicBezTo>
                    <a:pt x="603409" y="392215"/>
                    <a:pt x="619866" y="364787"/>
                    <a:pt x="625351" y="331874"/>
                  </a:cubicBezTo>
                  <a:lnTo>
                    <a:pt x="625351" y="331874"/>
                  </a:lnTo>
                  <a:cubicBezTo>
                    <a:pt x="644550" y="331874"/>
                    <a:pt x="661007" y="315418"/>
                    <a:pt x="661007" y="296218"/>
                  </a:cubicBezTo>
                  <a:cubicBezTo>
                    <a:pt x="661007" y="277018"/>
                    <a:pt x="644550" y="260562"/>
                    <a:pt x="625351" y="260562"/>
                  </a:cubicBezTo>
                  <a:lnTo>
                    <a:pt x="625351" y="200221"/>
                  </a:lnTo>
                  <a:cubicBezTo>
                    <a:pt x="625351" y="167308"/>
                    <a:pt x="597924" y="139880"/>
                    <a:pt x="565010" y="139880"/>
                  </a:cubicBezTo>
                  <a:lnTo>
                    <a:pt x="405930" y="139880"/>
                  </a:lnTo>
                  <a:cubicBezTo>
                    <a:pt x="400444" y="139880"/>
                    <a:pt x="394959" y="145366"/>
                    <a:pt x="394959" y="150852"/>
                  </a:cubicBezTo>
                  <a:lnTo>
                    <a:pt x="394959" y="186508"/>
                  </a:lnTo>
                  <a:cubicBezTo>
                    <a:pt x="394959" y="197478"/>
                    <a:pt x="400444" y="211192"/>
                    <a:pt x="408673" y="219421"/>
                  </a:cubicBezTo>
                  <a:cubicBezTo>
                    <a:pt x="408673" y="222163"/>
                    <a:pt x="408673" y="260562"/>
                    <a:pt x="408673" y="260562"/>
                  </a:cubicBezTo>
                  <a:cubicBezTo>
                    <a:pt x="389473" y="260562"/>
                    <a:pt x="373017" y="277018"/>
                    <a:pt x="373017" y="296218"/>
                  </a:cubicBezTo>
                  <a:cubicBezTo>
                    <a:pt x="373017" y="315418"/>
                    <a:pt x="389473" y="331874"/>
                    <a:pt x="408673" y="331874"/>
                  </a:cubicBezTo>
                  <a:lnTo>
                    <a:pt x="408673" y="331874"/>
                  </a:lnTo>
                  <a:cubicBezTo>
                    <a:pt x="411415" y="364787"/>
                    <a:pt x="430615" y="392215"/>
                    <a:pt x="458042" y="411414"/>
                  </a:cubicBezTo>
                  <a:lnTo>
                    <a:pt x="458042" y="416899"/>
                  </a:lnTo>
                  <a:lnTo>
                    <a:pt x="397701" y="416899"/>
                  </a:lnTo>
                  <a:cubicBezTo>
                    <a:pt x="356560" y="416899"/>
                    <a:pt x="323647" y="449813"/>
                    <a:pt x="323647" y="490954"/>
                  </a:cubicBezTo>
                  <a:lnTo>
                    <a:pt x="323647" y="674719"/>
                  </a:lnTo>
                  <a:cubicBezTo>
                    <a:pt x="323647" y="707632"/>
                    <a:pt x="351075" y="735060"/>
                    <a:pt x="383987" y="735060"/>
                  </a:cubicBezTo>
                  <a:lnTo>
                    <a:pt x="655522" y="735060"/>
                  </a:lnTo>
                  <a:cubicBezTo>
                    <a:pt x="688435" y="735060"/>
                    <a:pt x="715862" y="707632"/>
                    <a:pt x="715862" y="674719"/>
                  </a:cubicBezTo>
                  <a:lnTo>
                    <a:pt x="715862" y="490954"/>
                  </a:lnTo>
                  <a:cubicBezTo>
                    <a:pt x="715862" y="485468"/>
                    <a:pt x="715862" y="479983"/>
                    <a:pt x="713120" y="477240"/>
                  </a:cubicBezTo>
                  <a:lnTo>
                    <a:pt x="688435" y="482725"/>
                  </a:lnTo>
                  <a:lnTo>
                    <a:pt x="688435" y="482725"/>
                  </a:lnTo>
                  <a:close/>
                  <a:moveTo>
                    <a:pt x="405930" y="309932"/>
                  </a:moveTo>
                  <a:cubicBezTo>
                    <a:pt x="400444" y="309932"/>
                    <a:pt x="394959" y="304446"/>
                    <a:pt x="394959" y="298961"/>
                  </a:cubicBezTo>
                  <a:cubicBezTo>
                    <a:pt x="394959" y="293475"/>
                    <a:pt x="400444" y="287990"/>
                    <a:pt x="405930" y="287990"/>
                  </a:cubicBezTo>
                  <a:lnTo>
                    <a:pt x="405930" y="309932"/>
                  </a:lnTo>
                  <a:close/>
                  <a:moveTo>
                    <a:pt x="628094" y="285247"/>
                  </a:moveTo>
                  <a:cubicBezTo>
                    <a:pt x="633579" y="285247"/>
                    <a:pt x="639065" y="290732"/>
                    <a:pt x="639065" y="296218"/>
                  </a:cubicBezTo>
                  <a:cubicBezTo>
                    <a:pt x="639065" y="301704"/>
                    <a:pt x="633579" y="307189"/>
                    <a:pt x="628094" y="307189"/>
                  </a:cubicBezTo>
                  <a:lnTo>
                    <a:pt x="628094" y="285247"/>
                  </a:lnTo>
                  <a:close/>
                  <a:moveTo>
                    <a:pt x="381245" y="715860"/>
                  </a:moveTo>
                  <a:cubicBezTo>
                    <a:pt x="364789" y="715860"/>
                    <a:pt x="351075" y="704889"/>
                    <a:pt x="345589" y="691176"/>
                  </a:cubicBezTo>
                  <a:lnTo>
                    <a:pt x="416901" y="691176"/>
                  </a:lnTo>
                  <a:lnTo>
                    <a:pt x="463528" y="702146"/>
                  </a:lnTo>
                  <a:lnTo>
                    <a:pt x="405930" y="715860"/>
                  </a:lnTo>
                  <a:lnTo>
                    <a:pt x="381245" y="715860"/>
                  </a:lnTo>
                  <a:lnTo>
                    <a:pt x="381245" y="715860"/>
                  </a:lnTo>
                  <a:close/>
                  <a:moveTo>
                    <a:pt x="345589" y="554037"/>
                  </a:moveTo>
                  <a:lnTo>
                    <a:pt x="405930" y="554037"/>
                  </a:lnTo>
                  <a:lnTo>
                    <a:pt x="405930" y="578722"/>
                  </a:lnTo>
                  <a:lnTo>
                    <a:pt x="345589" y="578722"/>
                  </a:lnTo>
                  <a:lnTo>
                    <a:pt x="345589" y="554037"/>
                  </a:lnTo>
                  <a:close/>
                  <a:moveTo>
                    <a:pt x="455300" y="444327"/>
                  </a:moveTo>
                  <a:lnTo>
                    <a:pt x="455300" y="493697"/>
                  </a:lnTo>
                  <a:cubicBezTo>
                    <a:pt x="455300" y="496439"/>
                    <a:pt x="458042" y="501925"/>
                    <a:pt x="460785" y="504668"/>
                  </a:cubicBezTo>
                  <a:cubicBezTo>
                    <a:pt x="463528" y="507411"/>
                    <a:pt x="469013" y="507411"/>
                    <a:pt x="471756" y="507411"/>
                  </a:cubicBezTo>
                  <a:lnTo>
                    <a:pt x="504670" y="499182"/>
                  </a:lnTo>
                  <a:lnTo>
                    <a:pt x="504670" y="597922"/>
                  </a:lnTo>
                  <a:lnTo>
                    <a:pt x="430615" y="584208"/>
                  </a:lnTo>
                  <a:lnTo>
                    <a:pt x="430615" y="507411"/>
                  </a:lnTo>
                  <a:lnTo>
                    <a:pt x="405930" y="507411"/>
                  </a:lnTo>
                  <a:lnTo>
                    <a:pt x="405930" y="532096"/>
                  </a:lnTo>
                  <a:lnTo>
                    <a:pt x="345589" y="532096"/>
                  </a:lnTo>
                  <a:lnTo>
                    <a:pt x="345589" y="496439"/>
                  </a:lnTo>
                  <a:cubicBezTo>
                    <a:pt x="345589" y="469012"/>
                    <a:pt x="367532" y="447070"/>
                    <a:pt x="394959" y="447070"/>
                  </a:cubicBezTo>
                  <a:lnTo>
                    <a:pt x="455300" y="447070"/>
                  </a:lnTo>
                  <a:close/>
                  <a:moveTo>
                    <a:pt x="479984" y="477240"/>
                  </a:moveTo>
                  <a:lnTo>
                    <a:pt x="479984" y="460784"/>
                  </a:lnTo>
                  <a:lnTo>
                    <a:pt x="493698" y="474498"/>
                  </a:lnTo>
                  <a:lnTo>
                    <a:pt x="479984" y="477240"/>
                  </a:lnTo>
                  <a:close/>
                  <a:moveTo>
                    <a:pt x="430615" y="233135"/>
                  </a:moveTo>
                  <a:cubicBezTo>
                    <a:pt x="430615" y="233135"/>
                    <a:pt x="433358" y="233135"/>
                    <a:pt x="433358" y="233135"/>
                  </a:cubicBezTo>
                  <a:lnTo>
                    <a:pt x="430615" y="241363"/>
                  </a:lnTo>
                  <a:lnTo>
                    <a:pt x="430615" y="233135"/>
                  </a:lnTo>
                  <a:close/>
                  <a:moveTo>
                    <a:pt x="603409" y="241363"/>
                  </a:moveTo>
                  <a:lnTo>
                    <a:pt x="589695" y="216678"/>
                  </a:lnTo>
                  <a:cubicBezTo>
                    <a:pt x="586953" y="213935"/>
                    <a:pt x="584210" y="211192"/>
                    <a:pt x="578724" y="211192"/>
                  </a:cubicBezTo>
                  <a:lnTo>
                    <a:pt x="444329" y="211192"/>
                  </a:lnTo>
                  <a:cubicBezTo>
                    <a:pt x="430615" y="211192"/>
                    <a:pt x="419644" y="200221"/>
                    <a:pt x="419644" y="186508"/>
                  </a:cubicBezTo>
                  <a:lnTo>
                    <a:pt x="419644" y="161823"/>
                  </a:lnTo>
                  <a:lnTo>
                    <a:pt x="567753" y="161823"/>
                  </a:lnTo>
                  <a:cubicBezTo>
                    <a:pt x="586953" y="161823"/>
                    <a:pt x="603409" y="178280"/>
                    <a:pt x="603409" y="197478"/>
                  </a:cubicBezTo>
                  <a:lnTo>
                    <a:pt x="603409" y="222163"/>
                  </a:lnTo>
                  <a:lnTo>
                    <a:pt x="603409" y="241363"/>
                  </a:lnTo>
                  <a:close/>
                  <a:moveTo>
                    <a:pt x="603409" y="320903"/>
                  </a:moveTo>
                  <a:cubicBezTo>
                    <a:pt x="603409" y="367530"/>
                    <a:pt x="565010" y="405928"/>
                    <a:pt x="518384" y="405928"/>
                  </a:cubicBezTo>
                  <a:cubicBezTo>
                    <a:pt x="471756" y="405928"/>
                    <a:pt x="433358" y="367530"/>
                    <a:pt x="433358" y="320903"/>
                  </a:cubicBezTo>
                  <a:lnTo>
                    <a:pt x="433358" y="287990"/>
                  </a:lnTo>
                  <a:lnTo>
                    <a:pt x="466270" y="235877"/>
                  </a:lnTo>
                  <a:lnTo>
                    <a:pt x="575981" y="235877"/>
                  </a:lnTo>
                  <a:lnTo>
                    <a:pt x="608895" y="287990"/>
                  </a:lnTo>
                  <a:lnTo>
                    <a:pt x="608895" y="320903"/>
                  </a:lnTo>
                  <a:lnTo>
                    <a:pt x="603409" y="320903"/>
                  </a:lnTo>
                  <a:close/>
                  <a:moveTo>
                    <a:pt x="540326" y="474498"/>
                  </a:moveTo>
                  <a:lnTo>
                    <a:pt x="554039" y="460784"/>
                  </a:lnTo>
                  <a:lnTo>
                    <a:pt x="554039" y="477240"/>
                  </a:lnTo>
                  <a:lnTo>
                    <a:pt x="540326" y="474498"/>
                  </a:lnTo>
                  <a:close/>
                  <a:moveTo>
                    <a:pt x="518384" y="463527"/>
                  </a:moveTo>
                  <a:lnTo>
                    <a:pt x="482727" y="427870"/>
                  </a:lnTo>
                  <a:lnTo>
                    <a:pt x="482727" y="427870"/>
                  </a:lnTo>
                  <a:cubicBezTo>
                    <a:pt x="507412" y="436099"/>
                    <a:pt x="532098" y="436099"/>
                    <a:pt x="556782" y="427870"/>
                  </a:cubicBezTo>
                  <a:lnTo>
                    <a:pt x="556782" y="427870"/>
                  </a:lnTo>
                  <a:lnTo>
                    <a:pt x="518384" y="463527"/>
                  </a:lnTo>
                  <a:close/>
                  <a:moveTo>
                    <a:pt x="688435" y="652777"/>
                  </a:moveTo>
                  <a:lnTo>
                    <a:pt x="688435" y="680205"/>
                  </a:lnTo>
                  <a:cubicBezTo>
                    <a:pt x="688435" y="699404"/>
                    <a:pt x="671978" y="715860"/>
                    <a:pt x="652779" y="715860"/>
                  </a:cubicBezTo>
                  <a:lnTo>
                    <a:pt x="630837" y="715860"/>
                  </a:lnTo>
                  <a:lnTo>
                    <a:pt x="422387" y="666491"/>
                  </a:lnTo>
                  <a:cubicBezTo>
                    <a:pt x="422387" y="666491"/>
                    <a:pt x="419644" y="666491"/>
                    <a:pt x="419644" y="666491"/>
                  </a:cubicBezTo>
                  <a:lnTo>
                    <a:pt x="345589" y="666491"/>
                  </a:lnTo>
                  <a:lnTo>
                    <a:pt x="345589" y="606150"/>
                  </a:lnTo>
                  <a:lnTo>
                    <a:pt x="419644" y="606150"/>
                  </a:lnTo>
                  <a:lnTo>
                    <a:pt x="688435" y="652777"/>
                  </a:lnTo>
                  <a:close/>
                  <a:moveTo>
                    <a:pt x="688435" y="603408"/>
                  </a:moveTo>
                  <a:lnTo>
                    <a:pt x="688435" y="625349"/>
                  </a:lnTo>
                  <a:lnTo>
                    <a:pt x="586953" y="608893"/>
                  </a:lnTo>
                  <a:lnTo>
                    <a:pt x="614381" y="603408"/>
                  </a:lnTo>
                  <a:lnTo>
                    <a:pt x="688435" y="603408"/>
                  </a:lnTo>
                  <a:close/>
                  <a:moveTo>
                    <a:pt x="688435" y="554037"/>
                  </a:moveTo>
                  <a:lnTo>
                    <a:pt x="688435" y="578722"/>
                  </a:lnTo>
                  <a:lnTo>
                    <a:pt x="628094" y="578722"/>
                  </a:lnTo>
                  <a:lnTo>
                    <a:pt x="628094" y="554037"/>
                  </a:lnTo>
                  <a:lnTo>
                    <a:pt x="688435" y="554037"/>
                  </a:lnTo>
                  <a:close/>
                  <a:moveTo>
                    <a:pt x="578724" y="532096"/>
                  </a:moveTo>
                  <a:lnTo>
                    <a:pt x="578724" y="556780"/>
                  </a:lnTo>
                  <a:lnTo>
                    <a:pt x="554039" y="556780"/>
                  </a:lnTo>
                  <a:lnTo>
                    <a:pt x="554039" y="532096"/>
                  </a:lnTo>
                  <a:lnTo>
                    <a:pt x="578724" y="532096"/>
                  </a:lnTo>
                  <a:close/>
                  <a:moveTo>
                    <a:pt x="518384" y="370273"/>
                  </a:moveTo>
                  <a:cubicBezTo>
                    <a:pt x="501927" y="370273"/>
                    <a:pt x="488213" y="364787"/>
                    <a:pt x="474499" y="356559"/>
                  </a:cubicBezTo>
                  <a:lnTo>
                    <a:pt x="488213" y="337359"/>
                  </a:lnTo>
                  <a:cubicBezTo>
                    <a:pt x="507412" y="348330"/>
                    <a:pt x="529355" y="348330"/>
                    <a:pt x="548553" y="337359"/>
                  </a:cubicBezTo>
                  <a:lnTo>
                    <a:pt x="562267" y="356559"/>
                  </a:lnTo>
                  <a:cubicBezTo>
                    <a:pt x="548553" y="364787"/>
                    <a:pt x="532098" y="370273"/>
                    <a:pt x="518384" y="370273"/>
                  </a:cubicBezTo>
                  <a:lnTo>
                    <a:pt x="518384" y="370273"/>
                  </a:lnTo>
                  <a:close/>
                  <a:moveTo>
                    <a:pt x="559525" y="309932"/>
                  </a:moveTo>
                  <a:cubicBezTo>
                    <a:pt x="548553" y="309932"/>
                    <a:pt x="540326" y="301704"/>
                    <a:pt x="540326" y="290732"/>
                  </a:cubicBezTo>
                  <a:cubicBezTo>
                    <a:pt x="540326" y="282504"/>
                    <a:pt x="545811" y="277018"/>
                    <a:pt x="551296" y="274276"/>
                  </a:cubicBezTo>
                  <a:cubicBezTo>
                    <a:pt x="559525" y="271533"/>
                    <a:pt x="565010" y="274276"/>
                    <a:pt x="570496" y="277018"/>
                  </a:cubicBezTo>
                  <a:cubicBezTo>
                    <a:pt x="575981" y="282504"/>
                    <a:pt x="575981" y="290732"/>
                    <a:pt x="573239" y="296218"/>
                  </a:cubicBezTo>
                  <a:cubicBezTo>
                    <a:pt x="575981" y="304446"/>
                    <a:pt x="567753" y="309932"/>
                    <a:pt x="559525" y="309932"/>
                  </a:cubicBezTo>
                  <a:lnTo>
                    <a:pt x="559525" y="309932"/>
                  </a:lnTo>
                  <a:close/>
                  <a:moveTo>
                    <a:pt x="493698" y="290732"/>
                  </a:moveTo>
                  <a:cubicBezTo>
                    <a:pt x="493698" y="301704"/>
                    <a:pt x="485470" y="309932"/>
                    <a:pt x="474499" y="309932"/>
                  </a:cubicBezTo>
                  <a:cubicBezTo>
                    <a:pt x="466270" y="309932"/>
                    <a:pt x="460785" y="304446"/>
                    <a:pt x="458042" y="298961"/>
                  </a:cubicBezTo>
                  <a:cubicBezTo>
                    <a:pt x="455300" y="290732"/>
                    <a:pt x="458042" y="285247"/>
                    <a:pt x="460785" y="279761"/>
                  </a:cubicBezTo>
                  <a:cubicBezTo>
                    <a:pt x="466270" y="274276"/>
                    <a:pt x="474499" y="274276"/>
                    <a:pt x="479984" y="277018"/>
                  </a:cubicBezTo>
                  <a:cubicBezTo>
                    <a:pt x="488213" y="277018"/>
                    <a:pt x="493698" y="282504"/>
                    <a:pt x="493698" y="290732"/>
                  </a:cubicBezTo>
                  <a:lnTo>
                    <a:pt x="493698" y="290732"/>
                  </a:lnTo>
                  <a:close/>
                </a:path>
              </a:pathLst>
            </a:custGeom>
            <a:solidFill>
              <a:srgbClr val="000000"/>
            </a:solidFill>
            <a:ln w="27426" cap="flat">
              <a:noFill/>
              <a:prstDash val="solid"/>
              <a:miter/>
            </a:ln>
          </p:spPr>
          <p:txBody>
            <a:bodyPr rtlCol="0" anchor="ctr"/>
            <a:lstStyle/>
            <a:p>
              <a:endParaRPr lang="en-US"/>
            </a:p>
          </p:txBody>
        </p:sp>
      </p:grpSp>
      <p:grpSp>
        <p:nvGrpSpPr>
          <p:cNvPr id="31" name="Group 30">
            <a:extLst>
              <a:ext uri="{FF2B5EF4-FFF2-40B4-BE49-F238E27FC236}">
                <a16:creationId xmlns:a16="http://schemas.microsoft.com/office/drawing/2014/main" id="{94ECA27C-8DED-1BDD-65BE-C52EFBBFD438}"/>
              </a:ext>
            </a:extLst>
          </p:cNvPr>
          <p:cNvGrpSpPr/>
          <p:nvPr/>
        </p:nvGrpSpPr>
        <p:grpSpPr>
          <a:xfrm>
            <a:off x="5645434" y="2488087"/>
            <a:ext cx="901130" cy="912218"/>
            <a:chOff x="2899351" y="1724980"/>
            <a:chExt cx="3364829" cy="3406231"/>
          </a:xfrm>
        </p:grpSpPr>
        <p:sp>
          <p:nvSpPr>
            <p:cNvPr id="32" name="Freeform 941">
              <a:extLst>
                <a:ext uri="{FF2B5EF4-FFF2-40B4-BE49-F238E27FC236}">
                  <a16:creationId xmlns:a16="http://schemas.microsoft.com/office/drawing/2014/main" id="{83CA2804-E7FB-09FB-2A52-ABE2AD13BD02}"/>
                </a:ext>
              </a:extLst>
            </p:cNvPr>
            <p:cNvSpPr/>
            <p:nvPr/>
          </p:nvSpPr>
          <p:spPr>
            <a:xfrm>
              <a:off x="4465966" y="4201996"/>
              <a:ext cx="209518" cy="502638"/>
            </a:xfrm>
            <a:custGeom>
              <a:avLst/>
              <a:gdLst>
                <a:gd name="connsiteX0" fmla="*/ 105153 w 209518"/>
                <a:gd name="connsiteY0" fmla="*/ 502638 h 502638"/>
                <a:gd name="connsiteX1" fmla="*/ 1412 w 209518"/>
                <a:gd name="connsiteY1" fmla="*/ 258935 h 502638"/>
                <a:gd name="connsiteX2" fmla="*/ 3316 w 209518"/>
                <a:gd name="connsiteY2" fmla="*/ 232280 h 502638"/>
                <a:gd name="connsiteX3" fmla="*/ 102297 w 209518"/>
                <a:gd name="connsiteY3" fmla="*/ 0 h 502638"/>
                <a:gd name="connsiteX4" fmla="*/ 114670 w 209518"/>
                <a:gd name="connsiteY4" fmla="*/ 19039 h 502638"/>
                <a:gd name="connsiteX5" fmla="*/ 204134 w 209518"/>
                <a:gd name="connsiteY5" fmla="*/ 227520 h 502638"/>
                <a:gd name="connsiteX6" fmla="*/ 207941 w 209518"/>
                <a:gd name="connsiteY6" fmla="*/ 260839 h 502638"/>
                <a:gd name="connsiteX7" fmla="*/ 105153 w 209518"/>
                <a:gd name="connsiteY7" fmla="*/ 502638 h 502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518" h="502638">
                  <a:moveTo>
                    <a:pt x="105153" y="502638"/>
                  </a:moveTo>
                  <a:cubicBezTo>
                    <a:pt x="68035" y="415057"/>
                    <a:pt x="33772" y="337948"/>
                    <a:pt x="1412" y="258935"/>
                  </a:cubicBezTo>
                  <a:cubicBezTo>
                    <a:pt x="-1443" y="251319"/>
                    <a:pt x="461" y="239895"/>
                    <a:pt x="3316" y="232280"/>
                  </a:cubicBezTo>
                  <a:cubicBezTo>
                    <a:pt x="35675" y="156122"/>
                    <a:pt x="68035" y="79965"/>
                    <a:pt x="102297" y="0"/>
                  </a:cubicBezTo>
                  <a:cubicBezTo>
                    <a:pt x="108008" y="8568"/>
                    <a:pt x="112767" y="13327"/>
                    <a:pt x="114670" y="19039"/>
                  </a:cubicBezTo>
                  <a:cubicBezTo>
                    <a:pt x="145126" y="88533"/>
                    <a:pt x="174630" y="158026"/>
                    <a:pt x="204134" y="227520"/>
                  </a:cubicBezTo>
                  <a:cubicBezTo>
                    <a:pt x="207941" y="237040"/>
                    <a:pt x="211748" y="251319"/>
                    <a:pt x="207941" y="260839"/>
                  </a:cubicBezTo>
                  <a:cubicBezTo>
                    <a:pt x="176534" y="338900"/>
                    <a:pt x="143223" y="416009"/>
                    <a:pt x="105153" y="502638"/>
                  </a:cubicBezTo>
                  <a:close/>
                </a:path>
              </a:pathLst>
            </a:custGeom>
            <a:solidFill>
              <a:srgbClr val="297239"/>
            </a:solidFill>
            <a:ln w="9514" cap="flat">
              <a:noFill/>
              <a:prstDash val="solid"/>
              <a:miter/>
            </a:ln>
          </p:spPr>
          <p:txBody>
            <a:bodyPr rtlCol="0" anchor="ctr"/>
            <a:lstStyle/>
            <a:p>
              <a:endParaRPr lang="en-US"/>
            </a:p>
          </p:txBody>
        </p:sp>
        <p:grpSp>
          <p:nvGrpSpPr>
            <p:cNvPr id="33" name="Group 32">
              <a:extLst>
                <a:ext uri="{FF2B5EF4-FFF2-40B4-BE49-F238E27FC236}">
                  <a16:creationId xmlns:a16="http://schemas.microsoft.com/office/drawing/2014/main" id="{4DD7E5E4-EFE8-C710-8504-7E68E46B546D}"/>
                </a:ext>
              </a:extLst>
            </p:cNvPr>
            <p:cNvGrpSpPr/>
            <p:nvPr/>
          </p:nvGrpSpPr>
          <p:grpSpPr>
            <a:xfrm>
              <a:off x="2899351" y="1724980"/>
              <a:ext cx="3364829" cy="3406231"/>
              <a:chOff x="2899351" y="1724980"/>
              <a:chExt cx="3364829" cy="3406231"/>
            </a:xfrm>
          </p:grpSpPr>
          <p:sp>
            <p:nvSpPr>
              <p:cNvPr id="34" name="Freeform 943">
                <a:extLst>
                  <a:ext uri="{FF2B5EF4-FFF2-40B4-BE49-F238E27FC236}">
                    <a16:creationId xmlns:a16="http://schemas.microsoft.com/office/drawing/2014/main" id="{53B23790-8764-92A2-47B6-53AB325E00C4}"/>
                  </a:ext>
                </a:extLst>
              </p:cNvPr>
              <p:cNvSpPr/>
              <p:nvPr/>
            </p:nvSpPr>
            <p:spPr>
              <a:xfrm>
                <a:off x="3238658" y="2222541"/>
                <a:ext cx="2793401" cy="2672486"/>
              </a:xfrm>
              <a:custGeom>
                <a:avLst/>
                <a:gdLst>
                  <a:gd name="connsiteX0" fmla="*/ 2662550 w 2793401"/>
                  <a:gd name="connsiteY0" fmla="*/ 1257865 h 2672486"/>
                  <a:gd name="connsiteX1" fmla="*/ 2228554 w 2793401"/>
                  <a:gd name="connsiteY1" fmla="*/ 1257865 h 2672486"/>
                  <a:gd name="connsiteX2" fmla="*/ 2228554 w 2793401"/>
                  <a:gd name="connsiteY2" fmla="*/ 1145533 h 2672486"/>
                  <a:gd name="connsiteX3" fmla="*/ 2638756 w 2793401"/>
                  <a:gd name="connsiteY3" fmla="*/ 1145533 h 2672486"/>
                  <a:gd name="connsiteX4" fmla="*/ 2393206 w 2793401"/>
                  <a:gd name="connsiteY4" fmla="*/ 646702 h 2672486"/>
                  <a:gd name="connsiteX5" fmla="*/ 2258058 w 2793401"/>
                  <a:gd name="connsiteY5" fmla="*/ 735235 h 2672486"/>
                  <a:gd name="connsiteX6" fmla="*/ 2195243 w 2793401"/>
                  <a:gd name="connsiteY6" fmla="*/ 640991 h 2672486"/>
                  <a:gd name="connsiteX7" fmla="*/ 2315163 w 2793401"/>
                  <a:gd name="connsiteY7" fmla="*/ 559121 h 2672486"/>
                  <a:gd name="connsiteX8" fmla="*/ 1900201 w 2793401"/>
                  <a:gd name="connsiteY8" fmla="*/ 253540 h 2672486"/>
                  <a:gd name="connsiteX9" fmla="*/ 1817399 w 2793401"/>
                  <a:gd name="connsiteY9" fmla="*/ 377296 h 2672486"/>
                  <a:gd name="connsiteX10" fmla="*/ 1723177 w 2793401"/>
                  <a:gd name="connsiteY10" fmla="*/ 314466 h 2672486"/>
                  <a:gd name="connsiteX11" fmla="*/ 1794557 w 2793401"/>
                  <a:gd name="connsiteY11" fmla="*/ 205942 h 2672486"/>
                  <a:gd name="connsiteX12" fmla="*/ 1371982 w 2793401"/>
                  <a:gd name="connsiteY12" fmla="*/ 119313 h 2672486"/>
                  <a:gd name="connsiteX13" fmla="*/ 1371982 w 2793401"/>
                  <a:gd name="connsiteY13" fmla="*/ 572449 h 2672486"/>
                  <a:gd name="connsiteX14" fmla="*/ 1257773 w 2793401"/>
                  <a:gd name="connsiteY14" fmla="*/ 572449 h 2672486"/>
                  <a:gd name="connsiteX15" fmla="*/ 1257773 w 2793401"/>
                  <a:gd name="connsiteY15" fmla="*/ 122169 h 2672486"/>
                  <a:gd name="connsiteX16" fmla="*/ 768575 w 2793401"/>
                  <a:gd name="connsiteY16" fmla="*/ 251636 h 2672486"/>
                  <a:gd name="connsiteX17" fmla="*/ 847570 w 2793401"/>
                  <a:gd name="connsiteY17" fmla="*/ 371584 h 2672486"/>
                  <a:gd name="connsiteX18" fmla="*/ 753348 w 2793401"/>
                  <a:gd name="connsiteY18" fmla="*/ 434414 h 2672486"/>
                  <a:gd name="connsiteX19" fmla="*/ 668642 w 2793401"/>
                  <a:gd name="connsiteY19" fmla="*/ 308754 h 2672486"/>
                  <a:gd name="connsiteX20" fmla="*/ 306979 w 2793401"/>
                  <a:gd name="connsiteY20" fmla="*/ 670502 h 2672486"/>
                  <a:gd name="connsiteX21" fmla="*/ 432609 w 2793401"/>
                  <a:gd name="connsiteY21" fmla="*/ 755227 h 2672486"/>
                  <a:gd name="connsiteX22" fmla="*/ 369794 w 2793401"/>
                  <a:gd name="connsiteY22" fmla="*/ 850423 h 2672486"/>
                  <a:gd name="connsiteX23" fmla="*/ 249874 w 2793401"/>
                  <a:gd name="connsiteY23" fmla="*/ 771410 h 2672486"/>
                  <a:gd name="connsiteX24" fmla="*/ 129954 w 2793401"/>
                  <a:gd name="connsiteY24" fmla="*/ 1143629 h 2672486"/>
                  <a:gd name="connsiteX25" fmla="*/ 569661 w 2793401"/>
                  <a:gd name="connsiteY25" fmla="*/ 1143629 h 2672486"/>
                  <a:gd name="connsiteX26" fmla="*/ 569661 w 2793401"/>
                  <a:gd name="connsiteY26" fmla="*/ 1258817 h 2672486"/>
                  <a:gd name="connsiteX27" fmla="*/ 118533 w 2793401"/>
                  <a:gd name="connsiteY27" fmla="*/ 1258817 h 2672486"/>
                  <a:gd name="connsiteX28" fmla="*/ 157555 w 2793401"/>
                  <a:gd name="connsiteY28" fmla="*/ 1630084 h 2672486"/>
                  <a:gd name="connsiteX29" fmla="*/ 317448 w 2793401"/>
                  <a:gd name="connsiteY29" fmla="*/ 1551071 h 2672486"/>
                  <a:gd name="connsiteX30" fmla="*/ 367890 w 2793401"/>
                  <a:gd name="connsiteY30" fmla="*/ 1651979 h 2672486"/>
                  <a:gd name="connsiteX31" fmla="*/ 192769 w 2793401"/>
                  <a:gd name="connsiteY31" fmla="*/ 1740512 h 2672486"/>
                  <a:gd name="connsiteX32" fmla="*/ 549674 w 2793401"/>
                  <a:gd name="connsiteY32" fmla="*/ 2240294 h 2672486"/>
                  <a:gd name="connsiteX33" fmla="*/ 477341 w 2793401"/>
                  <a:gd name="connsiteY33" fmla="*/ 2326923 h 2672486"/>
                  <a:gd name="connsiteX34" fmla="*/ 227032 w 2793401"/>
                  <a:gd name="connsiteY34" fmla="*/ 2052757 h 2672486"/>
                  <a:gd name="connsiteX35" fmla="*/ 843763 w 2793401"/>
                  <a:gd name="connsiteY35" fmla="*/ 91706 h 2672486"/>
                  <a:gd name="connsiteX36" fmla="*/ 1904008 w 2793401"/>
                  <a:gd name="connsiteY36" fmla="*/ 129785 h 2672486"/>
                  <a:gd name="connsiteX37" fmla="*/ 2758676 w 2793401"/>
                  <a:gd name="connsiteY37" fmla="*/ 1181707 h 2672486"/>
                  <a:gd name="connsiteX38" fmla="*/ 2219988 w 2793401"/>
                  <a:gd name="connsiteY38" fmla="*/ 2658207 h 2672486"/>
                  <a:gd name="connsiteX39" fmla="*/ 2200953 w 2793401"/>
                  <a:gd name="connsiteY39" fmla="*/ 2672487 h 2672486"/>
                  <a:gd name="connsiteX40" fmla="*/ 2134331 w 2793401"/>
                  <a:gd name="connsiteY40" fmla="*/ 2583954 h 2672486"/>
                  <a:gd name="connsiteX41" fmla="*/ 2257106 w 2793401"/>
                  <a:gd name="connsiteY41" fmla="*/ 2475430 h 2672486"/>
                  <a:gd name="connsiteX42" fmla="*/ 2371316 w 2793401"/>
                  <a:gd name="connsiteY42" fmla="*/ 2357386 h 2672486"/>
                  <a:gd name="connsiteX43" fmla="*/ 2250444 w 2793401"/>
                  <a:gd name="connsiteY43" fmla="*/ 2275517 h 2672486"/>
                  <a:gd name="connsiteX44" fmla="*/ 2312307 w 2793401"/>
                  <a:gd name="connsiteY44" fmla="*/ 2181272 h 2672486"/>
                  <a:gd name="connsiteX45" fmla="*/ 2437938 w 2793401"/>
                  <a:gd name="connsiteY45" fmla="*/ 2263141 h 2672486"/>
                  <a:gd name="connsiteX46" fmla="*/ 2653032 w 2793401"/>
                  <a:gd name="connsiteY46" fmla="*/ 1752887 h 2672486"/>
                  <a:gd name="connsiteX47" fmla="*/ 2495043 w 2793401"/>
                  <a:gd name="connsiteY47" fmla="*/ 1711953 h 2672486"/>
                  <a:gd name="connsiteX48" fmla="*/ 2522643 w 2793401"/>
                  <a:gd name="connsiteY48" fmla="*/ 1603429 h 2672486"/>
                  <a:gd name="connsiteX49" fmla="*/ 2670164 w 2793401"/>
                  <a:gd name="connsiteY49" fmla="*/ 1638651 h 2672486"/>
                  <a:gd name="connsiteX50" fmla="*/ 2662550 w 2793401"/>
                  <a:gd name="connsiteY50" fmla="*/ 1257865 h 2672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793401" h="2672486">
                    <a:moveTo>
                      <a:pt x="2662550" y="1257865"/>
                    </a:moveTo>
                    <a:cubicBezTo>
                      <a:pt x="2515029" y="1257865"/>
                      <a:pt x="2372267" y="1257865"/>
                      <a:pt x="2228554" y="1257865"/>
                    </a:cubicBezTo>
                    <a:cubicBezTo>
                      <a:pt x="2228554" y="1220738"/>
                      <a:pt x="2228554" y="1185515"/>
                      <a:pt x="2228554" y="1145533"/>
                    </a:cubicBezTo>
                    <a:cubicBezTo>
                      <a:pt x="2363701" y="1145533"/>
                      <a:pt x="2499801" y="1145533"/>
                      <a:pt x="2638756" y="1145533"/>
                    </a:cubicBezTo>
                    <a:cubicBezTo>
                      <a:pt x="2591169" y="959899"/>
                      <a:pt x="2509319" y="797113"/>
                      <a:pt x="2393206" y="646702"/>
                    </a:cubicBezTo>
                    <a:cubicBezTo>
                      <a:pt x="2348474" y="676213"/>
                      <a:pt x="2304693" y="704772"/>
                      <a:pt x="2258058" y="735235"/>
                    </a:cubicBezTo>
                    <a:cubicBezTo>
                      <a:pt x="2237119" y="703820"/>
                      <a:pt x="2217133" y="674309"/>
                      <a:pt x="2195243" y="640991"/>
                    </a:cubicBezTo>
                    <a:cubicBezTo>
                      <a:pt x="2236168" y="613384"/>
                      <a:pt x="2276141" y="585777"/>
                      <a:pt x="2315163" y="559121"/>
                    </a:cubicBezTo>
                    <a:cubicBezTo>
                      <a:pt x="2239023" y="458213"/>
                      <a:pt x="2013459" y="292571"/>
                      <a:pt x="1900201" y="253540"/>
                    </a:cubicBezTo>
                    <a:cubicBezTo>
                      <a:pt x="1873552" y="293523"/>
                      <a:pt x="1846903" y="333505"/>
                      <a:pt x="1817399" y="377296"/>
                    </a:cubicBezTo>
                    <a:cubicBezTo>
                      <a:pt x="1785992" y="356353"/>
                      <a:pt x="1755536" y="336361"/>
                      <a:pt x="1723177" y="314466"/>
                    </a:cubicBezTo>
                    <a:cubicBezTo>
                      <a:pt x="1746970" y="277339"/>
                      <a:pt x="1769812" y="243069"/>
                      <a:pt x="1794557" y="205942"/>
                    </a:cubicBezTo>
                    <a:cubicBezTo>
                      <a:pt x="1658458" y="152632"/>
                      <a:pt x="1519503" y="126929"/>
                      <a:pt x="1371982" y="119313"/>
                    </a:cubicBezTo>
                    <a:cubicBezTo>
                      <a:pt x="1371982" y="270676"/>
                      <a:pt x="1371982" y="420134"/>
                      <a:pt x="1371982" y="572449"/>
                    </a:cubicBezTo>
                    <a:cubicBezTo>
                      <a:pt x="1332009" y="572449"/>
                      <a:pt x="1297746" y="572449"/>
                      <a:pt x="1257773" y="572449"/>
                    </a:cubicBezTo>
                    <a:cubicBezTo>
                      <a:pt x="1257773" y="423942"/>
                      <a:pt x="1257773" y="274484"/>
                      <a:pt x="1257773" y="122169"/>
                    </a:cubicBezTo>
                    <a:cubicBezTo>
                      <a:pt x="1083603" y="129785"/>
                      <a:pt x="922758" y="172623"/>
                      <a:pt x="768575" y="251636"/>
                    </a:cubicBezTo>
                    <a:cubicBezTo>
                      <a:pt x="795224" y="292571"/>
                      <a:pt x="820921" y="330650"/>
                      <a:pt x="847570" y="371584"/>
                    </a:cubicBezTo>
                    <a:cubicBezTo>
                      <a:pt x="816163" y="392527"/>
                      <a:pt x="786659" y="412519"/>
                      <a:pt x="753348" y="434414"/>
                    </a:cubicBezTo>
                    <a:cubicBezTo>
                      <a:pt x="724795" y="392527"/>
                      <a:pt x="697194" y="352545"/>
                      <a:pt x="668642" y="308754"/>
                    </a:cubicBezTo>
                    <a:cubicBezTo>
                      <a:pt x="522073" y="402999"/>
                      <a:pt x="402153" y="522947"/>
                      <a:pt x="306979" y="670502"/>
                    </a:cubicBezTo>
                    <a:cubicBezTo>
                      <a:pt x="348856" y="699061"/>
                      <a:pt x="388829" y="725716"/>
                      <a:pt x="432609" y="755227"/>
                    </a:cubicBezTo>
                    <a:cubicBezTo>
                      <a:pt x="411671" y="786641"/>
                      <a:pt x="391684" y="817104"/>
                      <a:pt x="369794" y="850423"/>
                    </a:cubicBezTo>
                    <a:cubicBezTo>
                      <a:pt x="328869" y="823768"/>
                      <a:pt x="290799" y="798065"/>
                      <a:pt x="249874" y="771410"/>
                    </a:cubicBezTo>
                    <a:cubicBezTo>
                      <a:pt x="188010" y="889454"/>
                      <a:pt x="150892" y="1011306"/>
                      <a:pt x="129954" y="1143629"/>
                    </a:cubicBezTo>
                    <a:cubicBezTo>
                      <a:pt x="276523" y="1143629"/>
                      <a:pt x="422140" y="1143629"/>
                      <a:pt x="569661" y="1143629"/>
                    </a:cubicBezTo>
                    <a:cubicBezTo>
                      <a:pt x="569661" y="1183612"/>
                      <a:pt x="569661" y="1219786"/>
                      <a:pt x="569661" y="1258817"/>
                    </a:cubicBezTo>
                    <a:cubicBezTo>
                      <a:pt x="420236" y="1258817"/>
                      <a:pt x="271764" y="1258817"/>
                      <a:pt x="118533" y="1258817"/>
                    </a:cubicBezTo>
                    <a:cubicBezTo>
                      <a:pt x="109967" y="1386380"/>
                      <a:pt x="126147" y="1507280"/>
                      <a:pt x="157555" y="1630084"/>
                    </a:cubicBezTo>
                    <a:cubicBezTo>
                      <a:pt x="212756" y="1602477"/>
                      <a:pt x="264150" y="1577726"/>
                      <a:pt x="317448" y="1551071"/>
                    </a:cubicBezTo>
                    <a:cubicBezTo>
                      <a:pt x="334579" y="1584389"/>
                      <a:pt x="349807" y="1615804"/>
                      <a:pt x="367890" y="1651979"/>
                    </a:cubicBezTo>
                    <a:cubicBezTo>
                      <a:pt x="309834" y="1681490"/>
                      <a:pt x="253681" y="1710049"/>
                      <a:pt x="192769" y="1740512"/>
                    </a:cubicBezTo>
                    <a:cubicBezTo>
                      <a:pt x="267005" y="1938521"/>
                      <a:pt x="386925" y="2102259"/>
                      <a:pt x="549674" y="2240294"/>
                    </a:cubicBezTo>
                    <a:cubicBezTo>
                      <a:pt x="525880" y="2268853"/>
                      <a:pt x="502087" y="2297412"/>
                      <a:pt x="477341" y="2326923"/>
                    </a:cubicBezTo>
                    <a:cubicBezTo>
                      <a:pt x="379311" y="2246958"/>
                      <a:pt x="295558" y="2156521"/>
                      <a:pt x="227032" y="2052757"/>
                    </a:cubicBezTo>
                    <a:cubicBezTo>
                      <a:pt x="-245986" y="1344494"/>
                      <a:pt x="49055" y="399191"/>
                      <a:pt x="843763" y="91706"/>
                    </a:cubicBezTo>
                    <a:cubicBezTo>
                      <a:pt x="1200668" y="-46329"/>
                      <a:pt x="1558525" y="-24434"/>
                      <a:pt x="1904008" y="129785"/>
                    </a:cubicBezTo>
                    <a:cubicBezTo>
                      <a:pt x="2362750" y="335409"/>
                      <a:pt x="2659694" y="687637"/>
                      <a:pt x="2758676" y="1181707"/>
                    </a:cubicBezTo>
                    <a:cubicBezTo>
                      <a:pt x="2877644" y="1776686"/>
                      <a:pt x="2689199" y="2271709"/>
                      <a:pt x="2219988" y="2658207"/>
                    </a:cubicBezTo>
                    <a:cubicBezTo>
                      <a:pt x="2214277" y="2662967"/>
                      <a:pt x="2208567" y="2665823"/>
                      <a:pt x="2200953" y="2672487"/>
                    </a:cubicBezTo>
                    <a:cubicBezTo>
                      <a:pt x="2178111" y="2642024"/>
                      <a:pt x="2156221" y="2612513"/>
                      <a:pt x="2134331" y="2583954"/>
                    </a:cubicBezTo>
                    <a:cubicBezTo>
                      <a:pt x="2177159" y="2546827"/>
                      <a:pt x="2218084" y="2512557"/>
                      <a:pt x="2257106" y="2475430"/>
                    </a:cubicBezTo>
                    <a:cubicBezTo>
                      <a:pt x="2295176" y="2438303"/>
                      <a:pt x="2331342" y="2399272"/>
                      <a:pt x="2371316" y="2357386"/>
                    </a:cubicBezTo>
                    <a:cubicBezTo>
                      <a:pt x="2329439" y="2328827"/>
                      <a:pt x="2291369" y="2303124"/>
                      <a:pt x="2250444" y="2275517"/>
                    </a:cubicBezTo>
                    <a:cubicBezTo>
                      <a:pt x="2271382" y="2244102"/>
                      <a:pt x="2291369" y="2213639"/>
                      <a:pt x="2312307" y="2181272"/>
                    </a:cubicBezTo>
                    <a:cubicBezTo>
                      <a:pt x="2355136" y="2208879"/>
                      <a:pt x="2395109" y="2235534"/>
                      <a:pt x="2437938" y="2263141"/>
                    </a:cubicBezTo>
                    <a:cubicBezTo>
                      <a:pt x="2545485" y="2107971"/>
                      <a:pt x="2615914" y="1939473"/>
                      <a:pt x="2653032" y="1752887"/>
                    </a:cubicBezTo>
                    <a:cubicBezTo>
                      <a:pt x="2599735" y="1738608"/>
                      <a:pt x="2548340" y="1725280"/>
                      <a:pt x="2495043" y="1711953"/>
                    </a:cubicBezTo>
                    <a:cubicBezTo>
                      <a:pt x="2504560" y="1675778"/>
                      <a:pt x="2513126" y="1641507"/>
                      <a:pt x="2522643" y="1603429"/>
                    </a:cubicBezTo>
                    <a:cubicBezTo>
                      <a:pt x="2572134" y="1614852"/>
                      <a:pt x="2619721" y="1626276"/>
                      <a:pt x="2670164" y="1638651"/>
                    </a:cubicBezTo>
                    <a:cubicBezTo>
                      <a:pt x="2690150" y="1510136"/>
                      <a:pt x="2684440" y="1385428"/>
                      <a:pt x="2662550" y="1257865"/>
                    </a:cubicBezTo>
                    <a:close/>
                  </a:path>
                </a:pathLst>
              </a:custGeom>
              <a:solidFill>
                <a:srgbClr val="000000"/>
              </a:solidFill>
              <a:ln w="9514" cap="flat">
                <a:noFill/>
                <a:prstDash val="solid"/>
                <a:miter/>
              </a:ln>
            </p:spPr>
            <p:txBody>
              <a:bodyPr rtlCol="0" anchor="ctr"/>
              <a:lstStyle/>
              <a:p>
                <a:endParaRPr lang="en-US"/>
              </a:p>
            </p:txBody>
          </p:sp>
          <p:sp>
            <p:nvSpPr>
              <p:cNvPr id="35" name="Freeform 944">
                <a:extLst>
                  <a:ext uri="{FF2B5EF4-FFF2-40B4-BE49-F238E27FC236}">
                    <a16:creationId xmlns:a16="http://schemas.microsoft.com/office/drawing/2014/main" id="{564B13B6-913E-F567-5583-69C2F0BBEBFD}"/>
                  </a:ext>
                </a:extLst>
              </p:cNvPr>
              <p:cNvSpPr/>
              <p:nvPr/>
            </p:nvSpPr>
            <p:spPr>
              <a:xfrm>
                <a:off x="3872953" y="3080403"/>
                <a:ext cx="1368082" cy="2050808"/>
              </a:xfrm>
              <a:custGeom>
                <a:avLst/>
                <a:gdLst>
                  <a:gd name="connsiteX0" fmla="*/ 987383 w 1368081"/>
                  <a:gd name="connsiteY0" fmla="*/ 927489 h 2050809"/>
                  <a:gd name="connsiteX1" fmla="*/ 1316688 w 1368081"/>
                  <a:gd name="connsiteY1" fmla="*/ 1201655 h 2050809"/>
                  <a:gd name="connsiteX2" fmla="*/ 1367130 w 1368081"/>
                  <a:gd name="connsiteY2" fmla="*/ 1407280 h 2050809"/>
                  <a:gd name="connsiteX3" fmla="*/ 1368082 w 1368081"/>
                  <a:gd name="connsiteY3" fmla="*/ 1984172 h 2050809"/>
                  <a:gd name="connsiteX4" fmla="*/ 1299556 w 1368081"/>
                  <a:gd name="connsiteY4" fmla="*/ 2050809 h 2050809"/>
                  <a:gd name="connsiteX5" fmla="*/ 67045 w 1368081"/>
                  <a:gd name="connsiteY5" fmla="*/ 2050809 h 2050809"/>
                  <a:gd name="connsiteX6" fmla="*/ 423 w 1368081"/>
                  <a:gd name="connsiteY6" fmla="*/ 1979412 h 2050809"/>
                  <a:gd name="connsiteX7" fmla="*/ 423 w 1368081"/>
                  <a:gd name="connsiteY7" fmla="*/ 1431079 h 2050809"/>
                  <a:gd name="connsiteX8" fmla="*/ 358279 w 1368081"/>
                  <a:gd name="connsiteY8" fmla="*/ 936057 h 2050809"/>
                  <a:gd name="connsiteX9" fmla="*/ 378266 w 1368081"/>
                  <a:gd name="connsiteY9" fmla="*/ 928441 h 2050809"/>
                  <a:gd name="connsiteX10" fmla="*/ 344003 w 1368081"/>
                  <a:gd name="connsiteY10" fmla="*/ 126885 h 2050809"/>
                  <a:gd name="connsiteX11" fmla="*/ 1057813 w 1368081"/>
                  <a:gd name="connsiteY11" fmla="*/ 161156 h 2050809"/>
                  <a:gd name="connsiteX12" fmla="*/ 987383 w 1368081"/>
                  <a:gd name="connsiteY12" fmla="*/ 927489 h 2050809"/>
                  <a:gd name="connsiteX13" fmla="*/ 773241 w 1368081"/>
                  <a:gd name="connsiteY13" fmla="*/ 1027445 h 2050809"/>
                  <a:gd name="connsiteX14" fmla="*/ 787517 w 1368081"/>
                  <a:gd name="connsiteY14" fmla="*/ 1063620 h 2050809"/>
                  <a:gd name="connsiteX15" fmla="*/ 899823 w 1368081"/>
                  <a:gd name="connsiteY15" fmla="*/ 1329219 h 2050809"/>
                  <a:gd name="connsiteX16" fmla="*/ 900775 w 1368081"/>
                  <a:gd name="connsiteY16" fmla="*/ 1402520 h 2050809"/>
                  <a:gd name="connsiteX17" fmla="*/ 742785 w 1368081"/>
                  <a:gd name="connsiteY17" fmla="*/ 1775691 h 2050809"/>
                  <a:gd name="connsiteX18" fmla="*/ 686632 w 1368081"/>
                  <a:gd name="connsiteY18" fmla="*/ 1822337 h 2050809"/>
                  <a:gd name="connsiteX19" fmla="*/ 626672 w 1368081"/>
                  <a:gd name="connsiteY19" fmla="*/ 1775691 h 2050809"/>
                  <a:gd name="connsiteX20" fmla="*/ 466779 w 1368081"/>
                  <a:gd name="connsiteY20" fmla="*/ 1403472 h 2050809"/>
                  <a:gd name="connsiteX21" fmla="*/ 467730 w 1368081"/>
                  <a:gd name="connsiteY21" fmla="*/ 1328267 h 2050809"/>
                  <a:gd name="connsiteX22" fmla="*/ 581940 w 1368081"/>
                  <a:gd name="connsiteY22" fmla="*/ 1063620 h 2050809"/>
                  <a:gd name="connsiteX23" fmla="*/ 597168 w 1368081"/>
                  <a:gd name="connsiteY23" fmla="*/ 1024589 h 2050809"/>
                  <a:gd name="connsiteX24" fmla="*/ 528642 w 1368081"/>
                  <a:gd name="connsiteY24" fmla="*/ 1024589 h 2050809"/>
                  <a:gd name="connsiteX25" fmla="*/ 114633 w 1368081"/>
                  <a:gd name="connsiteY25" fmla="*/ 1436791 h 2050809"/>
                  <a:gd name="connsiteX26" fmla="*/ 114633 w 1368081"/>
                  <a:gd name="connsiteY26" fmla="*/ 1900398 h 2050809"/>
                  <a:gd name="connsiteX27" fmla="*/ 116536 w 1368081"/>
                  <a:gd name="connsiteY27" fmla="*/ 1934669 h 2050809"/>
                  <a:gd name="connsiteX28" fmla="*/ 1253872 w 1368081"/>
                  <a:gd name="connsiteY28" fmla="*/ 1934669 h 2050809"/>
                  <a:gd name="connsiteX29" fmla="*/ 1251969 w 1368081"/>
                  <a:gd name="connsiteY29" fmla="*/ 1391096 h 2050809"/>
                  <a:gd name="connsiteX30" fmla="*/ 1215802 w 1368081"/>
                  <a:gd name="connsiteY30" fmla="*/ 1254965 h 2050809"/>
                  <a:gd name="connsiteX31" fmla="*/ 773241 w 1368081"/>
                  <a:gd name="connsiteY31" fmla="*/ 1027445 h 2050809"/>
                  <a:gd name="connsiteX32" fmla="*/ 687584 w 1368081"/>
                  <a:gd name="connsiteY32" fmla="*/ 351549 h 2050809"/>
                  <a:gd name="connsiteX33" fmla="*/ 315451 w 1368081"/>
                  <a:gd name="connsiteY33" fmla="*/ 441034 h 2050809"/>
                  <a:gd name="connsiteX34" fmla="*/ 284995 w 1368081"/>
                  <a:gd name="connsiteY34" fmla="*/ 491488 h 2050809"/>
                  <a:gd name="connsiteX35" fmla="*/ 680921 w 1368081"/>
                  <a:gd name="connsiteY35" fmla="*/ 910353 h 2050809"/>
                  <a:gd name="connsiteX36" fmla="*/ 1082558 w 1368081"/>
                  <a:gd name="connsiteY36" fmla="*/ 493392 h 2050809"/>
                  <a:gd name="connsiteX37" fmla="*/ 1047343 w 1368081"/>
                  <a:gd name="connsiteY37" fmla="*/ 439130 h 2050809"/>
                  <a:gd name="connsiteX38" fmla="*/ 687584 w 1368081"/>
                  <a:gd name="connsiteY38" fmla="*/ 351549 h 2050809"/>
                  <a:gd name="connsiteX39" fmla="*/ 1014984 w 1368081"/>
                  <a:gd name="connsiteY39" fmla="*/ 295383 h 2050809"/>
                  <a:gd name="connsiteX40" fmla="*/ 659031 w 1368081"/>
                  <a:gd name="connsiteY40" fmla="*/ 113558 h 2050809"/>
                  <a:gd name="connsiteX41" fmla="*/ 352569 w 1368081"/>
                  <a:gd name="connsiteY41" fmla="*/ 295383 h 2050809"/>
                  <a:gd name="connsiteX42" fmla="*/ 1014984 w 1368081"/>
                  <a:gd name="connsiteY42" fmla="*/ 295383 h 2050809"/>
                  <a:gd name="connsiteX43" fmla="*/ 683777 w 1368081"/>
                  <a:gd name="connsiteY43" fmla="*/ 1620520 h 2050809"/>
                  <a:gd name="connsiteX44" fmla="*/ 786565 w 1368081"/>
                  <a:gd name="connsiteY44" fmla="*/ 1378721 h 2050809"/>
                  <a:gd name="connsiteX45" fmla="*/ 782758 w 1368081"/>
                  <a:gd name="connsiteY45" fmla="*/ 1345402 h 2050809"/>
                  <a:gd name="connsiteX46" fmla="*/ 693294 w 1368081"/>
                  <a:gd name="connsiteY46" fmla="*/ 1136922 h 2050809"/>
                  <a:gd name="connsiteX47" fmla="*/ 680921 w 1368081"/>
                  <a:gd name="connsiteY47" fmla="*/ 1117882 h 2050809"/>
                  <a:gd name="connsiteX48" fmla="*/ 581940 w 1368081"/>
                  <a:gd name="connsiteY48" fmla="*/ 1350162 h 2050809"/>
                  <a:gd name="connsiteX49" fmla="*/ 580036 w 1368081"/>
                  <a:gd name="connsiteY49" fmla="*/ 1376817 h 2050809"/>
                  <a:gd name="connsiteX50" fmla="*/ 683777 w 1368081"/>
                  <a:gd name="connsiteY50" fmla="*/ 1620520 h 2050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368081" h="2050809">
                    <a:moveTo>
                      <a:pt x="987383" y="927489"/>
                    </a:moveTo>
                    <a:cubicBezTo>
                      <a:pt x="1137759" y="974135"/>
                      <a:pt x="1248162" y="1063620"/>
                      <a:pt x="1316688" y="1201655"/>
                    </a:cubicBezTo>
                    <a:cubicBezTo>
                      <a:pt x="1349047" y="1266389"/>
                      <a:pt x="1366178" y="1334930"/>
                      <a:pt x="1367130" y="1407280"/>
                    </a:cubicBezTo>
                    <a:cubicBezTo>
                      <a:pt x="1368082" y="1599577"/>
                      <a:pt x="1368082" y="1791874"/>
                      <a:pt x="1368082" y="1984172"/>
                    </a:cubicBezTo>
                    <a:cubicBezTo>
                      <a:pt x="1368082" y="2029866"/>
                      <a:pt x="1346192" y="2050809"/>
                      <a:pt x="1299556" y="2050809"/>
                    </a:cubicBezTo>
                    <a:cubicBezTo>
                      <a:pt x="888402" y="2050809"/>
                      <a:pt x="478199" y="2050809"/>
                      <a:pt x="67045" y="2050809"/>
                    </a:cubicBezTo>
                    <a:cubicBezTo>
                      <a:pt x="19458" y="2050809"/>
                      <a:pt x="423" y="2028914"/>
                      <a:pt x="423" y="1979412"/>
                    </a:cubicBezTo>
                    <a:cubicBezTo>
                      <a:pt x="423" y="1796634"/>
                      <a:pt x="-529" y="1613856"/>
                      <a:pt x="423" y="1431079"/>
                    </a:cubicBezTo>
                    <a:cubicBezTo>
                      <a:pt x="1375" y="1199751"/>
                      <a:pt x="137474" y="1011262"/>
                      <a:pt x="358279" y="936057"/>
                    </a:cubicBezTo>
                    <a:cubicBezTo>
                      <a:pt x="364942" y="934153"/>
                      <a:pt x="370652" y="931297"/>
                      <a:pt x="378266" y="928441"/>
                    </a:cubicBezTo>
                    <a:cubicBezTo>
                      <a:pt x="66093" y="679026"/>
                      <a:pt x="153654" y="290623"/>
                      <a:pt x="344003" y="126885"/>
                    </a:cubicBezTo>
                    <a:cubicBezTo>
                      <a:pt x="552436" y="-53037"/>
                      <a:pt x="864608" y="-41613"/>
                      <a:pt x="1057813" y="161156"/>
                    </a:cubicBezTo>
                    <a:cubicBezTo>
                      <a:pt x="1247210" y="359165"/>
                      <a:pt x="1259583" y="711392"/>
                      <a:pt x="987383" y="927489"/>
                    </a:cubicBezTo>
                    <a:close/>
                    <a:moveTo>
                      <a:pt x="773241" y="1027445"/>
                    </a:moveTo>
                    <a:cubicBezTo>
                      <a:pt x="777999" y="1039821"/>
                      <a:pt x="782758" y="1052196"/>
                      <a:pt x="787517" y="1063620"/>
                    </a:cubicBezTo>
                    <a:cubicBezTo>
                      <a:pt x="825587" y="1152153"/>
                      <a:pt x="864608" y="1239734"/>
                      <a:pt x="899823" y="1329219"/>
                    </a:cubicBezTo>
                    <a:cubicBezTo>
                      <a:pt x="908389" y="1351114"/>
                      <a:pt x="909340" y="1381577"/>
                      <a:pt x="900775" y="1402520"/>
                    </a:cubicBezTo>
                    <a:cubicBezTo>
                      <a:pt x="850332" y="1528180"/>
                      <a:pt x="795131" y="1650983"/>
                      <a:pt x="742785" y="1775691"/>
                    </a:cubicBezTo>
                    <a:cubicBezTo>
                      <a:pt x="731364" y="1801394"/>
                      <a:pt x="717088" y="1821385"/>
                      <a:pt x="686632" y="1822337"/>
                    </a:cubicBezTo>
                    <a:cubicBezTo>
                      <a:pt x="654272" y="1823289"/>
                      <a:pt x="639044" y="1802346"/>
                      <a:pt x="626672" y="1775691"/>
                    </a:cubicBezTo>
                    <a:cubicBezTo>
                      <a:pt x="574326" y="1650983"/>
                      <a:pt x="521028" y="1527228"/>
                      <a:pt x="466779" y="1403472"/>
                    </a:cubicBezTo>
                    <a:cubicBezTo>
                      <a:pt x="455358" y="1377769"/>
                      <a:pt x="456309" y="1353970"/>
                      <a:pt x="467730" y="1328267"/>
                    </a:cubicBezTo>
                    <a:cubicBezTo>
                      <a:pt x="506752" y="1240686"/>
                      <a:pt x="543870" y="1152153"/>
                      <a:pt x="581940" y="1063620"/>
                    </a:cubicBezTo>
                    <a:cubicBezTo>
                      <a:pt x="586698" y="1052196"/>
                      <a:pt x="591457" y="1039821"/>
                      <a:pt x="597168" y="1024589"/>
                    </a:cubicBezTo>
                    <a:cubicBezTo>
                      <a:pt x="571471" y="1024589"/>
                      <a:pt x="550532" y="1024589"/>
                      <a:pt x="528642" y="1024589"/>
                    </a:cubicBezTo>
                    <a:cubicBezTo>
                      <a:pt x="287850" y="1025541"/>
                      <a:pt x="115584" y="1197847"/>
                      <a:pt x="114633" y="1436791"/>
                    </a:cubicBezTo>
                    <a:cubicBezTo>
                      <a:pt x="114633" y="1591009"/>
                      <a:pt x="114633" y="1745228"/>
                      <a:pt x="114633" y="1900398"/>
                    </a:cubicBezTo>
                    <a:cubicBezTo>
                      <a:pt x="114633" y="1911822"/>
                      <a:pt x="115584" y="1923246"/>
                      <a:pt x="116536" y="1934669"/>
                    </a:cubicBezTo>
                    <a:cubicBezTo>
                      <a:pt x="497234" y="1934669"/>
                      <a:pt x="875078" y="1934669"/>
                      <a:pt x="1253872" y="1934669"/>
                    </a:cubicBezTo>
                    <a:cubicBezTo>
                      <a:pt x="1253872" y="1751892"/>
                      <a:pt x="1256727" y="1571018"/>
                      <a:pt x="1251969" y="1391096"/>
                    </a:cubicBezTo>
                    <a:cubicBezTo>
                      <a:pt x="1251017" y="1345402"/>
                      <a:pt x="1234837" y="1296852"/>
                      <a:pt x="1215802" y="1254965"/>
                    </a:cubicBezTo>
                    <a:cubicBezTo>
                      <a:pt x="1139663" y="1090275"/>
                      <a:pt x="975962" y="1007454"/>
                      <a:pt x="773241" y="1027445"/>
                    </a:cubicBezTo>
                    <a:close/>
                    <a:moveTo>
                      <a:pt x="687584" y="351549"/>
                    </a:moveTo>
                    <a:cubicBezTo>
                      <a:pt x="554339" y="350597"/>
                      <a:pt x="431564" y="382012"/>
                      <a:pt x="315451" y="441034"/>
                    </a:cubicBezTo>
                    <a:cubicBezTo>
                      <a:pt x="293561" y="452457"/>
                      <a:pt x="285947" y="466737"/>
                      <a:pt x="284995" y="491488"/>
                    </a:cubicBezTo>
                    <a:cubicBezTo>
                      <a:pt x="275478" y="718056"/>
                      <a:pt x="455358" y="908450"/>
                      <a:pt x="680921" y="910353"/>
                    </a:cubicBezTo>
                    <a:cubicBezTo>
                      <a:pt x="908389" y="911305"/>
                      <a:pt x="1091124" y="721864"/>
                      <a:pt x="1082558" y="493392"/>
                    </a:cubicBezTo>
                    <a:cubicBezTo>
                      <a:pt x="1081606" y="465785"/>
                      <a:pt x="1071137" y="451506"/>
                      <a:pt x="1047343" y="439130"/>
                    </a:cubicBezTo>
                    <a:cubicBezTo>
                      <a:pt x="933134" y="381060"/>
                      <a:pt x="813214" y="351549"/>
                      <a:pt x="687584" y="351549"/>
                    </a:cubicBezTo>
                    <a:close/>
                    <a:moveTo>
                      <a:pt x="1014984" y="295383"/>
                    </a:moveTo>
                    <a:cubicBezTo>
                      <a:pt x="929327" y="168772"/>
                      <a:pt x="811310" y="104990"/>
                      <a:pt x="659031" y="113558"/>
                    </a:cubicBezTo>
                    <a:cubicBezTo>
                      <a:pt x="527690" y="121173"/>
                      <a:pt x="425853" y="184955"/>
                      <a:pt x="352569" y="295383"/>
                    </a:cubicBezTo>
                    <a:cubicBezTo>
                      <a:pt x="574326" y="216370"/>
                      <a:pt x="794179" y="217322"/>
                      <a:pt x="1014984" y="295383"/>
                    </a:cubicBezTo>
                    <a:close/>
                    <a:moveTo>
                      <a:pt x="683777" y="1620520"/>
                    </a:moveTo>
                    <a:cubicBezTo>
                      <a:pt x="720895" y="1532939"/>
                      <a:pt x="755158" y="1456782"/>
                      <a:pt x="786565" y="1378721"/>
                    </a:cubicBezTo>
                    <a:cubicBezTo>
                      <a:pt x="790372" y="1369201"/>
                      <a:pt x="787517" y="1355874"/>
                      <a:pt x="782758" y="1345402"/>
                    </a:cubicBezTo>
                    <a:cubicBezTo>
                      <a:pt x="753254" y="1275908"/>
                      <a:pt x="723750" y="1206415"/>
                      <a:pt x="693294" y="1136922"/>
                    </a:cubicBezTo>
                    <a:cubicBezTo>
                      <a:pt x="690439" y="1131210"/>
                      <a:pt x="686632" y="1126450"/>
                      <a:pt x="680921" y="1117882"/>
                    </a:cubicBezTo>
                    <a:cubicBezTo>
                      <a:pt x="646658" y="1197847"/>
                      <a:pt x="613347" y="1274005"/>
                      <a:pt x="581940" y="1350162"/>
                    </a:cubicBezTo>
                    <a:cubicBezTo>
                      <a:pt x="578133" y="1357778"/>
                      <a:pt x="576229" y="1369201"/>
                      <a:pt x="580036" y="1376817"/>
                    </a:cubicBezTo>
                    <a:cubicBezTo>
                      <a:pt x="612396" y="1455830"/>
                      <a:pt x="646658" y="1532939"/>
                      <a:pt x="683777" y="1620520"/>
                    </a:cubicBezTo>
                    <a:close/>
                  </a:path>
                </a:pathLst>
              </a:custGeom>
              <a:solidFill>
                <a:srgbClr val="000000"/>
              </a:solidFill>
              <a:ln w="9514" cap="flat">
                <a:noFill/>
                <a:prstDash val="solid"/>
                <a:miter/>
              </a:ln>
            </p:spPr>
            <p:txBody>
              <a:bodyPr rtlCol="0" anchor="ctr"/>
              <a:lstStyle/>
              <a:p>
                <a:endParaRPr lang="en-US"/>
              </a:p>
            </p:txBody>
          </p:sp>
          <p:sp>
            <p:nvSpPr>
              <p:cNvPr id="36" name="Freeform 945">
                <a:extLst>
                  <a:ext uri="{FF2B5EF4-FFF2-40B4-BE49-F238E27FC236}">
                    <a16:creationId xmlns:a16="http://schemas.microsoft.com/office/drawing/2014/main" id="{29EBD192-2C29-0758-C941-324FDEA842AA}"/>
                  </a:ext>
                </a:extLst>
              </p:cNvPr>
              <p:cNvSpPr/>
              <p:nvPr/>
            </p:nvSpPr>
            <p:spPr>
              <a:xfrm>
                <a:off x="2899351" y="1724980"/>
                <a:ext cx="3364829" cy="3213838"/>
              </a:xfrm>
              <a:custGeom>
                <a:avLst/>
                <a:gdLst>
                  <a:gd name="connsiteX0" fmla="*/ 3108452 w 3364829"/>
                  <a:gd name="connsiteY0" fmla="*/ 209433 h 3213838"/>
                  <a:gd name="connsiteX1" fmla="*/ 2934283 w 3364829"/>
                  <a:gd name="connsiteY1" fmla="*/ 92341 h 3213838"/>
                  <a:gd name="connsiteX2" fmla="*/ 2996146 w 3364829"/>
                  <a:gd name="connsiteY2" fmla="*/ 0 h 3213838"/>
                  <a:gd name="connsiteX3" fmla="*/ 3018988 w 3364829"/>
                  <a:gd name="connsiteY3" fmla="*/ 12376 h 3213838"/>
                  <a:gd name="connsiteX4" fmla="*/ 3323547 w 3364829"/>
                  <a:gd name="connsiteY4" fmla="*/ 216096 h 3213838"/>
                  <a:gd name="connsiteX5" fmla="*/ 3322595 w 3364829"/>
                  <a:gd name="connsiteY5" fmla="*/ 332236 h 3213838"/>
                  <a:gd name="connsiteX6" fmla="*/ 2997098 w 3364829"/>
                  <a:gd name="connsiteY6" fmla="*/ 549285 h 3213838"/>
                  <a:gd name="connsiteX7" fmla="*/ 2934283 w 3364829"/>
                  <a:gd name="connsiteY7" fmla="*/ 455040 h 3213838"/>
                  <a:gd name="connsiteX8" fmla="*/ 3108452 w 3364829"/>
                  <a:gd name="connsiteY8" fmla="*/ 337948 h 3213838"/>
                  <a:gd name="connsiteX9" fmla="*/ 3106549 w 3364829"/>
                  <a:gd name="connsiteY9" fmla="*/ 331284 h 3213838"/>
                  <a:gd name="connsiteX10" fmla="*/ 3076093 w 3364829"/>
                  <a:gd name="connsiteY10" fmla="*/ 331284 h 3213838"/>
                  <a:gd name="connsiteX11" fmla="*/ 1604693 w 3364829"/>
                  <a:gd name="connsiteY11" fmla="*/ 331284 h 3213838"/>
                  <a:gd name="connsiteX12" fmla="*/ 191351 w 3364829"/>
                  <a:gd name="connsiteY12" fmla="*/ 1344177 h 3213838"/>
                  <a:gd name="connsiteX13" fmla="*/ 848055 w 3364829"/>
                  <a:gd name="connsiteY13" fmla="*/ 3093891 h 3213838"/>
                  <a:gd name="connsiteX14" fmla="*/ 882318 w 3364829"/>
                  <a:gd name="connsiteY14" fmla="*/ 3113882 h 3213838"/>
                  <a:gd name="connsiteX15" fmla="*/ 827117 w 3364829"/>
                  <a:gd name="connsiteY15" fmla="*/ 3213839 h 3213838"/>
                  <a:gd name="connsiteX16" fmla="*/ 729087 w 3364829"/>
                  <a:gd name="connsiteY16" fmla="*/ 3154817 h 3213838"/>
                  <a:gd name="connsiteX17" fmla="*/ 9567 w 3364829"/>
                  <a:gd name="connsiteY17" fmla="*/ 1981042 h 3213838"/>
                  <a:gd name="connsiteX18" fmla="*/ 1012707 w 3364829"/>
                  <a:gd name="connsiteY18" fmla="*/ 328428 h 3213838"/>
                  <a:gd name="connsiteX19" fmla="*/ 1614211 w 3364829"/>
                  <a:gd name="connsiteY19" fmla="*/ 217048 h 3213838"/>
                  <a:gd name="connsiteX20" fmla="*/ 3067527 w 3364829"/>
                  <a:gd name="connsiteY20" fmla="*/ 217048 h 3213838"/>
                  <a:gd name="connsiteX21" fmla="*/ 3106549 w 3364829"/>
                  <a:gd name="connsiteY21" fmla="*/ 217048 h 3213838"/>
                  <a:gd name="connsiteX22" fmla="*/ 3108452 w 3364829"/>
                  <a:gd name="connsiteY22" fmla="*/ 209433 h 3213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364829" h="3213838">
                    <a:moveTo>
                      <a:pt x="3108452" y="209433"/>
                    </a:moveTo>
                    <a:cubicBezTo>
                      <a:pt x="3050395" y="170402"/>
                      <a:pt x="2993291" y="132323"/>
                      <a:pt x="2934283" y="92341"/>
                    </a:cubicBezTo>
                    <a:cubicBezTo>
                      <a:pt x="2956173" y="59974"/>
                      <a:pt x="2975207" y="30463"/>
                      <a:pt x="2996146" y="0"/>
                    </a:cubicBezTo>
                    <a:cubicBezTo>
                      <a:pt x="3004712" y="4760"/>
                      <a:pt x="3012326" y="7616"/>
                      <a:pt x="3018988" y="12376"/>
                    </a:cubicBezTo>
                    <a:cubicBezTo>
                      <a:pt x="3120825" y="79965"/>
                      <a:pt x="3222661" y="147555"/>
                      <a:pt x="3323547" y="216096"/>
                    </a:cubicBezTo>
                    <a:cubicBezTo>
                      <a:pt x="3378748" y="253223"/>
                      <a:pt x="3378748" y="295110"/>
                      <a:pt x="3322595" y="332236"/>
                    </a:cubicBezTo>
                    <a:cubicBezTo>
                      <a:pt x="3215048" y="403634"/>
                      <a:pt x="3107500" y="475983"/>
                      <a:pt x="2997098" y="549285"/>
                    </a:cubicBezTo>
                    <a:cubicBezTo>
                      <a:pt x="2975207" y="516918"/>
                      <a:pt x="2955221" y="486455"/>
                      <a:pt x="2934283" y="455040"/>
                    </a:cubicBezTo>
                    <a:cubicBezTo>
                      <a:pt x="2994242" y="415057"/>
                      <a:pt x="3051347" y="376027"/>
                      <a:pt x="3108452" y="337948"/>
                    </a:cubicBezTo>
                    <a:cubicBezTo>
                      <a:pt x="3107500" y="336044"/>
                      <a:pt x="3106549" y="334140"/>
                      <a:pt x="3106549" y="331284"/>
                    </a:cubicBezTo>
                    <a:cubicBezTo>
                      <a:pt x="3096079" y="331284"/>
                      <a:pt x="3086562" y="331284"/>
                      <a:pt x="3076093" y="331284"/>
                    </a:cubicBezTo>
                    <a:cubicBezTo>
                      <a:pt x="2585943" y="331284"/>
                      <a:pt x="2095794" y="330332"/>
                      <a:pt x="1604693" y="331284"/>
                    </a:cubicBezTo>
                    <a:cubicBezTo>
                      <a:pt x="957506" y="332236"/>
                      <a:pt x="398831" y="733966"/>
                      <a:pt x="191351" y="1344177"/>
                    </a:cubicBezTo>
                    <a:cubicBezTo>
                      <a:pt x="-32309" y="2003889"/>
                      <a:pt x="245600" y="2744519"/>
                      <a:pt x="848055" y="3093891"/>
                    </a:cubicBezTo>
                    <a:cubicBezTo>
                      <a:pt x="858525" y="3099603"/>
                      <a:pt x="868042" y="3106266"/>
                      <a:pt x="882318" y="3113882"/>
                    </a:cubicBezTo>
                    <a:cubicBezTo>
                      <a:pt x="864235" y="3146249"/>
                      <a:pt x="847104" y="3177664"/>
                      <a:pt x="827117" y="3213839"/>
                    </a:cubicBezTo>
                    <a:cubicBezTo>
                      <a:pt x="792854" y="3192895"/>
                      <a:pt x="760495" y="3174808"/>
                      <a:pt x="729087" y="3154817"/>
                    </a:cubicBezTo>
                    <a:cubicBezTo>
                      <a:pt x="310319" y="2873987"/>
                      <a:pt x="65720" y="2482728"/>
                      <a:pt x="9567" y="1981042"/>
                    </a:cubicBezTo>
                    <a:cubicBezTo>
                      <a:pt x="-69428" y="1270875"/>
                      <a:pt x="347437" y="590219"/>
                      <a:pt x="1012707" y="328428"/>
                    </a:cubicBezTo>
                    <a:cubicBezTo>
                      <a:pt x="1205912" y="252271"/>
                      <a:pt x="1406730" y="216096"/>
                      <a:pt x="1614211" y="217048"/>
                    </a:cubicBezTo>
                    <a:cubicBezTo>
                      <a:pt x="2098650" y="217048"/>
                      <a:pt x="2583088" y="217048"/>
                      <a:pt x="3067527" y="217048"/>
                    </a:cubicBezTo>
                    <a:cubicBezTo>
                      <a:pt x="3080851" y="217048"/>
                      <a:pt x="3093224" y="217048"/>
                      <a:pt x="3106549" y="217048"/>
                    </a:cubicBezTo>
                    <a:cubicBezTo>
                      <a:pt x="3107500" y="214192"/>
                      <a:pt x="3107500" y="212289"/>
                      <a:pt x="3108452" y="209433"/>
                    </a:cubicBezTo>
                    <a:close/>
                  </a:path>
                </a:pathLst>
              </a:custGeom>
              <a:solidFill>
                <a:srgbClr val="000000"/>
              </a:solidFill>
              <a:ln w="9514" cap="flat">
                <a:noFill/>
                <a:prstDash val="solid"/>
                <a:miter/>
              </a:ln>
            </p:spPr>
            <p:txBody>
              <a:bodyPr rtlCol="0" anchor="ctr"/>
              <a:lstStyle/>
              <a:p>
                <a:endParaRPr lang="en-US"/>
              </a:p>
            </p:txBody>
          </p:sp>
          <p:sp>
            <p:nvSpPr>
              <p:cNvPr id="37" name="Freeform 946">
                <a:extLst>
                  <a:ext uri="{FF2B5EF4-FFF2-40B4-BE49-F238E27FC236}">
                    <a16:creationId xmlns:a16="http://schemas.microsoft.com/office/drawing/2014/main" id="{C5D5A456-F380-7183-CE42-712E125A0485}"/>
                  </a:ext>
                </a:extLst>
              </p:cNvPr>
              <p:cNvSpPr/>
              <p:nvPr/>
            </p:nvSpPr>
            <p:spPr>
              <a:xfrm>
                <a:off x="4212810" y="3594642"/>
                <a:ext cx="281716" cy="142806"/>
              </a:xfrm>
              <a:custGeom>
                <a:avLst/>
                <a:gdLst>
                  <a:gd name="connsiteX0" fmla="*/ 0 w 281716"/>
                  <a:gd name="connsiteY0" fmla="*/ 952 h 142806"/>
                  <a:gd name="connsiteX1" fmla="*/ 94223 w 281716"/>
                  <a:gd name="connsiteY1" fmla="*/ 952 h 142806"/>
                  <a:gd name="connsiteX2" fmla="*/ 114210 w 281716"/>
                  <a:gd name="connsiteY2" fmla="*/ 10472 h 142806"/>
                  <a:gd name="connsiteX3" fmla="*/ 167507 w 281716"/>
                  <a:gd name="connsiteY3" fmla="*/ 11424 h 142806"/>
                  <a:gd name="connsiteX4" fmla="*/ 186542 w 281716"/>
                  <a:gd name="connsiteY4" fmla="*/ 952 h 142806"/>
                  <a:gd name="connsiteX5" fmla="*/ 281717 w 281716"/>
                  <a:gd name="connsiteY5" fmla="*/ 0 h 142806"/>
                  <a:gd name="connsiteX6" fmla="*/ 141810 w 281716"/>
                  <a:gd name="connsiteY6" fmla="*/ 142795 h 142806"/>
                  <a:gd name="connsiteX7" fmla="*/ 0 w 281716"/>
                  <a:gd name="connsiteY7" fmla="*/ 952 h 142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1716" h="142806">
                    <a:moveTo>
                      <a:pt x="0" y="952"/>
                    </a:moveTo>
                    <a:cubicBezTo>
                      <a:pt x="33311" y="952"/>
                      <a:pt x="63767" y="0"/>
                      <a:pt x="94223" y="952"/>
                    </a:cubicBezTo>
                    <a:cubicBezTo>
                      <a:pt x="100885" y="952"/>
                      <a:pt x="110402" y="4760"/>
                      <a:pt x="114210" y="10472"/>
                    </a:cubicBezTo>
                    <a:cubicBezTo>
                      <a:pt x="132293" y="35223"/>
                      <a:pt x="148472" y="36175"/>
                      <a:pt x="167507" y="11424"/>
                    </a:cubicBezTo>
                    <a:cubicBezTo>
                      <a:pt x="171314" y="5712"/>
                      <a:pt x="179880" y="952"/>
                      <a:pt x="186542" y="952"/>
                    </a:cubicBezTo>
                    <a:cubicBezTo>
                      <a:pt x="217950" y="0"/>
                      <a:pt x="250309" y="0"/>
                      <a:pt x="281717" y="0"/>
                    </a:cubicBezTo>
                    <a:cubicBezTo>
                      <a:pt x="279813" y="81869"/>
                      <a:pt x="218902" y="141843"/>
                      <a:pt x="141810" y="142795"/>
                    </a:cubicBezTo>
                    <a:cubicBezTo>
                      <a:pt x="64719" y="143747"/>
                      <a:pt x="3807" y="84725"/>
                      <a:pt x="0" y="952"/>
                    </a:cubicBezTo>
                    <a:close/>
                  </a:path>
                </a:pathLst>
              </a:custGeom>
              <a:solidFill>
                <a:srgbClr val="000000"/>
              </a:solidFill>
              <a:ln w="9514" cap="flat">
                <a:noFill/>
                <a:prstDash val="solid"/>
                <a:miter/>
              </a:ln>
            </p:spPr>
            <p:txBody>
              <a:bodyPr rtlCol="0" anchor="ctr"/>
              <a:lstStyle/>
              <a:p>
                <a:endParaRPr lang="en-US"/>
              </a:p>
            </p:txBody>
          </p:sp>
          <p:sp>
            <p:nvSpPr>
              <p:cNvPr id="38" name="Freeform 947">
                <a:extLst>
                  <a:ext uri="{FF2B5EF4-FFF2-40B4-BE49-F238E27FC236}">
                    <a16:creationId xmlns:a16="http://schemas.microsoft.com/office/drawing/2014/main" id="{C2637B35-2A95-6B48-5026-17D65461D16F}"/>
                  </a:ext>
                </a:extLst>
              </p:cNvPr>
              <p:cNvSpPr/>
              <p:nvPr/>
            </p:nvSpPr>
            <p:spPr>
              <a:xfrm>
                <a:off x="4612543" y="3594584"/>
                <a:ext cx="281716" cy="143804"/>
              </a:xfrm>
              <a:custGeom>
                <a:avLst/>
                <a:gdLst>
                  <a:gd name="connsiteX0" fmla="*/ 0 w 281716"/>
                  <a:gd name="connsiteY0" fmla="*/ 1009 h 143804"/>
                  <a:gd name="connsiteX1" fmla="*/ 94223 w 281716"/>
                  <a:gd name="connsiteY1" fmla="*/ 1961 h 143804"/>
                  <a:gd name="connsiteX2" fmla="*/ 118017 w 281716"/>
                  <a:gd name="connsiteY2" fmla="*/ 16241 h 143804"/>
                  <a:gd name="connsiteX3" fmla="*/ 154183 w 281716"/>
                  <a:gd name="connsiteY3" fmla="*/ 23856 h 143804"/>
                  <a:gd name="connsiteX4" fmla="*/ 236033 w 281716"/>
                  <a:gd name="connsiteY4" fmla="*/ 1009 h 143804"/>
                  <a:gd name="connsiteX5" fmla="*/ 281717 w 281716"/>
                  <a:gd name="connsiteY5" fmla="*/ 1009 h 143804"/>
                  <a:gd name="connsiteX6" fmla="*/ 141810 w 281716"/>
                  <a:gd name="connsiteY6" fmla="*/ 143804 h 143804"/>
                  <a:gd name="connsiteX7" fmla="*/ 0 w 281716"/>
                  <a:gd name="connsiteY7" fmla="*/ 1009 h 143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1716" h="143804">
                    <a:moveTo>
                      <a:pt x="0" y="1009"/>
                    </a:moveTo>
                    <a:cubicBezTo>
                      <a:pt x="33311" y="1009"/>
                      <a:pt x="63767" y="57"/>
                      <a:pt x="94223" y="1961"/>
                    </a:cubicBezTo>
                    <a:cubicBezTo>
                      <a:pt x="102789" y="2913"/>
                      <a:pt x="109451" y="13385"/>
                      <a:pt x="118017" y="16241"/>
                    </a:cubicBezTo>
                    <a:cubicBezTo>
                      <a:pt x="129437" y="21000"/>
                      <a:pt x="151328" y="27664"/>
                      <a:pt x="154183" y="23856"/>
                    </a:cubicBezTo>
                    <a:cubicBezTo>
                      <a:pt x="175121" y="-10415"/>
                      <a:pt x="207481" y="2913"/>
                      <a:pt x="236033" y="1009"/>
                    </a:cubicBezTo>
                    <a:cubicBezTo>
                      <a:pt x="251261" y="57"/>
                      <a:pt x="266489" y="1009"/>
                      <a:pt x="281717" y="1009"/>
                    </a:cubicBezTo>
                    <a:cubicBezTo>
                      <a:pt x="279814" y="82878"/>
                      <a:pt x="218902" y="142852"/>
                      <a:pt x="141810" y="143804"/>
                    </a:cubicBezTo>
                    <a:cubicBezTo>
                      <a:pt x="63767" y="143804"/>
                      <a:pt x="3807" y="84782"/>
                      <a:pt x="0" y="1009"/>
                    </a:cubicBezTo>
                    <a:close/>
                  </a:path>
                </a:pathLst>
              </a:custGeom>
              <a:solidFill>
                <a:srgbClr val="000000"/>
              </a:solidFill>
              <a:ln w="9514" cap="flat">
                <a:noFill/>
                <a:prstDash val="solid"/>
                <a:miter/>
              </a:ln>
            </p:spPr>
            <p:txBody>
              <a:bodyPr rtlCol="0" anchor="ctr"/>
              <a:lstStyle/>
              <a:p>
                <a:endParaRPr lang="en-US"/>
              </a:p>
            </p:txBody>
          </p:sp>
        </p:grpSp>
      </p:grpSp>
      <p:grpSp>
        <p:nvGrpSpPr>
          <p:cNvPr id="39" name="Graphic 3">
            <a:extLst>
              <a:ext uri="{FF2B5EF4-FFF2-40B4-BE49-F238E27FC236}">
                <a16:creationId xmlns:a16="http://schemas.microsoft.com/office/drawing/2014/main" id="{A6AA7457-BB4B-3164-9B05-6F9AB81609F3}"/>
              </a:ext>
            </a:extLst>
          </p:cNvPr>
          <p:cNvGrpSpPr/>
          <p:nvPr/>
        </p:nvGrpSpPr>
        <p:grpSpPr>
          <a:xfrm>
            <a:off x="3759048" y="2435552"/>
            <a:ext cx="1051121" cy="1050478"/>
            <a:chOff x="8664475" y="5317697"/>
            <a:chExt cx="1051121" cy="1050478"/>
          </a:xfrm>
        </p:grpSpPr>
        <p:sp>
          <p:nvSpPr>
            <p:cNvPr id="40" name="Freeform 958">
              <a:extLst>
                <a:ext uri="{FF2B5EF4-FFF2-40B4-BE49-F238E27FC236}">
                  <a16:creationId xmlns:a16="http://schemas.microsoft.com/office/drawing/2014/main" id="{548B9F29-7737-50D5-9AC9-170DED645227}"/>
                </a:ext>
              </a:extLst>
            </p:cNvPr>
            <p:cNvSpPr/>
            <p:nvPr/>
          </p:nvSpPr>
          <p:spPr>
            <a:xfrm>
              <a:off x="8664475" y="5317697"/>
              <a:ext cx="806372" cy="1050478"/>
            </a:xfrm>
            <a:custGeom>
              <a:avLst/>
              <a:gdLst>
                <a:gd name="connsiteX0" fmla="*/ 735061 w 806372"/>
                <a:gd name="connsiteY0" fmla="*/ 175537 h 1050478"/>
                <a:gd name="connsiteX1" fmla="*/ 792659 w 806372"/>
                <a:gd name="connsiteY1" fmla="*/ 194736 h 1050478"/>
                <a:gd name="connsiteX2" fmla="*/ 806373 w 806372"/>
                <a:gd name="connsiteY2" fmla="*/ 227649 h 1050478"/>
                <a:gd name="connsiteX3" fmla="*/ 784431 w 806372"/>
                <a:gd name="connsiteY3" fmla="*/ 271534 h 1050478"/>
                <a:gd name="connsiteX4" fmla="*/ 737803 w 806372"/>
                <a:gd name="connsiteY4" fmla="*/ 285248 h 1050478"/>
                <a:gd name="connsiteX5" fmla="*/ 737803 w 806372"/>
                <a:gd name="connsiteY5" fmla="*/ 329132 h 1050478"/>
                <a:gd name="connsiteX6" fmla="*/ 710376 w 806372"/>
                <a:gd name="connsiteY6" fmla="*/ 348331 h 1050478"/>
                <a:gd name="connsiteX7" fmla="*/ 671978 w 806372"/>
                <a:gd name="connsiteY7" fmla="*/ 331874 h 1050478"/>
                <a:gd name="connsiteX8" fmla="*/ 597923 w 806372"/>
                <a:gd name="connsiteY8" fmla="*/ 315418 h 1050478"/>
                <a:gd name="connsiteX9" fmla="*/ 543068 w 806372"/>
                <a:gd name="connsiteY9" fmla="*/ 315418 h 1050478"/>
                <a:gd name="connsiteX10" fmla="*/ 543068 w 806372"/>
                <a:gd name="connsiteY10" fmla="*/ 367530 h 1050478"/>
                <a:gd name="connsiteX11" fmla="*/ 479984 w 806372"/>
                <a:gd name="connsiteY11" fmla="*/ 452556 h 1050478"/>
                <a:gd name="connsiteX12" fmla="*/ 455299 w 806372"/>
                <a:gd name="connsiteY12" fmla="*/ 458041 h 1050478"/>
                <a:gd name="connsiteX13" fmla="*/ 455299 w 806372"/>
                <a:gd name="connsiteY13" fmla="*/ 490955 h 1050478"/>
                <a:gd name="connsiteX14" fmla="*/ 526610 w 806372"/>
                <a:gd name="connsiteY14" fmla="*/ 490955 h 1050478"/>
                <a:gd name="connsiteX15" fmla="*/ 559524 w 806372"/>
                <a:gd name="connsiteY15" fmla="*/ 523867 h 1050478"/>
                <a:gd name="connsiteX16" fmla="*/ 559524 w 806372"/>
                <a:gd name="connsiteY16" fmla="*/ 1025793 h 1050478"/>
                <a:gd name="connsiteX17" fmla="*/ 534840 w 806372"/>
                <a:gd name="connsiteY17" fmla="*/ 1050478 h 1050478"/>
                <a:gd name="connsiteX18" fmla="*/ 24684 w 806372"/>
                <a:gd name="connsiteY18" fmla="*/ 1050478 h 1050478"/>
                <a:gd name="connsiteX19" fmla="*/ 0 w 806372"/>
                <a:gd name="connsiteY19" fmla="*/ 1025793 h 1050478"/>
                <a:gd name="connsiteX20" fmla="*/ 0 w 806372"/>
                <a:gd name="connsiteY20" fmla="*/ 512896 h 1050478"/>
                <a:gd name="connsiteX21" fmla="*/ 24684 w 806372"/>
                <a:gd name="connsiteY21" fmla="*/ 488212 h 1050478"/>
                <a:gd name="connsiteX22" fmla="*/ 104225 w 806372"/>
                <a:gd name="connsiteY22" fmla="*/ 488212 h 1050478"/>
                <a:gd name="connsiteX23" fmla="*/ 104225 w 806372"/>
                <a:gd name="connsiteY23" fmla="*/ 455298 h 1050478"/>
                <a:gd name="connsiteX24" fmla="*/ 82283 w 806372"/>
                <a:gd name="connsiteY24" fmla="*/ 452556 h 1050478"/>
                <a:gd name="connsiteX25" fmla="*/ 16456 w 806372"/>
                <a:gd name="connsiteY25" fmla="*/ 370273 h 1050478"/>
                <a:gd name="connsiteX26" fmla="*/ 16456 w 806372"/>
                <a:gd name="connsiteY26" fmla="*/ 85026 h 1050478"/>
                <a:gd name="connsiteX27" fmla="*/ 104225 w 806372"/>
                <a:gd name="connsiteY27" fmla="*/ 0 h 1050478"/>
                <a:gd name="connsiteX28" fmla="*/ 378502 w 806372"/>
                <a:gd name="connsiteY28" fmla="*/ 0 h 1050478"/>
                <a:gd name="connsiteX29" fmla="*/ 447071 w 806372"/>
                <a:gd name="connsiteY29" fmla="*/ 0 h 1050478"/>
                <a:gd name="connsiteX30" fmla="*/ 540324 w 806372"/>
                <a:gd name="connsiteY30" fmla="*/ 95997 h 1050478"/>
                <a:gd name="connsiteX31" fmla="*/ 540324 w 806372"/>
                <a:gd name="connsiteY31" fmla="*/ 139881 h 1050478"/>
                <a:gd name="connsiteX32" fmla="*/ 663748 w 806372"/>
                <a:gd name="connsiteY32" fmla="*/ 126167 h 1050478"/>
                <a:gd name="connsiteX33" fmla="*/ 707634 w 806372"/>
                <a:gd name="connsiteY33" fmla="*/ 106968 h 1050478"/>
                <a:gd name="connsiteX34" fmla="*/ 735061 w 806372"/>
                <a:gd name="connsiteY34" fmla="*/ 126167 h 1050478"/>
                <a:gd name="connsiteX35" fmla="*/ 735061 w 806372"/>
                <a:gd name="connsiteY35" fmla="*/ 175537 h 1050478"/>
                <a:gd name="connsiteX36" fmla="*/ 523868 w 806372"/>
                <a:gd name="connsiteY36" fmla="*/ 1014822 h 1050478"/>
                <a:gd name="connsiteX37" fmla="*/ 523868 w 806372"/>
                <a:gd name="connsiteY37" fmla="*/ 523867 h 1050478"/>
                <a:gd name="connsiteX38" fmla="*/ 35656 w 806372"/>
                <a:gd name="connsiteY38" fmla="*/ 523867 h 1050478"/>
                <a:gd name="connsiteX39" fmla="*/ 35656 w 806372"/>
                <a:gd name="connsiteY39" fmla="*/ 1012080 h 1050478"/>
                <a:gd name="connsiteX40" fmla="*/ 211192 w 806372"/>
                <a:gd name="connsiteY40" fmla="*/ 1012080 h 1050478"/>
                <a:gd name="connsiteX41" fmla="*/ 211192 w 806372"/>
                <a:gd name="connsiteY41" fmla="*/ 957224 h 1050478"/>
                <a:gd name="connsiteX42" fmla="*/ 252333 w 806372"/>
                <a:gd name="connsiteY42" fmla="*/ 896883 h 1050478"/>
                <a:gd name="connsiteX43" fmla="*/ 326388 w 806372"/>
                <a:gd name="connsiteY43" fmla="*/ 907854 h 1050478"/>
                <a:gd name="connsiteX44" fmla="*/ 351074 w 806372"/>
                <a:gd name="connsiteY44" fmla="*/ 959967 h 1050478"/>
                <a:gd name="connsiteX45" fmla="*/ 351074 w 806372"/>
                <a:gd name="connsiteY45" fmla="*/ 1012080 h 1050478"/>
                <a:gd name="connsiteX46" fmla="*/ 523868 w 806372"/>
                <a:gd name="connsiteY46" fmla="*/ 1014822 h 1050478"/>
                <a:gd name="connsiteX47" fmla="*/ 279761 w 806372"/>
                <a:gd name="connsiteY47" fmla="*/ 35656 h 1050478"/>
                <a:gd name="connsiteX48" fmla="*/ 109711 w 806372"/>
                <a:gd name="connsiteY48" fmla="*/ 35656 h 1050478"/>
                <a:gd name="connsiteX49" fmla="*/ 52112 w 806372"/>
                <a:gd name="connsiteY49" fmla="*/ 93254 h 1050478"/>
                <a:gd name="connsiteX50" fmla="*/ 52112 w 806372"/>
                <a:gd name="connsiteY50" fmla="*/ 364787 h 1050478"/>
                <a:gd name="connsiteX51" fmla="*/ 109711 w 806372"/>
                <a:gd name="connsiteY51" fmla="*/ 419643 h 1050478"/>
                <a:gd name="connsiteX52" fmla="*/ 452557 w 806372"/>
                <a:gd name="connsiteY52" fmla="*/ 419643 h 1050478"/>
                <a:gd name="connsiteX53" fmla="*/ 507412 w 806372"/>
                <a:gd name="connsiteY53" fmla="*/ 364787 h 1050478"/>
                <a:gd name="connsiteX54" fmla="*/ 507412 w 806372"/>
                <a:gd name="connsiteY54" fmla="*/ 93254 h 1050478"/>
                <a:gd name="connsiteX55" fmla="*/ 449813 w 806372"/>
                <a:gd name="connsiteY55" fmla="*/ 35656 h 1050478"/>
                <a:gd name="connsiteX56" fmla="*/ 279761 w 806372"/>
                <a:gd name="connsiteY56" fmla="*/ 35656 h 1050478"/>
                <a:gd name="connsiteX57" fmla="*/ 614379 w 806372"/>
                <a:gd name="connsiteY57" fmla="*/ 178280 h 1050478"/>
                <a:gd name="connsiteX58" fmla="*/ 614379 w 806372"/>
                <a:gd name="connsiteY58" fmla="*/ 277019 h 1050478"/>
                <a:gd name="connsiteX59" fmla="*/ 702148 w 806372"/>
                <a:gd name="connsiteY59" fmla="*/ 304446 h 1050478"/>
                <a:gd name="connsiteX60" fmla="*/ 702148 w 806372"/>
                <a:gd name="connsiteY60" fmla="*/ 153594 h 1050478"/>
                <a:gd name="connsiteX61" fmla="*/ 614379 w 806372"/>
                <a:gd name="connsiteY61" fmla="*/ 178280 h 1050478"/>
                <a:gd name="connsiteX62" fmla="*/ 139880 w 806372"/>
                <a:gd name="connsiteY62" fmla="*/ 488212 h 1050478"/>
                <a:gd name="connsiteX63" fmla="*/ 419643 w 806372"/>
                <a:gd name="connsiteY63" fmla="*/ 488212 h 1050478"/>
                <a:gd name="connsiteX64" fmla="*/ 419643 w 806372"/>
                <a:gd name="connsiteY64" fmla="*/ 455298 h 1050478"/>
                <a:gd name="connsiteX65" fmla="*/ 139880 w 806372"/>
                <a:gd name="connsiteY65" fmla="*/ 455298 h 1050478"/>
                <a:gd name="connsiteX66" fmla="*/ 139880 w 806372"/>
                <a:gd name="connsiteY66" fmla="*/ 488212 h 1050478"/>
                <a:gd name="connsiteX67" fmla="*/ 315418 w 806372"/>
                <a:gd name="connsiteY67" fmla="*/ 1014822 h 1050478"/>
                <a:gd name="connsiteX68" fmla="*/ 315418 w 806372"/>
                <a:gd name="connsiteY68" fmla="*/ 957224 h 1050478"/>
                <a:gd name="connsiteX69" fmla="*/ 282505 w 806372"/>
                <a:gd name="connsiteY69" fmla="*/ 927054 h 1050478"/>
                <a:gd name="connsiteX70" fmla="*/ 246849 w 806372"/>
                <a:gd name="connsiteY70" fmla="*/ 957224 h 1050478"/>
                <a:gd name="connsiteX71" fmla="*/ 246849 w 806372"/>
                <a:gd name="connsiteY71" fmla="*/ 1014822 h 1050478"/>
                <a:gd name="connsiteX72" fmla="*/ 315418 w 806372"/>
                <a:gd name="connsiteY72" fmla="*/ 1014822 h 1050478"/>
                <a:gd name="connsiteX73" fmla="*/ 578723 w 806372"/>
                <a:gd name="connsiteY73" fmla="*/ 279762 h 1050478"/>
                <a:gd name="connsiteX74" fmla="*/ 578723 w 806372"/>
                <a:gd name="connsiteY74" fmla="*/ 175537 h 1050478"/>
                <a:gd name="connsiteX75" fmla="*/ 545810 w 806372"/>
                <a:gd name="connsiteY75" fmla="*/ 175537 h 1050478"/>
                <a:gd name="connsiteX76" fmla="*/ 545810 w 806372"/>
                <a:gd name="connsiteY76" fmla="*/ 279762 h 1050478"/>
                <a:gd name="connsiteX77" fmla="*/ 578723 w 806372"/>
                <a:gd name="connsiteY77" fmla="*/ 279762 h 1050478"/>
                <a:gd name="connsiteX78" fmla="*/ 737803 w 806372"/>
                <a:gd name="connsiteY78" fmla="*/ 244106 h 1050478"/>
                <a:gd name="connsiteX79" fmla="*/ 770717 w 806372"/>
                <a:gd name="connsiteY79" fmla="*/ 235877 h 1050478"/>
                <a:gd name="connsiteX80" fmla="*/ 770717 w 806372"/>
                <a:gd name="connsiteY80" fmla="*/ 216678 h 1050478"/>
                <a:gd name="connsiteX81" fmla="*/ 740547 w 806372"/>
                <a:gd name="connsiteY81" fmla="*/ 208450 h 1050478"/>
                <a:gd name="connsiteX82" fmla="*/ 737803 w 806372"/>
                <a:gd name="connsiteY82" fmla="*/ 244106 h 1050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806372" h="1050478">
                  <a:moveTo>
                    <a:pt x="735061" y="175537"/>
                  </a:moveTo>
                  <a:cubicBezTo>
                    <a:pt x="757003" y="172794"/>
                    <a:pt x="776203" y="175537"/>
                    <a:pt x="792659" y="194736"/>
                  </a:cubicBezTo>
                  <a:cubicBezTo>
                    <a:pt x="800887" y="205708"/>
                    <a:pt x="806373" y="216678"/>
                    <a:pt x="806373" y="227649"/>
                  </a:cubicBezTo>
                  <a:cubicBezTo>
                    <a:pt x="806373" y="246849"/>
                    <a:pt x="800887" y="263305"/>
                    <a:pt x="784431" y="271534"/>
                  </a:cubicBezTo>
                  <a:cubicBezTo>
                    <a:pt x="770717" y="279762"/>
                    <a:pt x="754261" y="282505"/>
                    <a:pt x="737803" y="285248"/>
                  </a:cubicBezTo>
                  <a:cubicBezTo>
                    <a:pt x="737803" y="298961"/>
                    <a:pt x="737803" y="312675"/>
                    <a:pt x="737803" y="329132"/>
                  </a:cubicBezTo>
                  <a:cubicBezTo>
                    <a:pt x="737803" y="348331"/>
                    <a:pt x="726833" y="356560"/>
                    <a:pt x="710376" y="348331"/>
                  </a:cubicBezTo>
                  <a:cubicBezTo>
                    <a:pt x="696662" y="342846"/>
                    <a:pt x="685692" y="337360"/>
                    <a:pt x="671978" y="331874"/>
                  </a:cubicBezTo>
                  <a:cubicBezTo>
                    <a:pt x="650035" y="320903"/>
                    <a:pt x="625351" y="315418"/>
                    <a:pt x="597923" y="315418"/>
                  </a:cubicBezTo>
                  <a:cubicBezTo>
                    <a:pt x="581465" y="315418"/>
                    <a:pt x="562267" y="315418"/>
                    <a:pt x="543068" y="315418"/>
                  </a:cubicBezTo>
                  <a:cubicBezTo>
                    <a:pt x="543068" y="334617"/>
                    <a:pt x="543068" y="351074"/>
                    <a:pt x="543068" y="367530"/>
                  </a:cubicBezTo>
                  <a:cubicBezTo>
                    <a:pt x="543068" y="405929"/>
                    <a:pt x="518382" y="441584"/>
                    <a:pt x="479984" y="452556"/>
                  </a:cubicBezTo>
                  <a:cubicBezTo>
                    <a:pt x="471755" y="455298"/>
                    <a:pt x="466270" y="455298"/>
                    <a:pt x="455299" y="458041"/>
                  </a:cubicBezTo>
                  <a:cubicBezTo>
                    <a:pt x="455299" y="469012"/>
                    <a:pt x="455299" y="479984"/>
                    <a:pt x="455299" y="490955"/>
                  </a:cubicBezTo>
                  <a:cubicBezTo>
                    <a:pt x="479984" y="490955"/>
                    <a:pt x="501926" y="490955"/>
                    <a:pt x="526610" y="490955"/>
                  </a:cubicBezTo>
                  <a:cubicBezTo>
                    <a:pt x="559524" y="490955"/>
                    <a:pt x="559524" y="493698"/>
                    <a:pt x="559524" y="523867"/>
                  </a:cubicBezTo>
                  <a:cubicBezTo>
                    <a:pt x="559524" y="691176"/>
                    <a:pt x="559524" y="858485"/>
                    <a:pt x="559524" y="1025793"/>
                  </a:cubicBezTo>
                  <a:cubicBezTo>
                    <a:pt x="559524" y="1047735"/>
                    <a:pt x="554038" y="1050478"/>
                    <a:pt x="534840" y="1050478"/>
                  </a:cubicBezTo>
                  <a:cubicBezTo>
                    <a:pt x="364788" y="1050478"/>
                    <a:pt x="194736" y="1050478"/>
                    <a:pt x="24684" y="1050478"/>
                  </a:cubicBezTo>
                  <a:cubicBezTo>
                    <a:pt x="5484" y="1050478"/>
                    <a:pt x="0" y="1044992"/>
                    <a:pt x="0" y="1025793"/>
                  </a:cubicBezTo>
                  <a:cubicBezTo>
                    <a:pt x="0" y="855742"/>
                    <a:pt x="0" y="685691"/>
                    <a:pt x="0" y="512896"/>
                  </a:cubicBezTo>
                  <a:cubicBezTo>
                    <a:pt x="0" y="493698"/>
                    <a:pt x="5484" y="488212"/>
                    <a:pt x="24684" y="488212"/>
                  </a:cubicBezTo>
                  <a:cubicBezTo>
                    <a:pt x="52112" y="488212"/>
                    <a:pt x="76797" y="488212"/>
                    <a:pt x="104225" y="488212"/>
                  </a:cubicBezTo>
                  <a:cubicBezTo>
                    <a:pt x="104225" y="477241"/>
                    <a:pt x="104225" y="466270"/>
                    <a:pt x="104225" y="455298"/>
                  </a:cubicBezTo>
                  <a:cubicBezTo>
                    <a:pt x="95997" y="455298"/>
                    <a:pt x="90511" y="452556"/>
                    <a:pt x="82283" y="452556"/>
                  </a:cubicBezTo>
                  <a:cubicBezTo>
                    <a:pt x="43884" y="444327"/>
                    <a:pt x="16456" y="408672"/>
                    <a:pt x="16456" y="370273"/>
                  </a:cubicBezTo>
                  <a:cubicBezTo>
                    <a:pt x="16456" y="274277"/>
                    <a:pt x="16456" y="181022"/>
                    <a:pt x="16456" y="85026"/>
                  </a:cubicBezTo>
                  <a:cubicBezTo>
                    <a:pt x="16456" y="38399"/>
                    <a:pt x="54855" y="0"/>
                    <a:pt x="104225" y="0"/>
                  </a:cubicBezTo>
                  <a:cubicBezTo>
                    <a:pt x="194736" y="0"/>
                    <a:pt x="287991" y="0"/>
                    <a:pt x="378502" y="0"/>
                  </a:cubicBezTo>
                  <a:cubicBezTo>
                    <a:pt x="400443" y="0"/>
                    <a:pt x="425129" y="0"/>
                    <a:pt x="447071" y="0"/>
                  </a:cubicBezTo>
                  <a:cubicBezTo>
                    <a:pt x="504668" y="0"/>
                    <a:pt x="540324" y="35656"/>
                    <a:pt x="540324" y="95997"/>
                  </a:cubicBezTo>
                  <a:cubicBezTo>
                    <a:pt x="540324" y="109710"/>
                    <a:pt x="540324" y="126167"/>
                    <a:pt x="540324" y="139881"/>
                  </a:cubicBezTo>
                  <a:cubicBezTo>
                    <a:pt x="581465" y="137138"/>
                    <a:pt x="622607" y="145366"/>
                    <a:pt x="663748" y="126167"/>
                  </a:cubicBezTo>
                  <a:cubicBezTo>
                    <a:pt x="677462" y="117939"/>
                    <a:pt x="693920" y="112453"/>
                    <a:pt x="707634" y="106968"/>
                  </a:cubicBezTo>
                  <a:cubicBezTo>
                    <a:pt x="724090" y="101482"/>
                    <a:pt x="735061" y="109710"/>
                    <a:pt x="735061" y="126167"/>
                  </a:cubicBezTo>
                  <a:cubicBezTo>
                    <a:pt x="735061" y="139881"/>
                    <a:pt x="735061" y="156337"/>
                    <a:pt x="735061" y="175537"/>
                  </a:cubicBezTo>
                  <a:close/>
                  <a:moveTo>
                    <a:pt x="523868" y="1014822"/>
                  </a:moveTo>
                  <a:cubicBezTo>
                    <a:pt x="523868" y="850257"/>
                    <a:pt x="523868" y="688433"/>
                    <a:pt x="523868" y="523867"/>
                  </a:cubicBezTo>
                  <a:cubicBezTo>
                    <a:pt x="359302" y="523867"/>
                    <a:pt x="197478" y="523867"/>
                    <a:pt x="35656" y="523867"/>
                  </a:cubicBezTo>
                  <a:cubicBezTo>
                    <a:pt x="35656" y="688433"/>
                    <a:pt x="35656" y="850257"/>
                    <a:pt x="35656" y="1012080"/>
                  </a:cubicBezTo>
                  <a:cubicBezTo>
                    <a:pt x="93253" y="1012080"/>
                    <a:pt x="150852" y="1012080"/>
                    <a:pt x="211192" y="1012080"/>
                  </a:cubicBezTo>
                  <a:cubicBezTo>
                    <a:pt x="211192" y="992880"/>
                    <a:pt x="211192" y="976423"/>
                    <a:pt x="211192" y="957224"/>
                  </a:cubicBezTo>
                  <a:cubicBezTo>
                    <a:pt x="211192" y="927054"/>
                    <a:pt x="227649" y="907854"/>
                    <a:pt x="252333" y="896883"/>
                  </a:cubicBezTo>
                  <a:cubicBezTo>
                    <a:pt x="279761" y="885912"/>
                    <a:pt x="304447" y="888655"/>
                    <a:pt x="326388" y="907854"/>
                  </a:cubicBezTo>
                  <a:cubicBezTo>
                    <a:pt x="342846" y="921568"/>
                    <a:pt x="351074" y="938025"/>
                    <a:pt x="351074" y="959967"/>
                  </a:cubicBezTo>
                  <a:cubicBezTo>
                    <a:pt x="351074" y="976423"/>
                    <a:pt x="351074" y="995623"/>
                    <a:pt x="351074" y="1012080"/>
                  </a:cubicBezTo>
                  <a:cubicBezTo>
                    <a:pt x="408671" y="1014822"/>
                    <a:pt x="466270" y="1014822"/>
                    <a:pt x="523868" y="1014822"/>
                  </a:cubicBezTo>
                  <a:close/>
                  <a:moveTo>
                    <a:pt x="279761" y="35656"/>
                  </a:moveTo>
                  <a:cubicBezTo>
                    <a:pt x="222163" y="35656"/>
                    <a:pt x="164566" y="35656"/>
                    <a:pt x="109711" y="35656"/>
                  </a:cubicBezTo>
                  <a:cubicBezTo>
                    <a:pt x="74053" y="35656"/>
                    <a:pt x="52112" y="57598"/>
                    <a:pt x="52112" y="93254"/>
                  </a:cubicBezTo>
                  <a:cubicBezTo>
                    <a:pt x="52112" y="183765"/>
                    <a:pt x="52112" y="274277"/>
                    <a:pt x="52112" y="364787"/>
                  </a:cubicBezTo>
                  <a:cubicBezTo>
                    <a:pt x="52112" y="397701"/>
                    <a:pt x="74053" y="419643"/>
                    <a:pt x="109711" y="419643"/>
                  </a:cubicBezTo>
                  <a:cubicBezTo>
                    <a:pt x="224906" y="419643"/>
                    <a:pt x="340102" y="419643"/>
                    <a:pt x="452557" y="419643"/>
                  </a:cubicBezTo>
                  <a:cubicBezTo>
                    <a:pt x="485468" y="419643"/>
                    <a:pt x="507412" y="397701"/>
                    <a:pt x="507412" y="364787"/>
                  </a:cubicBezTo>
                  <a:cubicBezTo>
                    <a:pt x="507412" y="274277"/>
                    <a:pt x="507412" y="183765"/>
                    <a:pt x="507412" y="93254"/>
                  </a:cubicBezTo>
                  <a:cubicBezTo>
                    <a:pt x="507412" y="54855"/>
                    <a:pt x="485468" y="35656"/>
                    <a:pt x="449813" y="35656"/>
                  </a:cubicBezTo>
                  <a:cubicBezTo>
                    <a:pt x="392215" y="35656"/>
                    <a:pt x="337360" y="35656"/>
                    <a:pt x="279761" y="35656"/>
                  </a:cubicBezTo>
                  <a:close/>
                  <a:moveTo>
                    <a:pt x="614379" y="178280"/>
                  </a:moveTo>
                  <a:cubicBezTo>
                    <a:pt x="614379" y="211193"/>
                    <a:pt x="614379" y="244106"/>
                    <a:pt x="614379" y="277019"/>
                  </a:cubicBezTo>
                  <a:cubicBezTo>
                    <a:pt x="644550" y="285248"/>
                    <a:pt x="671978" y="296218"/>
                    <a:pt x="702148" y="304446"/>
                  </a:cubicBezTo>
                  <a:cubicBezTo>
                    <a:pt x="702148" y="255077"/>
                    <a:pt x="702148" y="202965"/>
                    <a:pt x="702148" y="153594"/>
                  </a:cubicBezTo>
                  <a:cubicBezTo>
                    <a:pt x="671978" y="159080"/>
                    <a:pt x="644550" y="170051"/>
                    <a:pt x="614379" y="178280"/>
                  </a:cubicBezTo>
                  <a:close/>
                  <a:moveTo>
                    <a:pt x="139880" y="488212"/>
                  </a:moveTo>
                  <a:cubicBezTo>
                    <a:pt x="233135" y="488212"/>
                    <a:pt x="326388" y="488212"/>
                    <a:pt x="419643" y="488212"/>
                  </a:cubicBezTo>
                  <a:cubicBezTo>
                    <a:pt x="419643" y="477241"/>
                    <a:pt x="419643" y="466270"/>
                    <a:pt x="419643" y="455298"/>
                  </a:cubicBezTo>
                  <a:cubicBezTo>
                    <a:pt x="326388" y="455298"/>
                    <a:pt x="233135" y="455298"/>
                    <a:pt x="139880" y="455298"/>
                  </a:cubicBezTo>
                  <a:cubicBezTo>
                    <a:pt x="139880" y="466270"/>
                    <a:pt x="139880" y="477241"/>
                    <a:pt x="139880" y="488212"/>
                  </a:cubicBezTo>
                  <a:close/>
                  <a:moveTo>
                    <a:pt x="315418" y="1014822"/>
                  </a:moveTo>
                  <a:cubicBezTo>
                    <a:pt x="315418" y="995623"/>
                    <a:pt x="315418" y="976423"/>
                    <a:pt x="315418" y="957224"/>
                  </a:cubicBezTo>
                  <a:cubicBezTo>
                    <a:pt x="315418" y="940768"/>
                    <a:pt x="298961" y="927054"/>
                    <a:pt x="282505" y="927054"/>
                  </a:cubicBezTo>
                  <a:cubicBezTo>
                    <a:pt x="266047" y="927054"/>
                    <a:pt x="249591" y="940768"/>
                    <a:pt x="246849" y="957224"/>
                  </a:cubicBezTo>
                  <a:cubicBezTo>
                    <a:pt x="246849" y="976423"/>
                    <a:pt x="246849" y="995623"/>
                    <a:pt x="246849" y="1014822"/>
                  </a:cubicBezTo>
                  <a:cubicBezTo>
                    <a:pt x="268791" y="1014822"/>
                    <a:pt x="290733" y="1014822"/>
                    <a:pt x="315418" y="1014822"/>
                  </a:cubicBezTo>
                  <a:close/>
                  <a:moveTo>
                    <a:pt x="578723" y="279762"/>
                  </a:moveTo>
                  <a:cubicBezTo>
                    <a:pt x="578723" y="244106"/>
                    <a:pt x="578723" y="211193"/>
                    <a:pt x="578723" y="175537"/>
                  </a:cubicBezTo>
                  <a:cubicBezTo>
                    <a:pt x="567752" y="175537"/>
                    <a:pt x="556781" y="175537"/>
                    <a:pt x="545810" y="175537"/>
                  </a:cubicBezTo>
                  <a:cubicBezTo>
                    <a:pt x="545810" y="211193"/>
                    <a:pt x="545810" y="244106"/>
                    <a:pt x="545810" y="279762"/>
                  </a:cubicBezTo>
                  <a:cubicBezTo>
                    <a:pt x="554038" y="279762"/>
                    <a:pt x="565009" y="279762"/>
                    <a:pt x="578723" y="279762"/>
                  </a:cubicBezTo>
                  <a:close/>
                  <a:moveTo>
                    <a:pt x="737803" y="244106"/>
                  </a:moveTo>
                  <a:cubicBezTo>
                    <a:pt x="751517" y="244106"/>
                    <a:pt x="762489" y="249591"/>
                    <a:pt x="770717" y="235877"/>
                  </a:cubicBezTo>
                  <a:cubicBezTo>
                    <a:pt x="773459" y="230392"/>
                    <a:pt x="773459" y="222163"/>
                    <a:pt x="770717" y="216678"/>
                  </a:cubicBezTo>
                  <a:cubicBezTo>
                    <a:pt x="762489" y="205708"/>
                    <a:pt x="751517" y="211193"/>
                    <a:pt x="740547" y="208450"/>
                  </a:cubicBezTo>
                  <a:cubicBezTo>
                    <a:pt x="737803" y="222163"/>
                    <a:pt x="737803" y="233135"/>
                    <a:pt x="737803" y="244106"/>
                  </a:cubicBezTo>
                  <a:close/>
                </a:path>
              </a:pathLst>
            </a:custGeom>
            <a:solidFill>
              <a:srgbClr val="000000"/>
            </a:solidFill>
            <a:ln w="27426" cap="flat">
              <a:noFill/>
              <a:prstDash val="solid"/>
              <a:miter/>
            </a:ln>
          </p:spPr>
          <p:txBody>
            <a:bodyPr rtlCol="0" anchor="ctr"/>
            <a:lstStyle/>
            <a:p>
              <a:endParaRPr lang="en-US"/>
            </a:p>
          </p:txBody>
        </p:sp>
        <p:sp>
          <p:nvSpPr>
            <p:cNvPr id="41" name="Freeform 959">
              <a:extLst>
                <a:ext uri="{FF2B5EF4-FFF2-40B4-BE49-F238E27FC236}">
                  <a16:creationId xmlns:a16="http://schemas.microsoft.com/office/drawing/2014/main" id="{D16529C2-25AD-6A50-6B29-9B5094C16712}"/>
                </a:ext>
              </a:extLst>
            </p:cNvPr>
            <p:cNvSpPr/>
            <p:nvPr/>
          </p:nvSpPr>
          <p:spPr>
            <a:xfrm>
              <a:off x="9574564" y="6156617"/>
              <a:ext cx="141032" cy="192358"/>
            </a:xfrm>
            <a:custGeom>
              <a:avLst/>
              <a:gdLst>
                <a:gd name="connsiteX0" fmla="*/ 112963 w 141032"/>
                <a:gd name="connsiteY0" fmla="*/ 85391 h 192358"/>
                <a:gd name="connsiteX1" fmla="*/ 140391 w 141032"/>
                <a:gd name="connsiteY1" fmla="*/ 156703 h 192358"/>
                <a:gd name="connsiteX2" fmla="*/ 104735 w 141032"/>
                <a:gd name="connsiteY2" fmla="*/ 192359 h 192358"/>
                <a:gd name="connsiteX3" fmla="*/ 22452 w 141032"/>
                <a:gd name="connsiteY3" fmla="*/ 192359 h 192358"/>
                <a:gd name="connsiteX4" fmla="*/ 509 w 141032"/>
                <a:gd name="connsiteY4" fmla="*/ 170417 h 192358"/>
                <a:gd name="connsiteX5" fmla="*/ 509 w 141032"/>
                <a:gd name="connsiteY5" fmla="*/ 156703 h 192358"/>
                <a:gd name="connsiteX6" fmla="*/ 27937 w 141032"/>
                <a:gd name="connsiteY6" fmla="*/ 85391 h 192358"/>
                <a:gd name="connsiteX7" fmla="*/ 38908 w 141032"/>
                <a:gd name="connsiteY7" fmla="*/ 11337 h 192358"/>
                <a:gd name="connsiteX8" fmla="*/ 104735 w 141032"/>
                <a:gd name="connsiteY8" fmla="*/ 11337 h 192358"/>
                <a:gd name="connsiteX9" fmla="*/ 112963 w 141032"/>
                <a:gd name="connsiteY9" fmla="*/ 85391 h 192358"/>
                <a:gd name="connsiteX10" fmla="*/ 104735 w 141032"/>
                <a:gd name="connsiteY10" fmla="*/ 159446 h 192358"/>
                <a:gd name="connsiteX11" fmla="*/ 88278 w 141032"/>
                <a:gd name="connsiteY11" fmla="*/ 112819 h 192358"/>
                <a:gd name="connsiteX12" fmla="*/ 49880 w 141032"/>
                <a:gd name="connsiteY12" fmla="*/ 115562 h 192358"/>
                <a:gd name="connsiteX13" fmla="*/ 36166 w 141032"/>
                <a:gd name="connsiteY13" fmla="*/ 162189 h 192358"/>
                <a:gd name="connsiteX14" fmla="*/ 104735 w 141032"/>
                <a:gd name="connsiteY14" fmla="*/ 159446 h 192358"/>
                <a:gd name="connsiteX15" fmla="*/ 71822 w 141032"/>
                <a:gd name="connsiteY15" fmla="*/ 36022 h 192358"/>
                <a:gd name="connsiteX16" fmla="*/ 55364 w 141032"/>
                <a:gd name="connsiteY16" fmla="*/ 52479 h 192358"/>
                <a:gd name="connsiteX17" fmla="*/ 71822 w 141032"/>
                <a:gd name="connsiteY17" fmla="*/ 68935 h 192358"/>
                <a:gd name="connsiteX18" fmla="*/ 88278 w 141032"/>
                <a:gd name="connsiteY18" fmla="*/ 52479 h 192358"/>
                <a:gd name="connsiteX19" fmla="*/ 71822 w 141032"/>
                <a:gd name="connsiteY19" fmla="*/ 36022 h 192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1032" h="192358">
                  <a:moveTo>
                    <a:pt x="112963" y="85391"/>
                  </a:moveTo>
                  <a:cubicBezTo>
                    <a:pt x="137647" y="104591"/>
                    <a:pt x="143133" y="129276"/>
                    <a:pt x="140391" y="156703"/>
                  </a:cubicBezTo>
                  <a:cubicBezTo>
                    <a:pt x="140391" y="192359"/>
                    <a:pt x="140391" y="192359"/>
                    <a:pt x="104735" y="192359"/>
                  </a:cubicBezTo>
                  <a:cubicBezTo>
                    <a:pt x="77308" y="192359"/>
                    <a:pt x="49880" y="192359"/>
                    <a:pt x="22452" y="192359"/>
                  </a:cubicBezTo>
                  <a:cubicBezTo>
                    <a:pt x="5995" y="192359"/>
                    <a:pt x="509" y="186874"/>
                    <a:pt x="509" y="170417"/>
                  </a:cubicBezTo>
                  <a:cubicBezTo>
                    <a:pt x="509" y="164931"/>
                    <a:pt x="509" y="162189"/>
                    <a:pt x="509" y="156703"/>
                  </a:cubicBezTo>
                  <a:cubicBezTo>
                    <a:pt x="-2233" y="129276"/>
                    <a:pt x="5995" y="101848"/>
                    <a:pt x="27937" y="85391"/>
                  </a:cubicBezTo>
                  <a:cubicBezTo>
                    <a:pt x="11481" y="55221"/>
                    <a:pt x="16966" y="27793"/>
                    <a:pt x="38908" y="11337"/>
                  </a:cubicBezTo>
                  <a:cubicBezTo>
                    <a:pt x="58108" y="-5120"/>
                    <a:pt x="85536" y="-2377"/>
                    <a:pt x="104735" y="11337"/>
                  </a:cubicBezTo>
                  <a:cubicBezTo>
                    <a:pt x="126677" y="30536"/>
                    <a:pt x="129419" y="57964"/>
                    <a:pt x="112963" y="85391"/>
                  </a:cubicBezTo>
                  <a:close/>
                  <a:moveTo>
                    <a:pt x="104735" y="159446"/>
                  </a:moveTo>
                  <a:cubicBezTo>
                    <a:pt x="107477" y="140247"/>
                    <a:pt x="104735" y="123790"/>
                    <a:pt x="88278" y="112819"/>
                  </a:cubicBezTo>
                  <a:cubicBezTo>
                    <a:pt x="74564" y="104591"/>
                    <a:pt x="63594" y="104591"/>
                    <a:pt x="49880" y="115562"/>
                  </a:cubicBezTo>
                  <a:cubicBezTo>
                    <a:pt x="33422" y="126533"/>
                    <a:pt x="33422" y="142989"/>
                    <a:pt x="36166" y="162189"/>
                  </a:cubicBezTo>
                  <a:cubicBezTo>
                    <a:pt x="60850" y="159446"/>
                    <a:pt x="82792" y="159446"/>
                    <a:pt x="104735" y="159446"/>
                  </a:cubicBezTo>
                  <a:close/>
                  <a:moveTo>
                    <a:pt x="71822" y="36022"/>
                  </a:moveTo>
                  <a:cubicBezTo>
                    <a:pt x="63594" y="36022"/>
                    <a:pt x="55364" y="44250"/>
                    <a:pt x="55364" y="52479"/>
                  </a:cubicBezTo>
                  <a:cubicBezTo>
                    <a:pt x="55364" y="60707"/>
                    <a:pt x="63594" y="68935"/>
                    <a:pt x="71822" y="68935"/>
                  </a:cubicBezTo>
                  <a:cubicBezTo>
                    <a:pt x="80050" y="68935"/>
                    <a:pt x="88278" y="60707"/>
                    <a:pt x="88278" y="52479"/>
                  </a:cubicBezTo>
                  <a:cubicBezTo>
                    <a:pt x="88278" y="44250"/>
                    <a:pt x="80050" y="36022"/>
                    <a:pt x="71822" y="36022"/>
                  </a:cubicBezTo>
                  <a:close/>
                </a:path>
              </a:pathLst>
            </a:custGeom>
            <a:solidFill>
              <a:srgbClr val="000000"/>
            </a:solidFill>
            <a:ln w="27426" cap="flat">
              <a:noFill/>
              <a:prstDash val="solid"/>
              <a:miter/>
            </a:ln>
          </p:spPr>
          <p:txBody>
            <a:bodyPr rtlCol="0" anchor="ctr"/>
            <a:lstStyle/>
            <a:p>
              <a:endParaRPr lang="en-US"/>
            </a:p>
          </p:txBody>
        </p:sp>
        <p:sp>
          <p:nvSpPr>
            <p:cNvPr id="42" name="Freeform 960">
              <a:extLst>
                <a:ext uri="{FF2B5EF4-FFF2-40B4-BE49-F238E27FC236}">
                  <a16:creationId xmlns:a16="http://schemas.microsoft.com/office/drawing/2014/main" id="{EF94A753-495D-3EB3-603F-A5CAAE5BA0A9}"/>
                </a:ext>
              </a:extLst>
            </p:cNvPr>
            <p:cNvSpPr/>
            <p:nvPr/>
          </p:nvSpPr>
          <p:spPr>
            <a:xfrm>
              <a:off x="9421479" y="6159359"/>
              <a:ext cx="137481" cy="192359"/>
            </a:xfrm>
            <a:custGeom>
              <a:avLst/>
              <a:gdLst>
                <a:gd name="connsiteX0" fmla="*/ 109711 w 137481"/>
                <a:gd name="connsiteY0" fmla="*/ 82649 h 192359"/>
                <a:gd name="connsiteX1" fmla="*/ 137138 w 137481"/>
                <a:gd name="connsiteY1" fmla="*/ 175903 h 192359"/>
                <a:gd name="connsiteX2" fmla="*/ 120682 w 137481"/>
                <a:gd name="connsiteY2" fmla="*/ 192359 h 192359"/>
                <a:gd name="connsiteX3" fmla="*/ 16456 w 137481"/>
                <a:gd name="connsiteY3" fmla="*/ 192359 h 192359"/>
                <a:gd name="connsiteX4" fmla="*/ 0 w 137481"/>
                <a:gd name="connsiteY4" fmla="*/ 175903 h 192359"/>
                <a:gd name="connsiteX5" fmla="*/ 0 w 137481"/>
                <a:gd name="connsiteY5" fmla="*/ 134761 h 192359"/>
                <a:gd name="connsiteX6" fmla="*/ 27428 w 137481"/>
                <a:gd name="connsiteY6" fmla="*/ 85392 h 192359"/>
                <a:gd name="connsiteX7" fmla="*/ 38399 w 137481"/>
                <a:gd name="connsiteY7" fmla="*/ 11337 h 192359"/>
                <a:gd name="connsiteX8" fmla="*/ 104225 w 137481"/>
                <a:gd name="connsiteY8" fmla="*/ 11337 h 192359"/>
                <a:gd name="connsiteX9" fmla="*/ 109711 w 137481"/>
                <a:gd name="connsiteY9" fmla="*/ 82649 h 192359"/>
                <a:gd name="connsiteX10" fmla="*/ 101483 w 137481"/>
                <a:gd name="connsiteY10" fmla="*/ 156704 h 192359"/>
                <a:gd name="connsiteX11" fmla="*/ 85025 w 137481"/>
                <a:gd name="connsiteY11" fmla="*/ 110077 h 192359"/>
                <a:gd name="connsiteX12" fmla="*/ 46627 w 137481"/>
                <a:gd name="connsiteY12" fmla="*/ 112819 h 192359"/>
                <a:gd name="connsiteX13" fmla="*/ 35656 w 137481"/>
                <a:gd name="connsiteY13" fmla="*/ 156704 h 192359"/>
                <a:gd name="connsiteX14" fmla="*/ 101483 w 137481"/>
                <a:gd name="connsiteY14" fmla="*/ 156704 h 192359"/>
                <a:gd name="connsiteX15" fmla="*/ 65827 w 137481"/>
                <a:gd name="connsiteY15" fmla="*/ 33280 h 192359"/>
                <a:gd name="connsiteX16" fmla="*/ 49369 w 137481"/>
                <a:gd name="connsiteY16" fmla="*/ 49736 h 192359"/>
                <a:gd name="connsiteX17" fmla="*/ 65827 w 137481"/>
                <a:gd name="connsiteY17" fmla="*/ 66192 h 192359"/>
                <a:gd name="connsiteX18" fmla="*/ 82283 w 137481"/>
                <a:gd name="connsiteY18" fmla="*/ 49736 h 192359"/>
                <a:gd name="connsiteX19" fmla="*/ 65827 w 137481"/>
                <a:gd name="connsiteY19" fmla="*/ 33280 h 192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7481" h="192359">
                  <a:moveTo>
                    <a:pt x="109711" y="82649"/>
                  </a:moveTo>
                  <a:cubicBezTo>
                    <a:pt x="142624" y="107334"/>
                    <a:pt x="137138" y="140247"/>
                    <a:pt x="137138" y="175903"/>
                  </a:cubicBezTo>
                  <a:cubicBezTo>
                    <a:pt x="137138" y="184131"/>
                    <a:pt x="128910" y="192359"/>
                    <a:pt x="120682" y="192359"/>
                  </a:cubicBezTo>
                  <a:cubicBezTo>
                    <a:pt x="85025" y="192359"/>
                    <a:pt x="49369" y="192359"/>
                    <a:pt x="16456" y="192359"/>
                  </a:cubicBezTo>
                  <a:cubicBezTo>
                    <a:pt x="5486" y="192359"/>
                    <a:pt x="0" y="184131"/>
                    <a:pt x="0" y="175903"/>
                  </a:cubicBezTo>
                  <a:cubicBezTo>
                    <a:pt x="0" y="162189"/>
                    <a:pt x="0" y="148475"/>
                    <a:pt x="0" y="134761"/>
                  </a:cubicBezTo>
                  <a:cubicBezTo>
                    <a:pt x="2742" y="115562"/>
                    <a:pt x="10972" y="99106"/>
                    <a:pt x="27428" y="85392"/>
                  </a:cubicBezTo>
                  <a:cubicBezTo>
                    <a:pt x="13714" y="52478"/>
                    <a:pt x="16456" y="30537"/>
                    <a:pt x="38399" y="11337"/>
                  </a:cubicBezTo>
                  <a:cubicBezTo>
                    <a:pt x="57597" y="-2377"/>
                    <a:pt x="85025" y="-5119"/>
                    <a:pt x="104225" y="11337"/>
                  </a:cubicBezTo>
                  <a:cubicBezTo>
                    <a:pt x="120682" y="27794"/>
                    <a:pt x="123425" y="52478"/>
                    <a:pt x="109711" y="82649"/>
                  </a:cubicBezTo>
                  <a:close/>
                  <a:moveTo>
                    <a:pt x="101483" y="156704"/>
                  </a:moveTo>
                  <a:cubicBezTo>
                    <a:pt x="104225" y="132019"/>
                    <a:pt x="98739" y="118305"/>
                    <a:pt x="85025" y="110077"/>
                  </a:cubicBezTo>
                  <a:cubicBezTo>
                    <a:pt x="71311" y="101849"/>
                    <a:pt x="57597" y="104592"/>
                    <a:pt x="46627" y="112819"/>
                  </a:cubicBezTo>
                  <a:cubicBezTo>
                    <a:pt x="35656" y="123790"/>
                    <a:pt x="30170" y="140247"/>
                    <a:pt x="35656" y="156704"/>
                  </a:cubicBezTo>
                  <a:cubicBezTo>
                    <a:pt x="54855" y="156704"/>
                    <a:pt x="76797" y="156704"/>
                    <a:pt x="101483" y="156704"/>
                  </a:cubicBezTo>
                  <a:close/>
                  <a:moveTo>
                    <a:pt x="65827" y="33280"/>
                  </a:moveTo>
                  <a:cubicBezTo>
                    <a:pt x="57597" y="33280"/>
                    <a:pt x="49369" y="41507"/>
                    <a:pt x="49369" y="49736"/>
                  </a:cubicBezTo>
                  <a:cubicBezTo>
                    <a:pt x="49369" y="57964"/>
                    <a:pt x="57597" y="66192"/>
                    <a:pt x="65827" y="66192"/>
                  </a:cubicBezTo>
                  <a:cubicBezTo>
                    <a:pt x="74055" y="66192"/>
                    <a:pt x="82283" y="57964"/>
                    <a:pt x="82283" y="49736"/>
                  </a:cubicBezTo>
                  <a:cubicBezTo>
                    <a:pt x="85025" y="41507"/>
                    <a:pt x="76797" y="33280"/>
                    <a:pt x="65827" y="33280"/>
                  </a:cubicBezTo>
                  <a:close/>
                </a:path>
              </a:pathLst>
            </a:custGeom>
            <a:solidFill>
              <a:srgbClr val="000000"/>
            </a:solidFill>
            <a:ln w="27426" cap="flat">
              <a:noFill/>
              <a:prstDash val="solid"/>
              <a:miter/>
            </a:ln>
          </p:spPr>
          <p:txBody>
            <a:bodyPr rtlCol="0" anchor="ctr"/>
            <a:lstStyle/>
            <a:p>
              <a:endParaRPr lang="en-US"/>
            </a:p>
          </p:txBody>
        </p:sp>
        <p:sp>
          <p:nvSpPr>
            <p:cNvPr id="43" name="Freeform 961">
              <a:extLst>
                <a:ext uri="{FF2B5EF4-FFF2-40B4-BE49-F238E27FC236}">
                  <a16:creationId xmlns:a16="http://schemas.microsoft.com/office/drawing/2014/main" id="{78C001CD-CAE3-398F-1119-3524715876D6}"/>
                </a:ext>
              </a:extLst>
            </p:cNvPr>
            <p:cNvSpPr/>
            <p:nvPr/>
          </p:nvSpPr>
          <p:spPr>
            <a:xfrm>
              <a:off x="9259013" y="6153874"/>
              <a:ext cx="141165" cy="195101"/>
            </a:xfrm>
            <a:custGeom>
              <a:avLst/>
              <a:gdLst>
                <a:gd name="connsiteX0" fmla="*/ 113096 w 141165"/>
                <a:gd name="connsiteY0" fmla="*/ 88134 h 195101"/>
                <a:gd name="connsiteX1" fmla="*/ 140524 w 141165"/>
                <a:gd name="connsiteY1" fmla="*/ 159446 h 195101"/>
                <a:gd name="connsiteX2" fmla="*/ 104868 w 141165"/>
                <a:gd name="connsiteY2" fmla="*/ 195102 h 195101"/>
                <a:gd name="connsiteX3" fmla="*/ 22585 w 141165"/>
                <a:gd name="connsiteY3" fmla="*/ 195102 h 195101"/>
                <a:gd name="connsiteX4" fmla="*/ 642 w 141165"/>
                <a:gd name="connsiteY4" fmla="*/ 173160 h 195101"/>
                <a:gd name="connsiteX5" fmla="*/ 642 w 141165"/>
                <a:gd name="connsiteY5" fmla="*/ 159446 h 195101"/>
                <a:gd name="connsiteX6" fmla="*/ 28069 w 141165"/>
                <a:gd name="connsiteY6" fmla="*/ 85391 h 195101"/>
                <a:gd name="connsiteX7" fmla="*/ 39041 w 141165"/>
                <a:gd name="connsiteY7" fmla="*/ 11337 h 195101"/>
                <a:gd name="connsiteX8" fmla="*/ 104868 w 141165"/>
                <a:gd name="connsiteY8" fmla="*/ 11337 h 195101"/>
                <a:gd name="connsiteX9" fmla="*/ 113096 w 141165"/>
                <a:gd name="connsiteY9" fmla="*/ 88134 h 195101"/>
                <a:gd name="connsiteX10" fmla="*/ 104868 w 141165"/>
                <a:gd name="connsiteY10" fmla="*/ 162189 h 195101"/>
                <a:gd name="connsiteX11" fmla="*/ 85668 w 141165"/>
                <a:gd name="connsiteY11" fmla="*/ 115562 h 195101"/>
                <a:gd name="connsiteX12" fmla="*/ 47269 w 141165"/>
                <a:gd name="connsiteY12" fmla="*/ 118305 h 195101"/>
                <a:gd name="connsiteX13" fmla="*/ 33555 w 141165"/>
                <a:gd name="connsiteY13" fmla="*/ 164932 h 195101"/>
                <a:gd name="connsiteX14" fmla="*/ 104868 w 141165"/>
                <a:gd name="connsiteY14" fmla="*/ 162189 h 195101"/>
                <a:gd name="connsiteX15" fmla="*/ 88410 w 141165"/>
                <a:gd name="connsiteY15" fmla="*/ 57964 h 195101"/>
                <a:gd name="connsiteX16" fmla="*/ 71955 w 141165"/>
                <a:gd name="connsiteY16" fmla="*/ 41508 h 195101"/>
                <a:gd name="connsiteX17" fmla="*/ 55497 w 141165"/>
                <a:gd name="connsiteY17" fmla="*/ 57964 h 195101"/>
                <a:gd name="connsiteX18" fmla="*/ 71955 w 141165"/>
                <a:gd name="connsiteY18" fmla="*/ 74420 h 195101"/>
                <a:gd name="connsiteX19" fmla="*/ 88410 w 141165"/>
                <a:gd name="connsiteY19" fmla="*/ 57964 h 195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1165" h="195101">
                  <a:moveTo>
                    <a:pt x="113096" y="88134"/>
                  </a:moveTo>
                  <a:cubicBezTo>
                    <a:pt x="137780" y="107334"/>
                    <a:pt x="143266" y="132019"/>
                    <a:pt x="140524" y="159446"/>
                  </a:cubicBezTo>
                  <a:cubicBezTo>
                    <a:pt x="140524" y="195102"/>
                    <a:pt x="140524" y="195102"/>
                    <a:pt x="104868" y="195102"/>
                  </a:cubicBezTo>
                  <a:cubicBezTo>
                    <a:pt x="77440" y="195102"/>
                    <a:pt x="50013" y="195102"/>
                    <a:pt x="22585" y="195102"/>
                  </a:cubicBezTo>
                  <a:cubicBezTo>
                    <a:pt x="6127" y="195102"/>
                    <a:pt x="642" y="189617"/>
                    <a:pt x="642" y="173160"/>
                  </a:cubicBezTo>
                  <a:cubicBezTo>
                    <a:pt x="642" y="167674"/>
                    <a:pt x="642" y="164932"/>
                    <a:pt x="642" y="159446"/>
                  </a:cubicBezTo>
                  <a:cubicBezTo>
                    <a:pt x="-2101" y="132019"/>
                    <a:pt x="3385" y="104591"/>
                    <a:pt x="28069" y="85391"/>
                  </a:cubicBezTo>
                  <a:cubicBezTo>
                    <a:pt x="11613" y="55222"/>
                    <a:pt x="17099" y="27794"/>
                    <a:pt x="39041" y="11337"/>
                  </a:cubicBezTo>
                  <a:cubicBezTo>
                    <a:pt x="58241" y="-5120"/>
                    <a:pt x="85668" y="-2377"/>
                    <a:pt x="104868" y="11337"/>
                  </a:cubicBezTo>
                  <a:cubicBezTo>
                    <a:pt x="126810" y="33279"/>
                    <a:pt x="129552" y="60707"/>
                    <a:pt x="113096" y="88134"/>
                  </a:cubicBezTo>
                  <a:close/>
                  <a:moveTo>
                    <a:pt x="104868" y="162189"/>
                  </a:moveTo>
                  <a:cubicBezTo>
                    <a:pt x="107610" y="142989"/>
                    <a:pt x="104868" y="123791"/>
                    <a:pt x="85668" y="115562"/>
                  </a:cubicBezTo>
                  <a:cubicBezTo>
                    <a:pt x="71955" y="107334"/>
                    <a:pt x="60983" y="110077"/>
                    <a:pt x="47269" y="118305"/>
                  </a:cubicBezTo>
                  <a:cubicBezTo>
                    <a:pt x="30813" y="129276"/>
                    <a:pt x="30813" y="145732"/>
                    <a:pt x="33555" y="164932"/>
                  </a:cubicBezTo>
                  <a:cubicBezTo>
                    <a:pt x="60983" y="162189"/>
                    <a:pt x="82925" y="162189"/>
                    <a:pt x="104868" y="162189"/>
                  </a:cubicBezTo>
                  <a:close/>
                  <a:moveTo>
                    <a:pt x="88410" y="57964"/>
                  </a:moveTo>
                  <a:cubicBezTo>
                    <a:pt x="88410" y="49736"/>
                    <a:pt x="80183" y="41508"/>
                    <a:pt x="71955" y="41508"/>
                  </a:cubicBezTo>
                  <a:cubicBezTo>
                    <a:pt x="63727" y="41508"/>
                    <a:pt x="55497" y="49736"/>
                    <a:pt x="55497" y="57964"/>
                  </a:cubicBezTo>
                  <a:cubicBezTo>
                    <a:pt x="55497" y="66192"/>
                    <a:pt x="63727" y="74420"/>
                    <a:pt x="71955" y="74420"/>
                  </a:cubicBezTo>
                  <a:cubicBezTo>
                    <a:pt x="80183" y="74420"/>
                    <a:pt x="88410" y="66192"/>
                    <a:pt x="88410" y="57964"/>
                  </a:cubicBezTo>
                  <a:close/>
                </a:path>
              </a:pathLst>
            </a:custGeom>
            <a:solidFill>
              <a:srgbClr val="000000"/>
            </a:solidFill>
            <a:ln w="27426" cap="flat">
              <a:noFill/>
              <a:prstDash val="solid"/>
              <a:miter/>
            </a:ln>
          </p:spPr>
          <p:txBody>
            <a:bodyPr rtlCol="0" anchor="ctr"/>
            <a:lstStyle/>
            <a:p>
              <a:endParaRPr lang="en-US"/>
            </a:p>
          </p:txBody>
        </p:sp>
        <p:sp>
          <p:nvSpPr>
            <p:cNvPr id="44" name="Freeform 962">
              <a:extLst>
                <a:ext uri="{FF2B5EF4-FFF2-40B4-BE49-F238E27FC236}">
                  <a16:creationId xmlns:a16="http://schemas.microsoft.com/office/drawing/2014/main" id="{7FFAC4EB-B208-0B1E-F2E5-5C6FE167DBA9}"/>
                </a:ext>
              </a:extLst>
            </p:cNvPr>
            <p:cNvSpPr/>
            <p:nvPr/>
          </p:nvSpPr>
          <p:spPr>
            <a:xfrm>
              <a:off x="9506504" y="5528890"/>
              <a:ext cx="52113" cy="32913"/>
            </a:xfrm>
            <a:custGeom>
              <a:avLst/>
              <a:gdLst>
                <a:gd name="connsiteX0" fmla="*/ 0 w 52113"/>
                <a:gd name="connsiteY0" fmla="*/ 0 h 32913"/>
                <a:gd name="connsiteX1" fmla="*/ 52113 w 52113"/>
                <a:gd name="connsiteY1" fmla="*/ 0 h 32913"/>
                <a:gd name="connsiteX2" fmla="*/ 52113 w 52113"/>
                <a:gd name="connsiteY2" fmla="*/ 32913 h 32913"/>
                <a:gd name="connsiteX3" fmla="*/ 0 w 52113"/>
                <a:gd name="connsiteY3" fmla="*/ 32913 h 32913"/>
                <a:gd name="connsiteX4" fmla="*/ 0 w 52113"/>
                <a:gd name="connsiteY4" fmla="*/ 0 h 32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113" h="32913">
                  <a:moveTo>
                    <a:pt x="0" y="0"/>
                  </a:moveTo>
                  <a:cubicBezTo>
                    <a:pt x="16458" y="0"/>
                    <a:pt x="32914" y="0"/>
                    <a:pt x="52113" y="0"/>
                  </a:cubicBezTo>
                  <a:cubicBezTo>
                    <a:pt x="52113" y="10971"/>
                    <a:pt x="52113" y="21943"/>
                    <a:pt x="52113" y="32913"/>
                  </a:cubicBezTo>
                  <a:cubicBezTo>
                    <a:pt x="35657" y="32913"/>
                    <a:pt x="19200" y="32913"/>
                    <a:pt x="0" y="32913"/>
                  </a:cubicBezTo>
                  <a:cubicBezTo>
                    <a:pt x="0" y="21943"/>
                    <a:pt x="0" y="10971"/>
                    <a:pt x="0" y="0"/>
                  </a:cubicBezTo>
                  <a:close/>
                </a:path>
              </a:pathLst>
            </a:custGeom>
            <a:solidFill>
              <a:srgbClr val="000000"/>
            </a:solidFill>
            <a:ln w="27426" cap="flat">
              <a:noFill/>
              <a:prstDash val="solid"/>
              <a:miter/>
            </a:ln>
          </p:spPr>
          <p:txBody>
            <a:bodyPr rtlCol="0" anchor="ctr"/>
            <a:lstStyle/>
            <a:p>
              <a:endParaRPr lang="en-US"/>
            </a:p>
          </p:txBody>
        </p:sp>
        <p:sp>
          <p:nvSpPr>
            <p:cNvPr id="45" name="Freeform 963">
              <a:extLst>
                <a:ext uri="{FF2B5EF4-FFF2-40B4-BE49-F238E27FC236}">
                  <a16:creationId xmlns:a16="http://schemas.microsoft.com/office/drawing/2014/main" id="{F238B345-3E9B-A191-B6E7-6E3EB3053F3F}"/>
                </a:ext>
              </a:extLst>
            </p:cNvPr>
            <p:cNvSpPr/>
            <p:nvPr/>
          </p:nvSpPr>
          <p:spPr>
            <a:xfrm>
              <a:off x="9498276" y="5600202"/>
              <a:ext cx="52113" cy="46627"/>
            </a:xfrm>
            <a:custGeom>
              <a:avLst/>
              <a:gdLst>
                <a:gd name="connsiteX0" fmla="*/ 16458 w 52113"/>
                <a:gd name="connsiteY0" fmla="*/ 0 h 46627"/>
                <a:gd name="connsiteX1" fmla="*/ 52113 w 52113"/>
                <a:gd name="connsiteY1" fmla="*/ 16457 h 46627"/>
                <a:gd name="connsiteX2" fmla="*/ 35656 w 52113"/>
                <a:gd name="connsiteY2" fmla="*/ 46627 h 46627"/>
                <a:gd name="connsiteX3" fmla="*/ 0 w 52113"/>
                <a:gd name="connsiteY3" fmla="*/ 30171 h 46627"/>
                <a:gd name="connsiteX4" fmla="*/ 16458 w 52113"/>
                <a:gd name="connsiteY4" fmla="*/ 0 h 466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113" h="46627">
                  <a:moveTo>
                    <a:pt x="16458" y="0"/>
                  </a:moveTo>
                  <a:cubicBezTo>
                    <a:pt x="30171" y="5486"/>
                    <a:pt x="38399" y="10971"/>
                    <a:pt x="52113" y="16457"/>
                  </a:cubicBezTo>
                  <a:cubicBezTo>
                    <a:pt x="46627" y="27428"/>
                    <a:pt x="41142" y="38399"/>
                    <a:pt x="35656" y="46627"/>
                  </a:cubicBezTo>
                  <a:cubicBezTo>
                    <a:pt x="24686" y="41141"/>
                    <a:pt x="13714" y="35656"/>
                    <a:pt x="0" y="30171"/>
                  </a:cubicBezTo>
                  <a:cubicBezTo>
                    <a:pt x="5486" y="19200"/>
                    <a:pt x="10972" y="10971"/>
                    <a:pt x="16458" y="0"/>
                  </a:cubicBezTo>
                  <a:close/>
                </a:path>
              </a:pathLst>
            </a:custGeom>
            <a:solidFill>
              <a:srgbClr val="000000"/>
            </a:solidFill>
            <a:ln w="27426" cap="flat">
              <a:noFill/>
              <a:prstDash val="solid"/>
              <a:miter/>
            </a:ln>
          </p:spPr>
          <p:txBody>
            <a:bodyPr rtlCol="0" anchor="ctr"/>
            <a:lstStyle/>
            <a:p>
              <a:endParaRPr lang="en-US"/>
            </a:p>
          </p:txBody>
        </p:sp>
        <p:sp>
          <p:nvSpPr>
            <p:cNvPr id="46" name="Freeform 964">
              <a:extLst>
                <a:ext uri="{FF2B5EF4-FFF2-40B4-BE49-F238E27FC236}">
                  <a16:creationId xmlns:a16="http://schemas.microsoft.com/office/drawing/2014/main" id="{A947422C-7EBB-7583-8CB9-0B45F2A1A772}"/>
                </a:ext>
              </a:extLst>
            </p:cNvPr>
            <p:cNvSpPr/>
            <p:nvPr/>
          </p:nvSpPr>
          <p:spPr>
            <a:xfrm>
              <a:off x="9498276" y="5441122"/>
              <a:ext cx="52113" cy="46626"/>
            </a:xfrm>
            <a:custGeom>
              <a:avLst/>
              <a:gdLst>
                <a:gd name="connsiteX0" fmla="*/ 35656 w 52113"/>
                <a:gd name="connsiteY0" fmla="*/ 0 h 46626"/>
                <a:gd name="connsiteX1" fmla="*/ 52113 w 52113"/>
                <a:gd name="connsiteY1" fmla="*/ 30170 h 46626"/>
                <a:gd name="connsiteX2" fmla="*/ 16458 w 52113"/>
                <a:gd name="connsiteY2" fmla="*/ 46627 h 46626"/>
                <a:gd name="connsiteX3" fmla="*/ 0 w 52113"/>
                <a:gd name="connsiteY3" fmla="*/ 16457 h 46626"/>
                <a:gd name="connsiteX4" fmla="*/ 35656 w 52113"/>
                <a:gd name="connsiteY4" fmla="*/ 0 h 46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113" h="46626">
                  <a:moveTo>
                    <a:pt x="35656" y="0"/>
                  </a:moveTo>
                  <a:cubicBezTo>
                    <a:pt x="41142" y="10971"/>
                    <a:pt x="46627" y="19199"/>
                    <a:pt x="52113" y="30170"/>
                  </a:cubicBezTo>
                  <a:cubicBezTo>
                    <a:pt x="41142" y="35656"/>
                    <a:pt x="30171" y="41142"/>
                    <a:pt x="16458" y="46627"/>
                  </a:cubicBezTo>
                  <a:cubicBezTo>
                    <a:pt x="10972" y="35656"/>
                    <a:pt x="5486" y="27428"/>
                    <a:pt x="0" y="16457"/>
                  </a:cubicBezTo>
                  <a:cubicBezTo>
                    <a:pt x="10972" y="10971"/>
                    <a:pt x="21942" y="5485"/>
                    <a:pt x="35656" y="0"/>
                  </a:cubicBezTo>
                  <a:close/>
                </a:path>
              </a:pathLst>
            </a:custGeom>
            <a:solidFill>
              <a:srgbClr val="000000"/>
            </a:solidFill>
            <a:ln w="27426" cap="flat">
              <a:noFill/>
              <a:prstDash val="solid"/>
              <a:miter/>
            </a:ln>
          </p:spPr>
          <p:txBody>
            <a:bodyPr rtlCol="0" anchor="ctr"/>
            <a:lstStyle/>
            <a:p>
              <a:endParaRPr lang="en-US"/>
            </a:p>
          </p:txBody>
        </p:sp>
        <p:sp>
          <p:nvSpPr>
            <p:cNvPr id="47" name="Freeform 965">
              <a:extLst>
                <a:ext uri="{FF2B5EF4-FFF2-40B4-BE49-F238E27FC236}">
                  <a16:creationId xmlns:a16="http://schemas.microsoft.com/office/drawing/2014/main" id="{AE853EE7-0C28-42F6-99D7-90EA69D03C6A}"/>
                </a:ext>
              </a:extLst>
            </p:cNvPr>
            <p:cNvSpPr/>
            <p:nvPr/>
          </p:nvSpPr>
          <p:spPr>
            <a:xfrm>
              <a:off x="9051205" y="6189896"/>
              <a:ext cx="104224" cy="106967"/>
            </a:xfrm>
            <a:custGeom>
              <a:avLst/>
              <a:gdLst>
                <a:gd name="connsiteX0" fmla="*/ 104225 w 104224"/>
                <a:gd name="connsiteY0" fmla="*/ 54855 h 106967"/>
                <a:gd name="connsiteX1" fmla="*/ 104225 w 104224"/>
                <a:gd name="connsiteY1" fmla="*/ 87769 h 106967"/>
                <a:gd name="connsiteX2" fmla="*/ 85025 w 104224"/>
                <a:gd name="connsiteY2" fmla="*/ 106968 h 106967"/>
                <a:gd name="connsiteX3" fmla="*/ 16456 w 104224"/>
                <a:gd name="connsiteY3" fmla="*/ 106968 h 106967"/>
                <a:gd name="connsiteX4" fmla="*/ 0 w 104224"/>
                <a:gd name="connsiteY4" fmla="*/ 87769 h 106967"/>
                <a:gd name="connsiteX5" fmla="*/ 0 w 104224"/>
                <a:gd name="connsiteY5" fmla="*/ 19200 h 106967"/>
                <a:gd name="connsiteX6" fmla="*/ 16456 w 104224"/>
                <a:gd name="connsiteY6" fmla="*/ 0 h 106967"/>
                <a:gd name="connsiteX7" fmla="*/ 85025 w 104224"/>
                <a:gd name="connsiteY7" fmla="*/ 0 h 106967"/>
                <a:gd name="connsiteX8" fmla="*/ 104225 w 104224"/>
                <a:gd name="connsiteY8" fmla="*/ 19200 h 106967"/>
                <a:gd name="connsiteX9" fmla="*/ 104225 w 104224"/>
                <a:gd name="connsiteY9" fmla="*/ 54855 h 106967"/>
                <a:gd name="connsiteX10" fmla="*/ 68569 w 104224"/>
                <a:gd name="connsiteY10" fmla="*/ 74055 h 106967"/>
                <a:gd name="connsiteX11" fmla="*/ 68569 w 104224"/>
                <a:gd name="connsiteY11" fmla="*/ 41141 h 106967"/>
                <a:gd name="connsiteX12" fmla="*/ 35656 w 104224"/>
                <a:gd name="connsiteY12" fmla="*/ 41141 h 106967"/>
                <a:gd name="connsiteX13" fmla="*/ 35656 w 104224"/>
                <a:gd name="connsiteY13" fmla="*/ 74055 h 106967"/>
                <a:gd name="connsiteX14" fmla="*/ 68569 w 104224"/>
                <a:gd name="connsiteY14" fmla="*/ 74055 h 106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4224" h="106967">
                  <a:moveTo>
                    <a:pt x="104225" y="54855"/>
                  </a:moveTo>
                  <a:cubicBezTo>
                    <a:pt x="104225" y="65826"/>
                    <a:pt x="104225" y="76797"/>
                    <a:pt x="104225" y="87769"/>
                  </a:cubicBezTo>
                  <a:cubicBezTo>
                    <a:pt x="104225" y="98740"/>
                    <a:pt x="98739" y="106968"/>
                    <a:pt x="85025" y="106968"/>
                  </a:cubicBezTo>
                  <a:cubicBezTo>
                    <a:pt x="63083" y="106968"/>
                    <a:pt x="38399" y="106968"/>
                    <a:pt x="16456" y="106968"/>
                  </a:cubicBezTo>
                  <a:cubicBezTo>
                    <a:pt x="5486" y="106968"/>
                    <a:pt x="0" y="98740"/>
                    <a:pt x="0" y="87769"/>
                  </a:cubicBezTo>
                  <a:cubicBezTo>
                    <a:pt x="0" y="65826"/>
                    <a:pt x="0" y="41141"/>
                    <a:pt x="0" y="19200"/>
                  </a:cubicBezTo>
                  <a:cubicBezTo>
                    <a:pt x="0" y="8228"/>
                    <a:pt x="5486" y="0"/>
                    <a:pt x="16456" y="0"/>
                  </a:cubicBezTo>
                  <a:cubicBezTo>
                    <a:pt x="38399" y="0"/>
                    <a:pt x="63083" y="0"/>
                    <a:pt x="85025" y="0"/>
                  </a:cubicBezTo>
                  <a:cubicBezTo>
                    <a:pt x="95997" y="0"/>
                    <a:pt x="104225" y="8228"/>
                    <a:pt x="104225" y="19200"/>
                  </a:cubicBezTo>
                  <a:cubicBezTo>
                    <a:pt x="104225" y="32913"/>
                    <a:pt x="104225" y="43884"/>
                    <a:pt x="104225" y="54855"/>
                  </a:cubicBezTo>
                  <a:close/>
                  <a:moveTo>
                    <a:pt x="68569" y="74055"/>
                  </a:moveTo>
                  <a:cubicBezTo>
                    <a:pt x="68569" y="63083"/>
                    <a:pt x="68569" y="52112"/>
                    <a:pt x="68569" y="41141"/>
                  </a:cubicBezTo>
                  <a:cubicBezTo>
                    <a:pt x="57597" y="41141"/>
                    <a:pt x="46627" y="41141"/>
                    <a:pt x="35656" y="41141"/>
                  </a:cubicBezTo>
                  <a:cubicBezTo>
                    <a:pt x="35656" y="52112"/>
                    <a:pt x="35656" y="63083"/>
                    <a:pt x="35656" y="74055"/>
                  </a:cubicBezTo>
                  <a:cubicBezTo>
                    <a:pt x="46627" y="74055"/>
                    <a:pt x="57597" y="74055"/>
                    <a:pt x="68569" y="74055"/>
                  </a:cubicBezTo>
                  <a:close/>
                </a:path>
              </a:pathLst>
            </a:custGeom>
            <a:solidFill>
              <a:srgbClr val="000000"/>
            </a:solidFill>
            <a:ln w="27426" cap="flat">
              <a:noFill/>
              <a:prstDash val="solid"/>
              <a:miter/>
            </a:ln>
          </p:spPr>
          <p:txBody>
            <a:bodyPr rtlCol="0" anchor="ctr"/>
            <a:lstStyle/>
            <a:p>
              <a:endParaRPr lang="en-US"/>
            </a:p>
          </p:txBody>
        </p:sp>
        <p:sp>
          <p:nvSpPr>
            <p:cNvPr id="48" name="Freeform 966">
              <a:extLst>
                <a:ext uri="{FF2B5EF4-FFF2-40B4-BE49-F238E27FC236}">
                  <a16:creationId xmlns:a16="http://schemas.microsoft.com/office/drawing/2014/main" id="{CE275E11-BD29-B675-D586-2B5C11AB1DDB}"/>
                </a:ext>
              </a:extLst>
            </p:cNvPr>
            <p:cNvSpPr/>
            <p:nvPr/>
          </p:nvSpPr>
          <p:spPr>
            <a:xfrm>
              <a:off x="8733045" y="6195382"/>
              <a:ext cx="106966" cy="104224"/>
            </a:xfrm>
            <a:custGeom>
              <a:avLst/>
              <a:gdLst>
                <a:gd name="connsiteX0" fmla="*/ 52112 w 106966"/>
                <a:gd name="connsiteY0" fmla="*/ 104225 h 104224"/>
                <a:gd name="connsiteX1" fmla="*/ 19198 w 106966"/>
                <a:gd name="connsiteY1" fmla="*/ 104225 h 104224"/>
                <a:gd name="connsiteX2" fmla="*/ 0 w 106966"/>
                <a:gd name="connsiteY2" fmla="*/ 85025 h 104224"/>
                <a:gd name="connsiteX3" fmla="*/ 0 w 106966"/>
                <a:gd name="connsiteY3" fmla="*/ 16456 h 104224"/>
                <a:gd name="connsiteX4" fmla="*/ 19198 w 106966"/>
                <a:gd name="connsiteY4" fmla="*/ 0 h 104224"/>
                <a:gd name="connsiteX5" fmla="*/ 87767 w 106966"/>
                <a:gd name="connsiteY5" fmla="*/ 0 h 104224"/>
                <a:gd name="connsiteX6" fmla="*/ 106967 w 106966"/>
                <a:gd name="connsiteY6" fmla="*/ 16456 h 104224"/>
                <a:gd name="connsiteX7" fmla="*/ 106967 w 106966"/>
                <a:gd name="connsiteY7" fmla="*/ 85025 h 104224"/>
                <a:gd name="connsiteX8" fmla="*/ 87767 w 106966"/>
                <a:gd name="connsiteY8" fmla="*/ 104225 h 104224"/>
                <a:gd name="connsiteX9" fmla="*/ 52112 w 106966"/>
                <a:gd name="connsiteY9" fmla="*/ 104225 h 104224"/>
                <a:gd name="connsiteX10" fmla="*/ 35656 w 106966"/>
                <a:gd name="connsiteY10" fmla="*/ 68569 h 104224"/>
                <a:gd name="connsiteX11" fmla="*/ 68569 w 106966"/>
                <a:gd name="connsiteY11" fmla="*/ 68569 h 104224"/>
                <a:gd name="connsiteX12" fmla="*/ 68569 w 106966"/>
                <a:gd name="connsiteY12" fmla="*/ 35656 h 104224"/>
                <a:gd name="connsiteX13" fmla="*/ 35656 w 106966"/>
                <a:gd name="connsiteY13" fmla="*/ 35656 h 104224"/>
                <a:gd name="connsiteX14" fmla="*/ 35656 w 106966"/>
                <a:gd name="connsiteY14" fmla="*/ 68569 h 104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6966" h="104224">
                  <a:moveTo>
                    <a:pt x="52112" y="104225"/>
                  </a:moveTo>
                  <a:cubicBezTo>
                    <a:pt x="41142" y="104225"/>
                    <a:pt x="30170" y="104225"/>
                    <a:pt x="19198" y="104225"/>
                  </a:cubicBezTo>
                  <a:cubicBezTo>
                    <a:pt x="8228" y="104225"/>
                    <a:pt x="0" y="98739"/>
                    <a:pt x="0" y="85025"/>
                  </a:cubicBezTo>
                  <a:cubicBezTo>
                    <a:pt x="0" y="63083"/>
                    <a:pt x="0" y="38399"/>
                    <a:pt x="0" y="16456"/>
                  </a:cubicBezTo>
                  <a:cubicBezTo>
                    <a:pt x="0" y="5485"/>
                    <a:pt x="8228" y="0"/>
                    <a:pt x="19198" y="0"/>
                  </a:cubicBezTo>
                  <a:cubicBezTo>
                    <a:pt x="41142" y="0"/>
                    <a:pt x="65825" y="0"/>
                    <a:pt x="87767" y="0"/>
                  </a:cubicBezTo>
                  <a:cubicBezTo>
                    <a:pt x="98739" y="0"/>
                    <a:pt x="106967" y="8228"/>
                    <a:pt x="106967" y="16456"/>
                  </a:cubicBezTo>
                  <a:cubicBezTo>
                    <a:pt x="106967" y="38399"/>
                    <a:pt x="106967" y="63083"/>
                    <a:pt x="106967" y="85025"/>
                  </a:cubicBezTo>
                  <a:cubicBezTo>
                    <a:pt x="106967" y="95997"/>
                    <a:pt x="98739" y="104225"/>
                    <a:pt x="87767" y="104225"/>
                  </a:cubicBezTo>
                  <a:cubicBezTo>
                    <a:pt x="76797" y="104225"/>
                    <a:pt x="65825" y="104225"/>
                    <a:pt x="52112" y="104225"/>
                  </a:cubicBezTo>
                  <a:close/>
                  <a:moveTo>
                    <a:pt x="35656" y="68569"/>
                  </a:moveTo>
                  <a:cubicBezTo>
                    <a:pt x="46626" y="68569"/>
                    <a:pt x="57597" y="68569"/>
                    <a:pt x="68569" y="68569"/>
                  </a:cubicBezTo>
                  <a:cubicBezTo>
                    <a:pt x="68569" y="57597"/>
                    <a:pt x="68569" y="46626"/>
                    <a:pt x="68569" y="35656"/>
                  </a:cubicBezTo>
                  <a:cubicBezTo>
                    <a:pt x="57597" y="35656"/>
                    <a:pt x="46626" y="35656"/>
                    <a:pt x="35656" y="35656"/>
                  </a:cubicBezTo>
                  <a:cubicBezTo>
                    <a:pt x="35656" y="46626"/>
                    <a:pt x="35656" y="54855"/>
                    <a:pt x="35656" y="68569"/>
                  </a:cubicBezTo>
                  <a:close/>
                </a:path>
              </a:pathLst>
            </a:custGeom>
            <a:solidFill>
              <a:srgbClr val="000000"/>
            </a:solidFill>
            <a:ln w="27426" cap="flat">
              <a:noFill/>
              <a:prstDash val="solid"/>
              <a:miter/>
            </a:ln>
          </p:spPr>
          <p:txBody>
            <a:bodyPr rtlCol="0" anchor="ctr"/>
            <a:lstStyle/>
            <a:p>
              <a:endParaRPr lang="en-US"/>
            </a:p>
          </p:txBody>
        </p:sp>
        <p:sp>
          <p:nvSpPr>
            <p:cNvPr id="49" name="Freeform 967">
              <a:extLst>
                <a:ext uri="{FF2B5EF4-FFF2-40B4-BE49-F238E27FC236}">
                  <a16:creationId xmlns:a16="http://schemas.microsoft.com/office/drawing/2014/main" id="{22202061-647B-5316-FB49-9D546B12E2F8}"/>
                </a:ext>
              </a:extLst>
            </p:cNvPr>
            <p:cNvSpPr/>
            <p:nvPr/>
          </p:nvSpPr>
          <p:spPr>
            <a:xfrm>
              <a:off x="8733045" y="5877221"/>
              <a:ext cx="106966" cy="106967"/>
            </a:xfrm>
            <a:custGeom>
              <a:avLst/>
              <a:gdLst>
                <a:gd name="connsiteX0" fmla="*/ 2742 w 106966"/>
                <a:gd name="connsiteY0" fmla="*/ 52112 h 106967"/>
                <a:gd name="connsiteX1" fmla="*/ 2742 w 106966"/>
                <a:gd name="connsiteY1" fmla="*/ 19199 h 106967"/>
                <a:gd name="connsiteX2" fmla="*/ 21942 w 106966"/>
                <a:gd name="connsiteY2" fmla="*/ 0 h 106967"/>
                <a:gd name="connsiteX3" fmla="*/ 87767 w 106966"/>
                <a:gd name="connsiteY3" fmla="*/ 0 h 106967"/>
                <a:gd name="connsiteX4" fmla="*/ 106967 w 106966"/>
                <a:gd name="connsiteY4" fmla="*/ 19199 h 106967"/>
                <a:gd name="connsiteX5" fmla="*/ 106967 w 106966"/>
                <a:gd name="connsiteY5" fmla="*/ 87768 h 106967"/>
                <a:gd name="connsiteX6" fmla="*/ 87767 w 106966"/>
                <a:gd name="connsiteY6" fmla="*/ 106968 h 106967"/>
                <a:gd name="connsiteX7" fmla="*/ 19198 w 106966"/>
                <a:gd name="connsiteY7" fmla="*/ 106968 h 106967"/>
                <a:gd name="connsiteX8" fmla="*/ 0 w 106966"/>
                <a:gd name="connsiteY8" fmla="*/ 87768 h 106967"/>
                <a:gd name="connsiteX9" fmla="*/ 2742 w 106966"/>
                <a:gd name="connsiteY9" fmla="*/ 52112 h 106967"/>
                <a:gd name="connsiteX10" fmla="*/ 38398 w 106966"/>
                <a:gd name="connsiteY10" fmla="*/ 35656 h 106967"/>
                <a:gd name="connsiteX11" fmla="*/ 38398 w 106966"/>
                <a:gd name="connsiteY11" fmla="*/ 68569 h 106967"/>
                <a:gd name="connsiteX12" fmla="*/ 71311 w 106966"/>
                <a:gd name="connsiteY12" fmla="*/ 68569 h 106967"/>
                <a:gd name="connsiteX13" fmla="*/ 71311 w 106966"/>
                <a:gd name="connsiteY13" fmla="*/ 35656 h 106967"/>
                <a:gd name="connsiteX14" fmla="*/ 38398 w 106966"/>
                <a:gd name="connsiteY14" fmla="*/ 35656 h 106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6966" h="106967">
                  <a:moveTo>
                    <a:pt x="2742" y="52112"/>
                  </a:moveTo>
                  <a:cubicBezTo>
                    <a:pt x="2742" y="41141"/>
                    <a:pt x="2742" y="30171"/>
                    <a:pt x="2742" y="19199"/>
                  </a:cubicBezTo>
                  <a:cubicBezTo>
                    <a:pt x="2742" y="8228"/>
                    <a:pt x="8228" y="0"/>
                    <a:pt x="21942" y="0"/>
                  </a:cubicBezTo>
                  <a:cubicBezTo>
                    <a:pt x="43884" y="0"/>
                    <a:pt x="65825" y="0"/>
                    <a:pt x="87767" y="0"/>
                  </a:cubicBezTo>
                  <a:cubicBezTo>
                    <a:pt x="101481" y="0"/>
                    <a:pt x="106967" y="5485"/>
                    <a:pt x="106967" y="19199"/>
                  </a:cubicBezTo>
                  <a:cubicBezTo>
                    <a:pt x="106967" y="41141"/>
                    <a:pt x="106967" y="63083"/>
                    <a:pt x="106967" y="87768"/>
                  </a:cubicBezTo>
                  <a:cubicBezTo>
                    <a:pt x="106967" y="98740"/>
                    <a:pt x="98739" y="106968"/>
                    <a:pt x="87767" y="106968"/>
                  </a:cubicBezTo>
                  <a:cubicBezTo>
                    <a:pt x="65825" y="106968"/>
                    <a:pt x="43884" y="106968"/>
                    <a:pt x="19198" y="106968"/>
                  </a:cubicBezTo>
                  <a:cubicBezTo>
                    <a:pt x="8228" y="106968"/>
                    <a:pt x="0" y="98740"/>
                    <a:pt x="0" y="87768"/>
                  </a:cubicBezTo>
                  <a:cubicBezTo>
                    <a:pt x="0" y="74054"/>
                    <a:pt x="2742" y="63083"/>
                    <a:pt x="2742" y="52112"/>
                  </a:cubicBezTo>
                  <a:close/>
                  <a:moveTo>
                    <a:pt x="38398" y="35656"/>
                  </a:moveTo>
                  <a:cubicBezTo>
                    <a:pt x="38398" y="46626"/>
                    <a:pt x="38398" y="57598"/>
                    <a:pt x="38398" y="68569"/>
                  </a:cubicBezTo>
                  <a:cubicBezTo>
                    <a:pt x="49369" y="68569"/>
                    <a:pt x="60340" y="68569"/>
                    <a:pt x="71311" y="68569"/>
                  </a:cubicBezTo>
                  <a:cubicBezTo>
                    <a:pt x="71311" y="57598"/>
                    <a:pt x="71311" y="46626"/>
                    <a:pt x="71311" y="35656"/>
                  </a:cubicBezTo>
                  <a:cubicBezTo>
                    <a:pt x="60340" y="35656"/>
                    <a:pt x="49369" y="35656"/>
                    <a:pt x="38398" y="35656"/>
                  </a:cubicBezTo>
                  <a:close/>
                </a:path>
              </a:pathLst>
            </a:custGeom>
            <a:solidFill>
              <a:srgbClr val="000000"/>
            </a:solidFill>
            <a:ln w="27426" cap="flat">
              <a:noFill/>
              <a:prstDash val="solid"/>
              <a:miter/>
            </a:ln>
          </p:spPr>
          <p:txBody>
            <a:bodyPr rtlCol="0" anchor="ctr"/>
            <a:lstStyle/>
            <a:p>
              <a:endParaRPr lang="en-US"/>
            </a:p>
          </p:txBody>
        </p:sp>
        <p:sp>
          <p:nvSpPr>
            <p:cNvPr id="50" name="Freeform 968">
              <a:extLst>
                <a:ext uri="{FF2B5EF4-FFF2-40B4-BE49-F238E27FC236}">
                  <a16:creationId xmlns:a16="http://schemas.microsoft.com/office/drawing/2014/main" id="{D5078873-B2E5-116A-F217-3E6E1E85F0B5}"/>
                </a:ext>
              </a:extLst>
            </p:cNvPr>
            <p:cNvSpPr/>
            <p:nvPr/>
          </p:nvSpPr>
          <p:spPr>
            <a:xfrm>
              <a:off x="8889381" y="5877221"/>
              <a:ext cx="106968" cy="106967"/>
            </a:xfrm>
            <a:custGeom>
              <a:avLst/>
              <a:gdLst>
                <a:gd name="connsiteX0" fmla="*/ 2744 w 106968"/>
                <a:gd name="connsiteY0" fmla="*/ 52112 h 106967"/>
                <a:gd name="connsiteX1" fmla="*/ 2744 w 106968"/>
                <a:gd name="connsiteY1" fmla="*/ 19199 h 106967"/>
                <a:gd name="connsiteX2" fmla="*/ 21943 w 106968"/>
                <a:gd name="connsiteY2" fmla="*/ 0 h 106967"/>
                <a:gd name="connsiteX3" fmla="*/ 87769 w 106968"/>
                <a:gd name="connsiteY3" fmla="*/ 0 h 106967"/>
                <a:gd name="connsiteX4" fmla="*/ 106969 w 106968"/>
                <a:gd name="connsiteY4" fmla="*/ 19199 h 106967"/>
                <a:gd name="connsiteX5" fmla="*/ 106969 w 106968"/>
                <a:gd name="connsiteY5" fmla="*/ 87768 h 106967"/>
                <a:gd name="connsiteX6" fmla="*/ 87769 w 106968"/>
                <a:gd name="connsiteY6" fmla="*/ 106968 h 106967"/>
                <a:gd name="connsiteX7" fmla="*/ 19200 w 106968"/>
                <a:gd name="connsiteY7" fmla="*/ 106968 h 106967"/>
                <a:gd name="connsiteX8" fmla="*/ 0 w 106968"/>
                <a:gd name="connsiteY8" fmla="*/ 87768 h 106967"/>
                <a:gd name="connsiteX9" fmla="*/ 2744 w 106968"/>
                <a:gd name="connsiteY9" fmla="*/ 52112 h 106967"/>
                <a:gd name="connsiteX10" fmla="*/ 2744 w 106968"/>
                <a:gd name="connsiteY10" fmla="*/ 52112 h 106967"/>
                <a:gd name="connsiteX11" fmla="*/ 71313 w 106968"/>
                <a:gd name="connsiteY11" fmla="*/ 35656 h 106967"/>
                <a:gd name="connsiteX12" fmla="*/ 38399 w 106968"/>
                <a:gd name="connsiteY12" fmla="*/ 35656 h 106967"/>
                <a:gd name="connsiteX13" fmla="*/ 38399 w 106968"/>
                <a:gd name="connsiteY13" fmla="*/ 68569 h 106967"/>
                <a:gd name="connsiteX14" fmla="*/ 71313 w 106968"/>
                <a:gd name="connsiteY14" fmla="*/ 68569 h 106967"/>
                <a:gd name="connsiteX15" fmla="*/ 71313 w 106968"/>
                <a:gd name="connsiteY15" fmla="*/ 35656 h 106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6968" h="106967">
                  <a:moveTo>
                    <a:pt x="2744" y="52112"/>
                  </a:moveTo>
                  <a:cubicBezTo>
                    <a:pt x="2744" y="41141"/>
                    <a:pt x="2744" y="30171"/>
                    <a:pt x="2744" y="19199"/>
                  </a:cubicBezTo>
                  <a:cubicBezTo>
                    <a:pt x="2744" y="5485"/>
                    <a:pt x="8230" y="0"/>
                    <a:pt x="21943" y="0"/>
                  </a:cubicBezTo>
                  <a:cubicBezTo>
                    <a:pt x="43885" y="0"/>
                    <a:pt x="65827" y="0"/>
                    <a:pt x="87769" y="0"/>
                  </a:cubicBezTo>
                  <a:cubicBezTo>
                    <a:pt x="98741" y="0"/>
                    <a:pt x="106969" y="5485"/>
                    <a:pt x="106969" y="19199"/>
                  </a:cubicBezTo>
                  <a:cubicBezTo>
                    <a:pt x="106969" y="41141"/>
                    <a:pt x="106969" y="63083"/>
                    <a:pt x="106969" y="87768"/>
                  </a:cubicBezTo>
                  <a:cubicBezTo>
                    <a:pt x="106969" y="98740"/>
                    <a:pt x="98741" y="106968"/>
                    <a:pt x="87769" y="106968"/>
                  </a:cubicBezTo>
                  <a:cubicBezTo>
                    <a:pt x="65827" y="106968"/>
                    <a:pt x="43885" y="106968"/>
                    <a:pt x="19200" y="106968"/>
                  </a:cubicBezTo>
                  <a:cubicBezTo>
                    <a:pt x="8230" y="106968"/>
                    <a:pt x="0" y="101482"/>
                    <a:pt x="0" y="87768"/>
                  </a:cubicBezTo>
                  <a:cubicBezTo>
                    <a:pt x="2744" y="76797"/>
                    <a:pt x="2744" y="63083"/>
                    <a:pt x="2744" y="52112"/>
                  </a:cubicBezTo>
                  <a:cubicBezTo>
                    <a:pt x="2744" y="52112"/>
                    <a:pt x="2744" y="52112"/>
                    <a:pt x="2744" y="52112"/>
                  </a:cubicBezTo>
                  <a:close/>
                  <a:moveTo>
                    <a:pt x="71313" y="35656"/>
                  </a:moveTo>
                  <a:cubicBezTo>
                    <a:pt x="60341" y="35656"/>
                    <a:pt x="49371" y="35656"/>
                    <a:pt x="38399" y="35656"/>
                  </a:cubicBezTo>
                  <a:cubicBezTo>
                    <a:pt x="38399" y="46626"/>
                    <a:pt x="38399" y="57598"/>
                    <a:pt x="38399" y="68569"/>
                  </a:cubicBezTo>
                  <a:cubicBezTo>
                    <a:pt x="49371" y="68569"/>
                    <a:pt x="60341" y="68569"/>
                    <a:pt x="71313" y="68569"/>
                  </a:cubicBezTo>
                  <a:cubicBezTo>
                    <a:pt x="71313" y="57598"/>
                    <a:pt x="71313" y="46626"/>
                    <a:pt x="71313" y="35656"/>
                  </a:cubicBezTo>
                  <a:close/>
                </a:path>
              </a:pathLst>
            </a:custGeom>
            <a:solidFill>
              <a:srgbClr val="000000"/>
            </a:solidFill>
            <a:ln w="27426" cap="flat">
              <a:noFill/>
              <a:prstDash val="solid"/>
              <a:miter/>
            </a:ln>
          </p:spPr>
          <p:txBody>
            <a:bodyPr rtlCol="0" anchor="ctr"/>
            <a:lstStyle/>
            <a:p>
              <a:endParaRPr lang="en-US"/>
            </a:p>
          </p:txBody>
        </p:sp>
        <p:sp>
          <p:nvSpPr>
            <p:cNvPr id="51" name="Freeform 969">
              <a:extLst>
                <a:ext uri="{FF2B5EF4-FFF2-40B4-BE49-F238E27FC236}">
                  <a16:creationId xmlns:a16="http://schemas.microsoft.com/office/drawing/2014/main" id="{5CA6AA3E-D87B-5C5A-9A0E-1F9A0D9A3BEB}"/>
                </a:ext>
              </a:extLst>
            </p:cNvPr>
            <p:cNvSpPr/>
            <p:nvPr/>
          </p:nvSpPr>
          <p:spPr>
            <a:xfrm>
              <a:off x="9049986" y="5877221"/>
              <a:ext cx="105443" cy="106967"/>
            </a:xfrm>
            <a:custGeom>
              <a:avLst/>
              <a:gdLst>
                <a:gd name="connsiteX0" fmla="*/ 1219 w 105443"/>
                <a:gd name="connsiteY0" fmla="*/ 52112 h 106967"/>
                <a:gd name="connsiteX1" fmla="*/ 1219 w 105443"/>
                <a:gd name="connsiteY1" fmla="*/ 19199 h 106967"/>
                <a:gd name="connsiteX2" fmla="*/ 20418 w 105443"/>
                <a:gd name="connsiteY2" fmla="*/ 0 h 106967"/>
                <a:gd name="connsiteX3" fmla="*/ 88988 w 105443"/>
                <a:gd name="connsiteY3" fmla="*/ 0 h 106967"/>
                <a:gd name="connsiteX4" fmla="*/ 105444 w 105443"/>
                <a:gd name="connsiteY4" fmla="*/ 19199 h 106967"/>
                <a:gd name="connsiteX5" fmla="*/ 105444 w 105443"/>
                <a:gd name="connsiteY5" fmla="*/ 87768 h 106967"/>
                <a:gd name="connsiteX6" fmla="*/ 88988 w 105443"/>
                <a:gd name="connsiteY6" fmla="*/ 106968 h 106967"/>
                <a:gd name="connsiteX7" fmla="*/ 20418 w 105443"/>
                <a:gd name="connsiteY7" fmla="*/ 106968 h 106967"/>
                <a:gd name="connsiteX8" fmla="*/ 1219 w 105443"/>
                <a:gd name="connsiteY8" fmla="*/ 87768 h 106967"/>
                <a:gd name="connsiteX9" fmla="*/ 1219 w 105443"/>
                <a:gd name="connsiteY9" fmla="*/ 52112 h 106967"/>
                <a:gd name="connsiteX10" fmla="*/ 36874 w 105443"/>
                <a:gd name="connsiteY10" fmla="*/ 71312 h 106967"/>
                <a:gd name="connsiteX11" fmla="*/ 69788 w 105443"/>
                <a:gd name="connsiteY11" fmla="*/ 71312 h 106967"/>
                <a:gd name="connsiteX12" fmla="*/ 69788 w 105443"/>
                <a:gd name="connsiteY12" fmla="*/ 38399 h 106967"/>
                <a:gd name="connsiteX13" fmla="*/ 36874 w 105443"/>
                <a:gd name="connsiteY13" fmla="*/ 38399 h 106967"/>
                <a:gd name="connsiteX14" fmla="*/ 36874 w 105443"/>
                <a:gd name="connsiteY14" fmla="*/ 71312 h 106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5443" h="106967">
                  <a:moveTo>
                    <a:pt x="1219" y="52112"/>
                  </a:moveTo>
                  <a:cubicBezTo>
                    <a:pt x="1219" y="41141"/>
                    <a:pt x="1219" y="30171"/>
                    <a:pt x="1219" y="19199"/>
                  </a:cubicBezTo>
                  <a:cubicBezTo>
                    <a:pt x="1219" y="8228"/>
                    <a:pt x="6705" y="0"/>
                    <a:pt x="20418" y="0"/>
                  </a:cubicBezTo>
                  <a:cubicBezTo>
                    <a:pt x="42360" y="0"/>
                    <a:pt x="67046" y="0"/>
                    <a:pt x="88988" y="0"/>
                  </a:cubicBezTo>
                  <a:cubicBezTo>
                    <a:pt x="99958" y="0"/>
                    <a:pt x="105444" y="8228"/>
                    <a:pt x="105444" y="19199"/>
                  </a:cubicBezTo>
                  <a:cubicBezTo>
                    <a:pt x="105444" y="41141"/>
                    <a:pt x="105444" y="65826"/>
                    <a:pt x="105444" y="87768"/>
                  </a:cubicBezTo>
                  <a:cubicBezTo>
                    <a:pt x="105444" y="98740"/>
                    <a:pt x="97216" y="106968"/>
                    <a:pt x="88988" y="106968"/>
                  </a:cubicBezTo>
                  <a:cubicBezTo>
                    <a:pt x="67046" y="106968"/>
                    <a:pt x="42360" y="106968"/>
                    <a:pt x="20418" y="106968"/>
                  </a:cubicBezTo>
                  <a:cubicBezTo>
                    <a:pt x="9447" y="106968"/>
                    <a:pt x="1219" y="98740"/>
                    <a:pt x="1219" y="87768"/>
                  </a:cubicBezTo>
                  <a:cubicBezTo>
                    <a:pt x="-1523" y="76797"/>
                    <a:pt x="1219" y="65826"/>
                    <a:pt x="1219" y="52112"/>
                  </a:cubicBezTo>
                  <a:close/>
                  <a:moveTo>
                    <a:pt x="36874" y="71312"/>
                  </a:moveTo>
                  <a:cubicBezTo>
                    <a:pt x="47846" y="71312"/>
                    <a:pt x="58816" y="71312"/>
                    <a:pt x="69788" y="71312"/>
                  </a:cubicBezTo>
                  <a:cubicBezTo>
                    <a:pt x="69788" y="60340"/>
                    <a:pt x="69788" y="49369"/>
                    <a:pt x="69788" y="38399"/>
                  </a:cubicBezTo>
                  <a:cubicBezTo>
                    <a:pt x="58816" y="38399"/>
                    <a:pt x="47846" y="38399"/>
                    <a:pt x="36874" y="38399"/>
                  </a:cubicBezTo>
                  <a:cubicBezTo>
                    <a:pt x="36874" y="46626"/>
                    <a:pt x="36874" y="57598"/>
                    <a:pt x="36874" y="71312"/>
                  </a:cubicBezTo>
                  <a:close/>
                </a:path>
              </a:pathLst>
            </a:custGeom>
            <a:solidFill>
              <a:srgbClr val="000000"/>
            </a:solidFill>
            <a:ln w="27426" cap="flat">
              <a:noFill/>
              <a:prstDash val="solid"/>
              <a:miter/>
            </a:ln>
          </p:spPr>
          <p:txBody>
            <a:bodyPr rtlCol="0" anchor="ctr"/>
            <a:lstStyle/>
            <a:p>
              <a:endParaRPr lang="en-US"/>
            </a:p>
          </p:txBody>
        </p:sp>
        <p:sp>
          <p:nvSpPr>
            <p:cNvPr id="52" name="Freeform 970">
              <a:extLst>
                <a:ext uri="{FF2B5EF4-FFF2-40B4-BE49-F238E27FC236}">
                  <a16:creationId xmlns:a16="http://schemas.microsoft.com/office/drawing/2014/main" id="{BABE812E-B1FD-351C-B03E-1295CED02128}"/>
                </a:ext>
              </a:extLst>
            </p:cNvPr>
            <p:cNvSpPr/>
            <p:nvPr/>
          </p:nvSpPr>
          <p:spPr>
            <a:xfrm>
              <a:off x="9051205" y="6036301"/>
              <a:ext cx="104224" cy="104225"/>
            </a:xfrm>
            <a:custGeom>
              <a:avLst/>
              <a:gdLst>
                <a:gd name="connsiteX0" fmla="*/ 104225 w 104224"/>
                <a:gd name="connsiteY0" fmla="*/ 52112 h 104225"/>
                <a:gd name="connsiteX1" fmla="*/ 104225 w 104224"/>
                <a:gd name="connsiteY1" fmla="*/ 85026 h 104225"/>
                <a:gd name="connsiteX2" fmla="*/ 85025 w 104224"/>
                <a:gd name="connsiteY2" fmla="*/ 104225 h 104225"/>
                <a:gd name="connsiteX3" fmla="*/ 19200 w 104224"/>
                <a:gd name="connsiteY3" fmla="*/ 104225 h 104225"/>
                <a:gd name="connsiteX4" fmla="*/ 0 w 104224"/>
                <a:gd name="connsiteY4" fmla="*/ 85026 h 104225"/>
                <a:gd name="connsiteX5" fmla="*/ 0 w 104224"/>
                <a:gd name="connsiteY5" fmla="*/ 19200 h 104225"/>
                <a:gd name="connsiteX6" fmla="*/ 19200 w 104224"/>
                <a:gd name="connsiteY6" fmla="*/ 0 h 104225"/>
                <a:gd name="connsiteX7" fmla="*/ 85025 w 104224"/>
                <a:gd name="connsiteY7" fmla="*/ 0 h 104225"/>
                <a:gd name="connsiteX8" fmla="*/ 104225 w 104224"/>
                <a:gd name="connsiteY8" fmla="*/ 19200 h 104225"/>
                <a:gd name="connsiteX9" fmla="*/ 104225 w 104224"/>
                <a:gd name="connsiteY9" fmla="*/ 52112 h 104225"/>
                <a:gd name="connsiteX10" fmla="*/ 68569 w 104224"/>
                <a:gd name="connsiteY10" fmla="*/ 68569 h 104225"/>
                <a:gd name="connsiteX11" fmla="*/ 68569 w 104224"/>
                <a:gd name="connsiteY11" fmla="*/ 35656 h 104225"/>
                <a:gd name="connsiteX12" fmla="*/ 35656 w 104224"/>
                <a:gd name="connsiteY12" fmla="*/ 35656 h 104225"/>
                <a:gd name="connsiteX13" fmla="*/ 35656 w 104224"/>
                <a:gd name="connsiteY13" fmla="*/ 68569 h 104225"/>
                <a:gd name="connsiteX14" fmla="*/ 68569 w 104224"/>
                <a:gd name="connsiteY14" fmla="*/ 68569 h 104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4224" h="104225">
                  <a:moveTo>
                    <a:pt x="104225" y="52112"/>
                  </a:moveTo>
                  <a:cubicBezTo>
                    <a:pt x="104225" y="63084"/>
                    <a:pt x="104225" y="74055"/>
                    <a:pt x="104225" y="85026"/>
                  </a:cubicBezTo>
                  <a:cubicBezTo>
                    <a:pt x="104225" y="98740"/>
                    <a:pt x="98739" y="104225"/>
                    <a:pt x="85025" y="104225"/>
                  </a:cubicBezTo>
                  <a:cubicBezTo>
                    <a:pt x="63083" y="104225"/>
                    <a:pt x="41142" y="104225"/>
                    <a:pt x="19200" y="104225"/>
                  </a:cubicBezTo>
                  <a:cubicBezTo>
                    <a:pt x="5486" y="104225"/>
                    <a:pt x="0" y="98740"/>
                    <a:pt x="0" y="85026"/>
                  </a:cubicBezTo>
                  <a:cubicBezTo>
                    <a:pt x="0" y="63084"/>
                    <a:pt x="0" y="41141"/>
                    <a:pt x="0" y="19200"/>
                  </a:cubicBezTo>
                  <a:cubicBezTo>
                    <a:pt x="0" y="5486"/>
                    <a:pt x="5486" y="0"/>
                    <a:pt x="19200" y="0"/>
                  </a:cubicBezTo>
                  <a:cubicBezTo>
                    <a:pt x="41142" y="0"/>
                    <a:pt x="63083" y="0"/>
                    <a:pt x="85025" y="0"/>
                  </a:cubicBezTo>
                  <a:cubicBezTo>
                    <a:pt x="98739" y="0"/>
                    <a:pt x="104225" y="5486"/>
                    <a:pt x="104225" y="19200"/>
                  </a:cubicBezTo>
                  <a:cubicBezTo>
                    <a:pt x="104225" y="30171"/>
                    <a:pt x="104225" y="41141"/>
                    <a:pt x="104225" y="52112"/>
                  </a:cubicBezTo>
                  <a:close/>
                  <a:moveTo>
                    <a:pt x="68569" y="68569"/>
                  </a:moveTo>
                  <a:cubicBezTo>
                    <a:pt x="68569" y="57598"/>
                    <a:pt x="68569" y="46627"/>
                    <a:pt x="68569" y="35656"/>
                  </a:cubicBezTo>
                  <a:cubicBezTo>
                    <a:pt x="57597" y="35656"/>
                    <a:pt x="46627" y="35656"/>
                    <a:pt x="35656" y="35656"/>
                  </a:cubicBezTo>
                  <a:cubicBezTo>
                    <a:pt x="35656" y="46627"/>
                    <a:pt x="35656" y="57598"/>
                    <a:pt x="35656" y="68569"/>
                  </a:cubicBezTo>
                  <a:cubicBezTo>
                    <a:pt x="46627" y="68569"/>
                    <a:pt x="57597" y="68569"/>
                    <a:pt x="68569" y="68569"/>
                  </a:cubicBezTo>
                  <a:close/>
                </a:path>
              </a:pathLst>
            </a:custGeom>
            <a:solidFill>
              <a:srgbClr val="000000"/>
            </a:solidFill>
            <a:ln w="27426" cap="flat">
              <a:noFill/>
              <a:prstDash val="solid"/>
              <a:miter/>
            </a:ln>
          </p:spPr>
          <p:txBody>
            <a:bodyPr rtlCol="0" anchor="ctr"/>
            <a:lstStyle/>
            <a:p>
              <a:endParaRPr lang="en-US"/>
            </a:p>
          </p:txBody>
        </p:sp>
        <p:sp>
          <p:nvSpPr>
            <p:cNvPr id="53" name="Freeform 971">
              <a:extLst>
                <a:ext uri="{FF2B5EF4-FFF2-40B4-BE49-F238E27FC236}">
                  <a16:creationId xmlns:a16="http://schemas.microsoft.com/office/drawing/2014/main" id="{8E990EDB-C927-D53A-6041-F51D4D7F9E54}"/>
                </a:ext>
              </a:extLst>
            </p:cNvPr>
            <p:cNvSpPr/>
            <p:nvPr/>
          </p:nvSpPr>
          <p:spPr>
            <a:xfrm>
              <a:off x="8892125" y="6036301"/>
              <a:ext cx="104224" cy="104225"/>
            </a:xfrm>
            <a:custGeom>
              <a:avLst/>
              <a:gdLst>
                <a:gd name="connsiteX0" fmla="*/ 0 w 104224"/>
                <a:gd name="connsiteY0" fmla="*/ 52112 h 104225"/>
                <a:gd name="connsiteX1" fmla="*/ 0 w 104224"/>
                <a:gd name="connsiteY1" fmla="*/ 19200 h 104225"/>
                <a:gd name="connsiteX2" fmla="*/ 19200 w 104224"/>
                <a:gd name="connsiteY2" fmla="*/ 0 h 104225"/>
                <a:gd name="connsiteX3" fmla="*/ 85025 w 104224"/>
                <a:gd name="connsiteY3" fmla="*/ 0 h 104225"/>
                <a:gd name="connsiteX4" fmla="*/ 104225 w 104224"/>
                <a:gd name="connsiteY4" fmla="*/ 19200 h 104225"/>
                <a:gd name="connsiteX5" fmla="*/ 104225 w 104224"/>
                <a:gd name="connsiteY5" fmla="*/ 85026 h 104225"/>
                <a:gd name="connsiteX6" fmla="*/ 85025 w 104224"/>
                <a:gd name="connsiteY6" fmla="*/ 104225 h 104225"/>
                <a:gd name="connsiteX7" fmla="*/ 19200 w 104224"/>
                <a:gd name="connsiteY7" fmla="*/ 104225 h 104225"/>
                <a:gd name="connsiteX8" fmla="*/ 0 w 104224"/>
                <a:gd name="connsiteY8" fmla="*/ 85026 h 104225"/>
                <a:gd name="connsiteX9" fmla="*/ 0 w 104224"/>
                <a:gd name="connsiteY9" fmla="*/ 52112 h 104225"/>
                <a:gd name="connsiteX10" fmla="*/ 68569 w 104224"/>
                <a:gd name="connsiteY10" fmla="*/ 68569 h 104225"/>
                <a:gd name="connsiteX11" fmla="*/ 68569 w 104224"/>
                <a:gd name="connsiteY11" fmla="*/ 35656 h 104225"/>
                <a:gd name="connsiteX12" fmla="*/ 35656 w 104224"/>
                <a:gd name="connsiteY12" fmla="*/ 35656 h 104225"/>
                <a:gd name="connsiteX13" fmla="*/ 35656 w 104224"/>
                <a:gd name="connsiteY13" fmla="*/ 68569 h 104225"/>
                <a:gd name="connsiteX14" fmla="*/ 68569 w 104224"/>
                <a:gd name="connsiteY14" fmla="*/ 68569 h 104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4224" h="104225">
                  <a:moveTo>
                    <a:pt x="0" y="52112"/>
                  </a:moveTo>
                  <a:cubicBezTo>
                    <a:pt x="0" y="41141"/>
                    <a:pt x="0" y="30171"/>
                    <a:pt x="0" y="19200"/>
                  </a:cubicBezTo>
                  <a:cubicBezTo>
                    <a:pt x="0" y="5486"/>
                    <a:pt x="5486" y="0"/>
                    <a:pt x="19200" y="0"/>
                  </a:cubicBezTo>
                  <a:cubicBezTo>
                    <a:pt x="41142" y="0"/>
                    <a:pt x="63083" y="0"/>
                    <a:pt x="85025" y="0"/>
                  </a:cubicBezTo>
                  <a:cubicBezTo>
                    <a:pt x="95997" y="0"/>
                    <a:pt x="104225" y="5486"/>
                    <a:pt x="104225" y="19200"/>
                  </a:cubicBezTo>
                  <a:cubicBezTo>
                    <a:pt x="104225" y="41141"/>
                    <a:pt x="104225" y="63084"/>
                    <a:pt x="104225" y="85026"/>
                  </a:cubicBezTo>
                  <a:cubicBezTo>
                    <a:pt x="104225" y="98740"/>
                    <a:pt x="98739" y="104225"/>
                    <a:pt x="85025" y="104225"/>
                  </a:cubicBezTo>
                  <a:cubicBezTo>
                    <a:pt x="63083" y="104225"/>
                    <a:pt x="41142" y="104225"/>
                    <a:pt x="19200" y="104225"/>
                  </a:cubicBezTo>
                  <a:cubicBezTo>
                    <a:pt x="5486" y="104225"/>
                    <a:pt x="0" y="98740"/>
                    <a:pt x="0" y="85026"/>
                  </a:cubicBezTo>
                  <a:cubicBezTo>
                    <a:pt x="0" y="74055"/>
                    <a:pt x="0" y="63084"/>
                    <a:pt x="0" y="52112"/>
                  </a:cubicBezTo>
                  <a:close/>
                  <a:moveTo>
                    <a:pt x="68569" y="68569"/>
                  </a:moveTo>
                  <a:cubicBezTo>
                    <a:pt x="68569" y="57598"/>
                    <a:pt x="68569" y="46627"/>
                    <a:pt x="68569" y="35656"/>
                  </a:cubicBezTo>
                  <a:cubicBezTo>
                    <a:pt x="57597" y="35656"/>
                    <a:pt x="46627" y="35656"/>
                    <a:pt x="35656" y="35656"/>
                  </a:cubicBezTo>
                  <a:cubicBezTo>
                    <a:pt x="35656" y="46627"/>
                    <a:pt x="35656" y="57598"/>
                    <a:pt x="35656" y="68569"/>
                  </a:cubicBezTo>
                  <a:cubicBezTo>
                    <a:pt x="46627" y="68569"/>
                    <a:pt x="57597" y="68569"/>
                    <a:pt x="68569" y="68569"/>
                  </a:cubicBezTo>
                  <a:close/>
                </a:path>
              </a:pathLst>
            </a:custGeom>
            <a:solidFill>
              <a:srgbClr val="000000"/>
            </a:solidFill>
            <a:ln w="27426" cap="flat">
              <a:noFill/>
              <a:prstDash val="solid"/>
              <a:miter/>
            </a:ln>
          </p:spPr>
          <p:txBody>
            <a:bodyPr rtlCol="0" anchor="ctr"/>
            <a:lstStyle/>
            <a:p>
              <a:endParaRPr lang="en-US"/>
            </a:p>
          </p:txBody>
        </p:sp>
        <p:sp>
          <p:nvSpPr>
            <p:cNvPr id="54" name="Freeform 972">
              <a:extLst>
                <a:ext uri="{FF2B5EF4-FFF2-40B4-BE49-F238E27FC236}">
                  <a16:creationId xmlns:a16="http://schemas.microsoft.com/office/drawing/2014/main" id="{4E037629-2D01-3386-64C1-0C9CAD85B03D}"/>
                </a:ext>
              </a:extLst>
            </p:cNvPr>
            <p:cNvSpPr/>
            <p:nvPr/>
          </p:nvSpPr>
          <p:spPr>
            <a:xfrm>
              <a:off x="8735787" y="6033558"/>
              <a:ext cx="106968" cy="106968"/>
            </a:xfrm>
            <a:custGeom>
              <a:avLst/>
              <a:gdLst>
                <a:gd name="connsiteX0" fmla="*/ 104225 w 106968"/>
                <a:gd name="connsiteY0" fmla="*/ 54855 h 106968"/>
                <a:gd name="connsiteX1" fmla="*/ 104225 w 106968"/>
                <a:gd name="connsiteY1" fmla="*/ 87769 h 106968"/>
                <a:gd name="connsiteX2" fmla="*/ 85025 w 106968"/>
                <a:gd name="connsiteY2" fmla="*/ 106968 h 106968"/>
                <a:gd name="connsiteX3" fmla="*/ 16456 w 106968"/>
                <a:gd name="connsiteY3" fmla="*/ 106968 h 106968"/>
                <a:gd name="connsiteX4" fmla="*/ 0 w 106968"/>
                <a:gd name="connsiteY4" fmla="*/ 87769 h 106968"/>
                <a:gd name="connsiteX5" fmla="*/ 0 w 106968"/>
                <a:gd name="connsiteY5" fmla="*/ 19200 h 106968"/>
                <a:gd name="connsiteX6" fmla="*/ 19200 w 106968"/>
                <a:gd name="connsiteY6" fmla="*/ 0 h 106968"/>
                <a:gd name="connsiteX7" fmla="*/ 87769 w 106968"/>
                <a:gd name="connsiteY7" fmla="*/ 0 h 106968"/>
                <a:gd name="connsiteX8" fmla="*/ 106969 w 106968"/>
                <a:gd name="connsiteY8" fmla="*/ 19200 h 106968"/>
                <a:gd name="connsiteX9" fmla="*/ 104225 w 106968"/>
                <a:gd name="connsiteY9" fmla="*/ 54855 h 106968"/>
                <a:gd name="connsiteX10" fmla="*/ 35656 w 106968"/>
                <a:gd name="connsiteY10" fmla="*/ 71312 h 106968"/>
                <a:gd name="connsiteX11" fmla="*/ 68569 w 106968"/>
                <a:gd name="connsiteY11" fmla="*/ 71312 h 106968"/>
                <a:gd name="connsiteX12" fmla="*/ 68569 w 106968"/>
                <a:gd name="connsiteY12" fmla="*/ 38399 h 106968"/>
                <a:gd name="connsiteX13" fmla="*/ 35656 w 106968"/>
                <a:gd name="connsiteY13" fmla="*/ 38399 h 106968"/>
                <a:gd name="connsiteX14" fmla="*/ 35656 w 106968"/>
                <a:gd name="connsiteY14" fmla="*/ 71312 h 10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6968" h="106968">
                  <a:moveTo>
                    <a:pt x="104225" y="54855"/>
                  </a:moveTo>
                  <a:cubicBezTo>
                    <a:pt x="104225" y="65827"/>
                    <a:pt x="104225" y="76798"/>
                    <a:pt x="104225" y="87769"/>
                  </a:cubicBezTo>
                  <a:cubicBezTo>
                    <a:pt x="104225" y="98740"/>
                    <a:pt x="98739" y="106968"/>
                    <a:pt x="85025" y="106968"/>
                  </a:cubicBezTo>
                  <a:cubicBezTo>
                    <a:pt x="63083" y="106968"/>
                    <a:pt x="38399" y="106968"/>
                    <a:pt x="16456" y="106968"/>
                  </a:cubicBezTo>
                  <a:cubicBezTo>
                    <a:pt x="5486" y="106968"/>
                    <a:pt x="0" y="98740"/>
                    <a:pt x="0" y="87769"/>
                  </a:cubicBezTo>
                  <a:cubicBezTo>
                    <a:pt x="0" y="65827"/>
                    <a:pt x="0" y="41141"/>
                    <a:pt x="0" y="19200"/>
                  </a:cubicBezTo>
                  <a:cubicBezTo>
                    <a:pt x="0" y="8229"/>
                    <a:pt x="8228" y="0"/>
                    <a:pt x="19200" y="0"/>
                  </a:cubicBezTo>
                  <a:cubicBezTo>
                    <a:pt x="41142" y="0"/>
                    <a:pt x="63083" y="0"/>
                    <a:pt x="87769" y="0"/>
                  </a:cubicBezTo>
                  <a:cubicBezTo>
                    <a:pt x="98739" y="0"/>
                    <a:pt x="106969" y="8229"/>
                    <a:pt x="106969" y="19200"/>
                  </a:cubicBezTo>
                  <a:cubicBezTo>
                    <a:pt x="104225" y="32913"/>
                    <a:pt x="104225" y="43884"/>
                    <a:pt x="104225" y="54855"/>
                  </a:cubicBezTo>
                  <a:close/>
                  <a:moveTo>
                    <a:pt x="35656" y="71312"/>
                  </a:moveTo>
                  <a:cubicBezTo>
                    <a:pt x="46627" y="71312"/>
                    <a:pt x="57597" y="71312"/>
                    <a:pt x="68569" y="71312"/>
                  </a:cubicBezTo>
                  <a:cubicBezTo>
                    <a:pt x="68569" y="60341"/>
                    <a:pt x="68569" y="49370"/>
                    <a:pt x="68569" y="38399"/>
                  </a:cubicBezTo>
                  <a:cubicBezTo>
                    <a:pt x="57597" y="38399"/>
                    <a:pt x="46627" y="38399"/>
                    <a:pt x="35656" y="38399"/>
                  </a:cubicBezTo>
                  <a:cubicBezTo>
                    <a:pt x="35656" y="49370"/>
                    <a:pt x="35656" y="60341"/>
                    <a:pt x="35656" y="71312"/>
                  </a:cubicBezTo>
                  <a:close/>
                </a:path>
              </a:pathLst>
            </a:custGeom>
            <a:solidFill>
              <a:srgbClr val="000000"/>
            </a:solidFill>
            <a:ln w="27426" cap="flat">
              <a:noFill/>
              <a:prstDash val="solid"/>
              <a:miter/>
            </a:ln>
          </p:spPr>
          <p:txBody>
            <a:bodyPr rtlCol="0" anchor="ctr"/>
            <a:lstStyle/>
            <a:p>
              <a:endParaRPr lang="en-US"/>
            </a:p>
          </p:txBody>
        </p:sp>
        <p:sp>
          <p:nvSpPr>
            <p:cNvPr id="55" name="Freeform 973">
              <a:extLst>
                <a:ext uri="{FF2B5EF4-FFF2-40B4-BE49-F238E27FC236}">
                  <a16:creationId xmlns:a16="http://schemas.microsoft.com/office/drawing/2014/main" id="{DC9D38D6-0D7D-991E-C2ED-53EE1136D61E}"/>
                </a:ext>
              </a:extLst>
            </p:cNvPr>
            <p:cNvSpPr/>
            <p:nvPr/>
          </p:nvSpPr>
          <p:spPr>
            <a:xfrm>
              <a:off x="8752243" y="5383524"/>
              <a:ext cx="386731" cy="318160"/>
            </a:xfrm>
            <a:custGeom>
              <a:avLst/>
              <a:gdLst>
                <a:gd name="connsiteX0" fmla="*/ 191994 w 386731"/>
                <a:gd name="connsiteY0" fmla="*/ 2743 h 318160"/>
                <a:gd name="connsiteX1" fmla="*/ 329132 w 386731"/>
                <a:gd name="connsiteY1" fmla="*/ 2743 h 318160"/>
                <a:gd name="connsiteX2" fmla="*/ 386731 w 386731"/>
                <a:gd name="connsiteY2" fmla="*/ 60341 h 318160"/>
                <a:gd name="connsiteX3" fmla="*/ 386731 w 386731"/>
                <a:gd name="connsiteY3" fmla="*/ 260562 h 318160"/>
                <a:gd name="connsiteX4" fmla="*/ 329132 w 386731"/>
                <a:gd name="connsiteY4" fmla="*/ 318161 h 318160"/>
                <a:gd name="connsiteX5" fmla="*/ 57599 w 386731"/>
                <a:gd name="connsiteY5" fmla="*/ 318161 h 318160"/>
                <a:gd name="connsiteX6" fmla="*/ 0 w 386731"/>
                <a:gd name="connsiteY6" fmla="*/ 260562 h 318160"/>
                <a:gd name="connsiteX7" fmla="*/ 0 w 386731"/>
                <a:gd name="connsiteY7" fmla="*/ 60341 h 318160"/>
                <a:gd name="connsiteX8" fmla="*/ 60341 w 386731"/>
                <a:gd name="connsiteY8" fmla="*/ 0 h 318160"/>
                <a:gd name="connsiteX9" fmla="*/ 191994 w 386731"/>
                <a:gd name="connsiteY9" fmla="*/ 2743 h 318160"/>
                <a:gd name="connsiteX10" fmla="*/ 191994 w 386731"/>
                <a:gd name="connsiteY10" fmla="*/ 285247 h 318160"/>
                <a:gd name="connsiteX11" fmla="*/ 329132 w 386731"/>
                <a:gd name="connsiteY11" fmla="*/ 285247 h 318160"/>
                <a:gd name="connsiteX12" fmla="*/ 351076 w 386731"/>
                <a:gd name="connsiteY12" fmla="*/ 263305 h 318160"/>
                <a:gd name="connsiteX13" fmla="*/ 351076 w 386731"/>
                <a:gd name="connsiteY13" fmla="*/ 63083 h 318160"/>
                <a:gd name="connsiteX14" fmla="*/ 329132 w 386731"/>
                <a:gd name="connsiteY14" fmla="*/ 41141 h 318160"/>
                <a:gd name="connsiteX15" fmla="*/ 57599 w 386731"/>
                <a:gd name="connsiteY15" fmla="*/ 41141 h 318160"/>
                <a:gd name="connsiteX16" fmla="*/ 35657 w 386731"/>
                <a:gd name="connsiteY16" fmla="*/ 63083 h 318160"/>
                <a:gd name="connsiteX17" fmla="*/ 35657 w 386731"/>
                <a:gd name="connsiteY17" fmla="*/ 263305 h 318160"/>
                <a:gd name="connsiteX18" fmla="*/ 57599 w 386731"/>
                <a:gd name="connsiteY18" fmla="*/ 285247 h 318160"/>
                <a:gd name="connsiteX19" fmla="*/ 191994 w 386731"/>
                <a:gd name="connsiteY19" fmla="*/ 285247 h 318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86731" h="318160">
                  <a:moveTo>
                    <a:pt x="191994" y="2743"/>
                  </a:moveTo>
                  <a:cubicBezTo>
                    <a:pt x="238621" y="2743"/>
                    <a:pt x="282506" y="2743"/>
                    <a:pt x="329132" y="2743"/>
                  </a:cubicBezTo>
                  <a:cubicBezTo>
                    <a:pt x="364789" y="2743"/>
                    <a:pt x="386731" y="24685"/>
                    <a:pt x="386731" y="60341"/>
                  </a:cubicBezTo>
                  <a:cubicBezTo>
                    <a:pt x="386731" y="126167"/>
                    <a:pt x="386731" y="194736"/>
                    <a:pt x="386731" y="260562"/>
                  </a:cubicBezTo>
                  <a:cubicBezTo>
                    <a:pt x="386731" y="296218"/>
                    <a:pt x="364789" y="318161"/>
                    <a:pt x="329132" y="318161"/>
                  </a:cubicBezTo>
                  <a:cubicBezTo>
                    <a:pt x="238621" y="318161"/>
                    <a:pt x="148110" y="318161"/>
                    <a:pt x="57599" y="318161"/>
                  </a:cubicBezTo>
                  <a:cubicBezTo>
                    <a:pt x="21943" y="318161"/>
                    <a:pt x="0" y="296218"/>
                    <a:pt x="0" y="260562"/>
                  </a:cubicBezTo>
                  <a:cubicBezTo>
                    <a:pt x="0" y="194736"/>
                    <a:pt x="0" y="128909"/>
                    <a:pt x="0" y="60341"/>
                  </a:cubicBezTo>
                  <a:cubicBezTo>
                    <a:pt x="0" y="21942"/>
                    <a:pt x="19200" y="0"/>
                    <a:pt x="60341" y="0"/>
                  </a:cubicBezTo>
                  <a:cubicBezTo>
                    <a:pt x="104227" y="2743"/>
                    <a:pt x="148110" y="2743"/>
                    <a:pt x="191994" y="2743"/>
                  </a:cubicBezTo>
                  <a:close/>
                  <a:moveTo>
                    <a:pt x="191994" y="285247"/>
                  </a:moveTo>
                  <a:cubicBezTo>
                    <a:pt x="238621" y="285247"/>
                    <a:pt x="282506" y="285247"/>
                    <a:pt x="329132" y="285247"/>
                  </a:cubicBezTo>
                  <a:cubicBezTo>
                    <a:pt x="345590" y="285247"/>
                    <a:pt x="351076" y="279761"/>
                    <a:pt x="351076" y="263305"/>
                  </a:cubicBezTo>
                  <a:cubicBezTo>
                    <a:pt x="351076" y="197478"/>
                    <a:pt x="351076" y="128909"/>
                    <a:pt x="351076" y="63083"/>
                  </a:cubicBezTo>
                  <a:cubicBezTo>
                    <a:pt x="351076" y="46627"/>
                    <a:pt x="345590" y="41141"/>
                    <a:pt x="329132" y="41141"/>
                  </a:cubicBezTo>
                  <a:cubicBezTo>
                    <a:pt x="238621" y="41141"/>
                    <a:pt x="148110" y="41141"/>
                    <a:pt x="57599" y="41141"/>
                  </a:cubicBezTo>
                  <a:cubicBezTo>
                    <a:pt x="41142" y="41141"/>
                    <a:pt x="35657" y="46627"/>
                    <a:pt x="35657" y="63083"/>
                  </a:cubicBezTo>
                  <a:cubicBezTo>
                    <a:pt x="35657" y="128909"/>
                    <a:pt x="35657" y="194736"/>
                    <a:pt x="35657" y="263305"/>
                  </a:cubicBezTo>
                  <a:cubicBezTo>
                    <a:pt x="35657" y="279761"/>
                    <a:pt x="41142" y="285247"/>
                    <a:pt x="57599" y="285247"/>
                  </a:cubicBezTo>
                  <a:cubicBezTo>
                    <a:pt x="101483" y="285247"/>
                    <a:pt x="148110" y="285247"/>
                    <a:pt x="191994" y="285247"/>
                  </a:cubicBezTo>
                  <a:close/>
                </a:path>
              </a:pathLst>
            </a:custGeom>
            <a:solidFill>
              <a:srgbClr val="000000"/>
            </a:solidFill>
            <a:ln w="27426" cap="flat">
              <a:noFill/>
              <a:prstDash val="solid"/>
              <a:miter/>
            </a:ln>
          </p:spPr>
          <p:txBody>
            <a:bodyPr rtlCol="0" anchor="ctr"/>
            <a:lstStyle/>
            <a:p>
              <a:endParaRPr lang="en-US"/>
            </a:p>
          </p:txBody>
        </p:sp>
        <p:grpSp>
          <p:nvGrpSpPr>
            <p:cNvPr id="56" name="Graphic 3">
              <a:extLst>
                <a:ext uri="{FF2B5EF4-FFF2-40B4-BE49-F238E27FC236}">
                  <a16:creationId xmlns:a16="http://schemas.microsoft.com/office/drawing/2014/main" id="{A7576295-81AD-591B-1593-473A8D02D0A1}"/>
                </a:ext>
              </a:extLst>
            </p:cNvPr>
            <p:cNvGrpSpPr/>
            <p:nvPr/>
          </p:nvGrpSpPr>
          <p:grpSpPr>
            <a:xfrm>
              <a:off x="8815328" y="5441122"/>
              <a:ext cx="263304" cy="191993"/>
              <a:chOff x="8815328" y="5441122"/>
              <a:chExt cx="263304" cy="191993"/>
            </a:xfrm>
            <a:solidFill>
              <a:srgbClr val="00BADE"/>
            </a:solidFill>
          </p:grpSpPr>
          <p:sp>
            <p:nvSpPr>
              <p:cNvPr id="57" name="Freeform 975">
                <a:extLst>
                  <a:ext uri="{FF2B5EF4-FFF2-40B4-BE49-F238E27FC236}">
                    <a16:creationId xmlns:a16="http://schemas.microsoft.com/office/drawing/2014/main" id="{1BD0041E-2FE6-576B-5AB1-3FC6D6ECAF8E}"/>
                  </a:ext>
                </a:extLst>
              </p:cNvPr>
              <p:cNvSpPr/>
              <p:nvPr/>
            </p:nvSpPr>
            <p:spPr>
              <a:xfrm>
                <a:off x="8815328" y="5441122"/>
                <a:ext cx="263304" cy="101482"/>
              </a:xfrm>
              <a:custGeom>
                <a:avLst/>
                <a:gdLst>
                  <a:gd name="connsiteX0" fmla="*/ 244105 w 263304"/>
                  <a:gd name="connsiteY0" fmla="*/ 0 h 101482"/>
                  <a:gd name="connsiteX1" fmla="*/ 263305 w 263304"/>
                  <a:gd name="connsiteY1" fmla="*/ 30170 h 101482"/>
                  <a:gd name="connsiteX2" fmla="*/ 252333 w 263304"/>
                  <a:gd name="connsiteY2" fmla="*/ 38399 h 101482"/>
                  <a:gd name="connsiteX3" fmla="*/ 181022 w 263304"/>
                  <a:gd name="connsiteY3" fmla="*/ 82283 h 101482"/>
                  <a:gd name="connsiteX4" fmla="*/ 153594 w 263304"/>
                  <a:gd name="connsiteY4" fmla="*/ 82283 h 101482"/>
                  <a:gd name="connsiteX5" fmla="*/ 106967 w 263304"/>
                  <a:gd name="connsiteY5" fmla="*/ 57598 h 101482"/>
                  <a:gd name="connsiteX6" fmla="*/ 90511 w 263304"/>
                  <a:gd name="connsiteY6" fmla="*/ 57598 h 101482"/>
                  <a:gd name="connsiteX7" fmla="*/ 19198 w 263304"/>
                  <a:gd name="connsiteY7" fmla="*/ 101482 h 101482"/>
                  <a:gd name="connsiteX8" fmla="*/ 0 w 263304"/>
                  <a:gd name="connsiteY8" fmla="*/ 71312 h 101482"/>
                  <a:gd name="connsiteX9" fmla="*/ 60340 w 263304"/>
                  <a:gd name="connsiteY9" fmla="*/ 35656 h 101482"/>
                  <a:gd name="connsiteX10" fmla="*/ 131653 w 263304"/>
                  <a:gd name="connsiteY10" fmla="*/ 32913 h 101482"/>
                  <a:gd name="connsiteX11" fmla="*/ 164566 w 263304"/>
                  <a:gd name="connsiteY11" fmla="*/ 46627 h 101482"/>
                  <a:gd name="connsiteX12" fmla="*/ 197478 w 263304"/>
                  <a:gd name="connsiteY12" fmla="*/ 30170 h 101482"/>
                  <a:gd name="connsiteX13" fmla="*/ 244105 w 263304"/>
                  <a:gd name="connsiteY13" fmla="*/ 0 h 101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3304" h="101482">
                    <a:moveTo>
                      <a:pt x="244105" y="0"/>
                    </a:moveTo>
                    <a:cubicBezTo>
                      <a:pt x="249591" y="10971"/>
                      <a:pt x="255077" y="19199"/>
                      <a:pt x="263305" y="30170"/>
                    </a:cubicBezTo>
                    <a:cubicBezTo>
                      <a:pt x="260563" y="32913"/>
                      <a:pt x="255077" y="35656"/>
                      <a:pt x="252333" y="38399"/>
                    </a:cubicBezTo>
                    <a:cubicBezTo>
                      <a:pt x="227649" y="52113"/>
                      <a:pt x="205708" y="65827"/>
                      <a:pt x="181022" y="82283"/>
                    </a:cubicBezTo>
                    <a:cubicBezTo>
                      <a:pt x="172794" y="87768"/>
                      <a:pt x="164566" y="87768"/>
                      <a:pt x="153594" y="82283"/>
                    </a:cubicBezTo>
                    <a:cubicBezTo>
                      <a:pt x="137138" y="74054"/>
                      <a:pt x="120681" y="65827"/>
                      <a:pt x="106967" y="57598"/>
                    </a:cubicBezTo>
                    <a:cubicBezTo>
                      <a:pt x="101481" y="54856"/>
                      <a:pt x="95997" y="54856"/>
                      <a:pt x="90511" y="57598"/>
                    </a:cubicBezTo>
                    <a:cubicBezTo>
                      <a:pt x="68569" y="71312"/>
                      <a:pt x="43884" y="85025"/>
                      <a:pt x="19198" y="101482"/>
                    </a:cubicBezTo>
                    <a:cubicBezTo>
                      <a:pt x="13714" y="90511"/>
                      <a:pt x="8228" y="82283"/>
                      <a:pt x="0" y="71312"/>
                    </a:cubicBezTo>
                    <a:cubicBezTo>
                      <a:pt x="19198" y="57598"/>
                      <a:pt x="41142" y="46627"/>
                      <a:pt x="60340" y="35656"/>
                    </a:cubicBezTo>
                    <a:cubicBezTo>
                      <a:pt x="101481" y="10971"/>
                      <a:pt x="87767" y="10971"/>
                      <a:pt x="131653" y="32913"/>
                    </a:cubicBezTo>
                    <a:cubicBezTo>
                      <a:pt x="142623" y="38399"/>
                      <a:pt x="153594" y="49370"/>
                      <a:pt x="164566" y="46627"/>
                    </a:cubicBezTo>
                    <a:cubicBezTo>
                      <a:pt x="175536" y="46627"/>
                      <a:pt x="186508" y="35656"/>
                      <a:pt x="197478" y="30170"/>
                    </a:cubicBezTo>
                    <a:cubicBezTo>
                      <a:pt x="211192" y="19199"/>
                      <a:pt x="227649" y="10971"/>
                      <a:pt x="244105" y="0"/>
                    </a:cubicBezTo>
                    <a:close/>
                  </a:path>
                </a:pathLst>
              </a:custGeom>
              <a:solidFill>
                <a:srgbClr val="63A043"/>
              </a:solidFill>
              <a:ln w="27426" cap="flat">
                <a:noFill/>
                <a:prstDash val="solid"/>
                <a:miter/>
              </a:ln>
            </p:spPr>
            <p:txBody>
              <a:bodyPr rtlCol="0" anchor="ctr"/>
              <a:lstStyle/>
              <a:p>
                <a:endParaRPr lang="en-US"/>
              </a:p>
            </p:txBody>
          </p:sp>
          <p:sp>
            <p:nvSpPr>
              <p:cNvPr id="58" name="Freeform 976">
                <a:extLst>
                  <a:ext uri="{FF2B5EF4-FFF2-40B4-BE49-F238E27FC236}">
                    <a16:creationId xmlns:a16="http://schemas.microsoft.com/office/drawing/2014/main" id="{CEAD6283-E5F7-D10F-5F53-46425377D7FF}"/>
                  </a:ext>
                </a:extLst>
              </p:cNvPr>
              <p:cNvSpPr/>
              <p:nvPr/>
            </p:nvSpPr>
            <p:spPr>
              <a:xfrm>
                <a:off x="9032005" y="5528890"/>
                <a:ext cx="32913" cy="104225"/>
              </a:xfrm>
              <a:custGeom>
                <a:avLst/>
                <a:gdLst>
                  <a:gd name="connsiteX0" fmla="*/ 0 w 32913"/>
                  <a:gd name="connsiteY0" fmla="*/ 0 h 104225"/>
                  <a:gd name="connsiteX1" fmla="*/ 32914 w 32913"/>
                  <a:gd name="connsiteY1" fmla="*/ 0 h 104225"/>
                  <a:gd name="connsiteX2" fmla="*/ 32914 w 32913"/>
                  <a:gd name="connsiteY2" fmla="*/ 104225 h 104225"/>
                  <a:gd name="connsiteX3" fmla="*/ 0 w 32913"/>
                  <a:gd name="connsiteY3" fmla="*/ 104225 h 104225"/>
                  <a:gd name="connsiteX4" fmla="*/ 0 w 32913"/>
                  <a:gd name="connsiteY4" fmla="*/ 0 h 104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13" h="104225">
                    <a:moveTo>
                      <a:pt x="0" y="0"/>
                    </a:moveTo>
                    <a:cubicBezTo>
                      <a:pt x="10972" y="0"/>
                      <a:pt x="21942" y="0"/>
                      <a:pt x="32914" y="0"/>
                    </a:cubicBezTo>
                    <a:cubicBezTo>
                      <a:pt x="32914" y="35656"/>
                      <a:pt x="32914" y="68569"/>
                      <a:pt x="32914" y="104225"/>
                    </a:cubicBezTo>
                    <a:cubicBezTo>
                      <a:pt x="21942" y="104225"/>
                      <a:pt x="10972" y="104225"/>
                      <a:pt x="0" y="104225"/>
                    </a:cubicBezTo>
                    <a:cubicBezTo>
                      <a:pt x="0" y="68569"/>
                      <a:pt x="0" y="32913"/>
                      <a:pt x="0" y="0"/>
                    </a:cubicBezTo>
                    <a:close/>
                  </a:path>
                </a:pathLst>
              </a:custGeom>
              <a:solidFill>
                <a:srgbClr val="63A043"/>
              </a:solidFill>
              <a:ln w="27426" cap="flat">
                <a:noFill/>
                <a:prstDash val="solid"/>
                <a:miter/>
              </a:ln>
            </p:spPr>
            <p:txBody>
              <a:bodyPr rtlCol="0" anchor="ctr"/>
              <a:lstStyle/>
              <a:p>
                <a:endParaRPr lang="en-US"/>
              </a:p>
            </p:txBody>
          </p:sp>
          <p:sp>
            <p:nvSpPr>
              <p:cNvPr id="59" name="Freeform 977">
                <a:extLst>
                  <a:ext uri="{FF2B5EF4-FFF2-40B4-BE49-F238E27FC236}">
                    <a16:creationId xmlns:a16="http://schemas.microsoft.com/office/drawing/2014/main" id="{029BC9B1-6507-0C06-6ABD-8B18DFF426B0}"/>
                  </a:ext>
                </a:extLst>
              </p:cNvPr>
              <p:cNvSpPr/>
              <p:nvPr/>
            </p:nvSpPr>
            <p:spPr>
              <a:xfrm>
                <a:off x="8894867" y="5545347"/>
                <a:ext cx="32913" cy="85025"/>
              </a:xfrm>
              <a:custGeom>
                <a:avLst/>
                <a:gdLst>
                  <a:gd name="connsiteX0" fmla="*/ 32914 w 32913"/>
                  <a:gd name="connsiteY0" fmla="*/ 0 h 85025"/>
                  <a:gd name="connsiteX1" fmla="*/ 32914 w 32913"/>
                  <a:gd name="connsiteY1" fmla="*/ 85026 h 85025"/>
                  <a:gd name="connsiteX2" fmla="*/ 0 w 32913"/>
                  <a:gd name="connsiteY2" fmla="*/ 85026 h 85025"/>
                  <a:gd name="connsiteX3" fmla="*/ 0 w 32913"/>
                  <a:gd name="connsiteY3" fmla="*/ 0 h 85025"/>
                  <a:gd name="connsiteX4" fmla="*/ 32914 w 32913"/>
                  <a:gd name="connsiteY4" fmla="*/ 0 h 85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13" h="85025">
                    <a:moveTo>
                      <a:pt x="32914" y="0"/>
                    </a:moveTo>
                    <a:cubicBezTo>
                      <a:pt x="32914" y="30171"/>
                      <a:pt x="32914" y="57598"/>
                      <a:pt x="32914" y="85026"/>
                    </a:cubicBezTo>
                    <a:cubicBezTo>
                      <a:pt x="21942" y="85026"/>
                      <a:pt x="10972" y="85026"/>
                      <a:pt x="0" y="85026"/>
                    </a:cubicBezTo>
                    <a:cubicBezTo>
                      <a:pt x="0" y="57598"/>
                      <a:pt x="0" y="27428"/>
                      <a:pt x="0" y="0"/>
                    </a:cubicBezTo>
                    <a:cubicBezTo>
                      <a:pt x="8228" y="0"/>
                      <a:pt x="21942" y="0"/>
                      <a:pt x="32914" y="0"/>
                    </a:cubicBezTo>
                    <a:close/>
                  </a:path>
                </a:pathLst>
              </a:custGeom>
              <a:solidFill>
                <a:srgbClr val="63A043"/>
              </a:solidFill>
              <a:ln w="27426" cap="flat">
                <a:noFill/>
                <a:prstDash val="solid"/>
                <a:miter/>
              </a:ln>
            </p:spPr>
            <p:txBody>
              <a:bodyPr rtlCol="0" anchor="ctr"/>
              <a:lstStyle/>
              <a:p>
                <a:endParaRPr lang="en-US"/>
              </a:p>
            </p:txBody>
          </p:sp>
          <p:sp>
            <p:nvSpPr>
              <p:cNvPr id="60" name="Freeform 978">
                <a:extLst>
                  <a:ext uri="{FF2B5EF4-FFF2-40B4-BE49-F238E27FC236}">
                    <a16:creationId xmlns:a16="http://schemas.microsoft.com/office/drawing/2014/main" id="{B143939B-3EF3-0846-306C-BBA7D5192EB7}"/>
                  </a:ext>
                </a:extLst>
              </p:cNvPr>
              <p:cNvSpPr/>
              <p:nvPr/>
            </p:nvSpPr>
            <p:spPr>
              <a:xfrm>
                <a:off x="8963436" y="5564546"/>
                <a:ext cx="32913" cy="68569"/>
              </a:xfrm>
              <a:custGeom>
                <a:avLst/>
                <a:gdLst>
                  <a:gd name="connsiteX0" fmla="*/ 32914 w 32913"/>
                  <a:gd name="connsiteY0" fmla="*/ 68569 h 68569"/>
                  <a:gd name="connsiteX1" fmla="*/ 0 w 32913"/>
                  <a:gd name="connsiteY1" fmla="*/ 68569 h 68569"/>
                  <a:gd name="connsiteX2" fmla="*/ 0 w 32913"/>
                  <a:gd name="connsiteY2" fmla="*/ 0 h 68569"/>
                  <a:gd name="connsiteX3" fmla="*/ 32914 w 32913"/>
                  <a:gd name="connsiteY3" fmla="*/ 0 h 68569"/>
                  <a:gd name="connsiteX4" fmla="*/ 32914 w 32913"/>
                  <a:gd name="connsiteY4" fmla="*/ 68569 h 685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13" h="68569">
                    <a:moveTo>
                      <a:pt x="32914" y="68569"/>
                    </a:moveTo>
                    <a:cubicBezTo>
                      <a:pt x="21942" y="68569"/>
                      <a:pt x="10972" y="68569"/>
                      <a:pt x="0" y="68569"/>
                    </a:cubicBezTo>
                    <a:cubicBezTo>
                      <a:pt x="0" y="46626"/>
                      <a:pt x="0" y="21942"/>
                      <a:pt x="0" y="0"/>
                    </a:cubicBezTo>
                    <a:cubicBezTo>
                      <a:pt x="10972" y="0"/>
                      <a:pt x="21942" y="0"/>
                      <a:pt x="32914" y="0"/>
                    </a:cubicBezTo>
                    <a:cubicBezTo>
                      <a:pt x="32914" y="21942"/>
                      <a:pt x="32914" y="43884"/>
                      <a:pt x="32914" y="68569"/>
                    </a:cubicBezTo>
                    <a:close/>
                  </a:path>
                </a:pathLst>
              </a:custGeom>
              <a:solidFill>
                <a:srgbClr val="63A043"/>
              </a:solidFill>
              <a:ln w="27426" cap="flat">
                <a:noFill/>
                <a:prstDash val="solid"/>
                <a:miter/>
              </a:ln>
            </p:spPr>
            <p:txBody>
              <a:bodyPr rtlCol="0" anchor="ctr"/>
              <a:lstStyle/>
              <a:p>
                <a:endParaRPr lang="en-US"/>
              </a:p>
            </p:txBody>
          </p:sp>
          <p:sp>
            <p:nvSpPr>
              <p:cNvPr id="61" name="Freeform 979">
                <a:extLst>
                  <a:ext uri="{FF2B5EF4-FFF2-40B4-BE49-F238E27FC236}">
                    <a16:creationId xmlns:a16="http://schemas.microsoft.com/office/drawing/2014/main" id="{E087CEE5-7517-88AD-EFA0-E7DCE9E0390F}"/>
                  </a:ext>
                </a:extLst>
              </p:cNvPr>
              <p:cNvSpPr/>
              <p:nvPr/>
            </p:nvSpPr>
            <p:spPr>
              <a:xfrm>
                <a:off x="8823556" y="5561803"/>
                <a:ext cx="32913" cy="68569"/>
              </a:xfrm>
              <a:custGeom>
                <a:avLst/>
                <a:gdLst>
                  <a:gd name="connsiteX0" fmla="*/ 0 w 32913"/>
                  <a:gd name="connsiteY0" fmla="*/ 68569 h 68569"/>
                  <a:gd name="connsiteX1" fmla="*/ 0 w 32913"/>
                  <a:gd name="connsiteY1" fmla="*/ 0 h 68569"/>
                  <a:gd name="connsiteX2" fmla="*/ 32914 w 32913"/>
                  <a:gd name="connsiteY2" fmla="*/ 0 h 68569"/>
                  <a:gd name="connsiteX3" fmla="*/ 32914 w 32913"/>
                  <a:gd name="connsiteY3" fmla="*/ 68569 h 68569"/>
                  <a:gd name="connsiteX4" fmla="*/ 0 w 32913"/>
                  <a:gd name="connsiteY4" fmla="*/ 68569 h 685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13" h="68569">
                    <a:moveTo>
                      <a:pt x="0" y="68569"/>
                    </a:moveTo>
                    <a:cubicBezTo>
                      <a:pt x="0" y="43884"/>
                      <a:pt x="0" y="21942"/>
                      <a:pt x="0" y="0"/>
                    </a:cubicBezTo>
                    <a:cubicBezTo>
                      <a:pt x="10970" y="0"/>
                      <a:pt x="21942" y="0"/>
                      <a:pt x="32914" y="0"/>
                    </a:cubicBezTo>
                    <a:cubicBezTo>
                      <a:pt x="32914" y="21942"/>
                      <a:pt x="32914" y="46626"/>
                      <a:pt x="32914" y="68569"/>
                    </a:cubicBezTo>
                    <a:cubicBezTo>
                      <a:pt x="21942" y="68569"/>
                      <a:pt x="10970" y="68569"/>
                      <a:pt x="0" y="68569"/>
                    </a:cubicBezTo>
                    <a:close/>
                  </a:path>
                </a:pathLst>
              </a:custGeom>
              <a:solidFill>
                <a:srgbClr val="63A043"/>
              </a:solidFill>
              <a:ln w="27426"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35744029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2DA37E9-726C-7D7B-7C2D-06470A310B36}"/>
              </a:ext>
            </a:extLst>
          </p:cNvPr>
          <p:cNvSpPr>
            <a:spLocks noGrp="1"/>
          </p:cNvSpPr>
          <p:nvPr>
            <p:ph type="body" sz="quarter" idx="18"/>
          </p:nvPr>
        </p:nvSpPr>
        <p:spPr>
          <a:xfrm>
            <a:off x="5291744" y="611725"/>
            <a:ext cx="6189056" cy="5775219"/>
          </a:xfrm>
        </p:spPr>
        <p:txBody>
          <a:bodyPr>
            <a:normAutofit lnSpcReduction="10000"/>
          </a:bodyPr>
          <a:lstStyle/>
          <a:p>
            <a:pPr marL="342900" indent="-342900">
              <a:buFont typeface="Arial" panose="020B0604020202020204" pitchFamily="34" charset="0"/>
              <a:buChar char="•"/>
            </a:pPr>
            <a:r>
              <a:rPr lang="es">
                <a:solidFill>
                  <a:srgbClr val="297239"/>
                </a:solidFill>
              </a:rPr>
              <a:t>Las funciones de una cadena de suministro incluyen el desarrollo de productos, marketing, operaciones, distribución, finanzas y servicio al cliente.</a:t>
            </a:r>
          </a:p>
          <a:p>
            <a:pPr marL="342900" indent="-342900">
              <a:buFont typeface="Arial" panose="020B0604020202020204" pitchFamily="34" charset="0"/>
              <a:buChar char="•"/>
            </a:pPr>
            <a:r>
              <a:rPr lang="es">
                <a:solidFill>
                  <a:srgbClr val="297239"/>
                </a:solidFill>
              </a:rPr>
              <a:t>Hoy en día, muchas cadenas de suministro son de escala global.</a:t>
            </a:r>
          </a:p>
          <a:p>
            <a:pPr marL="342900" indent="-342900">
              <a:buFont typeface="Arial" panose="020B0604020202020204" pitchFamily="34" charset="0"/>
              <a:buChar char="•"/>
            </a:pPr>
            <a:r>
              <a:rPr lang="es">
                <a:solidFill>
                  <a:srgbClr val="297239"/>
                </a:solidFill>
              </a:rPr>
              <a:t>La gestión eficaz de la cadena de suministro da como resultado costos más bajos y un ciclo de producción más rápido.</a:t>
            </a:r>
          </a:p>
          <a:p>
            <a:pPr marL="342900" indent="-342900">
              <a:buFont typeface="Arial" panose="020B0604020202020204" pitchFamily="34" charset="0"/>
              <a:buChar char="•"/>
            </a:pPr>
            <a:r>
              <a:rPr lang="es">
                <a:solidFill>
                  <a:srgbClr val="297239"/>
                </a:solidFill>
              </a:rPr>
              <a:t>Las cadenas de suministro largas suelen ser más complejas, más difíciles de gestionar y menos respetuosas con el medio ambiente.</a:t>
            </a:r>
          </a:p>
          <a:p>
            <a:pPr marL="342900" indent="-342900">
              <a:buFont typeface="Arial" panose="020B0604020202020204" pitchFamily="34" charset="0"/>
              <a:buChar char="•"/>
            </a:pPr>
            <a:r>
              <a:rPr lang="es">
                <a:solidFill>
                  <a:srgbClr val="297239"/>
                </a:solidFill>
              </a:rPr>
              <a:t>Las cadenas de suministro cortas significan que tienen menos enlaces y, por lo tanto, son más fáciles de controlar, lo que generalmente significa que el bien final viaja menos.</a:t>
            </a:r>
            <a:endParaRPr lang="en-IE">
              <a:solidFill>
                <a:srgbClr val="297239"/>
              </a:solidFill>
            </a:endParaRPr>
          </a:p>
        </p:txBody>
      </p:sp>
      <p:sp>
        <p:nvSpPr>
          <p:cNvPr id="3" name="Text Placeholder 2">
            <a:extLst>
              <a:ext uri="{FF2B5EF4-FFF2-40B4-BE49-F238E27FC236}">
                <a16:creationId xmlns:a16="http://schemas.microsoft.com/office/drawing/2014/main" id="{651786F5-663F-E25A-F75A-00958390C6F9}"/>
              </a:ext>
            </a:extLst>
          </p:cNvPr>
          <p:cNvSpPr>
            <a:spLocks noGrp="1"/>
          </p:cNvSpPr>
          <p:nvPr>
            <p:ph type="body" sz="quarter" idx="16"/>
          </p:nvPr>
        </p:nvSpPr>
        <p:spPr>
          <a:xfrm>
            <a:off x="435688" y="622317"/>
            <a:ext cx="4163428" cy="1652308"/>
          </a:xfrm>
        </p:spPr>
        <p:txBody>
          <a:bodyPr anchor="ctr"/>
          <a:lstStyle/>
          <a:p>
            <a:r>
              <a:rPr lang="es"/>
              <a:t>Comprender las cadenas de suministro</a:t>
            </a:r>
          </a:p>
        </p:txBody>
      </p:sp>
      <p:grpSp>
        <p:nvGrpSpPr>
          <p:cNvPr id="4" name="Graphic 3">
            <a:extLst>
              <a:ext uri="{FF2B5EF4-FFF2-40B4-BE49-F238E27FC236}">
                <a16:creationId xmlns:a16="http://schemas.microsoft.com/office/drawing/2014/main" id="{22072FE4-C6F2-2723-DD40-0F152D98F1B7}"/>
              </a:ext>
            </a:extLst>
          </p:cNvPr>
          <p:cNvGrpSpPr/>
          <p:nvPr/>
        </p:nvGrpSpPr>
        <p:grpSpPr>
          <a:xfrm>
            <a:off x="841591" y="2695653"/>
            <a:ext cx="1967033" cy="1887723"/>
            <a:chOff x="4422991" y="3660630"/>
            <a:chExt cx="1086135" cy="1083391"/>
          </a:xfrm>
        </p:grpSpPr>
        <p:sp>
          <p:nvSpPr>
            <p:cNvPr id="5" name="Freeform 1477">
              <a:extLst>
                <a:ext uri="{FF2B5EF4-FFF2-40B4-BE49-F238E27FC236}">
                  <a16:creationId xmlns:a16="http://schemas.microsoft.com/office/drawing/2014/main" id="{D9AAFF38-F1B9-222D-49B3-44E458DF29E8}"/>
                </a:ext>
              </a:extLst>
            </p:cNvPr>
            <p:cNvSpPr/>
            <p:nvPr/>
          </p:nvSpPr>
          <p:spPr>
            <a:xfrm>
              <a:off x="4422991" y="3660630"/>
              <a:ext cx="1086135" cy="1083391"/>
            </a:xfrm>
            <a:custGeom>
              <a:avLst/>
              <a:gdLst>
                <a:gd name="connsiteX0" fmla="*/ 754261 w 1086135"/>
                <a:gd name="connsiteY0" fmla="*/ 139881 h 1083391"/>
                <a:gd name="connsiteX1" fmla="*/ 702148 w 1086135"/>
                <a:gd name="connsiteY1" fmla="*/ 191993 h 1083391"/>
                <a:gd name="connsiteX2" fmla="*/ 702148 w 1086135"/>
                <a:gd name="connsiteY2" fmla="*/ 331874 h 1083391"/>
                <a:gd name="connsiteX3" fmla="*/ 754261 w 1086135"/>
                <a:gd name="connsiteY3" fmla="*/ 383987 h 1083391"/>
                <a:gd name="connsiteX4" fmla="*/ 1034023 w 1086135"/>
                <a:gd name="connsiteY4" fmla="*/ 383987 h 1083391"/>
                <a:gd name="connsiteX5" fmla="*/ 1086136 w 1086135"/>
                <a:gd name="connsiteY5" fmla="*/ 331874 h 1083391"/>
                <a:gd name="connsiteX6" fmla="*/ 1086136 w 1086135"/>
                <a:gd name="connsiteY6" fmla="*/ 191993 h 1083391"/>
                <a:gd name="connsiteX7" fmla="*/ 1034023 w 1086135"/>
                <a:gd name="connsiteY7" fmla="*/ 139881 h 1083391"/>
                <a:gd name="connsiteX8" fmla="*/ 962711 w 1086135"/>
                <a:gd name="connsiteY8" fmla="*/ 139881 h 1083391"/>
                <a:gd name="connsiteX9" fmla="*/ 981911 w 1086135"/>
                <a:gd name="connsiteY9" fmla="*/ 87768 h 1083391"/>
                <a:gd name="connsiteX10" fmla="*/ 894142 w 1086135"/>
                <a:gd name="connsiteY10" fmla="*/ 0 h 1083391"/>
                <a:gd name="connsiteX11" fmla="*/ 809117 w 1086135"/>
                <a:gd name="connsiteY11" fmla="*/ 71312 h 1083391"/>
                <a:gd name="connsiteX12" fmla="*/ 614380 w 1086135"/>
                <a:gd name="connsiteY12" fmla="*/ 71312 h 1083391"/>
                <a:gd name="connsiteX13" fmla="*/ 526611 w 1086135"/>
                <a:gd name="connsiteY13" fmla="*/ 159080 h 1083391"/>
                <a:gd name="connsiteX14" fmla="*/ 526611 w 1086135"/>
                <a:gd name="connsiteY14" fmla="*/ 318161 h 1083391"/>
                <a:gd name="connsiteX15" fmla="*/ 458042 w 1086135"/>
                <a:gd name="connsiteY15" fmla="*/ 386730 h 1083391"/>
                <a:gd name="connsiteX16" fmla="*/ 263306 w 1086135"/>
                <a:gd name="connsiteY16" fmla="*/ 386730 h 1083391"/>
                <a:gd name="connsiteX17" fmla="*/ 175537 w 1086135"/>
                <a:gd name="connsiteY17" fmla="*/ 474498 h 1083391"/>
                <a:gd name="connsiteX18" fmla="*/ 175537 w 1086135"/>
                <a:gd name="connsiteY18" fmla="*/ 633578 h 1083391"/>
                <a:gd name="connsiteX19" fmla="*/ 104225 w 1086135"/>
                <a:gd name="connsiteY19" fmla="*/ 718604 h 1083391"/>
                <a:gd name="connsiteX20" fmla="*/ 123425 w 1086135"/>
                <a:gd name="connsiteY20" fmla="*/ 770716 h 1083391"/>
                <a:gd name="connsiteX21" fmla="*/ 52113 w 1086135"/>
                <a:gd name="connsiteY21" fmla="*/ 770716 h 1083391"/>
                <a:gd name="connsiteX22" fmla="*/ 0 w 1086135"/>
                <a:gd name="connsiteY22" fmla="*/ 822829 h 1083391"/>
                <a:gd name="connsiteX23" fmla="*/ 0 w 1086135"/>
                <a:gd name="connsiteY23" fmla="*/ 962710 h 1083391"/>
                <a:gd name="connsiteX24" fmla="*/ 52113 w 1086135"/>
                <a:gd name="connsiteY24" fmla="*/ 1014822 h 1083391"/>
                <a:gd name="connsiteX25" fmla="*/ 331875 w 1086135"/>
                <a:gd name="connsiteY25" fmla="*/ 1014822 h 1083391"/>
                <a:gd name="connsiteX26" fmla="*/ 383987 w 1086135"/>
                <a:gd name="connsiteY26" fmla="*/ 962710 h 1083391"/>
                <a:gd name="connsiteX27" fmla="*/ 383987 w 1086135"/>
                <a:gd name="connsiteY27" fmla="*/ 822829 h 1083391"/>
                <a:gd name="connsiteX28" fmla="*/ 331875 w 1086135"/>
                <a:gd name="connsiteY28" fmla="*/ 770716 h 1083391"/>
                <a:gd name="connsiteX29" fmla="*/ 260563 w 1086135"/>
                <a:gd name="connsiteY29" fmla="*/ 770716 h 1083391"/>
                <a:gd name="connsiteX30" fmla="*/ 279762 w 1086135"/>
                <a:gd name="connsiteY30" fmla="*/ 718604 h 1083391"/>
                <a:gd name="connsiteX31" fmla="*/ 208450 w 1086135"/>
                <a:gd name="connsiteY31" fmla="*/ 633578 h 1083391"/>
                <a:gd name="connsiteX32" fmla="*/ 208450 w 1086135"/>
                <a:gd name="connsiteY32" fmla="*/ 474498 h 1083391"/>
                <a:gd name="connsiteX33" fmla="*/ 260563 w 1086135"/>
                <a:gd name="connsiteY33" fmla="*/ 422385 h 1083391"/>
                <a:gd name="connsiteX34" fmla="*/ 455300 w 1086135"/>
                <a:gd name="connsiteY34" fmla="*/ 422385 h 1083391"/>
                <a:gd name="connsiteX35" fmla="*/ 471756 w 1086135"/>
                <a:gd name="connsiteY35" fmla="*/ 458041 h 1083391"/>
                <a:gd name="connsiteX36" fmla="*/ 400444 w 1086135"/>
                <a:gd name="connsiteY36" fmla="*/ 458041 h 1083391"/>
                <a:gd name="connsiteX37" fmla="*/ 348331 w 1086135"/>
                <a:gd name="connsiteY37" fmla="*/ 510154 h 1083391"/>
                <a:gd name="connsiteX38" fmla="*/ 348331 w 1086135"/>
                <a:gd name="connsiteY38" fmla="*/ 650035 h 1083391"/>
                <a:gd name="connsiteX39" fmla="*/ 400444 w 1086135"/>
                <a:gd name="connsiteY39" fmla="*/ 702147 h 1083391"/>
                <a:gd name="connsiteX40" fmla="*/ 537583 w 1086135"/>
                <a:gd name="connsiteY40" fmla="*/ 702147 h 1083391"/>
                <a:gd name="connsiteX41" fmla="*/ 534840 w 1086135"/>
                <a:gd name="connsiteY41" fmla="*/ 710375 h 1083391"/>
                <a:gd name="connsiteX42" fmla="*/ 488213 w 1086135"/>
                <a:gd name="connsiteY42" fmla="*/ 721347 h 1083391"/>
                <a:gd name="connsiteX43" fmla="*/ 488213 w 1086135"/>
                <a:gd name="connsiteY43" fmla="*/ 852999 h 1083391"/>
                <a:gd name="connsiteX44" fmla="*/ 534840 w 1086135"/>
                <a:gd name="connsiteY44" fmla="*/ 863970 h 1083391"/>
                <a:gd name="connsiteX45" fmla="*/ 554039 w 1086135"/>
                <a:gd name="connsiteY45" fmla="*/ 907854 h 1083391"/>
                <a:gd name="connsiteX46" fmla="*/ 529354 w 1086135"/>
                <a:gd name="connsiteY46" fmla="*/ 948996 h 1083391"/>
                <a:gd name="connsiteX47" fmla="*/ 622608 w 1086135"/>
                <a:gd name="connsiteY47" fmla="*/ 1042250 h 1083391"/>
                <a:gd name="connsiteX48" fmla="*/ 663750 w 1086135"/>
                <a:gd name="connsiteY48" fmla="*/ 1017565 h 1083391"/>
                <a:gd name="connsiteX49" fmla="*/ 707634 w 1086135"/>
                <a:gd name="connsiteY49" fmla="*/ 1036764 h 1083391"/>
                <a:gd name="connsiteX50" fmla="*/ 718605 w 1086135"/>
                <a:gd name="connsiteY50" fmla="*/ 1083391 h 1083391"/>
                <a:gd name="connsiteX51" fmla="*/ 850258 w 1086135"/>
                <a:gd name="connsiteY51" fmla="*/ 1083391 h 1083391"/>
                <a:gd name="connsiteX52" fmla="*/ 861229 w 1086135"/>
                <a:gd name="connsiteY52" fmla="*/ 1036764 h 1083391"/>
                <a:gd name="connsiteX53" fmla="*/ 905114 w 1086135"/>
                <a:gd name="connsiteY53" fmla="*/ 1017565 h 1083391"/>
                <a:gd name="connsiteX54" fmla="*/ 946255 w 1086135"/>
                <a:gd name="connsiteY54" fmla="*/ 1042250 h 1083391"/>
                <a:gd name="connsiteX55" fmla="*/ 1039509 w 1086135"/>
                <a:gd name="connsiteY55" fmla="*/ 948996 h 1083391"/>
                <a:gd name="connsiteX56" fmla="*/ 1014824 w 1086135"/>
                <a:gd name="connsiteY56" fmla="*/ 907854 h 1083391"/>
                <a:gd name="connsiteX57" fmla="*/ 1034023 w 1086135"/>
                <a:gd name="connsiteY57" fmla="*/ 863970 h 1083391"/>
                <a:gd name="connsiteX58" fmla="*/ 1080651 w 1086135"/>
                <a:gd name="connsiteY58" fmla="*/ 852999 h 1083391"/>
                <a:gd name="connsiteX59" fmla="*/ 1080651 w 1086135"/>
                <a:gd name="connsiteY59" fmla="*/ 721347 h 1083391"/>
                <a:gd name="connsiteX60" fmla="*/ 1034023 w 1086135"/>
                <a:gd name="connsiteY60" fmla="*/ 710375 h 1083391"/>
                <a:gd name="connsiteX61" fmla="*/ 1014824 w 1086135"/>
                <a:gd name="connsiteY61" fmla="*/ 666491 h 1083391"/>
                <a:gd name="connsiteX62" fmla="*/ 1039509 w 1086135"/>
                <a:gd name="connsiteY62" fmla="*/ 625350 h 1083391"/>
                <a:gd name="connsiteX63" fmla="*/ 946255 w 1086135"/>
                <a:gd name="connsiteY63" fmla="*/ 532096 h 1083391"/>
                <a:gd name="connsiteX64" fmla="*/ 905114 w 1086135"/>
                <a:gd name="connsiteY64" fmla="*/ 556781 h 1083391"/>
                <a:gd name="connsiteX65" fmla="*/ 861229 w 1086135"/>
                <a:gd name="connsiteY65" fmla="*/ 537582 h 1083391"/>
                <a:gd name="connsiteX66" fmla="*/ 850258 w 1086135"/>
                <a:gd name="connsiteY66" fmla="*/ 490954 h 1083391"/>
                <a:gd name="connsiteX67" fmla="*/ 726834 w 1086135"/>
                <a:gd name="connsiteY67" fmla="*/ 490954 h 1083391"/>
                <a:gd name="connsiteX68" fmla="*/ 677463 w 1086135"/>
                <a:gd name="connsiteY68" fmla="*/ 455299 h 1083391"/>
                <a:gd name="connsiteX69" fmla="*/ 606152 w 1086135"/>
                <a:gd name="connsiteY69" fmla="*/ 455299 h 1083391"/>
                <a:gd name="connsiteX70" fmla="*/ 625351 w 1086135"/>
                <a:gd name="connsiteY70" fmla="*/ 403186 h 1083391"/>
                <a:gd name="connsiteX71" fmla="*/ 554039 w 1086135"/>
                <a:gd name="connsiteY71" fmla="*/ 318161 h 1083391"/>
                <a:gd name="connsiteX72" fmla="*/ 554039 w 1086135"/>
                <a:gd name="connsiteY72" fmla="*/ 159080 h 1083391"/>
                <a:gd name="connsiteX73" fmla="*/ 606152 w 1086135"/>
                <a:gd name="connsiteY73" fmla="*/ 106968 h 1083391"/>
                <a:gd name="connsiteX74" fmla="*/ 800888 w 1086135"/>
                <a:gd name="connsiteY74" fmla="*/ 106968 h 1083391"/>
                <a:gd name="connsiteX75" fmla="*/ 817345 w 1086135"/>
                <a:gd name="connsiteY75" fmla="*/ 142624 h 1083391"/>
                <a:gd name="connsiteX76" fmla="*/ 754261 w 1086135"/>
                <a:gd name="connsiteY76" fmla="*/ 142624 h 1083391"/>
                <a:gd name="connsiteX77" fmla="*/ 351074 w 1086135"/>
                <a:gd name="connsiteY77" fmla="*/ 825572 h 1083391"/>
                <a:gd name="connsiteX78" fmla="*/ 351074 w 1086135"/>
                <a:gd name="connsiteY78" fmla="*/ 965452 h 1083391"/>
                <a:gd name="connsiteX79" fmla="*/ 334618 w 1086135"/>
                <a:gd name="connsiteY79" fmla="*/ 981909 h 1083391"/>
                <a:gd name="connsiteX80" fmla="*/ 54855 w 1086135"/>
                <a:gd name="connsiteY80" fmla="*/ 981909 h 1083391"/>
                <a:gd name="connsiteX81" fmla="*/ 38399 w 1086135"/>
                <a:gd name="connsiteY81" fmla="*/ 965452 h 1083391"/>
                <a:gd name="connsiteX82" fmla="*/ 38399 w 1086135"/>
                <a:gd name="connsiteY82" fmla="*/ 825572 h 1083391"/>
                <a:gd name="connsiteX83" fmla="*/ 54855 w 1086135"/>
                <a:gd name="connsiteY83" fmla="*/ 809115 h 1083391"/>
                <a:gd name="connsiteX84" fmla="*/ 334618 w 1086135"/>
                <a:gd name="connsiteY84" fmla="*/ 809115 h 1083391"/>
                <a:gd name="connsiteX85" fmla="*/ 351074 w 1086135"/>
                <a:gd name="connsiteY85" fmla="*/ 825572 h 1083391"/>
                <a:gd name="connsiteX86" fmla="*/ 351074 w 1086135"/>
                <a:gd name="connsiteY86" fmla="*/ 825572 h 1083391"/>
                <a:gd name="connsiteX87" fmla="*/ 244107 w 1086135"/>
                <a:gd name="connsiteY87" fmla="*/ 721347 h 1083391"/>
                <a:gd name="connsiteX88" fmla="*/ 191994 w 1086135"/>
                <a:gd name="connsiteY88" fmla="*/ 773459 h 1083391"/>
                <a:gd name="connsiteX89" fmla="*/ 139881 w 1086135"/>
                <a:gd name="connsiteY89" fmla="*/ 721347 h 1083391"/>
                <a:gd name="connsiteX90" fmla="*/ 191994 w 1086135"/>
                <a:gd name="connsiteY90" fmla="*/ 669234 h 1083391"/>
                <a:gd name="connsiteX91" fmla="*/ 244107 w 1086135"/>
                <a:gd name="connsiteY91" fmla="*/ 721347 h 1083391"/>
                <a:gd name="connsiteX92" fmla="*/ 244107 w 1086135"/>
                <a:gd name="connsiteY92" fmla="*/ 721347 h 1083391"/>
                <a:gd name="connsiteX93" fmla="*/ 839287 w 1086135"/>
                <a:gd name="connsiteY93" fmla="*/ 567752 h 1083391"/>
                <a:gd name="connsiteX94" fmla="*/ 850258 w 1086135"/>
                <a:gd name="connsiteY94" fmla="*/ 570495 h 1083391"/>
                <a:gd name="connsiteX95" fmla="*/ 905114 w 1086135"/>
                <a:gd name="connsiteY95" fmla="*/ 592437 h 1083391"/>
                <a:gd name="connsiteX96" fmla="*/ 913342 w 1086135"/>
                <a:gd name="connsiteY96" fmla="*/ 597922 h 1083391"/>
                <a:gd name="connsiteX97" fmla="*/ 948997 w 1086135"/>
                <a:gd name="connsiteY97" fmla="*/ 575980 h 1083391"/>
                <a:gd name="connsiteX98" fmla="*/ 1003853 w 1086135"/>
                <a:gd name="connsiteY98" fmla="*/ 630835 h 1083391"/>
                <a:gd name="connsiteX99" fmla="*/ 981911 w 1086135"/>
                <a:gd name="connsiteY99" fmla="*/ 666491 h 1083391"/>
                <a:gd name="connsiteX100" fmla="*/ 987397 w 1086135"/>
                <a:gd name="connsiteY100" fmla="*/ 674720 h 1083391"/>
                <a:gd name="connsiteX101" fmla="*/ 1009338 w 1086135"/>
                <a:gd name="connsiteY101" fmla="*/ 729575 h 1083391"/>
                <a:gd name="connsiteX102" fmla="*/ 1012081 w 1086135"/>
                <a:gd name="connsiteY102" fmla="*/ 740546 h 1083391"/>
                <a:gd name="connsiteX103" fmla="*/ 1053223 w 1086135"/>
                <a:gd name="connsiteY103" fmla="*/ 751517 h 1083391"/>
                <a:gd name="connsiteX104" fmla="*/ 1053223 w 1086135"/>
                <a:gd name="connsiteY104" fmla="*/ 828314 h 1083391"/>
                <a:gd name="connsiteX105" fmla="*/ 1012081 w 1086135"/>
                <a:gd name="connsiteY105" fmla="*/ 839285 h 1083391"/>
                <a:gd name="connsiteX106" fmla="*/ 1009338 w 1086135"/>
                <a:gd name="connsiteY106" fmla="*/ 850256 h 1083391"/>
                <a:gd name="connsiteX107" fmla="*/ 987397 w 1086135"/>
                <a:gd name="connsiteY107" fmla="*/ 905112 h 1083391"/>
                <a:gd name="connsiteX108" fmla="*/ 981911 w 1086135"/>
                <a:gd name="connsiteY108" fmla="*/ 913340 h 1083391"/>
                <a:gd name="connsiteX109" fmla="*/ 1003853 w 1086135"/>
                <a:gd name="connsiteY109" fmla="*/ 948996 h 1083391"/>
                <a:gd name="connsiteX110" fmla="*/ 948997 w 1086135"/>
                <a:gd name="connsiteY110" fmla="*/ 1003851 h 1083391"/>
                <a:gd name="connsiteX111" fmla="*/ 913342 w 1086135"/>
                <a:gd name="connsiteY111" fmla="*/ 981909 h 1083391"/>
                <a:gd name="connsiteX112" fmla="*/ 905114 w 1086135"/>
                <a:gd name="connsiteY112" fmla="*/ 987394 h 1083391"/>
                <a:gd name="connsiteX113" fmla="*/ 850258 w 1086135"/>
                <a:gd name="connsiteY113" fmla="*/ 1009337 h 1083391"/>
                <a:gd name="connsiteX114" fmla="*/ 839287 w 1086135"/>
                <a:gd name="connsiteY114" fmla="*/ 1012079 h 1083391"/>
                <a:gd name="connsiteX115" fmla="*/ 828316 w 1086135"/>
                <a:gd name="connsiteY115" fmla="*/ 1053221 h 1083391"/>
                <a:gd name="connsiteX116" fmla="*/ 751519 w 1086135"/>
                <a:gd name="connsiteY116" fmla="*/ 1053221 h 1083391"/>
                <a:gd name="connsiteX117" fmla="*/ 740548 w 1086135"/>
                <a:gd name="connsiteY117" fmla="*/ 1012079 h 1083391"/>
                <a:gd name="connsiteX118" fmla="*/ 729576 w 1086135"/>
                <a:gd name="connsiteY118" fmla="*/ 1009337 h 1083391"/>
                <a:gd name="connsiteX119" fmla="*/ 674721 w 1086135"/>
                <a:gd name="connsiteY119" fmla="*/ 987394 h 1083391"/>
                <a:gd name="connsiteX120" fmla="*/ 666493 w 1086135"/>
                <a:gd name="connsiteY120" fmla="*/ 981909 h 1083391"/>
                <a:gd name="connsiteX121" fmla="*/ 630837 w 1086135"/>
                <a:gd name="connsiteY121" fmla="*/ 1003851 h 1083391"/>
                <a:gd name="connsiteX122" fmla="*/ 575981 w 1086135"/>
                <a:gd name="connsiteY122" fmla="*/ 948996 h 1083391"/>
                <a:gd name="connsiteX123" fmla="*/ 597923 w 1086135"/>
                <a:gd name="connsiteY123" fmla="*/ 913340 h 1083391"/>
                <a:gd name="connsiteX124" fmla="*/ 592438 w 1086135"/>
                <a:gd name="connsiteY124" fmla="*/ 905112 h 1083391"/>
                <a:gd name="connsiteX125" fmla="*/ 570496 w 1086135"/>
                <a:gd name="connsiteY125" fmla="*/ 850256 h 1083391"/>
                <a:gd name="connsiteX126" fmla="*/ 567753 w 1086135"/>
                <a:gd name="connsiteY126" fmla="*/ 839285 h 1083391"/>
                <a:gd name="connsiteX127" fmla="*/ 526611 w 1086135"/>
                <a:gd name="connsiteY127" fmla="*/ 828314 h 1083391"/>
                <a:gd name="connsiteX128" fmla="*/ 526611 w 1086135"/>
                <a:gd name="connsiteY128" fmla="*/ 751517 h 1083391"/>
                <a:gd name="connsiteX129" fmla="*/ 567753 w 1086135"/>
                <a:gd name="connsiteY129" fmla="*/ 740546 h 1083391"/>
                <a:gd name="connsiteX130" fmla="*/ 570496 w 1086135"/>
                <a:gd name="connsiteY130" fmla="*/ 729575 h 1083391"/>
                <a:gd name="connsiteX131" fmla="*/ 581467 w 1086135"/>
                <a:gd name="connsiteY131" fmla="*/ 702147 h 1083391"/>
                <a:gd name="connsiteX132" fmla="*/ 619866 w 1086135"/>
                <a:gd name="connsiteY132" fmla="*/ 702147 h 1083391"/>
                <a:gd name="connsiteX133" fmla="*/ 597923 w 1086135"/>
                <a:gd name="connsiteY133" fmla="*/ 789916 h 1083391"/>
                <a:gd name="connsiteX134" fmla="*/ 789917 w 1086135"/>
                <a:gd name="connsiteY134" fmla="*/ 981909 h 1083391"/>
                <a:gd name="connsiteX135" fmla="*/ 981911 w 1086135"/>
                <a:gd name="connsiteY135" fmla="*/ 789916 h 1083391"/>
                <a:gd name="connsiteX136" fmla="*/ 789917 w 1086135"/>
                <a:gd name="connsiteY136" fmla="*/ 597922 h 1083391"/>
                <a:gd name="connsiteX137" fmla="*/ 737805 w 1086135"/>
                <a:gd name="connsiteY137" fmla="*/ 606151 h 1083391"/>
                <a:gd name="connsiteX138" fmla="*/ 737805 w 1086135"/>
                <a:gd name="connsiteY138" fmla="*/ 529353 h 1083391"/>
                <a:gd name="connsiteX139" fmla="*/ 828316 w 1086135"/>
                <a:gd name="connsiteY139" fmla="*/ 529353 h 1083391"/>
                <a:gd name="connsiteX140" fmla="*/ 839287 w 1086135"/>
                <a:gd name="connsiteY140" fmla="*/ 567752 h 1083391"/>
                <a:gd name="connsiteX141" fmla="*/ 737805 w 1086135"/>
                <a:gd name="connsiteY141" fmla="*/ 650035 h 1083391"/>
                <a:gd name="connsiteX142" fmla="*/ 737805 w 1086135"/>
                <a:gd name="connsiteY142" fmla="*/ 641806 h 1083391"/>
                <a:gd name="connsiteX143" fmla="*/ 789917 w 1086135"/>
                <a:gd name="connsiteY143" fmla="*/ 633578 h 1083391"/>
                <a:gd name="connsiteX144" fmla="*/ 948997 w 1086135"/>
                <a:gd name="connsiteY144" fmla="*/ 792658 h 1083391"/>
                <a:gd name="connsiteX145" fmla="*/ 789917 w 1086135"/>
                <a:gd name="connsiteY145" fmla="*/ 951738 h 1083391"/>
                <a:gd name="connsiteX146" fmla="*/ 630837 w 1086135"/>
                <a:gd name="connsiteY146" fmla="*/ 792658 h 1083391"/>
                <a:gd name="connsiteX147" fmla="*/ 658265 w 1086135"/>
                <a:gd name="connsiteY147" fmla="*/ 704890 h 1083391"/>
                <a:gd name="connsiteX148" fmla="*/ 682949 w 1086135"/>
                <a:gd name="connsiteY148" fmla="*/ 704890 h 1083391"/>
                <a:gd name="connsiteX149" fmla="*/ 737805 w 1086135"/>
                <a:gd name="connsiteY149" fmla="*/ 650035 h 1083391"/>
                <a:gd name="connsiteX150" fmla="*/ 737805 w 1086135"/>
                <a:gd name="connsiteY150" fmla="*/ 650035 h 1083391"/>
                <a:gd name="connsiteX151" fmla="*/ 702148 w 1086135"/>
                <a:gd name="connsiteY151" fmla="*/ 510154 h 1083391"/>
                <a:gd name="connsiteX152" fmla="*/ 702148 w 1086135"/>
                <a:gd name="connsiteY152" fmla="*/ 650035 h 1083391"/>
                <a:gd name="connsiteX153" fmla="*/ 685692 w 1086135"/>
                <a:gd name="connsiteY153" fmla="*/ 666491 h 1083391"/>
                <a:gd name="connsiteX154" fmla="*/ 405930 w 1086135"/>
                <a:gd name="connsiteY154" fmla="*/ 666491 h 1083391"/>
                <a:gd name="connsiteX155" fmla="*/ 389473 w 1086135"/>
                <a:gd name="connsiteY155" fmla="*/ 650035 h 1083391"/>
                <a:gd name="connsiteX156" fmla="*/ 389473 w 1086135"/>
                <a:gd name="connsiteY156" fmla="*/ 510154 h 1083391"/>
                <a:gd name="connsiteX157" fmla="*/ 405930 w 1086135"/>
                <a:gd name="connsiteY157" fmla="*/ 493697 h 1083391"/>
                <a:gd name="connsiteX158" fmla="*/ 685692 w 1086135"/>
                <a:gd name="connsiteY158" fmla="*/ 493697 h 1083391"/>
                <a:gd name="connsiteX159" fmla="*/ 702148 w 1086135"/>
                <a:gd name="connsiteY159" fmla="*/ 510154 h 1083391"/>
                <a:gd name="connsiteX160" fmla="*/ 702148 w 1086135"/>
                <a:gd name="connsiteY160" fmla="*/ 510154 h 1083391"/>
                <a:gd name="connsiteX161" fmla="*/ 595180 w 1086135"/>
                <a:gd name="connsiteY161" fmla="*/ 403186 h 1083391"/>
                <a:gd name="connsiteX162" fmla="*/ 543068 w 1086135"/>
                <a:gd name="connsiteY162" fmla="*/ 455299 h 1083391"/>
                <a:gd name="connsiteX163" fmla="*/ 490956 w 1086135"/>
                <a:gd name="connsiteY163" fmla="*/ 403186 h 1083391"/>
                <a:gd name="connsiteX164" fmla="*/ 543068 w 1086135"/>
                <a:gd name="connsiteY164" fmla="*/ 351074 h 1083391"/>
                <a:gd name="connsiteX165" fmla="*/ 595180 w 1086135"/>
                <a:gd name="connsiteY165" fmla="*/ 403186 h 1083391"/>
                <a:gd name="connsiteX166" fmla="*/ 595180 w 1086135"/>
                <a:gd name="connsiteY166" fmla="*/ 403186 h 1083391"/>
                <a:gd name="connsiteX167" fmla="*/ 1053223 w 1086135"/>
                <a:gd name="connsiteY167" fmla="*/ 194736 h 1083391"/>
                <a:gd name="connsiteX168" fmla="*/ 1053223 w 1086135"/>
                <a:gd name="connsiteY168" fmla="*/ 334617 h 1083391"/>
                <a:gd name="connsiteX169" fmla="*/ 1036766 w 1086135"/>
                <a:gd name="connsiteY169" fmla="*/ 351074 h 1083391"/>
                <a:gd name="connsiteX170" fmla="*/ 757004 w 1086135"/>
                <a:gd name="connsiteY170" fmla="*/ 351074 h 1083391"/>
                <a:gd name="connsiteX171" fmla="*/ 740548 w 1086135"/>
                <a:gd name="connsiteY171" fmla="*/ 334617 h 1083391"/>
                <a:gd name="connsiteX172" fmla="*/ 740548 w 1086135"/>
                <a:gd name="connsiteY172" fmla="*/ 194736 h 1083391"/>
                <a:gd name="connsiteX173" fmla="*/ 757004 w 1086135"/>
                <a:gd name="connsiteY173" fmla="*/ 178280 h 1083391"/>
                <a:gd name="connsiteX174" fmla="*/ 1036766 w 1086135"/>
                <a:gd name="connsiteY174" fmla="*/ 178280 h 1083391"/>
                <a:gd name="connsiteX175" fmla="*/ 1053223 w 1086135"/>
                <a:gd name="connsiteY175" fmla="*/ 194736 h 1083391"/>
                <a:gd name="connsiteX176" fmla="*/ 1053223 w 1086135"/>
                <a:gd name="connsiteY176" fmla="*/ 194736 h 1083391"/>
                <a:gd name="connsiteX177" fmla="*/ 842030 w 1086135"/>
                <a:gd name="connsiteY177" fmla="*/ 87768 h 1083391"/>
                <a:gd name="connsiteX178" fmla="*/ 894142 w 1086135"/>
                <a:gd name="connsiteY178" fmla="*/ 35656 h 1083391"/>
                <a:gd name="connsiteX179" fmla="*/ 946255 w 1086135"/>
                <a:gd name="connsiteY179" fmla="*/ 87768 h 1083391"/>
                <a:gd name="connsiteX180" fmla="*/ 894142 w 1086135"/>
                <a:gd name="connsiteY180" fmla="*/ 139881 h 1083391"/>
                <a:gd name="connsiteX181" fmla="*/ 842030 w 1086135"/>
                <a:gd name="connsiteY181" fmla="*/ 87768 h 1083391"/>
                <a:gd name="connsiteX182" fmla="*/ 842030 w 1086135"/>
                <a:gd name="connsiteY182" fmla="*/ 87768 h 1083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Lst>
              <a:rect l="l" t="t" r="r" b="b"/>
              <a:pathLst>
                <a:path w="1086135" h="1083391">
                  <a:moveTo>
                    <a:pt x="754261" y="139881"/>
                  </a:moveTo>
                  <a:cubicBezTo>
                    <a:pt x="724091" y="139881"/>
                    <a:pt x="702148" y="164566"/>
                    <a:pt x="702148" y="191993"/>
                  </a:cubicBezTo>
                  <a:lnTo>
                    <a:pt x="702148" y="331874"/>
                  </a:lnTo>
                  <a:cubicBezTo>
                    <a:pt x="702148" y="362045"/>
                    <a:pt x="726834" y="383987"/>
                    <a:pt x="754261" y="383987"/>
                  </a:cubicBezTo>
                  <a:lnTo>
                    <a:pt x="1034023" y="383987"/>
                  </a:lnTo>
                  <a:cubicBezTo>
                    <a:pt x="1064194" y="383987"/>
                    <a:pt x="1086136" y="359302"/>
                    <a:pt x="1086136" y="331874"/>
                  </a:cubicBezTo>
                  <a:lnTo>
                    <a:pt x="1086136" y="191993"/>
                  </a:lnTo>
                  <a:cubicBezTo>
                    <a:pt x="1086136" y="161823"/>
                    <a:pt x="1061451" y="139881"/>
                    <a:pt x="1034023" y="139881"/>
                  </a:cubicBezTo>
                  <a:lnTo>
                    <a:pt x="962711" y="139881"/>
                  </a:lnTo>
                  <a:cubicBezTo>
                    <a:pt x="973683" y="126167"/>
                    <a:pt x="981911" y="106968"/>
                    <a:pt x="981911" y="87768"/>
                  </a:cubicBezTo>
                  <a:cubicBezTo>
                    <a:pt x="981911" y="38399"/>
                    <a:pt x="943512" y="0"/>
                    <a:pt x="894142" y="0"/>
                  </a:cubicBezTo>
                  <a:cubicBezTo>
                    <a:pt x="853000" y="0"/>
                    <a:pt x="817345" y="30171"/>
                    <a:pt x="809117" y="71312"/>
                  </a:cubicBezTo>
                  <a:lnTo>
                    <a:pt x="614380" y="71312"/>
                  </a:lnTo>
                  <a:cubicBezTo>
                    <a:pt x="565010" y="71312"/>
                    <a:pt x="526611" y="109710"/>
                    <a:pt x="526611" y="159080"/>
                  </a:cubicBezTo>
                  <a:lnTo>
                    <a:pt x="526611" y="318161"/>
                  </a:lnTo>
                  <a:cubicBezTo>
                    <a:pt x="490956" y="326389"/>
                    <a:pt x="466270" y="351074"/>
                    <a:pt x="458042" y="386730"/>
                  </a:cubicBezTo>
                  <a:lnTo>
                    <a:pt x="263306" y="386730"/>
                  </a:lnTo>
                  <a:cubicBezTo>
                    <a:pt x="213936" y="386730"/>
                    <a:pt x="175537" y="425128"/>
                    <a:pt x="175537" y="474498"/>
                  </a:cubicBezTo>
                  <a:lnTo>
                    <a:pt x="175537" y="633578"/>
                  </a:lnTo>
                  <a:cubicBezTo>
                    <a:pt x="134396" y="641806"/>
                    <a:pt x="104225" y="677462"/>
                    <a:pt x="104225" y="718604"/>
                  </a:cubicBezTo>
                  <a:cubicBezTo>
                    <a:pt x="104225" y="737803"/>
                    <a:pt x="112454" y="757003"/>
                    <a:pt x="123425" y="770716"/>
                  </a:cubicBezTo>
                  <a:lnTo>
                    <a:pt x="52113" y="770716"/>
                  </a:lnTo>
                  <a:cubicBezTo>
                    <a:pt x="21942" y="770716"/>
                    <a:pt x="0" y="795401"/>
                    <a:pt x="0" y="822829"/>
                  </a:cubicBezTo>
                  <a:lnTo>
                    <a:pt x="0" y="962710"/>
                  </a:lnTo>
                  <a:cubicBezTo>
                    <a:pt x="0" y="992880"/>
                    <a:pt x="24685" y="1014822"/>
                    <a:pt x="52113" y="1014822"/>
                  </a:cubicBezTo>
                  <a:lnTo>
                    <a:pt x="331875" y="1014822"/>
                  </a:lnTo>
                  <a:cubicBezTo>
                    <a:pt x="362045" y="1014822"/>
                    <a:pt x="383987" y="990137"/>
                    <a:pt x="383987" y="962710"/>
                  </a:cubicBezTo>
                  <a:lnTo>
                    <a:pt x="383987" y="822829"/>
                  </a:lnTo>
                  <a:cubicBezTo>
                    <a:pt x="383987" y="792658"/>
                    <a:pt x="359303" y="770716"/>
                    <a:pt x="331875" y="770716"/>
                  </a:cubicBezTo>
                  <a:lnTo>
                    <a:pt x="260563" y="770716"/>
                  </a:lnTo>
                  <a:cubicBezTo>
                    <a:pt x="271534" y="757003"/>
                    <a:pt x="279762" y="737803"/>
                    <a:pt x="279762" y="718604"/>
                  </a:cubicBezTo>
                  <a:cubicBezTo>
                    <a:pt x="279762" y="677462"/>
                    <a:pt x="249592" y="641806"/>
                    <a:pt x="208450" y="633578"/>
                  </a:cubicBezTo>
                  <a:lnTo>
                    <a:pt x="208450" y="474498"/>
                  </a:lnTo>
                  <a:cubicBezTo>
                    <a:pt x="208450" y="444327"/>
                    <a:pt x="233135" y="422385"/>
                    <a:pt x="260563" y="422385"/>
                  </a:cubicBezTo>
                  <a:lnTo>
                    <a:pt x="455300" y="422385"/>
                  </a:lnTo>
                  <a:cubicBezTo>
                    <a:pt x="458042" y="436099"/>
                    <a:pt x="463528" y="447070"/>
                    <a:pt x="471756" y="458041"/>
                  </a:cubicBezTo>
                  <a:lnTo>
                    <a:pt x="400444" y="458041"/>
                  </a:lnTo>
                  <a:cubicBezTo>
                    <a:pt x="370274" y="458041"/>
                    <a:pt x="348331" y="482726"/>
                    <a:pt x="348331" y="510154"/>
                  </a:cubicBezTo>
                  <a:lnTo>
                    <a:pt x="348331" y="650035"/>
                  </a:lnTo>
                  <a:cubicBezTo>
                    <a:pt x="348331" y="680205"/>
                    <a:pt x="373017" y="702147"/>
                    <a:pt x="400444" y="702147"/>
                  </a:cubicBezTo>
                  <a:lnTo>
                    <a:pt x="537583" y="702147"/>
                  </a:lnTo>
                  <a:cubicBezTo>
                    <a:pt x="537583" y="704890"/>
                    <a:pt x="534840" y="707633"/>
                    <a:pt x="534840" y="710375"/>
                  </a:cubicBezTo>
                  <a:lnTo>
                    <a:pt x="488213" y="721347"/>
                  </a:lnTo>
                  <a:lnTo>
                    <a:pt x="488213" y="852999"/>
                  </a:lnTo>
                  <a:lnTo>
                    <a:pt x="534840" y="863970"/>
                  </a:lnTo>
                  <a:cubicBezTo>
                    <a:pt x="540325" y="880427"/>
                    <a:pt x="545811" y="894141"/>
                    <a:pt x="554039" y="907854"/>
                  </a:cubicBezTo>
                  <a:lnTo>
                    <a:pt x="529354" y="948996"/>
                  </a:lnTo>
                  <a:lnTo>
                    <a:pt x="622608" y="1042250"/>
                  </a:lnTo>
                  <a:lnTo>
                    <a:pt x="663750" y="1017565"/>
                  </a:lnTo>
                  <a:cubicBezTo>
                    <a:pt x="677463" y="1025793"/>
                    <a:pt x="691177" y="1031279"/>
                    <a:pt x="707634" y="1036764"/>
                  </a:cubicBezTo>
                  <a:lnTo>
                    <a:pt x="718605" y="1083391"/>
                  </a:lnTo>
                  <a:lnTo>
                    <a:pt x="850258" y="1083391"/>
                  </a:lnTo>
                  <a:lnTo>
                    <a:pt x="861229" y="1036764"/>
                  </a:lnTo>
                  <a:cubicBezTo>
                    <a:pt x="877686" y="1031279"/>
                    <a:pt x="891400" y="1025793"/>
                    <a:pt x="905114" y="1017565"/>
                  </a:cubicBezTo>
                  <a:lnTo>
                    <a:pt x="946255" y="1042250"/>
                  </a:lnTo>
                  <a:lnTo>
                    <a:pt x="1039509" y="948996"/>
                  </a:lnTo>
                  <a:lnTo>
                    <a:pt x="1014824" y="907854"/>
                  </a:lnTo>
                  <a:cubicBezTo>
                    <a:pt x="1023052" y="894141"/>
                    <a:pt x="1028538" y="880427"/>
                    <a:pt x="1034023" y="863970"/>
                  </a:cubicBezTo>
                  <a:lnTo>
                    <a:pt x="1080651" y="852999"/>
                  </a:lnTo>
                  <a:lnTo>
                    <a:pt x="1080651" y="721347"/>
                  </a:lnTo>
                  <a:lnTo>
                    <a:pt x="1034023" y="710375"/>
                  </a:lnTo>
                  <a:cubicBezTo>
                    <a:pt x="1028538" y="693919"/>
                    <a:pt x="1023052" y="680205"/>
                    <a:pt x="1014824" y="666491"/>
                  </a:cubicBezTo>
                  <a:lnTo>
                    <a:pt x="1039509" y="625350"/>
                  </a:lnTo>
                  <a:lnTo>
                    <a:pt x="946255" y="532096"/>
                  </a:lnTo>
                  <a:lnTo>
                    <a:pt x="905114" y="556781"/>
                  </a:lnTo>
                  <a:cubicBezTo>
                    <a:pt x="891400" y="548552"/>
                    <a:pt x="877686" y="543067"/>
                    <a:pt x="861229" y="537582"/>
                  </a:cubicBezTo>
                  <a:lnTo>
                    <a:pt x="850258" y="490954"/>
                  </a:lnTo>
                  <a:lnTo>
                    <a:pt x="726834" y="490954"/>
                  </a:lnTo>
                  <a:cubicBezTo>
                    <a:pt x="718605" y="471755"/>
                    <a:pt x="699406" y="455299"/>
                    <a:pt x="677463" y="455299"/>
                  </a:cubicBezTo>
                  <a:lnTo>
                    <a:pt x="606152" y="455299"/>
                  </a:lnTo>
                  <a:cubicBezTo>
                    <a:pt x="617123" y="441585"/>
                    <a:pt x="625351" y="422385"/>
                    <a:pt x="625351" y="403186"/>
                  </a:cubicBezTo>
                  <a:cubicBezTo>
                    <a:pt x="625351" y="362045"/>
                    <a:pt x="595180" y="326389"/>
                    <a:pt x="554039" y="318161"/>
                  </a:cubicBezTo>
                  <a:lnTo>
                    <a:pt x="554039" y="159080"/>
                  </a:lnTo>
                  <a:cubicBezTo>
                    <a:pt x="554039" y="128910"/>
                    <a:pt x="578724" y="106968"/>
                    <a:pt x="606152" y="106968"/>
                  </a:cubicBezTo>
                  <a:lnTo>
                    <a:pt x="800888" y="106968"/>
                  </a:lnTo>
                  <a:cubicBezTo>
                    <a:pt x="803631" y="120681"/>
                    <a:pt x="809117" y="131653"/>
                    <a:pt x="817345" y="142624"/>
                  </a:cubicBezTo>
                  <a:lnTo>
                    <a:pt x="754261" y="142624"/>
                  </a:lnTo>
                  <a:close/>
                  <a:moveTo>
                    <a:pt x="351074" y="825572"/>
                  </a:moveTo>
                  <a:lnTo>
                    <a:pt x="351074" y="965452"/>
                  </a:lnTo>
                  <a:cubicBezTo>
                    <a:pt x="351074" y="976424"/>
                    <a:pt x="342846" y="981909"/>
                    <a:pt x="334618" y="981909"/>
                  </a:cubicBezTo>
                  <a:lnTo>
                    <a:pt x="54855" y="981909"/>
                  </a:lnTo>
                  <a:cubicBezTo>
                    <a:pt x="43884" y="981909"/>
                    <a:pt x="38399" y="973681"/>
                    <a:pt x="38399" y="965452"/>
                  </a:cubicBezTo>
                  <a:lnTo>
                    <a:pt x="38399" y="825572"/>
                  </a:lnTo>
                  <a:cubicBezTo>
                    <a:pt x="38399" y="814600"/>
                    <a:pt x="46627" y="809115"/>
                    <a:pt x="54855" y="809115"/>
                  </a:cubicBezTo>
                  <a:lnTo>
                    <a:pt x="334618" y="809115"/>
                  </a:lnTo>
                  <a:cubicBezTo>
                    <a:pt x="342846" y="809115"/>
                    <a:pt x="351074" y="817343"/>
                    <a:pt x="351074" y="825572"/>
                  </a:cubicBezTo>
                  <a:lnTo>
                    <a:pt x="351074" y="825572"/>
                  </a:lnTo>
                  <a:close/>
                  <a:moveTo>
                    <a:pt x="244107" y="721347"/>
                  </a:moveTo>
                  <a:cubicBezTo>
                    <a:pt x="244107" y="751517"/>
                    <a:pt x="219421" y="773459"/>
                    <a:pt x="191994" y="773459"/>
                  </a:cubicBezTo>
                  <a:cubicBezTo>
                    <a:pt x="161824" y="773459"/>
                    <a:pt x="139881" y="748774"/>
                    <a:pt x="139881" y="721347"/>
                  </a:cubicBezTo>
                  <a:cubicBezTo>
                    <a:pt x="139881" y="691176"/>
                    <a:pt x="164566" y="669234"/>
                    <a:pt x="191994" y="669234"/>
                  </a:cubicBezTo>
                  <a:cubicBezTo>
                    <a:pt x="222164" y="669234"/>
                    <a:pt x="244107" y="691176"/>
                    <a:pt x="244107" y="721347"/>
                  </a:cubicBezTo>
                  <a:lnTo>
                    <a:pt x="244107" y="721347"/>
                  </a:lnTo>
                  <a:close/>
                  <a:moveTo>
                    <a:pt x="839287" y="567752"/>
                  </a:moveTo>
                  <a:lnTo>
                    <a:pt x="850258" y="570495"/>
                  </a:lnTo>
                  <a:cubicBezTo>
                    <a:pt x="869457" y="575980"/>
                    <a:pt x="888657" y="584208"/>
                    <a:pt x="905114" y="592437"/>
                  </a:cubicBezTo>
                  <a:lnTo>
                    <a:pt x="913342" y="597922"/>
                  </a:lnTo>
                  <a:lnTo>
                    <a:pt x="948997" y="575980"/>
                  </a:lnTo>
                  <a:lnTo>
                    <a:pt x="1003853" y="630835"/>
                  </a:lnTo>
                  <a:lnTo>
                    <a:pt x="981911" y="666491"/>
                  </a:lnTo>
                  <a:lnTo>
                    <a:pt x="987397" y="674720"/>
                  </a:lnTo>
                  <a:cubicBezTo>
                    <a:pt x="998368" y="691176"/>
                    <a:pt x="1003853" y="710375"/>
                    <a:pt x="1009338" y="729575"/>
                  </a:cubicBezTo>
                  <a:lnTo>
                    <a:pt x="1012081" y="740546"/>
                  </a:lnTo>
                  <a:lnTo>
                    <a:pt x="1053223" y="751517"/>
                  </a:lnTo>
                  <a:lnTo>
                    <a:pt x="1053223" y="828314"/>
                  </a:lnTo>
                  <a:lnTo>
                    <a:pt x="1012081" y="839285"/>
                  </a:lnTo>
                  <a:lnTo>
                    <a:pt x="1009338" y="850256"/>
                  </a:lnTo>
                  <a:cubicBezTo>
                    <a:pt x="1003853" y="869456"/>
                    <a:pt x="995625" y="888655"/>
                    <a:pt x="987397" y="905112"/>
                  </a:cubicBezTo>
                  <a:lnTo>
                    <a:pt x="981911" y="913340"/>
                  </a:lnTo>
                  <a:lnTo>
                    <a:pt x="1003853" y="948996"/>
                  </a:lnTo>
                  <a:lnTo>
                    <a:pt x="948997" y="1003851"/>
                  </a:lnTo>
                  <a:lnTo>
                    <a:pt x="913342" y="981909"/>
                  </a:lnTo>
                  <a:lnTo>
                    <a:pt x="905114" y="987394"/>
                  </a:lnTo>
                  <a:cubicBezTo>
                    <a:pt x="888657" y="998365"/>
                    <a:pt x="869457" y="1003851"/>
                    <a:pt x="850258" y="1009337"/>
                  </a:cubicBezTo>
                  <a:lnTo>
                    <a:pt x="839287" y="1012079"/>
                  </a:lnTo>
                  <a:lnTo>
                    <a:pt x="828316" y="1053221"/>
                  </a:lnTo>
                  <a:lnTo>
                    <a:pt x="751519" y="1053221"/>
                  </a:lnTo>
                  <a:lnTo>
                    <a:pt x="740548" y="1012079"/>
                  </a:lnTo>
                  <a:lnTo>
                    <a:pt x="729576" y="1009337"/>
                  </a:lnTo>
                  <a:cubicBezTo>
                    <a:pt x="710377" y="1003851"/>
                    <a:pt x="691177" y="995623"/>
                    <a:pt x="674721" y="987394"/>
                  </a:cubicBezTo>
                  <a:lnTo>
                    <a:pt x="666493" y="981909"/>
                  </a:lnTo>
                  <a:lnTo>
                    <a:pt x="630837" y="1003851"/>
                  </a:lnTo>
                  <a:lnTo>
                    <a:pt x="575981" y="948996"/>
                  </a:lnTo>
                  <a:lnTo>
                    <a:pt x="597923" y="913340"/>
                  </a:lnTo>
                  <a:lnTo>
                    <a:pt x="592438" y="905112"/>
                  </a:lnTo>
                  <a:cubicBezTo>
                    <a:pt x="581467" y="888655"/>
                    <a:pt x="575981" y="869456"/>
                    <a:pt x="570496" y="850256"/>
                  </a:cubicBezTo>
                  <a:lnTo>
                    <a:pt x="567753" y="839285"/>
                  </a:lnTo>
                  <a:lnTo>
                    <a:pt x="526611" y="828314"/>
                  </a:lnTo>
                  <a:lnTo>
                    <a:pt x="526611" y="751517"/>
                  </a:lnTo>
                  <a:lnTo>
                    <a:pt x="567753" y="740546"/>
                  </a:lnTo>
                  <a:lnTo>
                    <a:pt x="570496" y="729575"/>
                  </a:lnTo>
                  <a:cubicBezTo>
                    <a:pt x="573239" y="718604"/>
                    <a:pt x="575981" y="710375"/>
                    <a:pt x="581467" y="702147"/>
                  </a:cubicBezTo>
                  <a:lnTo>
                    <a:pt x="619866" y="702147"/>
                  </a:lnTo>
                  <a:cubicBezTo>
                    <a:pt x="606152" y="729575"/>
                    <a:pt x="597923" y="759745"/>
                    <a:pt x="597923" y="789916"/>
                  </a:cubicBezTo>
                  <a:cubicBezTo>
                    <a:pt x="597923" y="896883"/>
                    <a:pt x="685692" y="981909"/>
                    <a:pt x="789917" y="981909"/>
                  </a:cubicBezTo>
                  <a:cubicBezTo>
                    <a:pt x="894142" y="981909"/>
                    <a:pt x="981911" y="894141"/>
                    <a:pt x="981911" y="789916"/>
                  </a:cubicBezTo>
                  <a:cubicBezTo>
                    <a:pt x="981911" y="685691"/>
                    <a:pt x="894142" y="597922"/>
                    <a:pt x="789917" y="597922"/>
                  </a:cubicBezTo>
                  <a:cubicBezTo>
                    <a:pt x="770717" y="597922"/>
                    <a:pt x="754261" y="600665"/>
                    <a:pt x="737805" y="606151"/>
                  </a:cubicBezTo>
                  <a:lnTo>
                    <a:pt x="737805" y="529353"/>
                  </a:lnTo>
                  <a:lnTo>
                    <a:pt x="828316" y="529353"/>
                  </a:lnTo>
                  <a:lnTo>
                    <a:pt x="839287" y="567752"/>
                  </a:lnTo>
                  <a:close/>
                  <a:moveTo>
                    <a:pt x="737805" y="650035"/>
                  </a:moveTo>
                  <a:lnTo>
                    <a:pt x="737805" y="641806"/>
                  </a:lnTo>
                  <a:cubicBezTo>
                    <a:pt x="754261" y="636321"/>
                    <a:pt x="773460" y="633578"/>
                    <a:pt x="789917" y="633578"/>
                  </a:cubicBezTo>
                  <a:cubicBezTo>
                    <a:pt x="877686" y="633578"/>
                    <a:pt x="948997" y="704890"/>
                    <a:pt x="948997" y="792658"/>
                  </a:cubicBezTo>
                  <a:cubicBezTo>
                    <a:pt x="948997" y="880427"/>
                    <a:pt x="877686" y="951738"/>
                    <a:pt x="789917" y="951738"/>
                  </a:cubicBezTo>
                  <a:cubicBezTo>
                    <a:pt x="702148" y="951738"/>
                    <a:pt x="630837" y="880427"/>
                    <a:pt x="630837" y="792658"/>
                  </a:cubicBezTo>
                  <a:cubicBezTo>
                    <a:pt x="630837" y="759745"/>
                    <a:pt x="639065" y="729575"/>
                    <a:pt x="658265" y="704890"/>
                  </a:cubicBezTo>
                  <a:lnTo>
                    <a:pt x="682949" y="704890"/>
                  </a:lnTo>
                  <a:cubicBezTo>
                    <a:pt x="713120" y="702147"/>
                    <a:pt x="737805" y="680205"/>
                    <a:pt x="737805" y="650035"/>
                  </a:cubicBezTo>
                  <a:lnTo>
                    <a:pt x="737805" y="650035"/>
                  </a:lnTo>
                  <a:close/>
                  <a:moveTo>
                    <a:pt x="702148" y="510154"/>
                  </a:moveTo>
                  <a:lnTo>
                    <a:pt x="702148" y="650035"/>
                  </a:lnTo>
                  <a:cubicBezTo>
                    <a:pt x="702148" y="661006"/>
                    <a:pt x="693920" y="666491"/>
                    <a:pt x="685692" y="666491"/>
                  </a:cubicBezTo>
                  <a:lnTo>
                    <a:pt x="405930" y="666491"/>
                  </a:lnTo>
                  <a:cubicBezTo>
                    <a:pt x="394959" y="666491"/>
                    <a:pt x="389473" y="658263"/>
                    <a:pt x="389473" y="650035"/>
                  </a:cubicBezTo>
                  <a:lnTo>
                    <a:pt x="389473" y="510154"/>
                  </a:lnTo>
                  <a:cubicBezTo>
                    <a:pt x="389473" y="499183"/>
                    <a:pt x="397701" y="493697"/>
                    <a:pt x="405930" y="493697"/>
                  </a:cubicBezTo>
                  <a:lnTo>
                    <a:pt x="685692" y="493697"/>
                  </a:lnTo>
                  <a:cubicBezTo>
                    <a:pt x="693920" y="493697"/>
                    <a:pt x="702148" y="499183"/>
                    <a:pt x="702148" y="510154"/>
                  </a:cubicBezTo>
                  <a:lnTo>
                    <a:pt x="702148" y="510154"/>
                  </a:lnTo>
                  <a:close/>
                  <a:moveTo>
                    <a:pt x="595180" y="403186"/>
                  </a:moveTo>
                  <a:cubicBezTo>
                    <a:pt x="595180" y="433357"/>
                    <a:pt x="570496" y="455299"/>
                    <a:pt x="543068" y="455299"/>
                  </a:cubicBezTo>
                  <a:cubicBezTo>
                    <a:pt x="512897" y="455299"/>
                    <a:pt x="490956" y="430614"/>
                    <a:pt x="490956" y="403186"/>
                  </a:cubicBezTo>
                  <a:cubicBezTo>
                    <a:pt x="490956" y="373016"/>
                    <a:pt x="515640" y="351074"/>
                    <a:pt x="543068" y="351074"/>
                  </a:cubicBezTo>
                  <a:cubicBezTo>
                    <a:pt x="573239" y="351074"/>
                    <a:pt x="595180" y="375758"/>
                    <a:pt x="595180" y="403186"/>
                  </a:cubicBezTo>
                  <a:lnTo>
                    <a:pt x="595180" y="403186"/>
                  </a:lnTo>
                  <a:close/>
                  <a:moveTo>
                    <a:pt x="1053223" y="194736"/>
                  </a:moveTo>
                  <a:lnTo>
                    <a:pt x="1053223" y="334617"/>
                  </a:lnTo>
                  <a:cubicBezTo>
                    <a:pt x="1053223" y="345588"/>
                    <a:pt x="1044994" y="351074"/>
                    <a:pt x="1036766" y="351074"/>
                  </a:cubicBezTo>
                  <a:lnTo>
                    <a:pt x="757004" y="351074"/>
                  </a:lnTo>
                  <a:cubicBezTo>
                    <a:pt x="746033" y="351074"/>
                    <a:pt x="740548" y="342845"/>
                    <a:pt x="740548" y="334617"/>
                  </a:cubicBezTo>
                  <a:lnTo>
                    <a:pt x="740548" y="194736"/>
                  </a:lnTo>
                  <a:cubicBezTo>
                    <a:pt x="740548" y="183765"/>
                    <a:pt x="748776" y="178280"/>
                    <a:pt x="757004" y="178280"/>
                  </a:cubicBezTo>
                  <a:lnTo>
                    <a:pt x="1036766" y="178280"/>
                  </a:lnTo>
                  <a:cubicBezTo>
                    <a:pt x="1044994" y="175537"/>
                    <a:pt x="1053223" y="183765"/>
                    <a:pt x="1053223" y="194736"/>
                  </a:cubicBezTo>
                  <a:lnTo>
                    <a:pt x="1053223" y="194736"/>
                  </a:lnTo>
                  <a:close/>
                  <a:moveTo>
                    <a:pt x="842030" y="87768"/>
                  </a:moveTo>
                  <a:cubicBezTo>
                    <a:pt x="842030" y="57598"/>
                    <a:pt x="866714" y="35656"/>
                    <a:pt x="894142" y="35656"/>
                  </a:cubicBezTo>
                  <a:cubicBezTo>
                    <a:pt x="924313" y="35656"/>
                    <a:pt x="946255" y="60341"/>
                    <a:pt x="946255" y="87768"/>
                  </a:cubicBezTo>
                  <a:cubicBezTo>
                    <a:pt x="946255" y="117939"/>
                    <a:pt x="921570" y="139881"/>
                    <a:pt x="894142" y="139881"/>
                  </a:cubicBezTo>
                  <a:cubicBezTo>
                    <a:pt x="866714" y="139881"/>
                    <a:pt x="842030" y="117939"/>
                    <a:pt x="842030" y="87768"/>
                  </a:cubicBezTo>
                  <a:lnTo>
                    <a:pt x="842030" y="87768"/>
                  </a:lnTo>
                  <a:close/>
                </a:path>
              </a:pathLst>
            </a:custGeom>
            <a:solidFill>
              <a:srgbClr val="000000"/>
            </a:solidFill>
            <a:ln w="27426" cap="flat">
              <a:noFill/>
              <a:prstDash val="solid"/>
              <a:miter/>
            </a:ln>
          </p:spPr>
          <p:txBody>
            <a:bodyPr rtlCol="0" anchor="ctr"/>
            <a:lstStyle/>
            <a:p>
              <a:endParaRPr lang="en-US"/>
            </a:p>
          </p:txBody>
        </p:sp>
        <p:sp>
          <p:nvSpPr>
            <p:cNvPr id="6" name="Freeform 1478">
              <a:extLst>
                <a:ext uri="{FF2B5EF4-FFF2-40B4-BE49-F238E27FC236}">
                  <a16:creationId xmlns:a16="http://schemas.microsoft.com/office/drawing/2014/main" id="{6A1EC35E-0527-C811-1476-9AB639C8921D}"/>
                </a:ext>
              </a:extLst>
            </p:cNvPr>
            <p:cNvSpPr/>
            <p:nvPr/>
          </p:nvSpPr>
          <p:spPr>
            <a:xfrm>
              <a:off x="5193709" y="3871823"/>
              <a:ext cx="246849" cy="35655"/>
            </a:xfrm>
            <a:custGeom>
              <a:avLst/>
              <a:gdLst>
                <a:gd name="connsiteX0" fmla="*/ 0 w 246849"/>
                <a:gd name="connsiteY0" fmla="*/ 0 h 35655"/>
                <a:gd name="connsiteX1" fmla="*/ 246849 w 246849"/>
                <a:gd name="connsiteY1" fmla="*/ 0 h 35655"/>
                <a:gd name="connsiteX2" fmla="*/ 246849 w 246849"/>
                <a:gd name="connsiteY2" fmla="*/ 35656 h 35655"/>
                <a:gd name="connsiteX3" fmla="*/ 0 w 246849"/>
                <a:gd name="connsiteY3" fmla="*/ 35656 h 35655"/>
              </a:gdLst>
              <a:ahLst/>
              <a:cxnLst>
                <a:cxn ang="0">
                  <a:pos x="connsiteX0" y="connsiteY0"/>
                </a:cxn>
                <a:cxn ang="0">
                  <a:pos x="connsiteX1" y="connsiteY1"/>
                </a:cxn>
                <a:cxn ang="0">
                  <a:pos x="connsiteX2" y="connsiteY2"/>
                </a:cxn>
                <a:cxn ang="0">
                  <a:pos x="connsiteX3" y="connsiteY3"/>
                </a:cxn>
              </a:cxnLst>
              <a:rect l="l" t="t" r="r" b="b"/>
              <a:pathLst>
                <a:path w="246849" h="35655">
                  <a:moveTo>
                    <a:pt x="0" y="0"/>
                  </a:moveTo>
                  <a:lnTo>
                    <a:pt x="246849" y="0"/>
                  </a:lnTo>
                  <a:lnTo>
                    <a:pt x="246849" y="35656"/>
                  </a:lnTo>
                  <a:lnTo>
                    <a:pt x="0" y="35656"/>
                  </a:lnTo>
                  <a:close/>
                </a:path>
              </a:pathLst>
            </a:custGeom>
            <a:solidFill>
              <a:srgbClr val="000000"/>
            </a:solidFill>
            <a:ln w="27426" cap="flat">
              <a:noFill/>
              <a:prstDash val="solid"/>
              <a:miter/>
            </a:ln>
          </p:spPr>
          <p:txBody>
            <a:bodyPr rtlCol="0" anchor="ctr"/>
            <a:lstStyle/>
            <a:p>
              <a:endParaRPr lang="en-US"/>
            </a:p>
          </p:txBody>
        </p:sp>
        <p:sp>
          <p:nvSpPr>
            <p:cNvPr id="7" name="Freeform 1479">
              <a:extLst>
                <a:ext uri="{FF2B5EF4-FFF2-40B4-BE49-F238E27FC236}">
                  <a16:creationId xmlns:a16="http://schemas.microsoft.com/office/drawing/2014/main" id="{15FEA734-5EC6-DF73-28F8-57EAE11E2132}"/>
                </a:ext>
              </a:extLst>
            </p:cNvPr>
            <p:cNvSpPr/>
            <p:nvPr/>
          </p:nvSpPr>
          <p:spPr>
            <a:xfrm>
              <a:off x="5193709" y="3943135"/>
              <a:ext cx="246849" cy="35655"/>
            </a:xfrm>
            <a:custGeom>
              <a:avLst/>
              <a:gdLst>
                <a:gd name="connsiteX0" fmla="*/ 0 w 246849"/>
                <a:gd name="connsiteY0" fmla="*/ 0 h 35655"/>
                <a:gd name="connsiteX1" fmla="*/ 246849 w 246849"/>
                <a:gd name="connsiteY1" fmla="*/ 0 h 35655"/>
                <a:gd name="connsiteX2" fmla="*/ 246849 w 246849"/>
                <a:gd name="connsiteY2" fmla="*/ 35656 h 35655"/>
                <a:gd name="connsiteX3" fmla="*/ 0 w 246849"/>
                <a:gd name="connsiteY3" fmla="*/ 35656 h 35655"/>
              </a:gdLst>
              <a:ahLst/>
              <a:cxnLst>
                <a:cxn ang="0">
                  <a:pos x="connsiteX0" y="connsiteY0"/>
                </a:cxn>
                <a:cxn ang="0">
                  <a:pos x="connsiteX1" y="connsiteY1"/>
                </a:cxn>
                <a:cxn ang="0">
                  <a:pos x="connsiteX2" y="connsiteY2"/>
                </a:cxn>
                <a:cxn ang="0">
                  <a:pos x="connsiteX3" y="connsiteY3"/>
                </a:cxn>
              </a:cxnLst>
              <a:rect l="l" t="t" r="r" b="b"/>
              <a:pathLst>
                <a:path w="246849" h="35655">
                  <a:moveTo>
                    <a:pt x="0" y="0"/>
                  </a:moveTo>
                  <a:lnTo>
                    <a:pt x="246849" y="0"/>
                  </a:lnTo>
                  <a:lnTo>
                    <a:pt x="246849" y="35656"/>
                  </a:lnTo>
                  <a:lnTo>
                    <a:pt x="0" y="35656"/>
                  </a:lnTo>
                  <a:close/>
                </a:path>
              </a:pathLst>
            </a:custGeom>
            <a:solidFill>
              <a:srgbClr val="000000"/>
            </a:solidFill>
            <a:ln w="27426" cap="flat">
              <a:noFill/>
              <a:prstDash val="solid"/>
              <a:miter/>
            </a:ln>
          </p:spPr>
          <p:txBody>
            <a:bodyPr rtlCol="0" anchor="ctr"/>
            <a:lstStyle/>
            <a:p>
              <a:endParaRPr lang="en-US"/>
            </a:p>
          </p:txBody>
        </p:sp>
        <p:sp>
          <p:nvSpPr>
            <p:cNvPr id="8" name="Freeform 1480">
              <a:extLst>
                <a:ext uri="{FF2B5EF4-FFF2-40B4-BE49-F238E27FC236}">
                  <a16:creationId xmlns:a16="http://schemas.microsoft.com/office/drawing/2014/main" id="{23CE85AD-90D8-FAC8-1FB7-717D3AC7AD6D}"/>
                </a:ext>
              </a:extLst>
            </p:cNvPr>
            <p:cNvSpPr/>
            <p:nvPr/>
          </p:nvSpPr>
          <p:spPr>
            <a:xfrm>
              <a:off x="4842634" y="4187241"/>
              <a:ext cx="246849" cy="35655"/>
            </a:xfrm>
            <a:custGeom>
              <a:avLst/>
              <a:gdLst>
                <a:gd name="connsiteX0" fmla="*/ 0 w 246849"/>
                <a:gd name="connsiteY0" fmla="*/ 0 h 35655"/>
                <a:gd name="connsiteX1" fmla="*/ 246849 w 246849"/>
                <a:gd name="connsiteY1" fmla="*/ 0 h 35655"/>
                <a:gd name="connsiteX2" fmla="*/ 246849 w 246849"/>
                <a:gd name="connsiteY2" fmla="*/ 35656 h 35655"/>
                <a:gd name="connsiteX3" fmla="*/ 0 w 246849"/>
                <a:gd name="connsiteY3" fmla="*/ 35656 h 35655"/>
              </a:gdLst>
              <a:ahLst/>
              <a:cxnLst>
                <a:cxn ang="0">
                  <a:pos x="connsiteX0" y="connsiteY0"/>
                </a:cxn>
                <a:cxn ang="0">
                  <a:pos x="connsiteX1" y="connsiteY1"/>
                </a:cxn>
                <a:cxn ang="0">
                  <a:pos x="connsiteX2" y="connsiteY2"/>
                </a:cxn>
                <a:cxn ang="0">
                  <a:pos x="connsiteX3" y="connsiteY3"/>
                </a:cxn>
              </a:cxnLst>
              <a:rect l="l" t="t" r="r" b="b"/>
              <a:pathLst>
                <a:path w="246849" h="35655">
                  <a:moveTo>
                    <a:pt x="0" y="0"/>
                  </a:moveTo>
                  <a:lnTo>
                    <a:pt x="246849" y="0"/>
                  </a:lnTo>
                  <a:lnTo>
                    <a:pt x="246849" y="35656"/>
                  </a:lnTo>
                  <a:lnTo>
                    <a:pt x="0" y="35656"/>
                  </a:lnTo>
                  <a:close/>
                </a:path>
              </a:pathLst>
            </a:custGeom>
            <a:solidFill>
              <a:srgbClr val="000000"/>
            </a:solidFill>
            <a:ln w="27426" cap="flat">
              <a:noFill/>
              <a:prstDash val="solid"/>
              <a:miter/>
            </a:ln>
          </p:spPr>
          <p:txBody>
            <a:bodyPr rtlCol="0" anchor="ctr"/>
            <a:lstStyle/>
            <a:p>
              <a:endParaRPr lang="en-US"/>
            </a:p>
          </p:txBody>
        </p:sp>
        <p:sp>
          <p:nvSpPr>
            <p:cNvPr id="9" name="Freeform 1481">
              <a:extLst>
                <a:ext uri="{FF2B5EF4-FFF2-40B4-BE49-F238E27FC236}">
                  <a16:creationId xmlns:a16="http://schemas.microsoft.com/office/drawing/2014/main" id="{FFF76808-4C15-7409-C4DA-44925978A16C}"/>
                </a:ext>
              </a:extLst>
            </p:cNvPr>
            <p:cNvSpPr/>
            <p:nvPr/>
          </p:nvSpPr>
          <p:spPr>
            <a:xfrm>
              <a:off x="4842634" y="4258553"/>
              <a:ext cx="246849" cy="35655"/>
            </a:xfrm>
            <a:custGeom>
              <a:avLst/>
              <a:gdLst>
                <a:gd name="connsiteX0" fmla="*/ 0 w 246849"/>
                <a:gd name="connsiteY0" fmla="*/ 0 h 35655"/>
                <a:gd name="connsiteX1" fmla="*/ 246849 w 246849"/>
                <a:gd name="connsiteY1" fmla="*/ 0 h 35655"/>
                <a:gd name="connsiteX2" fmla="*/ 246849 w 246849"/>
                <a:gd name="connsiteY2" fmla="*/ 35656 h 35655"/>
                <a:gd name="connsiteX3" fmla="*/ 0 w 246849"/>
                <a:gd name="connsiteY3" fmla="*/ 35656 h 35655"/>
              </a:gdLst>
              <a:ahLst/>
              <a:cxnLst>
                <a:cxn ang="0">
                  <a:pos x="connsiteX0" y="connsiteY0"/>
                </a:cxn>
                <a:cxn ang="0">
                  <a:pos x="connsiteX1" y="connsiteY1"/>
                </a:cxn>
                <a:cxn ang="0">
                  <a:pos x="connsiteX2" y="connsiteY2"/>
                </a:cxn>
                <a:cxn ang="0">
                  <a:pos x="connsiteX3" y="connsiteY3"/>
                </a:cxn>
              </a:cxnLst>
              <a:rect l="l" t="t" r="r" b="b"/>
              <a:pathLst>
                <a:path w="246849" h="35655">
                  <a:moveTo>
                    <a:pt x="0" y="0"/>
                  </a:moveTo>
                  <a:lnTo>
                    <a:pt x="246849" y="0"/>
                  </a:lnTo>
                  <a:lnTo>
                    <a:pt x="246849" y="35656"/>
                  </a:lnTo>
                  <a:lnTo>
                    <a:pt x="0" y="35656"/>
                  </a:lnTo>
                  <a:close/>
                </a:path>
              </a:pathLst>
            </a:custGeom>
            <a:solidFill>
              <a:srgbClr val="000000"/>
            </a:solidFill>
            <a:ln w="27426" cap="flat">
              <a:noFill/>
              <a:prstDash val="solid"/>
              <a:miter/>
            </a:ln>
          </p:spPr>
          <p:txBody>
            <a:bodyPr rtlCol="0" anchor="ctr"/>
            <a:lstStyle/>
            <a:p>
              <a:endParaRPr lang="en-US"/>
            </a:p>
          </p:txBody>
        </p:sp>
        <p:sp>
          <p:nvSpPr>
            <p:cNvPr id="10" name="Freeform 1482">
              <a:extLst>
                <a:ext uri="{FF2B5EF4-FFF2-40B4-BE49-F238E27FC236}">
                  <a16:creationId xmlns:a16="http://schemas.microsoft.com/office/drawing/2014/main" id="{E4DC76A3-5E5B-A3E9-B148-16FF127558A1}"/>
                </a:ext>
              </a:extLst>
            </p:cNvPr>
            <p:cNvSpPr/>
            <p:nvPr/>
          </p:nvSpPr>
          <p:spPr>
            <a:xfrm>
              <a:off x="4491560" y="4505401"/>
              <a:ext cx="246849" cy="35655"/>
            </a:xfrm>
            <a:custGeom>
              <a:avLst/>
              <a:gdLst>
                <a:gd name="connsiteX0" fmla="*/ 0 w 246849"/>
                <a:gd name="connsiteY0" fmla="*/ 0 h 35655"/>
                <a:gd name="connsiteX1" fmla="*/ 246849 w 246849"/>
                <a:gd name="connsiteY1" fmla="*/ 0 h 35655"/>
                <a:gd name="connsiteX2" fmla="*/ 246849 w 246849"/>
                <a:gd name="connsiteY2" fmla="*/ 35656 h 35655"/>
                <a:gd name="connsiteX3" fmla="*/ 0 w 246849"/>
                <a:gd name="connsiteY3" fmla="*/ 35656 h 35655"/>
              </a:gdLst>
              <a:ahLst/>
              <a:cxnLst>
                <a:cxn ang="0">
                  <a:pos x="connsiteX0" y="connsiteY0"/>
                </a:cxn>
                <a:cxn ang="0">
                  <a:pos x="connsiteX1" y="connsiteY1"/>
                </a:cxn>
                <a:cxn ang="0">
                  <a:pos x="connsiteX2" y="connsiteY2"/>
                </a:cxn>
                <a:cxn ang="0">
                  <a:pos x="connsiteX3" y="connsiteY3"/>
                </a:cxn>
              </a:cxnLst>
              <a:rect l="l" t="t" r="r" b="b"/>
              <a:pathLst>
                <a:path w="246849" h="35655">
                  <a:moveTo>
                    <a:pt x="0" y="0"/>
                  </a:moveTo>
                  <a:lnTo>
                    <a:pt x="246849" y="0"/>
                  </a:lnTo>
                  <a:lnTo>
                    <a:pt x="246849" y="35656"/>
                  </a:lnTo>
                  <a:lnTo>
                    <a:pt x="0" y="35656"/>
                  </a:lnTo>
                  <a:close/>
                </a:path>
              </a:pathLst>
            </a:custGeom>
            <a:solidFill>
              <a:srgbClr val="000000"/>
            </a:solidFill>
            <a:ln w="27426" cap="flat">
              <a:noFill/>
              <a:prstDash val="solid"/>
              <a:miter/>
            </a:ln>
          </p:spPr>
          <p:txBody>
            <a:bodyPr rtlCol="0" anchor="ctr"/>
            <a:lstStyle/>
            <a:p>
              <a:endParaRPr lang="en-US"/>
            </a:p>
          </p:txBody>
        </p:sp>
        <p:sp>
          <p:nvSpPr>
            <p:cNvPr id="11" name="Freeform 1483">
              <a:extLst>
                <a:ext uri="{FF2B5EF4-FFF2-40B4-BE49-F238E27FC236}">
                  <a16:creationId xmlns:a16="http://schemas.microsoft.com/office/drawing/2014/main" id="{24898C9B-C418-7861-9978-507CFB562B47}"/>
                </a:ext>
              </a:extLst>
            </p:cNvPr>
            <p:cNvSpPr/>
            <p:nvPr/>
          </p:nvSpPr>
          <p:spPr>
            <a:xfrm>
              <a:off x="4491560" y="4573970"/>
              <a:ext cx="246849" cy="35655"/>
            </a:xfrm>
            <a:custGeom>
              <a:avLst/>
              <a:gdLst>
                <a:gd name="connsiteX0" fmla="*/ 0 w 246849"/>
                <a:gd name="connsiteY0" fmla="*/ 0 h 35655"/>
                <a:gd name="connsiteX1" fmla="*/ 246849 w 246849"/>
                <a:gd name="connsiteY1" fmla="*/ 0 h 35655"/>
                <a:gd name="connsiteX2" fmla="*/ 246849 w 246849"/>
                <a:gd name="connsiteY2" fmla="*/ 35656 h 35655"/>
                <a:gd name="connsiteX3" fmla="*/ 0 w 246849"/>
                <a:gd name="connsiteY3" fmla="*/ 35656 h 35655"/>
              </a:gdLst>
              <a:ahLst/>
              <a:cxnLst>
                <a:cxn ang="0">
                  <a:pos x="connsiteX0" y="connsiteY0"/>
                </a:cxn>
                <a:cxn ang="0">
                  <a:pos x="connsiteX1" y="connsiteY1"/>
                </a:cxn>
                <a:cxn ang="0">
                  <a:pos x="connsiteX2" y="connsiteY2"/>
                </a:cxn>
                <a:cxn ang="0">
                  <a:pos x="connsiteX3" y="connsiteY3"/>
                </a:cxn>
              </a:cxnLst>
              <a:rect l="l" t="t" r="r" b="b"/>
              <a:pathLst>
                <a:path w="246849" h="35655">
                  <a:moveTo>
                    <a:pt x="0" y="0"/>
                  </a:moveTo>
                  <a:lnTo>
                    <a:pt x="246849" y="0"/>
                  </a:lnTo>
                  <a:lnTo>
                    <a:pt x="246849" y="35656"/>
                  </a:lnTo>
                  <a:lnTo>
                    <a:pt x="0" y="35656"/>
                  </a:lnTo>
                  <a:close/>
                </a:path>
              </a:pathLst>
            </a:custGeom>
            <a:solidFill>
              <a:srgbClr val="000000"/>
            </a:solidFill>
            <a:ln w="27426" cap="flat">
              <a:noFill/>
              <a:prstDash val="solid"/>
              <a:miter/>
            </a:ln>
          </p:spPr>
          <p:txBody>
            <a:bodyPr rtlCol="0" anchor="ctr"/>
            <a:lstStyle/>
            <a:p>
              <a:endParaRPr lang="en-US"/>
            </a:p>
          </p:txBody>
        </p:sp>
        <p:sp>
          <p:nvSpPr>
            <p:cNvPr id="12" name="Freeform 1484">
              <a:extLst>
                <a:ext uri="{FF2B5EF4-FFF2-40B4-BE49-F238E27FC236}">
                  <a16:creationId xmlns:a16="http://schemas.microsoft.com/office/drawing/2014/main" id="{2432D7A3-F9B9-E80D-E21D-975934B8049D}"/>
                </a:ext>
              </a:extLst>
            </p:cNvPr>
            <p:cNvSpPr/>
            <p:nvPr/>
          </p:nvSpPr>
          <p:spPr>
            <a:xfrm>
              <a:off x="5125139" y="4362778"/>
              <a:ext cx="175537" cy="175536"/>
            </a:xfrm>
            <a:custGeom>
              <a:avLst/>
              <a:gdLst>
                <a:gd name="connsiteX0" fmla="*/ 87769 w 175537"/>
                <a:gd name="connsiteY0" fmla="*/ 175537 h 175536"/>
                <a:gd name="connsiteX1" fmla="*/ 175538 w 175537"/>
                <a:gd name="connsiteY1" fmla="*/ 87768 h 175536"/>
                <a:gd name="connsiteX2" fmla="*/ 87769 w 175537"/>
                <a:gd name="connsiteY2" fmla="*/ 0 h 175536"/>
                <a:gd name="connsiteX3" fmla="*/ 0 w 175537"/>
                <a:gd name="connsiteY3" fmla="*/ 87768 h 175536"/>
                <a:gd name="connsiteX4" fmla="*/ 87769 w 175537"/>
                <a:gd name="connsiteY4" fmla="*/ 175537 h 175536"/>
                <a:gd name="connsiteX5" fmla="*/ 87769 w 175537"/>
                <a:gd name="connsiteY5" fmla="*/ 175537 h 175536"/>
                <a:gd name="connsiteX6" fmla="*/ 87769 w 175537"/>
                <a:gd name="connsiteY6" fmla="*/ 35656 h 175536"/>
                <a:gd name="connsiteX7" fmla="*/ 139881 w 175537"/>
                <a:gd name="connsiteY7" fmla="*/ 87768 h 175536"/>
                <a:gd name="connsiteX8" fmla="*/ 87769 w 175537"/>
                <a:gd name="connsiteY8" fmla="*/ 139881 h 175536"/>
                <a:gd name="connsiteX9" fmla="*/ 35656 w 175537"/>
                <a:gd name="connsiteY9" fmla="*/ 87768 h 175536"/>
                <a:gd name="connsiteX10" fmla="*/ 87769 w 175537"/>
                <a:gd name="connsiteY10" fmla="*/ 35656 h 175536"/>
                <a:gd name="connsiteX11" fmla="*/ 87769 w 175537"/>
                <a:gd name="connsiteY11" fmla="*/ 35656 h 175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5537" h="175536">
                  <a:moveTo>
                    <a:pt x="87769" y="175537"/>
                  </a:moveTo>
                  <a:cubicBezTo>
                    <a:pt x="137138" y="175537"/>
                    <a:pt x="175538" y="137138"/>
                    <a:pt x="175538" y="87768"/>
                  </a:cubicBezTo>
                  <a:cubicBezTo>
                    <a:pt x="175538" y="38399"/>
                    <a:pt x="137138" y="0"/>
                    <a:pt x="87769" y="0"/>
                  </a:cubicBezTo>
                  <a:cubicBezTo>
                    <a:pt x="38399" y="0"/>
                    <a:pt x="0" y="38399"/>
                    <a:pt x="0" y="87768"/>
                  </a:cubicBezTo>
                  <a:cubicBezTo>
                    <a:pt x="0" y="137138"/>
                    <a:pt x="38399" y="175537"/>
                    <a:pt x="87769" y="175537"/>
                  </a:cubicBezTo>
                  <a:lnTo>
                    <a:pt x="87769" y="175537"/>
                  </a:lnTo>
                  <a:close/>
                  <a:moveTo>
                    <a:pt x="87769" y="35656"/>
                  </a:moveTo>
                  <a:cubicBezTo>
                    <a:pt x="117940" y="35656"/>
                    <a:pt x="139881" y="60341"/>
                    <a:pt x="139881" y="87768"/>
                  </a:cubicBezTo>
                  <a:cubicBezTo>
                    <a:pt x="139881" y="117938"/>
                    <a:pt x="115197" y="139881"/>
                    <a:pt x="87769" y="139881"/>
                  </a:cubicBezTo>
                  <a:cubicBezTo>
                    <a:pt x="60341" y="139881"/>
                    <a:pt x="35656" y="115196"/>
                    <a:pt x="35656" y="87768"/>
                  </a:cubicBezTo>
                  <a:cubicBezTo>
                    <a:pt x="35656" y="60341"/>
                    <a:pt x="57598" y="35656"/>
                    <a:pt x="87769" y="35656"/>
                  </a:cubicBezTo>
                  <a:lnTo>
                    <a:pt x="87769" y="35656"/>
                  </a:lnTo>
                  <a:close/>
                </a:path>
              </a:pathLst>
            </a:custGeom>
            <a:solidFill>
              <a:srgbClr val="0B582E"/>
            </a:solidFill>
            <a:ln w="27426" cap="flat">
              <a:noFill/>
              <a:prstDash val="solid"/>
              <a:miter/>
            </a:ln>
          </p:spPr>
          <p:txBody>
            <a:bodyPr rtlCol="0" anchor="ctr"/>
            <a:lstStyle/>
            <a:p>
              <a:endParaRPr lang="en-US"/>
            </a:p>
          </p:txBody>
        </p:sp>
      </p:grpSp>
    </p:spTree>
    <p:extLst>
      <p:ext uri="{BB962C8B-B14F-4D97-AF65-F5344CB8AC3E}">
        <p14:creationId xmlns:p14="http://schemas.microsoft.com/office/powerpoint/2010/main" val="12213651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22C984C-3E31-A4EB-922F-A8A4D0932AFB}"/>
              </a:ext>
            </a:extLst>
          </p:cNvPr>
          <p:cNvSpPr>
            <a:spLocks noGrp="1"/>
          </p:cNvSpPr>
          <p:nvPr>
            <p:ph type="body" sz="quarter" idx="18"/>
          </p:nvPr>
        </p:nvSpPr>
        <p:spPr>
          <a:xfrm>
            <a:off x="4834333" y="625750"/>
            <a:ext cx="6917266" cy="6252615"/>
          </a:xfrm>
        </p:spPr>
        <p:txBody>
          <a:bodyPr>
            <a:noAutofit/>
          </a:bodyPr>
          <a:lstStyle/>
          <a:p>
            <a:pPr algn="l">
              <a:buFont typeface="Arial" panose="020B0604020202020204" pitchFamily="34" charset="0"/>
              <a:buChar char="•"/>
            </a:pPr>
            <a:r>
              <a:rPr lang="es" sz="1800" b="1" i="0" dirty="0">
                <a:solidFill>
                  <a:srgbClr val="297239"/>
                </a:solidFill>
                <a:effectLst/>
              </a:rPr>
              <a:t>Modelo de flujo continuo: </a:t>
            </a:r>
            <a:r>
              <a:rPr lang="es" sz="1800" b="0" i="0" dirty="0">
                <a:solidFill>
                  <a:srgbClr val="297239"/>
                </a:solidFill>
                <a:effectLst/>
              </a:rPr>
              <a:t>este modelo de cadena de suministro tradicional funciona bien para las empresas que producen los mismos productos con poca variación. Los productos deben tener una gran demanda y requerir poco o ningún rediseño. Esta falta de fluctuación significa que los gerentes pueden optimizar los tiempos de producción y mantener un estricto control sobre el inventario.</a:t>
            </a:r>
          </a:p>
          <a:p>
            <a:pPr algn="l">
              <a:buFont typeface="Arial" panose="020B0604020202020204" pitchFamily="34" charset="0"/>
              <a:buChar char="•"/>
            </a:pPr>
            <a:r>
              <a:rPr lang="es" sz="1800" b="1" i="0" dirty="0">
                <a:solidFill>
                  <a:srgbClr val="297239"/>
                </a:solidFill>
                <a:effectLst/>
              </a:rPr>
              <a:t>Modelo de cadena rápida: </a:t>
            </a:r>
            <a:r>
              <a:rPr lang="es" sz="1800" b="0" i="0" dirty="0">
                <a:solidFill>
                  <a:srgbClr val="297239"/>
                </a:solidFill>
                <a:effectLst/>
              </a:rPr>
              <a:t>este modelo funciona mejor para empresas que venden productos basados en las últimas tendencias. Las empresas que utilizan este modelo necesitan llevar sus productos al mercado rápidamente para aprovechar la tendencia predominante. Necesitan pasar rápidamente de la idea al prototipo, a la producción y al consumidor. </a:t>
            </a:r>
            <a:r>
              <a:rPr lang="es" sz="1800" b="0" i="0" u="sng" dirty="0">
                <a:solidFill>
                  <a:srgbClr val="297239"/>
                </a:solidFill>
                <a:effectLst/>
                <a:hlinkClick r:id="rId2">
                  <a:extLst>
                    <a:ext uri="{A12FA001-AC4F-418D-AE19-62706E023703}">
                      <ahyp:hlinkClr xmlns:ahyp="http://schemas.microsoft.com/office/drawing/2018/hyperlinkcolor" val="tx"/>
                    </a:ext>
                  </a:extLst>
                </a:hlinkClick>
              </a:rPr>
              <a:t>La moda rápida </a:t>
            </a:r>
            <a:r>
              <a:rPr lang="es" sz="1800" b="0" i="0" dirty="0">
                <a:solidFill>
                  <a:srgbClr val="297239"/>
                </a:solidFill>
                <a:effectLst/>
              </a:rPr>
              <a:t>es un ejemplo de una industria que utiliza este modelo de cadena de suministro.</a:t>
            </a:r>
          </a:p>
          <a:p>
            <a:pPr algn="l">
              <a:buFont typeface="Arial" panose="020B0604020202020204" pitchFamily="34" charset="0"/>
              <a:buChar char="•"/>
            </a:pPr>
            <a:r>
              <a:rPr lang="es" sz="1800" b="1" i="0" dirty="0">
                <a:solidFill>
                  <a:srgbClr val="297239"/>
                </a:solidFill>
                <a:effectLst/>
              </a:rPr>
              <a:t>Modelo flexible: </a:t>
            </a:r>
            <a:r>
              <a:rPr lang="es" sz="1800" b="0" i="0" dirty="0">
                <a:solidFill>
                  <a:srgbClr val="297239"/>
                </a:solidFill>
                <a:effectLst/>
              </a:rPr>
              <a:t>las empresas que fabrican productos de temporada suelen utilizar este modelo. Estas empresas experimentan aumentos repentinos en la demanda de sus productos seguidos de largos períodos de poca o ninguna demanda. El modelo flexible garantiza que puedan prepararse rápidamente para comenzar la producción y cerrar de manera eficiente tan pronto como la demanda disminuya. Para ser rentables, deben ser precisos al pronosticar su necesidad de materias primas, inventario y mano de obra .</a:t>
            </a:r>
          </a:p>
          <a:p>
            <a:endParaRPr lang="en-IE" sz="1800" dirty="0">
              <a:solidFill>
                <a:srgbClr val="297239"/>
              </a:solidFill>
            </a:endParaRPr>
          </a:p>
        </p:txBody>
      </p:sp>
      <p:sp>
        <p:nvSpPr>
          <p:cNvPr id="3" name="Text Placeholder 2">
            <a:extLst>
              <a:ext uri="{FF2B5EF4-FFF2-40B4-BE49-F238E27FC236}">
                <a16:creationId xmlns:a16="http://schemas.microsoft.com/office/drawing/2014/main" id="{DE6C0858-29E9-3668-CDB7-137B3E188FDE}"/>
              </a:ext>
            </a:extLst>
          </p:cNvPr>
          <p:cNvSpPr>
            <a:spLocks noGrp="1"/>
          </p:cNvSpPr>
          <p:nvPr>
            <p:ph type="body" sz="quarter" idx="16"/>
          </p:nvPr>
        </p:nvSpPr>
        <p:spPr>
          <a:xfrm>
            <a:off x="130887" y="452984"/>
            <a:ext cx="3679113" cy="5778781"/>
          </a:xfrm>
        </p:spPr>
        <p:txBody>
          <a:bodyPr>
            <a:normAutofit/>
          </a:bodyPr>
          <a:lstStyle/>
          <a:p>
            <a:r>
              <a:rPr lang="es" sz="3200" dirty="0"/>
              <a:t>¿Cuáles son los principales modelos de cadena de suministro?</a:t>
            </a:r>
          </a:p>
          <a:p>
            <a:endParaRPr lang="en-US" sz="2000" b="0" dirty="0"/>
          </a:p>
          <a:p>
            <a:r>
              <a:rPr lang="es" sz="2000" b="0" dirty="0"/>
              <a:t>Hay muchos tipos de modelos de cadena de suministro disponibles. El modelo que seleccione una empresa dependerá de cómo esté estructurada la empresa y cuáles sean sus necesidades específicas.</a:t>
            </a:r>
          </a:p>
          <a:p>
            <a:r>
              <a:rPr lang="es" sz="2000" dirty="0"/>
              <a:t>Aquí están algunos ejemplos:</a:t>
            </a:r>
            <a:endParaRPr lang="en-IE" sz="2000" dirty="0"/>
          </a:p>
        </p:txBody>
      </p:sp>
    </p:spTree>
    <p:extLst>
      <p:ext uri="{BB962C8B-B14F-4D97-AF65-F5344CB8AC3E}">
        <p14:creationId xmlns:p14="http://schemas.microsoft.com/office/powerpoint/2010/main" val="13929696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9B1D17C-636F-5140-A8D0-F52811291F13}"/>
              </a:ext>
            </a:extLst>
          </p:cNvPr>
          <p:cNvSpPr>
            <a:spLocks noGrp="1"/>
          </p:cNvSpPr>
          <p:nvPr>
            <p:ph type="body" sz="quarter" idx="15"/>
          </p:nvPr>
        </p:nvSpPr>
        <p:spPr/>
        <p:txBody>
          <a:bodyPr/>
          <a:lstStyle/>
          <a:p>
            <a:r>
              <a:rPr lang="es"/>
              <a:t>01</a:t>
            </a:r>
          </a:p>
        </p:txBody>
      </p:sp>
      <p:sp>
        <p:nvSpPr>
          <p:cNvPr id="24" name="Text Placeholder 23">
            <a:extLst>
              <a:ext uri="{FF2B5EF4-FFF2-40B4-BE49-F238E27FC236}">
                <a16:creationId xmlns:a16="http://schemas.microsoft.com/office/drawing/2014/main" id="{C655338C-A2AF-C84A-9163-168E86EA6B78}"/>
              </a:ext>
            </a:extLst>
          </p:cNvPr>
          <p:cNvSpPr>
            <a:spLocks noGrp="1"/>
          </p:cNvSpPr>
          <p:nvPr>
            <p:ph type="body" sz="quarter" idx="18"/>
          </p:nvPr>
        </p:nvSpPr>
        <p:spPr>
          <a:xfrm>
            <a:off x="6707394" y="1605203"/>
            <a:ext cx="4724594" cy="4932686"/>
          </a:xfrm>
        </p:spPr>
        <p:txBody>
          <a:bodyPr vert="horz" lIns="91440" tIns="45720" rIns="91440" bIns="45720" rtlCol="0" anchor="t">
            <a:normAutofit fontScale="92500" lnSpcReduction="10000"/>
          </a:bodyPr>
          <a:lstStyle/>
          <a:p>
            <a:pPr marL="0" indent="0"/>
            <a:r>
              <a:rPr lang="es" dirty="0"/>
              <a:t>En general, los gerentes de las PYME son conscientes del uso de su oficina, sin embargo, no todas las PYME son conscientes de su impacto externo.</a:t>
            </a:r>
            <a:endParaRPr lang="en-US" dirty="0"/>
          </a:p>
          <a:p>
            <a:pPr marL="0" indent="0"/>
            <a:r>
              <a:rPr lang="es" dirty="0"/>
              <a:t>Todas las PYMES adquieren productos, materiales o servicios para hacer funcionar sus negocios. Al final de este módulo, tendrá una mejor comprensión de lo que es el aprovisionamiento sostenible y cómo adoptar cambios para que su negocio tenga menos impacto en el medio ambiente. También se dará cuenta de la importancia de las cadenas de suministro cortas y el impacto más amplio que crean.</a:t>
            </a:r>
            <a:endParaRPr lang="en-US" dirty="0">
              <a:cs typeface="Calibri"/>
            </a:endParaRPr>
          </a:p>
        </p:txBody>
      </p:sp>
      <p:sp>
        <p:nvSpPr>
          <p:cNvPr id="23" name="Text Placeholder 22">
            <a:extLst>
              <a:ext uri="{FF2B5EF4-FFF2-40B4-BE49-F238E27FC236}">
                <a16:creationId xmlns:a16="http://schemas.microsoft.com/office/drawing/2014/main" id="{2ACB6348-A107-CA4A-A4A2-9F5CA7739F93}"/>
              </a:ext>
            </a:extLst>
          </p:cNvPr>
          <p:cNvSpPr>
            <a:spLocks noGrp="1"/>
          </p:cNvSpPr>
          <p:nvPr>
            <p:ph type="body" sz="quarter" idx="16"/>
          </p:nvPr>
        </p:nvSpPr>
        <p:spPr>
          <a:xfrm>
            <a:off x="6981107" y="261088"/>
            <a:ext cx="4342424" cy="1473164"/>
          </a:xfrm>
        </p:spPr>
        <p:txBody>
          <a:bodyPr/>
          <a:lstStyle/>
          <a:p>
            <a:r>
              <a:rPr lang="es"/>
              <a:t>Módulo 4 – Contenidos</a:t>
            </a:r>
          </a:p>
        </p:txBody>
      </p:sp>
      <p:sp>
        <p:nvSpPr>
          <p:cNvPr id="2" name="Text Placeholder 1">
            <a:extLst>
              <a:ext uri="{FF2B5EF4-FFF2-40B4-BE49-F238E27FC236}">
                <a16:creationId xmlns:a16="http://schemas.microsoft.com/office/drawing/2014/main" id="{34BFAD4D-8B94-EE48-A609-87E09F8C2997}"/>
              </a:ext>
            </a:extLst>
          </p:cNvPr>
          <p:cNvSpPr>
            <a:spLocks noGrp="1"/>
          </p:cNvSpPr>
          <p:nvPr>
            <p:ph type="body" sz="quarter" idx="14"/>
          </p:nvPr>
        </p:nvSpPr>
        <p:spPr>
          <a:xfrm>
            <a:off x="1144879" y="1431913"/>
            <a:ext cx="4964818" cy="720000"/>
          </a:xfrm>
        </p:spPr>
        <p:txBody>
          <a:bodyPr/>
          <a:lstStyle/>
          <a:p>
            <a:r>
              <a:rPr lang="es" b="1">
                <a:solidFill>
                  <a:srgbClr val="0B582E"/>
                </a:solidFill>
              </a:rPr>
              <a:t>Cadenas de suministro y colaboración con proveedores</a:t>
            </a:r>
            <a:endParaRPr lang="en-US" b="1">
              <a:solidFill>
                <a:srgbClr val="0B582E"/>
              </a:solidFill>
              <a:cs typeface="Calibri"/>
            </a:endParaRPr>
          </a:p>
        </p:txBody>
      </p:sp>
      <p:sp>
        <p:nvSpPr>
          <p:cNvPr id="5" name="Text Placeholder 4">
            <a:extLst>
              <a:ext uri="{FF2B5EF4-FFF2-40B4-BE49-F238E27FC236}">
                <a16:creationId xmlns:a16="http://schemas.microsoft.com/office/drawing/2014/main" id="{57CFEBEE-F439-5941-9B36-AE0B80561526}"/>
              </a:ext>
            </a:extLst>
          </p:cNvPr>
          <p:cNvSpPr>
            <a:spLocks noGrp="1"/>
          </p:cNvSpPr>
          <p:nvPr>
            <p:ph type="body" sz="quarter" idx="19"/>
          </p:nvPr>
        </p:nvSpPr>
        <p:spPr/>
        <p:txBody>
          <a:bodyPr>
            <a:normAutofit/>
          </a:bodyPr>
          <a:lstStyle/>
          <a:p>
            <a:r>
              <a:rPr lang="es"/>
              <a:t>02</a:t>
            </a:r>
          </a:p>
        </p:txBody>
      </p:sp>
      <p:sp>
        <p:nvSpPr>
          <p:cNvPr id="6" name="Text Placeholder 5">
            <a:extLst>
              <a:ext uri="{FF2B5EF4-FFF2-40B4-BE49-F238E27FC236}">
                <a16:creationId xmlns:a16="http://schemas.microsoft.com/office/drawing/2014/main" id="{5F3BE127-1972-2149-A871-7EDBFF4C6509}"/>
              </a:ext>
            </a:extLst>
          </p:cNvPr>
          <p:cNvSpPr>
            <a:spLocks noGrp="1"/>
          </p:cNvSpPr>
          <p:nvPr>
            <p:ph type="body" sz="quarter" idx="20"/>
          </p:nvPr>
        </p:nvSpPr>
        <p:spPr>
          <a:xfrm>
            <a:off x="1139031" y="3130816"/>
            <a:ext cx="4964818" cy="720000"/>
          </a:xfrm>
        </p:spPr>
        <p:txBody>
          <a:bodyPr/>
          <a:lstStyle/>
          <a:p>
            <a:r>
              <a:rPr lang="es" b="1">
                <a:solidFill>
                  <a:srgbClr val="0B582E"/>
                </a:solidFill>
              </a:rPr>
              <a:t>Desarrollo de una estrategia de compras sostenible</a:t>
            </a:r>
            <a:endParaRPr lang="en-US" b="1">
              <a:solidFill>
                <a:srgbClr val="0B582E"/>
              </a:solidFill>
              <a:cs typeface="Calibri"/>
            </a:endParaRPr>
          </a:p>
        </p:txBody>
      </p:sp>
      <p:sp>
        <p:nvSpPr>
          <p:cNvPr id="7" name="Text Placeholder 6">
            <a:extLst>
              <a:ext uri="{FF2B5EF4-FFF2-40B4-BE49-F238E27FC236}">
                <a16:creationId xmlns:a16="http://schemas.microsoft.com/office/drawing/2014/main" id="{83C1F9A6-4D9A-4F43-80A1-273E7574FECA}"/>
              </a:ext>
            </a:extLst>
          </p:cNvPr>
          <p:cNvSpPr>
            <a:spLocks noGrp="1"/>
          </p:cNvSpPr>
          <p:nvPr>
            <p:ph type="body" sz="quarter" idx="21"/>
          </p:nvPr>
        </p:nvSpPr>
        <p:spPr/>
        <p:txBody>
          <a:bodyPr>
            <a:normAutofit/>
          </a:bodyPr>
          <a:lstStyle/>
          <a:p>
            <a:r>
              <a:rPr lang="es"/>
              <a:t>03</a:t>
            </a:r>
          </a:p>
        </p:txBody>
      </p:sp>
      <p:sp>
        <p:nvSpPr>
          <p:cNvPr id="8" name="Text Placeholder 7">
            <a:extLst>
              <a:ext uri="{FF2B5EF4-FFF2-40B4-BE49-F238E27FC236}">
                <a16:creationId xmlns:a16="http://schemas.microsoft.com/office/drawing/2014/main" id="{966A4522-F52C-474E-9325-F84F586B963C}"/>
              </a:ext>
            </a:extLst>
          </p:cNvPr>
          <p:cNvSpPr>
            <a:spLocks noGrp="1"/>
          </p:cNvSpPr>
          <p:nvPr>
            <p:ph type="body" sz="quarter" idx="22"/>
          </p:nvPr>
        </p:nvSpPr>
        <p:spPr>
          <a:xfrm>
            <a:off x="1147593" y="2224577"/>
            <a:ext cx="4964818" cy="720000"/>
          </a:xfrm>
        </p:spPr>
        <p:txBody>
          <a:bodyPr/>
          <a:lstStyle/>
          <a:p>
            <a:r>
              <a:rPr lang="es" b="1">
                <a:solidFill>
                  <a:srgbClr val="0B582E"/>
                </a:solidFill>
              </a:rPr>
              <a:t>Triunfos Fáciles / Primeros Pasos</a:t>
            </a:r>
            <a:endParaRPr lang="en-US" b="1">
              <a:solidFill>
                <a:srgbClr val="0B582E"/>
              </a:solidFill>
              <a:cs typeface="Calibri"/>
            </a:endParaRPr>
          </a:p>
        </p:txBody>
      </p:sp>
      <p:sp>
        <p:nvSpPr>
          <p:cNvPr id="9" name="Text Placeholder 8">
            <a:extLst>
              <a:ext uri="{FF2B5EF4-FFF2-40B4-BE49-F238E27FC236}">
                <a16:creationId xmlns:a16="http://schemas.microsoft.com/office/drawing/2014/main" id="{D63140D5-5C7F-484B-BFDA-76EE7C36D89E}"/>
              </a:ext>
            </a:extLst>
          </p:cNvPr>
          <p:cNvSpPr>
            <a:spLocks noGrp="1"/>
          </p:cNvSpPr>
          <p:nvPr>
            <p:ph type="body" sz="quarter" idx="23"/>
          </p:nvPr>
        </p:nvSpPr>
        <p:spPr/>
        <p:txBody>
          <a:bodyPr>
            <a:normAutofit/>
          </a:bodyPr>
          <a:lstStyle/>
          <a:p>
            <a:r>
              <a:rPr lang="es"/>
              <a:t>04</a:t>
            </a:r>
          </a:p>
        </p:txBody>
      </p:sp>
      <p:sp>
        <p:nvSpPr>
          <p:cNvPr id="10" name="Text Placeholder 9">
            <a:extLst>
              <a:ext uri="{FF2B5EF4-FFF2-40B4-BE49-F238E27FC236}">
                <a16:creationId xmlns:a16="http://schemas.microsoft.com/office/drawing/2014/main" id="{9E8F020C-526C-5E4E-A8EA-A831A495C642}"/>
              </a:ext>
            </a:extLst>
          </p:cNvPr>
          <p:cNvSpPr>
            <a:spLocks noGrp="1"/>
          </p:cNvSpPr>
          <p:nvPr>
            <p:ph type="body" sz="quarter" idx="24"/>
          </p:nvPr>
        </p:nvSpPr>
        <p:spPr>
          <a:xfrm>
            <a:off x="1147593" y="575826"/>
            <a:ext cx="4964818" cy="720000"/>
          </a:xfrm>
        </p:spPr>
        <p:txBody>
          <a:bodyPr/>
          <a:lstStyle/>
          <a:p>
            <a:r>
              <a:rPr lang="es" b="1" dirty="0">
                <a:solidFill>
                  <a:srgbClr val="0B582E"/>
                </a:solidFill>
              </a:rPr>
              <a:t>¿Qué es la Compra Sostenible?</a:t>
            </a:r>
            <a:endParaRPr lang="en-US" b="1" dirty="0">
              <a:solidFill>
                <a:srgbClr val="0B582E"/>
              </a:solidFill>
              <a:cs typeface="Calibri"/>
            </a:endParaRPr>
          </a:p>
        </p:txBody>
      </p:sp>
      <p:sp>
        <p:nvSpPr>
          <p:cNvPr id="11" name="Text Placeholder 10">
            <a:extLst>
              <a:ext uri="{FF2B5EF4-FFF2-40B4-BE49-F238E27FC236}">
                <a16:creationId xmlns:a16="http://schemas.microsoft.com/office/drawing/2014/main" id="{0D253E89-9CAD-D341-B420-52479EDF2EE7}"/>
              </a:ext>
            </a:extLst>
          </p:cNvPr>
          <p:cNvSpPr>
            <a:spLocks noGrp="1"/>
          </p:cNvSpPr>
          <p:nvPr>
            <p:ph type="body" sz="quarter" idx="25"/>
          </p:nvPr>
        </p:nvSpPr>
        <p:spPr/>
        <p:txBody>
          <a:bodyPr>
            <a:normAutofit/>
          </a:bodyPr>
          <a:lstStyle/>
          <a:p>
            <a:r>
              <a:rPr lang="es"/>
              <a:t>05</a:t>
            </a:r>
          </a:p>
        </p:txBody>
      </p:sp>
      <p:sp>
        <p:nvSpPr>
          <p:cNvPr id="12" name="Text Placeholder 11">
            <a:extLst>
              <a:ext uri="{FF2B5EF4-FFF2-40B4-BE49-F238E27FC236}">
                <a16:creationId xmlns:a16="http://schemas.microsoft.com/office/drawing/2014/main" id="{B69C7CBB-5257-E644-83CE-BFDE77F580A1}"/>
              </a:ext>
            </a:extLst>
          </p:cNvPr>
          <p:cNvSpPr>
            <a:spLocks noGrp="1"/>
          </p:cNvSpPr>
          <p:nvPr>
            <p:ph type="body" sz="quarter" idx="26"/>
          </p:nvPr>
        </p:nvSpPr>
        <p:spPr>
          <a:xfrm>
            <a:off x="1147593" y="4927349"/>
            <a:ext cx="4964818" cy="720000"/>
          </a:xfrm>
        </p:spPr>
        <p:txBody>
          <a:bodyPr/>
          <a:lstStyle/>
          <a:p>
            <a:r>
              <a:rPr lang="es" b="1">
                <a:solidFill>
                  <a:srgbClr val="0B582E"/>
                </a:solidFill>
              </a:rPr>
              <a:t>Comprender el impacto del cambio</a:t>
            </a:r>
            <a:endParaRPr lang="en-US" b="1">
              <a:solidFill>
                <a:srgbClr val="0B582E"/>
              </a:solidFill>
              <a:cs typeface="Calibri"/>
            </a:endParaRPr>
          </a:p>
        </p:txBody>
      </p:sp>
      <p:sp>
        <p:nvSpPr>
          <p:cNvPr id="13" name="Text Placeholder 12">
            <a:extLst>
              <a:ext uri="{FF2B5EF4-FFF2-40B4-BE49-F238E27FC236}">
                <a16:creationId xmlns:a16="http://schemas.microsoft.com/office/drawing/2014/main" id="{25088C70-0285-0B4C-BBEA-50D698FDDC9F}"/>
              </a:ext>
            </a:extLst>
          </p:cNvPr>
          <p:cNvSpPr>
            <a:spLocks noGrp="1"/>
          </p:cNvSpPr>
          <p:nvPr>
            <p:ph type="body" sz="quarter" idx="27"/>
          </p:nvPr>
        </p:nvSpPr>
        <p:spPr/>
        <p:txBody>
          <a:bodyPr>
            <a:normAutofit/>
          </a:bodyPr>
          <a:lstStyle/>
          <a:p>
            <a:r>
              <a:rPr lang="es"/>
              <a:t>06</a:t>
            </a:r>
          </a:p>
        </p:txBody>
      </p:sp>
      <p:sp>
        <p:nvSpPr>
          <p:cNvPr id="14" name="Text Placeholder 13">
            <a:extLst>
              <a:ext uri="{FF2B5EF4-FFF2-40B4-BE49-F238E27FC236}">
                <a16:creationId xmlns:a16="http://schemas.microsoft.com/office/drawing/2014/main" id="{8F1997EA-A133-D344-8989-273F60339CF9}"/>
              </a:ext>
            </a:extLst>
          </p:cNvPr>
          <p:cNvSpPr>
            <a:spLocks noGrp="1"/>
          </p:cNvSpPr>
          <p:nvPr>
            <p:ph type="body" sz="quarter" idx="28"/>
          </p:nvPr>
        </p:nvSpPr>
        <p:spPr>
          <a:xfrm>
            <a:off x="1139031" y="4071546"/>
            <a:ext cx="4964818" cy="720000"/>
          </a:xfrm>
        </p:spPr>
        <p:txBody>
          <a:bodyPr/>
          <a:lstStyle/>
          <a:p>
            <a:r>
              <a:rPr lang="es" b="1">
                <a:solidFill>
                  <a:srgbClr val="0B582E"/>
                </a:solidFill>
              </a:rPr>
              <a:t>¿Cómo te beneficias como pyme?</a:t>
            </a:r>
            <a:endParaRPr lang="en-US" b="1">
              <a:solidFill>
                <a:srgbClr val="0B582E"/>
              </a:solidFill>
              <a:cs typeface="Calibri"/>
            </a:endParaRPr>
          </a:p>
        </p:txBody>
      </p:sp>
    </p:spTree>
    <p:extLst>
      <p:ext uri="{BB962C8B-B14F-4D97-AF65-F5344CB8AC3E}">
        <p14:creationId xmlns:p14="http://schemas.microsoft.com/office/powerpoint/2010/main" val="40800543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CC134BE-20A2-AFA6-EECC-9128F0FBD3C5}"/>
              </a:ext>
            </a:extLst>
          </p:cNvPr>
          <p:cNvSpPr>
            <a:spLocks noGrp="1"/>
          </p:cNvSpPr>
          <p:nvPr>
            <p:ph type="body" sz="quarter" idx="25"/>
          </p:nvPr>
        </p:nvSpPr>
        <p:spPr/>
        <p:txBody>
          <a:bodyPr/>
          <a:lstStyle/>
          <a:p>
            <a:pPr marL="0" indent="0"/>
            <a:r>
              <a:rPr lang="es"/>
              <a:t>Apoyan la mejora continua.</a:t>
            </a:r>
          </a:p>
        </p:txBody>
      </p:sp>
      <p:sp>
        <p:nvSpPr>
          <p:cNvPr id="3" name="Text Placeholder 2">
            <a:extLst>
              <a:ext uri="{FF2B5EF4-FFF2-40B4-BE49-F238E27FC236}">
                <a16:creationId xmlns:a16="http://schemas.microsoft.com/office/drawing/2014/main" id="{D164E4DE-8BAF-DE8B-DD2C-288ABD4B45FD}"/>
              </a:ext>
            </a:extLst>
          </p:cNvPr>
          <p:cNvSpPr>
            <a:spLocks noGrp="1"/>
          </p:cNvSpPr>
          <p:nvPr>
            <p:ph type="body" sz="quarter" idx="31"/>
          </p:nvPr>
        </p:nvSpPr>
        <p:spPr/>
        <p:txBody>
          <a:bodyPr/>
          <a:lstStyle/>
          <a:p>
            <a:pPr marL="0" indent="0"/>
            <a:r>
              <a:rPr lang="es"/>
              <a:t>Su objetivo es aumentar la velocidad.</a:t>
            </a:r>
            <a:endParaRPr lang="en-IE"/>
          </a:p>
        </p:txBody>
      </p:sp>
      <p:sp>
        <p:nvSpPr>
          <p:cNvPr id="4" name="Text Placeholder 3">
            <a:extLst>
              <a:ext uri="{FF2B5EF4-FFF2-40B4-BE49-F238E27FC236}">
                <a16:creationId xmlns:a16="http://schemas.microsoft.com/office/drawing/2014/main" id="{98E4AAF0-40B5-9008-0AD9-8862436D83FA}"/>
              </a:ext>
            </a:extLst>
          </p:cNvPr>
          <p:cNvSpPr>
            <a:spLocks noGrp="1"/>
          </p:cNvSpPr>
          <p:nvPr>
            <p:ph type="body" sz="quarter" idx="33"/>
          </p:nvPr>
        </p:nvSpPr>
        <p:spPr>
          <a:xfrm>
            <a:off x="5078733" y="4364933"/>
            <a:ext cx="2061046" cy="1951199"/>
          </a:xfrm>
        </p:spPr>
        <p:txBody>
          <a:bodyPr>
            <a:normAutofit lnSpcReduction="10000"/>
          </a:bodyPr>
          <a:lstStyle/>
          <a:p>
            <a:pPr marL="0" indent="0"/>
            <a:r>
              <a:rPr lang="es"/>
              <a:t>Fomentan la colaboración entre las empresas individuales en la cadena de suministro.</a:t>
            </a:r>
            <a:endParaRPr lang="en-IE"/>
          </a:p>
        </p:txBody>
      </p:sp>
      <p:sp>
        <p:nvSpPr>
          <p:cNvPr id="5" name="Text Placeholder 4">
            <a:extLst>
              <a:ext uri="{FF2B5EF4-FFF2-40B4-BE49-F238E27FC236}">
                <a16:creationId xmlns:a16="http://schemas.microsoft.com/office/drawing/2014/main" id="{91352B95-DCB3-156D-A2FB-948E9299D372}"/>
              </a:ext>
            </a:extLst>
          </p:cNvPr>
          <p:cNvSpPr>
            <a:spLocks noGrp="1"/>
          </p:cNvSpPr>
          <p:nvPr>
            <p:ph type="body" sz="quarter" idx="35"/>
          </p:nvPr>
        </p:nvSpPr>
        <p:spPr/>
        <p:txBody>
          <a:bodyPr/>
          <a:lstStyle/>
          <a:p>
            <a:pPr marL="0" indent="0"/>
            <a:r>
              <a:rPr lang="es"/>
              <a:t>Buscan nuevas tecnologías que mejoren sus procesos.</a:t>
            </a:r>
            <a:endParaRPr lang="en-IE"/>
          </a:p>
        </p:txBody>
      </p:sp>
      <p:sp>
        <p:nvSpPr>
          <p:cNvPr id="6" name="Text Placeholder 5">
            <a:extLst>
              <a:ext uri="{FF2B5EF4-FFF2-40B4-BE49-F238E27FC236}">
                <a16:creationId xmlns:a16="http://schemas.microsoft.com/office/drawing/2014/main" id="{17C23401-89E8-3D47-6545-9F93B3FBD766}"/>
              </a:ext>
            </a:extLst>
          </p:cNvPr>
          <p:cNvSpPr>
            <a:spLocks noGrp="1"/>
          </p:cNvSpPr>
          <p:nvPr>
            <p:ph type="body" sz="quarter" idx="37"/>
          </p:nvPr>
        </p:nvSpPr>
        <p:spPr>
          <a:xfrm>
            <a:off x="9399324" y="4353358"/>
            <a:ext cx="2259276" cy="2072841"/>
          </a:xfrm>
        </p:spPr>
        <p:txBody>
          <a:bodyPr>
            <a:normAutofit lnSpcReduction="10000"/>
          </a:bodyPr>
          <a:lstStyle/>
          <a:p>
            <a:pPr marL="0" indent="0"/>
            <a:r>
              <a:rPr lang="es"/>
              <a:t>Las métricas se utilizan para permitir que los empleados midan el éxito o el fracaso de cada paso en la cadena de suministro.</a:t>
            </a:r>
            <a:endParaRPr lang="en-IE"/>
          </a:p>
        </p:txBody>
      </p:sp>
      <p:sp>
        <p:nvSpPr>
          <p:cNvPr id="7" name="Text Placeholder 6">
            <a:extLst>
              <a:ext uri="{FF2B5EF4-FFF2-40B4-BE49-F238E27FC236}">
                <a16:creationId xmlns:a16="http://schemas.microsoft.com/office/drawing/2014/main" id="{960C8CD2-01F6-A161-E8AE-89B158C1D46E}"/>
              </a:ext>
            </a:extLst>
          </p:cNvPr>
          <p:cNvSpPr>
            <a:spLocks noGrp="1"/>
          </p:cNvSpPr>
          <p:nvPr>
            <p:ph type="body" sz="quarter" idx="29"/>
          </p:nvPr>
        </p:nvSpPr>
        <p:spPr>
          <a:xfrm>
            <a:off x="748973" y="251469"/>
            <a:ext cx="10711397" cy="1501131"/>
          </a:xfrm>
        </p:spPr>
        <p:txBody>
          <a:bodyPr>
            <a:normAutofit fontScale="92500"/>
          </a:bodyPr>
          <a:lstStyle/>
          <a:p>
            <a:r>
              <a:rPr lang="es" b="1">
                <a:solidFill>
                  <a:srgbClr val="0B582E"/>
                </a:solidFill>
              </a:rPr>
              <a:t>Mejores prácticas de gestión de la cadena de suministro</a:t>
            </a:r>
          </a:p>
          <a:p>
            <a:r>
              <a:rPr lang="es" sz="2600">
                <a:solidFill>
                  <a:srgbClr val="0B582E"/>
                </a:solidFill>
              </a:rPr>
              <a:t>Estas son algunas de las mejores prácticas que se observan en los sistemas exitosos de gestión de la cadena de suministro:</a:t>
            </a:r>
            <a:endParaRPr lang="en-IE" sz="2600">
              <a:solidFill>
                <a:srgbClr val="0B582E"/>
              </a:solidFill>
            </a:endParaRPr>
          </a:p>
        </p:txBody>
      </p:sp>
      <p:grpSp>
        <p:nvGrpSpPr>
          <p:cNvPr id="8" name="Group 7">
            <a:extLst>
              <a:ext uri="{FF2B5EF4-FFF2-40B4-BE49-F238E27FC236}">
                <a16:creationId xmlns:a16="http://schemas.microsoft.com/office/drawing/2014/main" id="{C1F64E2C-746D-D82D-292D-16D9E9E99C99}"/>
              </a:ext>
            </a:extLst>
          </p:cNvPr>
          <p:cNvGrpSpPr/>
          <p:nvPr/>
        </p:nvGrpSpPr>
        <p:grpSpPr>
          <a:xfrm>
            <a:off x="1291643" y="2143543"/>
            <a:ext cx="975706" cy="699046"/>
            <a:chOff x="3454400" y="159975"/>
            <a:chExt cx="4578885" cy="3280548"/>
          </a:xfrm>
          <a:solidFill>
            <a:schemeClr val="bg1"/>
          </a:solidFill>
        </p:grpSpPr>
        <p:sp>
          <p:nvSpPr>
            <p:cNvPr id="9" name="Freeform 403">
              <a:extLst>
                <a:ext uri="{FF2B5EF4-FFF2-40B4-BE49-F238E27FC236}">
                  <a16:creationId xmlns:a16="http://schemas.microsoft.com/office/drawing/2014/main" id="{B9CB687E-F425-0DC7-0814-EA72CF70BBC8}"/>
                </a:ext>
              </a:extLst>
            </p:cNvPr>
            <p:cNvSpPr/>
            <p:nvPr/>
          </p:nvSpPr>
          <p:spPr>
            <a:xfrm>
              <a:off x="4917909" y="815474"/>
              <a:ext cx="1818990" cy="1732303"/>
            </a:xfrm>
            <a:custGeom>
              <a:avLst/>
              <a:gdLst>
                <a:gd name="connsiteX0" fmla="*/ 779311 w 1818990"/>
                <a:gd name="connsiteY0" fmla="*/ 202057 h 1732303"/>
                <a:gd name="connsiteX1" fmla="*/ 821509 w 1818990"/>
                <a:gd name="connsiteY1" fmla="*/ 146379 h 1732303"/>
                <a:gd name="connsiteX2" fmla="*/ 834078 w 1818990"/>
                <a:gd name="connsiteY2" fmla="*/ 148175 h 1732303"/>
                <a:gd name="connsiteX3" fmla="*/ 908598 w 1818990"/>
                <a:gd name="connsiteY3" fmla="*/ 0 h 1732303"/>
                <a:gd name="connsiteX4" fmla="*/ 935532 w 1818990"/>
                <a:gd name="connsiteY4" fmla="*/ 49392 h 1732303"/>
                <a:gd name="connsiteX5" fmla="*/ 1159988 w 1818990"/>
                <a:gd name="connsiteY5" fmla="*/ 506490 h 1732303"/>
                <a:gd name="connsiteX6" fmla="*/ 1259647 w 1818990"/>
                <a:gd name="connsiteY6" fmla="*/ 579231 h 1732303"/>
                <a:gd name="connsiteX7" fmla="*/ 1525402 w 1818990"/>
                <a:gd name="connsiteY7" fmla="*/ 616948 h 1732303"/>
                <a:gd name="connsiteX8" fmla="*/ 1818991 w 1818990"/>
                <a:gd name="connsiteY8" fmla="*/ 660053 h 1732303"/>
                <a:gd name="connsiteX9" fmla="*/ 1783976 w 1818990"/>
                <a:gd name="connsiteY9" fmla="*/ 696873 h 1732303"/>
                <a:gd name="connsiteX10" fmla="*/ 1418561 w 1818990"/>
                <a:gd name="connsiteY10" fmla="*/ 1052493 h 1732303"/>
                <a:gd name="connsiteX11" fmla="*/ 1376364 w 1818990"/>
                <a:gd name="connsiteY11" fmla="*/ 1172829 h 1732303"/>
                <a:gd name="connsiteX12" fmla="*/ 1424846 w 1818990"/>
                <a:gd name="connsiteY12" fmla="*/ 1450321 h 1732303"/>
                <a:gd name="connsiteX13" fmla="*/ 1472431 w 1818990"/>
                <a:gd name="connsiteY13" fmla="*/ 1731405 h 1732303"/>
                <a:gd name="connsiteX14" fmla="*/ 1422153 w 1818990"/>
                <a:gd name="connsiteY14" fmla="*/ 1706261 h 1732303"/>
                <a:gd name="connsiteX15" fmla="*/ 979526 w 1818990"/>
                <a:gd name="connsiteY15" fmla="*/ 1472772 h 1732303"/>
                <a:gd name="connsiteX16" fmla="*/ 841261 w 1818990"/>
                <a:gd name="connsiteY16" fmla="*/ 1471874 h 1732303"/>
                <a:gd name="connsiteX17" fmla="*/ 457890 w 1818990"/>
                <a:gd name="connsiteY17" fmla="*/ 1673931 h 1732303"/>
                <a:gd name="connsiteX18" fmla="*/ 345662 w 1818990"/>
                <a:gd name="connsiteY18" fmla="*/ 1732303 h 1732303"/>
                <a:gd name="connsiteX19" fmla="*/ 439036 w 1818990"/>
                <a:gd name="connsiteY19" fmla="*/ 1188096 h 1732303"/>
                <a:gd name="connsiteX20" fmla="*/ 395042 w 1818990"/>
                <a:gd name="connsiteY20" fmla="*/ 1048003 h 1732303"/>
                <a:gd name="connsiteX21" fmla="*/ 35913 w 1818990"/>
                <a:gd name="connsiteY21" fmla="*/ 698669 h 1732303"/>
                <a:gd name="connsiteX22" fmla="*/ 0 w 1818990"/>
                <a:gd name="connsiteY22" fmla="*/ 661849 h 1732303"/>
                <a:gd name="connsiteX23" fmla="*/ 47585 w 1818990"/>
                <a:gd name="connsiteY23" fmla="*/ 652869 h 1732303"/>
                <a:gd name="connsiteX24" fmla="*/ 525227 w 1818990"/>
                <a:gd name="connsiteY24" fmla="*/ 585517 h 1732303"/>
                <a:gd name="connsiteX25" fmla="*/ 648229 w 1818990"/>
                <a:gd name="connsiteY25" fmla="*/ 521757 h 1732303"/>
                <a:gd name="connsiteX26" fmla="*/ 677857 w 1818990"/>
                <a:gd name="connsiteY26" fmla="*/ 442730 h 1732303"/>
                <a:gd name="connsiteX27" fmla="*/ 685937 w 1818990"/>
                <a:gd name="connsiteY27" fmla="*/ 443628 h 1732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818990" h="1732303">
                  <a:moveTo>
                    <a:pt x="779311" y="202057"/>
                  </a:moveTo>
                  <a:cubicBezTo>
                    <a:pt x="773924" y="176912"/>
                    <a:pt x="788289" y="146379"/>
                    <a:pt x="821509" y="146379"/>
                  </a:cubicBezTo>
                  <a:cubicBezTo>
                    <a:pt x="825998" y="146379"/>
                    <a:pt x="830487" y="147277"/>
                    <a:pt x="834078" y="148175"/>
                  </a:cubicBezTo>
                  <a:cubicBezTo>
                    <a:pt x="860115" y="102376"/>
                    <a:pt x="881663" y="52984"/>
                    <a:pt x="908598" y="0"/>
                  </a:cubicBezTo>
                  <a:cubicBezTo>
                    <a:pt x="920269" y="21553"/>
                    <a:pt x="928350" y="35921"/>
                    <a:pt x="935532" y="49392"/>
                  </a:cubicBezTo>
                  <a:cubicBezTo>
                    <a:pt x="1010949" y="201159"/>
                    <a:pt x="1086367" y="353825"/>
                    <a:pt x="1159988" y="506490"/>
                  </a:cubicBezTo>
                  <a:cubicBezTo>
                    <a:pt x="1180638" y="549595"/>
                    <a:pt x="1212960" y="572944"/>
                    <a:pt x="1259647" y="579231"/>
                  </a:cubicBezTo>
                  <a:cubicBezTo>
                    <a:pt x="1348531" y="590905"/>
                    <a:pt x="1436518" y="603477"/>
                    <a:pt x="1525402" y="616948"/>
                  </a:cubicBezTo>
                  <a:cubicBezTo>
                    <a:pt x="1620572" y="630418"/>
                    <a:pt x="1716639" y="644787"/>
                    <a:pt x="1818991" y="660053"/>
                  </a:cubicBezTo>
                  <a:cubicBezTo>
                    <a:pt x="1803728" y="676218"/>
                    <a:pt x="1794749" y="686994"/>
                    <a:pt x="1783976" y="696873"/>
                  </a:cubicBezTo>
                  <a:cubicBezTo>
                    <a:pt x="1662770" y="815413"/>
                    <a:pt x="1541563" y="934851"/>
                    <a:pt x="1418561" y="1052493"/>
                  </a:cubicBezTo>
                  <a:cubicBezTo>
                    <a:pt x="1383546" y="1086619"/>
                    <a:pt x="1367386" y="1124336"/>
                    <a:pt x="1376364" y="1172829"/>
                  </a:cubicBezTo>
                  <a:cubicBezTo>
                    <a:pt x="1393422" y="1265327"/>
                    <a:pt x="1408685" y="1357824"/>
                    <a:pt x="1424846" y="1450321"/>
                  </a:cubicBezTo>
                  <a:cubicBezTo>
                    <a:pt x="1440109" y="1541921"/>
                    <a:pt x="1455372" y="1633520"/>
                    <a:pt x="1472431" y="1731405"/>
                  </a:cubicBezTo>
                  <a:cubicBezTo>
                    <a:pt x="1450883" y="1720629"/>
                    <a:pt x="1436518" y="1714343"/>
                    <a:pt x="1422153" y="1706261"/>
                  </a:cubicBezTo>
                  <a:cubicBezTo>
                    <a:pt x="1274910" y="1629030"/>
                    <a:pt x="1126769" y="1551799"/>
                    <a:pt x="979526" y="1472772"/>
                  </a:cubicBezTo>
                  <a:cubicBezTo>
                    <a:pt x="931941" y="1446729"/>
                    <a:pt x="889743" y="1444933"/>
                    <a:pt x="841261" y="1471874"/>
                  </a:cubicBezTo>
                  <a:cubicBezTo>
                    <a:pt x="714668" y="1541022"/>
                    <a:pt x="586279" y="1606579"/>
                    <a:pt x="457890" y="1673931"/>
                  </a:cubicBezTo>
                  <a:cubicBezTo>
                    <a:pt x="422875" y="1691892"/>
                    <a:pt x="387860" y="1710751"/>
                    <a:pt x="345662" y="1732303"/>
                  </a:cubicBezTo>
                  <a:cubicBezTo>
                    <a:pt x="377086" y="1545513"/>
                    <a:pt x="405816" y="1366804"/>
                    <a:pt x="439036" y="1188096"/>
                  </a:cubicBezTo>
                  <a:cubicBezTo>
                    <a:pt x="449810" y="1130622"/>
                    <a:pt x="437240" y="1087516"/>
                    <a:pt x="395042" y="1048003"/>
                  </a:cubicBezTo>
                  <a:cubicBezTo>
                    <a:pt x="273836" y="933055"/>
                    <a:pt x="155324" y="815413"/>
                    <a:pt x="35913" y="698669"/>
                  </a:cubicBezTo>
                  <a:cubicBezTo>
                    <a:pt x="25139" y="687892"/>
                    <a:pt x="14365" y="677116"/>
                    <a:pt x="0" y="661849"/>
                  </a:cubicBezTo>
                  <a:cubicBezTo>
                    <a:pt x="21548" y="657359"/>
                    <a:pt x="35015" y="654665"/>
                    <a:pt x="47585" y="652869"/>
                  </a:cubicBezTo>
                  <a:cubicBezTo>
                    <a:pt x="206499" y="629520"/>
                    <a:pt x="365414" y="601681"/>
                    <a:pt x="525227" y="585517"/>
                  </a:cubicBezTo>
                  <a:cubicBezTo>
                    <a:pt x="582688" y="579231"/>
                    <a:pt x="620396" y="557678"/>
                    <a:pt x="648229" y="521757"/>
                  </a:cubicBezTo>
                  <a:cubicBezTo>
                    <a:pt x="623090" y="497510"/>
                    <a:pt x="632966" y="442730"/>
                    <a:pt x="677857" y="442730"/>
                  </a:cubicBezTo>
                  <a:cubicBezTo>
                    <a:pt x="680551" y="442730"/>
                    <a:pt x="683244" y="442730"/>
                    <a:pt x="685937" y="443628"/>
                  </a:cubicBezTo>
                </a:path>
              </a:pathLst>
            </a:custGeom>
            <a:solidFill>
              <a:srgbClr val="297239"/>
            </a:solidFill>
            <a:ln w="8971" cap="flat">
              <a:noFill/>
              <a:prstDash val="solid"/>
              <a:miter/>
            </a:ln>
          </p:spPr>
          <p:txBody>
            <a:bodyPr rtlCol="0" anchor="ctr"/>
            <a:lstStyle/>
            <a:p>
              <a:endParaRPr lang="en-US"/>
            </a:p>
          </p:txBody>
        </p:sp>
        <p:grpSp>
          <p:nvGrpSpPr>
            <p:cNvPr id="10" name="Group 9">
              <a:extLst>
                <a:ext uri="{FF2B5EF4-FFF2-40B4-BE49-F238E27FC236}">
                  <a16:creationId xmlns:a16="http://schemas.microsoft.com/office/drawing/2014/main" id="{A5610B62-4D0A-8FEB-C79F-EA37A2A2A005}"/>
                </a:ext>
              </a:extLst>
            </p:cNvPr>
            <p:cNvGrpSpPr/>
            <p:nvPr/>
          </p:nvGrpSpPr>
          <p:grpSpPr>
            <a:xfrm>
              <a:off x="3454400" y="159975"/>
              <a:ext cx="4578885" cy="3280548"/>
              <a:chOff x="3454400" y="159975"/>
              <a:chExt cx="4578885" cy="3280548"/>
            </a:xfrm>
            <a:grpFill/>
          </p:grpSpPr>
          <p:sp>
            <p:nvSpPr>
              <p:cNvPr id="11" name="Freeform 405">
                <a:extLst>
                  <a:ext uri="{FF2B5EF4-FFF2-40B4-BE49-F238E27FC236}">
                    <a16:creationId xmlns:a16="http://schemas.microsoft.com/office/drawing/2014/main" id="{9573327C-0AA2-F58C-F624-BF8E45DA44B2}"/>
                  </a:ext>
                </a:extLst>
              </p:cNvPr>
              <p:cNvSpPr/>
              <p:nvPr/>
            </p:nvSpPr>
            <p:spPr>
              <a:xfrm>
                <a:off x="3454400" y="163639"/>
                <a:ext cx="2024310" cy="3276884"/>
              </a:xfrm>
              <a:custGeom>
                <a:avLst/>
                <a:gdLst>
                  <a:gd name="connsiteX0" fmla="*/ 0 w 2024310"/>
                  <a:gd name="connsiteY0" fmla="*/ 1615139 h 3276884"/>
                  <a:gd name="connsiteX1" fmla="*/ 502781 w 2024310"/>
                  <a:gd name="connsiteY1" fmla="*/ 1456187 h 3276884"/>
                  <a:gd name="connsiteX2" fmla="*/ 659003 w 2024310"/>
                  <a:gd name="connsiteY2" fmla="*/ 1519948 h 3276884"/>
                  <a:gd name="connsiteX3" fmla="*/ 659003 w 2024310"/>
                  <a:gd name="connsiteY3" fmla="*/ 1316094 h 3276884"/>
                  <a:gd name="connsiteX4" fmla="*/ 106841 w 2024310"/>
                  <a:gd name="connsiteY4" fmla="*/ 815891 h 3276884"/>
                  <a:gd name="connsiteX5" fmla="*/ 173280 w 2024310"/>
                  <a:gd name="connsiteY5" fmla="*/ 726986 h 3276884"/>
                  <a:gd name="connsiteX6" fmla="*/ 723646 w 2024310"/>
                  <a:gd name="connsiteY6" fmla="*/ 893122 h 3276884"/>
                  <a:gd name="connsiteX7" fmla="*/ 734420 w 2024310"/>
                  <a:gd name="connsiteY7" fmla="*/ 899408 h 3276884"/>
                  <a:gd name="connsiteX8" fmla="*/ 783800 w 2024310"/>
                  <a:gd name="connsiteY8" fmla="*/ 762009 h 3276884"/>
                  <a:gd name="connsiteX9" fmla="*/ 774822 w 2024310"/>
                  <a:gd name="connsiteY9" fmla="*/ 730578 h 3276884"/>
                  <a:gd name="connsiteX10" fmla="*/ 916678 w 2024310"/>
                  <a:gd name="connsiteY10" fmla="*/ 59748 h 3276884"/>
                  <a:gd name="connsiteX11" fmla="*/ 1036986 w 2024310"/>
                  <a:gd name="connsiteY11" fmla="*/ 2274 h 3276884"/>
                  <a:gd name="connsiteX12" fmla="*/ 1107914 w 2024310"/>
                  <a:gd name="connsiteY12" fmla="*/ 18438 h 3276884"/>
                  <a:gd name="connsiteX13" fmla="*/ 1050454 w 2024310"/>
                  <a:gd name="connsiteY13" fmla="*/ 728782 h 3276884"/>
                  <a:gd name="connsiteX14" fmla="*/ 967854 w 2024310"/>
                  <a:gd name="connsiteY14" fmla="*/ 771887 h 3276884"/>
                  <a:gd name="connsiteX15" fmla="*/ 893335 w 2024310"/>
                  <a:gd name="connsiteY15" fmla="*/ 849118 h 3276884"/>
                  <a:gd name="connsiteX16" fmla="*/ 1940197 w 2024310"/>
                  <a:gd name="connsiteY16" fmla="*/ 2981944 h 3276884"/>
                  <a:gd name="connsiteX17" fmla="*/ 2021001 w 2024310"/>
                  <a:gd name="connsiteY17" fmla="*/ 3077135 h 3276884"/>
                  <a:gd name="connsiteX18" fmla="*/ 1901591 w 2024310"/>
                  <a:gd name="connsiteY18" fmla="*/ 3110362 h 3276884"/>
                  <a:gd name="connsiteX19" fmla="*/ 1574783 w 2024310"/>
                  <a:gd name="connsiteY19" fmla="*/ 2981944 h 3276884"/>
                  <a:gd name="connsiteX20" fmla="*/ 1569396 w 2024310"/>
                  <a:gd name="connsiteY20" fmla="*/ 2989128 h 3276884"/>
                  <a:gd name="connsiteX21" fmla="*/ 1010052 w 2024310"/>
                  <a:gd name="connsiteY21" fmla="*/ 3258537 h 3276884"/>
                  <a:gd name="connsiteX22" fmla="*/ 865502 w 2024310"/>
                  <a:gd name="connsiteY22" fmla="*/ 3200165 h 3276884"/>
                  <a:gd name="connsiteX23" fmla="*/ 823304 w 2024310"/>
                  <a:gd name="connsiteY23" fmla="*/ 3104076 h 3276884"/>
                  <a:gd name="connsiteX24" fmla="*/ 1190514 w 2024310"/>
                  <a:gd name="connsiteY24" fmla="*/ 2715228 h 3276884"/>
                  <a:gd name="connsiteX25" fmla="*/ 1207573 w 2024310"/>
                  <a:gd name="connsiteY25" fmla="*/ 2707146 h 3276884"/>
                  <a:gd name="connsiteX26" fmla="*/ 1040578 w 2024310"/>
                  <a:gd name="connsiteY26" fmla="*/ 2523947 h 3276884"/>
                  <a:gd name="connsiteX27" fmla="*/ 738011 w 2024310"/>
                  <a:gd name="connsiteY27" fmla="*/ 2686491 h 3276884"/>
                  <a:gd name="connsiteX28" fmla="*/ 285508 w 2024310"/>
                  <a:gd name="connsiteY28" fmla="*/ 2471861 h 3276884"/>
                  <a:gd name="connsiteX29" fmla="*/ 289997 w 2024310"/>
                  <a:gd name="connsiteY29" fmla="*/ 2389243 h 3276884"/>
                  <a:gd name="connsiteX30" fmla="*/ 802654 w 2024310"/>
                  <a:gd name="connsiteY30" fmla="*/ 2151264 h 3276884"/>
                  <a:gd name="connsiteX31" fmla="*/ 812530 w 2024310"/>
                  <a:gd name="connsiteY31" fmla="*/ 2148570 h 3276884"/>
                  <a:gd name="connsiteX32" fmla="*/ 725442 w 2024310"/>
                  <a:gd name="connsiteY32" fmla="*/ 1910591 h 3276884"/>
                  <a:gd name="connsiteX33" fmla="*/ 638353 w 2024310"/>
                  <a:gd name="connsiteY33" fmla="*/ 1957289 h 3276884"/>
                  <a:gd name="connsiteX34" fmla="*/ 76315 w 2024310"/>
                  <a:gd name="connsiteY34" fmla="*/ 1790255 h 3276884"/>
                  <a:gd name="connsiteX35" fmla="*/ 0 w 2024310"/>
                  <a:gd name="connsiteY35" fmla="*/ 1670817 h 3276884"/>
                  <a:gd name="connsiteX36" fmla="*/ 0 w 2024310"/>
                  <a:gd name="connsiteY36" fmla="*/ 1615139 h 3276884"/>
                  <a:gd name="connsiteX37" fmla="*/ 1036986 w 2024310"/>
                  <a:gd name="connsiteY37" fmla="*/ 148653 h 3276884"/>
                  <a:gd name="connsiteX38" fmla="*/ 832283 w 2024310"/>
                  <a:gd name="connsiteY38" fmla="*/ 578810 h 3276884"/>
                  <a:gd name="connsiteX39" fmla="*/ 971445 w 2024310"/>
                  <a:gd name="connsiteY39" fmla="*/ 623712 h 3276884"/>
                  <a:gd name="connsiteX40" fmla="*/ 1036986 w 2024310"/>
                  <a:gd name="connsiteY40" fmla="*/ 148653 h 3276884"/>
                  <a:gd name="connsiteX41" fmla="*/ 966956 w 2024310"/>
                  <a:gd name="connsiteY41" fmla="*/ 3096892 h 3276884"/>
                  <a:gd name="connsiteX42" fmla="*/ 1425744 w 2024310"/>
                  <a:gd name="connsiteY42" fmla="*/ 2982841 h 3276884"/>
                  <a:gd name="connsiteX43" fmla="*/ 1341349 w 2024310"/>
                  <a:gd name="connsiteY43" fmla="*/ 2833768 h 3276884"/>
                  <a:gd name="connsiteX44" fmla="*/ 966956 w 2024310"/>
                  <a:gd name="connsiteY44" fmla="*/ 3096892 h 3276884"/>
                  <a:gd name="connsiteX45" fmla="*/ 428262 w 2024310"/>
                  <a:gd name="connsiteY45" fmla="*/ 2426960 h 3276884"/>
                  <a:gd name="connsiteX46" fmla="*/ 910393 w 2024310"/>
                  <a:gd name="connsiteY46" fmla="*/ 2466473 h 3276884"/>
                  <a:gd name="connsiteX47" fmla="*/ 898722 w 2024310"/>
                  <a:gd name="connsiteY47" fmla="*/ 2329074 h 3276884"/>
                  <a:gd name="connsiteX48" fmla="*/ 859217 w 2024310"/>
                  <a:gd name="connsiteY48" fmla="*/ 2308420 h 3276884"/>
                  <a:gd name="connsiteX49" fmla="*/ 428262 w 2024310"/>
                  <a:gd name="connsiteY49" fmla="*/ 2426960 h 3276884"/>
                  <a:gd name="connsiteX50" fmla="*/ 242412 w 2024310"/>
                  <a:gd name="connsiteY50" fmla="*/ 851812 h 3276884"/>
                  <a:gd name="connsiteX51" fmla="*/ 251391 w 2024310"/>
                  <a:gd name="connsiteY51" fmla="*/ 911980 h 3276884"/>
                  <a:gd name="connsiteX52" fmla="*/ 594359 w 2024310"/>
                  <a:gd name="connsiteY52" fmla="*/ 1187676 h 3276884"/>
                  <a:gd name="connsiteX53" fmla="*/ 666185 w 2024310"/>
                  <a:gd name="connsiteY53" fmla="*/ 1087994 h 3276884"/>
                  <a:gd name="connsiteX54" fmla="*/ 242412 w 2024310"/>
                  <a:gd name="connsiteY54" fmla="*/ 851812 h 3276884"/>
                  <a:gd name="connsiteX55" fmla="*/ 154426 w 2024310"/>
                  <a:gd name="connsiteY55" fmla="*/ 1659143 h 3276884"/>
                  <a:gd name="connsiteX56" fmla="*/ 560242 w 2024310"/>
                  <a:gd name="connsiteY56" fmla="*/ 1841443 h 3276884"/>
                  <a:gd name="connsiteX57" fmla="*/ 653616 w 2024310"/>
                  <a:gd name="connsiteY57" fmla="*/ 1755232 h 3276884"/>
                  <a:gd name="connsiteX58" fmla="*/ 597053 w 2024310"/>
                  <a:gd name="connsiteY58" fmla="*/ 1646570 h 3276884"/>
                  <a:gd name="connsiteX59" fmla="*/ 154426 w 2024310"/>
                  <a:gd name="connsiteY59" fmla="*/ 1659143 h 3276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024310" h="3276884">
                    <a:moveTo>
                      <a:pt x="0" y="1615139"/>
                    </a:moveTo>
                    <a:cubicBezTo>
                      <a:pt x="140958" y="1478638"/>
                      <a:pt x="305260" y="1410388"/>
                      <a:pt x="502781" y="1456187"/>
                    </a:cubicBezTo>
                    <a:cubicBezTo>
                      <a:pt x="556651" y="1468760"/>
                      <a:pt x="606031" y="1497497"/>
                      <a:pt x="659003" y="1519948"/>
                    </a:cubicBezTo>
                    <a:cubicBezTo>
                      <a:pt x="659003" y="1454391"/>
                      <a:pt x="659003" y="1385243"/>
                      <a:pt x="659003" y="1316094"/>
                    </a:cubicBezTo>
                    <a:cubicBezTo>
                      <a:pt x="296282" y="1369976"/>
                      <a:pt x="107739" y="1079014"/>
                      <a:pt x="106841" y="815891"/>
                    </a:cubicBezTo>
                    <a:cubicBezTo>
                      <a:pt x="106841" y="759315"/>
                      <a:pt x="119411" y="739558"/>
                      <a:pt x="173280" y="726986"/>
                    </a:cubicBezTo>
                    <a:cubicBezTo>
                      <a:pt x="388758" y="674002"/>
                      <a:pt x="578198" y="711719"/>
                      <a:pt x="723646" y="893122"/>
                    </a:cubicBezTo>
                    <a:cubicBezTo>
                      <a:pt x="725442" y="894918"/>
                      <a:pt x="728135" y="895816"/>
                      <a:pt x="734420" y="899408"/>
                    </a:cubicBezTo>
                    <a:cubicBezTo>
                      <a:pt x="751478" y="853608"/>
                      <a:pt x="769435" y="807809"/>
                      <a:pt x="783800" y="762009"/>
                    </a:cubicBezTo>
                    <a:cubicBezTo>
                      <a:pt x="786494" y="753029"/>
                      <a:pt x="781107" y="738660"/>
                      <a:pt x="774822" y="730578"/>
                    </a:cubicBezTo>
                    <a:cubicBezTo>
                      <a:pt x="614111" y="533011"/>
                      <a:pt x="653616" y="228578"/>
                      <a:pt x="916678" y="59748"/>
                    </a:cubicBezTo>
                    <a:cubicBezTo>
                      <a:pt x="954387" y="35501"/>
                      <a:pt x="994789" y="14846"/>
                      <a:pt x="1036986" y="2274"/>
                    </a:cubicBezTo>
                    <a:cubicBezTo>
                      <a:pt x="1057636" y="-4012"/>
                      <a:pt x="1095345" y="3172"/>
                      <a:pt x="1107914" y="18438"/>
                    </a:cubicBezTo>
                    <a:cubicBezTo>
                      <a:pt x="1279399" y="220496"/>
                      <a:pt x="1301844" y="551869"/>
                      <a:pt x="1050454" y="728782"/>
                    </a:cubicBezTo>
                    <a:cubicBezTo>
                      <a:pt x="1025315" y="746742"/>
                      <a:pt x="997482" y="764703"/>
                      <a:pt x="967854" y="771887"/>
                    </a:cubicBezTo>
                    <a:cubicBezTo>
                      <a:pt x="923861" y="782664"/>
                      <a:pt x="907700" y="810502"/>
                      <a:pt x="893335" y="849118"/>
                    </a:cubicBezTo>
                    <a:cubicBezTo>
                      <a:pt x="572812" y="1731883"/>
                      <a:pt x="1046862" y="2697267"/>
                      <a:pt x="1940197" y="2981944"/>
                    </a:cubicBezTo>
                    <a:cubicBezTo>
                      <a:pt x="2011125" y="3004394"/>
                      <a:pt x="2033571" y="3031335"/>
                      <a:pt x="2021001" y="3077135"/>
                    </a:cubicBezTo>
                    <a:cubicBezTo>
                      <a:pt x="2008431" y="3122036"/>
                      <a:pt x="1969825" y="3135507"/>
                      <a:pt x="1901591" y="3110362"/>
                    </a:cubicBezTo>
                    <a:cubicBezTo>
                      <a:pt x="1792954" y="3069951"/>
                      <a:pt x="1686113" y="3025947"/>
                      <a:pt x="1574783" y="2981944"/>
                    </a:cubicBezTo>
                    <a:cubicBezTo>
                      <a:pt x="1575681" y="2980147"/>
                      <a:pt x="1571191" y="2983739"/>
                      <a:pt x="1569396" y="2989128"/>
                    </a:cubicBezTo>
                    <a:cubicBezTo>
                      <a:pt x="1494876" y="3197471"/>
                      <a:pt x="1272216" y="3326788"/>
                      <a:pt x="1010052" y="3258537"/>
                    </a:cubicBezTo>
                    <a:cubicBezTo>
                      <a:pt x="960671" y="3245067"/>
                      <a:pt x="913087" y="3220820"/>
                      <a:pt x="865502" y="3200165"/>
                    </a:cubicBezTo>
                    <a:cubicBezTo>
                      <a:pt x="823304" y="3181306"/>
                      <a:pt x="810735" y="3147181"/>
                      <a:pt x="823304" y="3104076"/>
                    </a:cubicBezTo>
                    <a:cubicBezTo>
                      <a:pt x="878969" y="2910999"/>
                      <a:pt x="987606" y="2769110"/>
                      <a:pt x="1190514" y="2715228"/>
                    </a:cubicBezTo>
                    <a:cubicBezTo>
                      <a:pt x="1195901" y="2713432"/>
                      <a:pt x="1200390" y="2709840"/>
                      <a:pt x="1207573" y="2707146"/>
                    </a:cubicBezTo>
                    <a:cubicBezTo>
                      <a:pt x="1151010" y="2645182"/>
                      <a:pt x="1096243" y="2585013"/>
                      <a:pt x="1040578" y="2523947"/>
                    </a:cubicBezTo>
                    <a:cubicBezTo>
                      <a:pt x="961569" y="2619139"/>
                      <a:pt x="861013" y="2677511"/>
                      <a:pt x="738011" y="2686491"/>
                    </a:cubicBezTo>
                    <a:cubicBezTo>
                      <a:pt x="548570" y="2699961"/>
                      <a:pt x="401327" y="2616445"/>
                      <a:pt x="285508" y="2471861"/>
                    </a:cubicBezTo>
                    <a:cubicBezTo>
                      <a:pt x="263960" y="2445818"/>
                      <a:pt x="271143" y="2415285"/>
                      <a:pt x="289997" y="2389243"/>
                    </a:cubicBezTo>
                    <a:cubicBezTo>
                      <a:pt x="416590" y="2215024"/>
                      <a:pt x="579096" y="2117139"/>
                      <a:pt x="802654" y="2151264"/>
                    </a:cubicBezTo>
                    <a:cubicBezTo>
                      <a:pt x="805348" y="2151264"/>
                      <a:pt x="808041" y="2150366"/>
                      <a:pt x="812530" y="2148570"/>
                    </a:cubicBezTo>
                    <a:cubicBezTo>
                      <a:pt x="783800" y="2069543"/>
                      <a:pt x="755070" y="1991414"/>
                      <a:pt x="725442" y="1910591"/>
                    </a:cubicBezTo>
                    <a:cubicBezTo>
                      <a:pt x="694916" y="1926756"/>
                      <a:pt x="667981" y="1944717"/>
                      <a:pt x="638353" y="1957289"/>
                    </a:cubicBezTo>
                    <a:cubicBezTo>
                      <a:pt x="439036" y="2043500"/>
                      <a:pt x="216375" y="1977944"/>
                      <a:pt x="76315" y="1790255"/>
                    </a:cubicBezTo>
                    <a:cubicBezTo>
                      <a:pt x="48482" y="1752538"/>
                      <a:pt x="25139" y="1711229"/>
                      <a:pt x="0" y="1670817"/>
                    </a:cubicBezTo>
                    <a:cubicBezTo>
                      <a:pt x="0" y="1651060"/>
                      <a:pt x="0" y="1633100"/>
                      <a:pt x="0" y="1615139"/>
                    </a:cubicBezTo>
                    <a:close/>
                    <a:moveTo>
                      <a:pt x="1036986" y="148653"/>
                    </a:moveTo>
                    <a:cubicBezTo>
                      <a:pt x="862809" y="223190"/>
                      <a:pt x="773026" y="412675"/>
                      <a:pt x="832283" y="578810"/>
                    </a:cubicBezTo>
                    <a:cubicBezTo>
                      <a:pt x="860115" y="656939"/>
                      <a:pt x="905006" y="671308"/>
                      <a:pt x="971445" y="623712"/>
                    </a:cubicBezTo>
                    <a:cubicBezTo>
                      <a:pt x="1120484" y="516846"/>
                      <a:pt x="1150112" y="309401"/>
                      <a:pt x="1036986" y="148653"/>
                    </a:cubicBezTo>
                    <a:close/>
                    <a:moveTo>
                      <a:pt x="966956" y="3096892"/>
                    </a:moveTo>
                    <a:cubicBezTo>
                      <a:pt x="1133053" y="3189389"/>
                      <a:pt x="1335962" y="3137303"/>
                      <a:pt x="1425744" y="2982841"/>
                    </a:cubicBezTo>
                    <a:cubicBezTo>
                      <a:pt x="1476920" y="2893936"/>
                      <a:pt x="1444598" y="2836462"/>
                      <a:pt x="1341349" y="2833768"/>
                    </a:cubicBezTo>
                    <a:cubicBezTo>
                      <a:pt x="1167171" y="2827482"/>
                      <a:pt x="1021723" y="2929858"/>
                      <a:pt x="966956" y="3096892"/>
                    </a:cubicBezTo>
                    <a:close/>
                    <a:moveTo>
                      <a:pt x="428262" y="2426960"/>
                    </a:moveTo>
                    <a:cubicBezTo>
                      <a:pt x="552162" y="2575135"/>
                      <a:pt x="774822" y="2593096"/>
                      <a:pt x="910393" y="2466473"/>
                    </a:cubicBezTo>
                    <a:cubicBezTo>
                      <a:pt x="964263" y="2416184"/>
                      <a:pt x="959774" y="2369486"/>
                      <a:pt x="898722" y="2329074"/>
                    </a:cubicBezTo>
                    <a:cubicBezTo>
                      <a:pt x="886152" y="2320992"/>
                      <a:pt x="873582" y="2313808"/>
                      <a:pt x="859217" y="2308420"/>
                    </a:cubicBezTo>
                    <a:cubicBezTo>
                      <a:pt x="702098" y="2241067"/>
                      <a:pt x="535103" y="2286867"/>
                      <a:pt x="428262" y="2426960"/>
                    </a:cubicBezTo>
                    <a:close/>
                    <a:moveTo>
                      <a:pt x="242412" y="851812"/>
                    </a:moveTo>
                    <a:cubicBezTo>
                      <a:pt x="246004" y="873365"/>
                      <a:pt x="247799" y="892223"/>
                      <a:pt x="251391" y="911980"/>
                    </a:cubicBezTo>
                    <a:cubicBezTo>
                      <a:pt x="285508" y="1083504"/>
                      <a:pt x="431853" y="1201146"/>
                      <a:pt x="594359" y="1187676"/>
                    </a:cubicBezTo>
                    <a:cubicBezTo>
                      <a:pt x="658105" y="1182288"/>
                      <a:pt x="680550" y="1150857"/>
                      <a:pt x="666185" y="1087994"/>
                    </a:cubicBezTo>
                    <a:cubicBezTo>
                      <a:pt x="623090" y="906592"/>
                      <a:pt x="427364" y="795236"/>
                      <a:pt x="242412" y="851812"/>
                    </a:cubicBezTo>
                    <a:close/>
                    <a:moveTo>
                      <a:pt x="154426" y="1659143"/>
                    </a:moveTo>
                    <a:cubicBezTo>
                      <a:pt x="225354" y="1812706"/>
                      <a:pt x="405816" y="1893529"/>
                      <a:pt x="560242" y="1841443"/>
                    </a:cubicBezTo>
                    <a:cubicBezTo>
                      <a:pt x="604235" y="1826177"/>
                      <a:pt x="643740" y="1805522"/>
                      <a:pt x="653616" y="1755232"/>
                    </a:cubicBezTo>
                    <a:cubicBezTo>
                      <a:pt x="663492" y="1704942"/>
                      <a:pt x="630272" y="1674409"/>
                      <a:pt x="597053" y="1646570"/>
                    </a:cubicBezTo>
                    <a:cubicBezTo>
                      <a:pt x="477642" y="1549583"/>
                      <a:pt x="281019" y="1555869"/>
                      <a:pt x="154426" y="1659143"/>
                    </a:cubicBezTo>
                    <a:close/>
                  </a:path>
                </a:pathLst>
              </a:custGeom>
              <a:grpFill/>
              <a:ln w="8971" cap="flat">
                <a:noFill/>
                <a:prstDash val="solid"/>
                <a:miter/>
              </a:ln>
            </p:spPr>
            <p:txBody>
              <a:bodyPr rtlCol="0" anchor="ctr"/>
              <a:lstStyle/>
              <a:p>
                <a:endParaRPr lang="en-US"/>
              </a:p>
            </p:txBody>
          </p:sp>
          <p:sp>
            <p:nvSpPr>
              <p:cNvPr id="12" name="Freeform 406">
                <a:extLst>
                  <a:ext uri="{FF2B5EF4-FFF2-40B4-BE49-F238E27FC236}">
                    <a16:creationId xmlns:a16="http://schemas.microsoft.com/office/drawing/2014/main" id="{37429D2D-A73C-5E85-E1C3-3138D1A17C93}"/>
                  </a:ext>
                </a:extLst>
              </p:cNvPr>
              <p:cNvSpPr/>
              <p:nvPr/>
            </p:nvSpPr>
            <p:spPr>
              <a:xfrm>
                <a:off x="6010295" y="159975"/>
                <a:ext cx="2022990" cy="3267374"/>
              </a:xfrm>
              <a:custGeom>
                <a:avLst/>
                <a:gdLst>
                  <a:gd name="connsiteX0" fmla="*/ 1289483 w 2022990"/>
                  <a:gd name="connsiteY0" fmla="*/ 907562 h 3267374"/>
                  <a:gd name="connsiteX1" fmla="*/ 1332579 w 2022990"/>
                  <a:gd name="connsiteY1" fmla="*/ 857272 h 3267374"/>
                  <a:gd name="connsiteX2" fmla="*/ 1868579 w 2022990"/>
                  <a:gd name="connsiteY2" fmla="*/ 737834 h 3267374"/>
                  <a:gd name="connsiteX3" fmla="*/ 1913471 w 2022990"/>
                  <a:gd name="connsiteY3" fmla="*/ 796206 h 3267374"/>
                  <a:gd name="connsiteX4" fmla="*/ 1539976 w 2022990"/>
                  <a:gd name="connsiteY4" fmla="*/ 1318861 h 3267374"/>
                  <a:gd name="connsiteX5" fmla="*/ 1451091 w 2022990"/>
                  <a:gd name="connsiteY5" fmla="*/ 1326045 h 3267374"/>
                  <a:gd name="connsiteX6" fmla="*/ 1364002 w 2022990"/>
                  <a:gd name="connsiteY6" fmla="*/ 1319759 h 3267374"/>
                  <a:gd name="connsiteX7" fmla="*/ 1364002 w 2022990"/>
                  <a:gd name="connsiteY7" fmla="*/ 1532592 h 3267374"/>
                  <a:gd name="connsiteX8" fmla="*/ 1597437 w 2022990"/>
                  <a:gd name="connsiteY8" fmla="*/ 1447279 h 3267374"/>
                  <a:gd name="connsiteX9" fmla="*/ 1996968 w 2022990"/>
                  <a:gd name="connsiteY9" fmla="*/ 1594556 h 3267374"/>
                  <a:gd name="connsiteX10" fmla="*/ 2016720 w 2022990"/>
                  <a:gd name="connsiteY10" fmla="*/ 1675379 h 3267374"/>
                  <a:gd name="connsiteX11" fmla="*/ 1525611 w 2022990"/>
                  <a:gd name="connsiteY11" fmla="*/ 1995977 h 3267374"/>
                  <a:gd name="connsiteX12" fmla="*/ 1299359 w 2022990"/>
                  <a:gd name="connsiteY12" fmla="*/ 1909766 h 3267374"/>
                  <a:gd name="connsiteX13" fmla="*/ 1212270 w 2022990"/>
                  <a:gd name="connsiteY13" fmla="*/ 2145050 h 3267374"/>
                  <a:gd name="connsiteX14" fmla="*/ 1403507 w 2022990"/>
                  <a:gd name="connsiteY14" fmla="*/ 2157622 h 3267374"/>
                  <a:gd name="connsiteX15" fmla="*/ 1734804 w 2022990"/>
                  <a:gd name="connsiteY15" fmla="*/ 2396499 h 3267374"/>
                  <a:gd name="connsiteX16" fmla="*/ 1735702 w 2022990"/>
                  <a:gd name="connsiteY16" fmla="*/ 2473730 h 3267374"/>
                  <a:gd name="connsiteX17" fmla="*/ 1040786 w 2022990"/>
                  <a:gd name="connsiteY17" fmla="*/ 2585086 h 3267374"/>
                  <a:gd name="connsiteX18" fmla="*/ 978836 w 2022990"/>
                  <a:gd name="connsiteY18" fmla="*/ 2529407 h 3267374"/>
                  <a:gd name="connsiteX19" fmla="*/ 815432 w 2022990"/>
                  <a:gd name="connsiteY19" fmla="*/ 2708116 h 3267374"/>
                  <a:gd name="connsiteX20" fmla="*/ 837878 w 2022990"/>
                  <a:gd name="connsiteY20" fmla="*/ 2718892 h 3267374"/>
                  <a:gd name="connsiteX21" fmla="*/ 1200599 w 2022990"/>
                  <a:gd name="connsiteY21" fmla="*/ 3113128 h 3267374"/>
                  <a:gd name="connsiteX22" fmla="*/ 1163788 w 2022990"/>
                  <a:gd name="connsiteY22" fmla="*/ 3199339 h 3267374"/>
                  <a:gd name="connsiteX23" fmla="*/ 1007567 w 2022990"/>
                  <a:gd name="connsiteY23" fmla="*/ 3263100 h 3267374"/>
                  <a:gd name="connsiteX24" fmla="*/ 916886 w 2022990"/>
                  <a:gd name="connsiteY24" fmla="*/ 3215504 h 3267374"/>
                  <a:gd name="connsiteX25" fmla="*/ 975245 w 2022990"/>
                  <a:gd name="connsiteY25" fmla="*/ 3133783 h 3267374"/>
                  <a:gd name="connsiteX26" fmla="*/ 1055151 w 2022990"/>
                  <a:gd name="connsiteY26" fmla="*/ 3107740 h 3267374"/>
                  <a:gd name="connsiteX27" fmla="*/ 634072 w 2022990"/>
                  <a:gd name="connsiteY27" fmla="*/ 2859883 h 3267374"/>
                  <a:gd name="connsiteX28" fmla="*/ 590977 w 2022990"/>
                  <a:gd name="connsiteY28" fmla="*/ 2963157 h 3267374"/>
                  <a:gd name="connsiteX29" fmla="*/ 688839 w 2022990"/>
                  <a:gd name="connsiteY29" fmla="*/ 3087983 h 3267374"/>
                  <a:gd name="connsiteX30" fmla="*/ 711285 w 2022990"/>
                  <a:gd name="connsiteY30" fmla="*/ 3103250 h 3267374"/>
                  <a:gd name="connsiteX31" fmla="*/ 742709 w 2022990"/>
                  <a:gd name="connsiteY31" fmla="*/ 3201135 h 3267374"/>
                  <a:gd name="connsiteX32" fmla="*/ 636765 w 2022990"/>
                  <a:gd name="connsiteY32" fmla="*/ 3214606 h 3267374"/>
                  <a:gd name="connsiteX33" fmla="*/ 467975 w 2022990"/>
                  <a:gd name="connsiteY33" fmla="*/ 3023325 h 3267374"/>
                  <a:gd name="connsiteX34" fmla="*/ 449120 w 2022990"/>
                  <a:gd name="connsiteY34" fmla="*/ 2978423 h 3267374"/>
                  <a:gd name="connsiteX35" fmla="*/ 341381 w 2022990"/>
                  <a:gd name="connsiteY35" fmla="*/ 3030509 h 3267374"/>
                  <a:gd name="connsiteX36" fmla="*/ 107947 w 2022990"/>
                  <a:gd name="connsiteY36" fmla="*/ 3120313 h 3267374"/>
                  <a:gd name="connsiteX37" fmla="*/ 3800 w 2022990"/>
                  <a:gd name="connsiteY37" fmla="*/ 3083493 h 3267374"/>
                  <a:gd name="connsiteX38" fmla="*/ 69341 w 2022990"/>
                  <a:gd name="connsiteY38" fmla="*/ 2990996 h 3267374"/>
                  <a:gd name="connsiteX39" fmla="*/ 1055151 w 2022990"/>
                  <a:gd name="connsiteY39" fmla="*/ 2158520 h 3267374"/>
                  <a:gd name="connsiteX40" fmla="*/ 1122488 w 2022990"/>
                  <a:gd name="connsiteY40" fmla="*/ 836618 h 3267374"/>
                  <a:gd name="connsiteX41" fmla="*/ 1069516 w 2022990"/>
                  <a:gd name="connsiteY41" fmla="*/ 783634 h 3267374"/>
                  <a:gd name="connsiteX42" fmla="*/ 815432 w 2022990"/>
                  <a:gd name="connsiteY42" fmla="*/ 204403 h 3267374"/>
                  <a:gd name="connsiteX43" fmla="*/ 907908 w 2022990"/>
                  <a:gd name="connsiteY43" fmla="*/ 31981 h 3267374"/>
                  <a:gd name="connsiteX44" fmla="*/ 986019 w 2022990"/>
                  <a:gd name="connsiteY44" fmla="*/ 5040 h 3267374"/>
                  <a:gd name="connsiteX45" fmla="*/ 1337966 w 2022990"/>
                  <a:gd name="connsiteY45" fmla="*/ 402868 h 3267374"/>
                  <a:gd name="connsiteX46" fmla="*/ 1254468 w 2022990"/>
                  <a:gd name="connsiteY46" fmla="*/ 726160 h 3267374"/>
                  <a:gd name="connsiteX47" fmla="*/ 1245490 w 2022990"/>
                  <a:gd name="connsiteY47" fmla="*/ 786328 h 3267374"/>
                  <a:gd name="connsiteX48" fmla="*/ 1289483 w 2022990"/>
                  <a:gd name="connsiteY48" fmla="*/ 907562 h 3267374"/>
                  <a:gd name="connsiteX49" fmla="*/ 1870375 w 2022990"/>
                  <a:gd name="connsiteY49" fmla="*/ 1665501 h 3267374"/>
                  <a:gd name="connsiteX50" fmla="*/ 1395426 w 2022990"/>
                  <a:gd name="connsiteY50" fmla="*/ 1677175 h 3267374"/>
                  <a:gd name="connsiteX51" fmla="*/ 1417872 w 2022990"/>
                  <a:gd name="connsiteY51" fmla="*/ 1826249 h 3267374"/>
                  <a:gd name="connsiteX52" fmla="*/ 1870375 w 2022990"/>
                  <a:gd name="connsiteY52" fmla="*/ 1665501 h 3267374"/>
                  <a:gd name="connsiteX53" fmla="*/ 984223 w 2022990"/>
                  <a:gd name="connsiteY53" fmla="*/ 147827 h 3267374"/>
                  <a:gd name="connsiteX54" fmla="*/ 938434 w 2022990"/>
                  <a:gd name="connsiteY54" fmla="*/ 247509 h 3267374"/>
                  <a:gd name="connsiteX55" fmla="*/ 1060538 w 2022990"/>
                  <a:gd name="connsiteY55" fmla="*/ 632764 h 3267374"/>
                  <a:gd name="connsiteX56" fmla="*/ 1184438 w 2022990"/>
                  <a:gd name="connsiteY56" fmla="*/ 594149 h 3267374"/>
                  <a:gd name="connsiteX57" fmla="*/ 984223 w 2022990"/>
                  <a:gd name="connsiteY57" fmla="*/ 147827 h 3267374"/>
                  <a:gd name="connsiteX58" fmla="*/ 1594743 w 2022990"/>
                  <a:gd name="connsiteY58" fmla="*/ 2428828 h 3267374"/>
                  <a:gd name="connsiteX59" fmla="*/ 1340659 w 2022990"/>
                  <a:gd name="connsiteY59" fmla="*/ 2281551 h 3267374"/>
                  <a:gd name="connsiteX60" fmla="*/ 1092860 w 2022990"/>
                  <a:gd name="connsiteY60" fmla="*/ 2367762 h 3267374"/>
                  <a:gd name="connsiteX61" fmla="*/ 1089269 w 2022990"/>
                  <a:gd name="connsiteY61" fmla="*/ 2443196 h 3267374"/>
                  <a:gd name="connsiteX62" fmla="*/ 1594743 w 2022990"/>
                  <a:gd name="connsiteY62" fmla="*/ 2428828 h 3267374"/>
                  <a:gd name="connsiteX63" fmla="*/ 1777900 w 2022990"/>
                  <a:gd name="connsiteY63" fmla="*/ 855476 h 3267374"/>
                  <a:gd name="connsiteX64" fmla="*/ 1354127 w 2022990"/>
                  <a:gd name="connsiteY64" fmla="*/ 1103333 h 3267374"/>
                  <a:gd name="connsiteX65" fmla="*/ 1424157 w 2022990"/>
                  <a:gd name="connsiteY65" fmla="*/ 1191340 h 3267374"/>
                  <a:gd name="connsiteX66" fmla="*/ 1777900 w 2022990"/>
                  <a:gd name="connsiteY66" fmla="*/ 855476 h 326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2022990" h="3267374">
                    <a:moveTo>
                      <a:pt x="1289483" y="907562"/>
                    </a:moveTo>
                    <a:cubicBezTo>
                      <a:pt x="1306542" y="887805"/>
                      <a:pt x="1319111" y="872539"/>
                      <a:pt x="1332579" y="857272"/>
                    </a:cubicBezTo>
                    <a:cubicBezTo>
                      <a:pt x="1468150" y="709995"/>
                      <a:pt x="1687219" y="675870"/>
                      <a:pt x="1868579" y="737834"/>
                    </a:cubicBezTo>
                    <a:cubicBezTo>
                      <a:pt x="1888332" y="744120"/>
                      <a:pt x="1912573" y="775551"/>
                      <a:pt x="1913471" y="796206"/>
                    </a:cubicBezTo>
                    <a:cubicBezTo>
                      <a:pt x="1925142" y="1002753"/>
                      <a:pt x="1810221" y="1266775"/>
                      <a:pt x="1539976" y="1318861"/>
                    </a:cubicBezTo>
                    <a:cubicBezTo>
                      <a:pt x="1511246" y="1324249"/>
                      <a:pt x="1480720" y="1326045"/>
                      <a:pt x="1451091" y="1326045"/>
                    </a:cubicBezTo>
                    <a:cubicBezTo>
                      <a:pt x="1423259" y="1326045"/>
                      <a:pt x="1394529" y="1322453"/>
                      <a:pt x="1364002" y="1319759"/>
                    </a:cubicBezTo>
                    <a:cubicBezTo>
                      <a:pt x="1364002" y="1388009"/>
                      <a:pt x="1364002" y="1457158"/>
                      <a:pt x="1364002" y="1532592"/>
                    </a:cubicBezTo>
                    <a:cubicBezTo>
                      <a:pt x="1436726" y="1483200"/>
                      <a:pt x="1512143" y="1451769"/>
                      <a:pt x="1597437" y="1447279"/>
                    </a:cubicBezTo>
                    <a:cubicBezTo>
                      <a:pt x="1751862" y="1439197"/>
                      <a:pt x="1882944" y="1493079"/>
                      <a:pt x="1996968" y="1594556"/>
                    </a:cubicBezTo>
                    <a:cubicBezTo>
                      <a:pt x="2021209" y="1616109"/>
                      <a:pt x="2030188" y="1643050"/>
                      <a:pt x="2016720" y="1675379"/>
                    </a:cubicBezTo>
                    <a:cubicBezTo>
                      <a:pt x="1945792" y="1839719"/>
                      <a:pt x="1767126" y="2016631"/>
                      <a:pt x="1525611" y="1995977"/>
                    </a:cubicBezTo>
                    <a:cubicBezTo>
                      <a:pt x="1443909" y="1988792"/>
                      <a:pt x="1369389" y="1960055"/>
                      <a:pt x="1299359" y="1909766"/>
                    </a:cubicBezTo>
                    <a:cubicBezTo>
                      <a:pt x="1269731" y="1991486"/>
                      <a:pt x="1240103" y="2069615"/>
                      <a:pt x="1212270" y="2145050"/>
                    </a:cubicBezTo>
                    <a:cubicBezTo>
                      <a:pt x="1275118" y="2148642"/>
                      <a:pt x="1340659" y="2145050"/>
                      <a:pt x="1403507" y="2157622"/>
                    </a:cubicBezTo>
                    <a:cubicBezTo>
                      <a:pt x="1548056" y="2187257"/>
                      <a:pt x="1656693" y="2274367"/>
                      <a:pt x="1734804" y="2396499"/>
                    </a:cubicBezTo>
                    <a:cubicBezTo>
                      <a:pt x="1747373" y="2415358"/>
                      <a:pt x="1748271" y="2456667"/>
                      <a:pt x="1735702" y="2473730"/>
                    </a:cubicBezTo>
                    <a:cubicBezTo>
                      <a:pt x="1585765" y="2674889"/>
                      <a:pt x="1279607" y="2784448"/>
                      <a:pt x="1040786" y="2585086"/>
                    </a:cubicBezTo>
                    <a:cubicBezTo>
                      <a:pt x="1020136" y="2568023"/>
                      <a:pt x="1001282" y="2549164"/>
                      <a:pt x="978836" y="2529407"/>
                    </a:cubicBezTo>
                    <a:cubicBezTo>
                      <a:pt x="926763" y="2585984"/>
                      <a:pt x="871995" y="2646152"/>
                      <a:pt x="815432" y="2708116"/>
                    </a:cubicBezTo>
                    <a:cubicBezTo>
                      <a:pt x="823513" y="2711708"/>
                      <a:pt x="829797" y="2716198"/>
                      <a:pt x="837878" y="2718892"/>
                    </a:cubicBezTo>
                    <a:cubicBezTo>
                      <a:pt x="1038990" y="2776366"/>
                      <a:pt x="1147627" y="2919153"/>
                      <a:pt x="1200599" y="3113128"/>
                    </a:cubicBezTo>
                    <a:cubicBezTo>
                      <a:pt x="1210475" y="3150846"/>
                      <a:pt x="1199701" y="3182277"/>
                      <a:pt x="1163788" y="3199339"/>
                    </a:cubicBezTo>
                    <a:cubicBezTo>
                      <a:pt x="1112612" y="3222688"/>
                      <a:pt x="1060538" y="3246037"/>
                      <a:pt x="1007567" y="3263100"/>
                    </a:cubicBezTo>
                    <a:cubicBezTo>
                      <a:pt x="963573" y="3277468"/>
                      <a:pt x="925865" y="3254119"/>
                      <a:pt x="916886" y="3215504"/>
                    </a:cubicBezTo>
                    <a:cubicBezTo>
                      <a:pt x="908806" y="3178685"/>
                      <a:pt x="931252" y="3147254"/>
                      <a:pt x="975245" y="3133783"/>
                    </a:cubicBezTo>
                    <a:cubicBezTo>
                      <a:pt x="1002180" y="3125701"/>
                      <a:pt x="1028216" y="3116720"/>
                      <a:pt x="1055151" y="3107740"/>
                    </a:cubicBezTo>
                    <a:cubicBezTo>
                      <a:pt x="1027319" y="2926338"/>
                      <a:pt x="800169" y="2793429"/>
                      <a:pt x="634072" y="2859883"/>
                    </a:cubicBezTo>
                    <a:cubicBezTo>
                      <a:pt x="584692" y="2879640"/>
                      <a:pt x="564939" y="2915561"/>
                      <a:pt x="590977" y="2963157"/>
                    </a:cubicBezTo>
                    <a:cubicBezTo>
                      <a:pt x="616115" y="3008956"/>
                      <a:pt x="655620" y="3046674"/>
                      <a:pt x="688839" y="3087983"/>
                    </a:cubicBezTo>
                    <a:cubicBezTo>
                      <a:pt x="694226" y="3094269"/>
                      <a:pt x="703204" y="3097862"/>
                      <a:pt x="711285" y="3103250"/>
                    </a:cubicBezTo>
                    <a:cubicBezTo>
                      <a:pt x="752585" y="3131987"/>
                      <a:pt x="764256" y="3167010"/>
                      <a:pt x="742709" y="3201135"/>
                    </a:cubicBezTo>
                    <a:cubicBezTo>
                      <a:pt x="721161" y="3236159"/>
                      <a:pt x="681656" y="3241547"/>
                      <a:pt x="636765" y="3214606"/>
                    </a:cubicBezTo>
                    <a:cubicBezTo>
                      <a:pt x="560450" y="3167908"/>
                      <a:pt x="504785" y="3104148"/>
                      <a:pt x="467975" y="3023325"/>
                    </a:cubicBezTo>
                    <a:cubicBezTo>
                      <a:pt x="461690" y="3009854"/>
                      <a:pt x="456303" y="2996384"/>
                      <a:pt x="449120" y="2978423"/>
                    </a:cubicBezTo>
                    <a:cubicBezTo>
                      <a:pt x="412309" y="2996384"/>
                      <a:pt x="378192" y="3016141"/>
                      <a:pt x="341381" y="3030509"/>
                    </a:cubicBezTo>
                    <a:cubicBezTo>
                      <a:pt x="264168" y="3061940"/>
                      <a:pt x="186956" y="3092474"/>
                      <a:pt x="107947" y="3120313"/>
                    </a:cubicBezTo>
                    <a:cubicBezTo>
                      <a:pt x="54078" y="3139171"/>
                      <a:pt x="16369" y="3123905"/>
                      <a:pt x="3800" y="3083493"/>
                    </a:cubicBezTo>
                    <a:cubicBezTo>
                      <a:pt x="-9668" y="3040388"/>
                      <a:pt x="12778" y="3008956"/>
                      <a:pt x="69341" y="2990996"/>
                    </a:cubicBezTo>
                    <a:cubicBezTo>
                      <a:pt x="513764" y="2850903"/>
                      <a:pt x="846856" y="2574309"/>
                      <a:pt x="1055151" y="2158520"/>
                    </a:cubicBezTo>
                    <a:cubicBezTo>
                      <a:pt x="1269731" y="1730159"/>
                      <a:pt x="1286790" y="1287430"/>
                      <a:pt x="1122488" y="836618"/>
                    </a:cubicBezTo>
                    <a:cubicBezTo>
                      <a:pt x="1112612" y="809677"/>
                      <a:pt x="1099145" y="793512"/>
                      <a:pt x="1069516" y="783634"/>
                    </a:cubicBezTo>
                    <a:cubicBezTo>
                      <a:pt x="839674" y="703709"/>
                      <a:pt x="727446" y="451362"/>
                      <a:pt x="815432" y="204403"/>
                    </a:cubicBezTo>
                    <a:cubicBezTo>
                      <a:pt x="836980" y="143337"/>
                      <a:pt x="874689" y="88557"/>
                      <a:pt x="907908" y="31981"/>
                    </a:cubicBezTo>
                    <a:cubicBezTo>
                      <a:pt x="924967" y="4142"/>
                      <a:pt x="953697" y="-7532"/>
                      <a:pt x="986019" y="5040"/>
                    </a:cubicBezTo>
                    <a:cubicBezTo>
                      <a:pt x="1170970" y="77781"/>
                      <a:pt x="1302951" y="199015"/>
                      <a:pt x="1337966" y="402868"/>
                    </a:cubicBezTo>
                    <a:cubicBezTo>
                      <a:pt x="1358616" y="522306"/>
                      <a:pt x="1328090" y="630968"/>
                      <a:pt x="1254468" y="726160"/>
                    </a:cubicBezTo>
                    <a:cubicBezTo>
                      <a:pt x="1238307" y="746814"/>
                      <a:pt x="1235614" y="762979"/>
                      <a:pt x="1245490" y="786328"/>
                    </a:cubicBezTo>
                    <a:cubicBezTo>
                      <a:pt x="1260753" y="824045"/>
                      <a:pt x="1273323" y="863558"/>
                      <a:pt x="1289483" y="907562"/>
                    </a:cubicBezTo>
                    <a:close/>
                    <a:moveTo>
                      <a:pt x="1870375" y="1665501"/>
                    </a:moveTo>
                    <a:cubicBezTo>
                      <a:pt x="1729417" y="1546961"/>
                      <a:pt x="1529202" y="1553247"/>
                      <a:pt x="1395426" y="1677175"/>
                    </a:cubicBezTo>
                    <a:cubicBezTo>
                      <a:pt x="1332579" y="1736445"/>
                      <a:pt x="1339761" y="1786735"/>
                      <a:pt x="1417872" y="1826249"/>
                    </a:cubicBezTo>
                    <a:cubicBezTo>
                      <a:pt x="1582174" y="1908867"/>
                      <a:pt x="1770716" y="1842413"/>
                      <a:pt x="1870375" y="1665501"/>
                    </a:cubicBezTo>
                    <a:close/>
                    <a:moveTo>
                      <a:pt x="984223" y="147827"/>
                    </a:moveTo>
                    <a:cubicBezTo>
                      <a:pt x="968960" y="181054"/>
                      <a:pt x="950106" y="213383"/>
                      <a:pt x="938434" y="247509"/>
                    </a:cubicBezTo>
                    <a:cubicBezTo>
                      <a:pt x="886360" y="395684"/>
                      <a:pt x="939332" y="558228"/>
                      <a:pt x="1060538" y="632764"/>
                    </a:cubicBezTo>
                    <a:cubicBezTo>
                      <a:pt x="1117999" y="667788"/>
                      <a:pt x="1162890" y="655215"/>
                      <a:pt x="1184438" y="594149"/>
                    </a:cubicBezTo>
                    <a:cubicBezTo>
                      <a:pt x="1247285" y="410950"/>
                      <a:pt x="1173664" y="245713"/>
                      <a:pt x="984223" y="147827"/>
                    </a:cubicBezTo>
                    <a:close/>
                    <a:moveTo>
                      <a:pt x="1594743" y="2428828"/>
                    </a:moveTo>
                    <a:cubicBezTo>
                      <a:pt x="1529202" y="2347107"/>
                      <a:pt x="1447500" y="2292327"/>
                      <a:pt x="1340659" y="2281551"/>
                    </a:cubicBezTo>
                    <a:cubicBezTo>
                      <a:pt x="1245490" y="2272570"/>
                      <a:pt x="1161992" y="2299511"/>
                      <a:pt x="1092860" y="2367762"/>
                    </a:cubicBezTo>
                    <a:cubicBezTo>
                      <a:pt x="1067721" y="2392907"/>
                      <a:pt x="1065925" y="2413561"/>
                      <a:pt x="1089269" y="2443196"/>
                    </a:cubicBezTo>
                    <a:cubicBezTo>
                      <a:pt x="1209577" y="2595862"/>
                      <a:pt x="1468150" y="2590474"/>
                      <a:pt x="1594743" y="2428828"/>
                    </a:cubicBezTo>
                    <a:close/>
                    <a:moveTo>
                      <a:pt x="1777900" y="855476"/>
                    </a:moveTo>
                    <a:cubicBezTo>
                      <a:pt x="1598335" y="795308"/>
                      <a:pt x="1388244" y="917440"/>
                      <a:pt x="1354127" y="1103333"/>
                    </a:cubicBezTo>
                    <a:cubicBezTo>
                      <a:pt x="1343353" y="1159909"/>
                      <a:pt x="1364900" y="1186850"/>
                      <a:pt x="1424157" y="1191340"/>
                    </a:cubicBezTo>
                    <a:cubicBezTo>
                      <a:pt x="1610904" y="1207505"/>
                      <a:pt x="1773410" y="1053941"/>
                      <a:pt x="1777900" y="855476"/>
                    </a:cubicBezTo>
                    <a:close/>
                  </a:path>
                </a:pathLst>
              </a:custGeom>
              <a:grpFill/>
              <a:ln w="8971" cap="flat">
                <a:noFill/>
                <a:prstDash val="solid"/>
                <a:miter/>
              </a:ln>
            </p:spPr>
            <p:txBody>
              <a:bodyPr rtlCol="0" anchor="ctr"/>
              <a:lstStyle/>
              <a:p>
                <a:endParaRPr lang="en-US"/>
              </a:p>
            </p:txBody>
          </p:sp>
          <p:sp>
            <p:nvSpPr>
              <p:cNvPr id="13" name="Freeform 407">
                <a:extLst>
                  <a:ext uri="{FF2B5EF4-FFF2-40B4-BE49-F238E27FC236}">
                    <a16:creationId xmlns:a16="http://schemas.microsoft.com/office/drawing/2014/main" id="{5FB5C58F-DE2E-E72A-BE1F-2A936396BCD9}"/>
                  </a:ext>
                </a:extLst>
              </p:cNvPr>
              <p:cNvSpPr/>
              <p:nvPr/>
            </p:nvSpPr>
            <p:spPr>
              <a:xfrm>
                <a:off x="4658969" y="648132"/>
                <a:ext cx="2164692" cy="2067396"/>
              </a:xfrm>
              <a:custGeom>
                <a:avLst/>
                <a:gdLst>
                  <a:gd name="connsiteX0" fmla="*/ 1994377 w 2164692"/>
                  <a:gd name="connsiteY0" fmla="*/ 835194 h 2067396"/>
                  <a:gd name="connsiteX1" fmla="*/ 1700788 w 2164692"/>
                  <a:gd name="connsiteY1" fmla="*/ 792088 h 2067396"/>
                  <a:gd name="connsiteX2" fmla="*/ 1435033 w 2164692"/>
                  <a:gd name="connsiteY2" fmla="*/ 754371 h 2067396"/>
                  <a:gd name="connsiteX3" fmla="*/ 1335374 w 2164692"/>
                  <a:gd name="connsiteY3" fmla="*/ 681630 h 2067396"/>
                  <a:gd name="connsiteX4" fmla="*/ 1110918 w 2164692"/>
                  <a:gd name="connsiteY4" fmla="*/ 224532 h 2067396"/>
                  <a:gd name="connsiteX5" fmla="*/ 1083983 w 2164692"/>
                  <a:gd name="connsiteY5" fmla="*/ 175140 h 2067396"/>
                  <a:gd name="connsiteX6" fmla="*/ 995997 w 2164692"/>
                  <a:gd name="connsiteY6" fmla="*/ 345766 h 2067396"/>
                  <a:gd name="connsiteX7" fmla="*/ 928660 w 2164692"/>
                  <a:gd name="connsiteY7" fmla="*/ 381688 h 2067396"/>
                  <a:gd name="connsiteX8" fmla="*/ 873893 w 2164692"/>
                  <a:gd name="connsiteY8" fmla="*/ 332296 h 2067396"/>
                  <a:gd name="connsiteX9" fmla="*/ 882871 w 2164692"/>
                  <a:gd name="connsiteY9" fmla="*/ 277516 h 2067396"/>
                  <a:gd name="connsiteX10" fmla="*/ 987018 w 2164692"/>
                  <a:gd name="connsiteY10" fmla="*/ 64682 h 2067396"/>
                  <a:gd name="connsiteX11" fmla="*/ 1084881 w 2164692"/>
                  <a:gd name="connsiteY11" fmla="*/ 24 h 2067396"/>
                  <a:gd name="connsiteX12" fmla="*/ 1181846 w 2164692"/>
                  <a:gd name="connsiteY12" fmla="*/ 66478 h 2067396"/>
                  <a:gd name="connsiteX13" fmla="*/ 1433237 w 2164692"/>
                  <a:gd name="connsiteY13" fmla="*/ 579255 h 2067396"/>
                  <a:gd name="connsiteX14" fmla="*/ 1498778 w 2164692"/>
                  <a:gd name="connsiteY14" fmla="*/ 627748 h 2067396"/>
                  <a:gd name="connsiteX15" fmla="*/ 2059918 w 2164692"/>
                  <a:gd name="connsiteY15" fmla="*/ 708571 h 2067396"/>
                  <a:gd name="connsiteX16" fmla="*/ 2159576 w 2164692"/>
                  <a:gd name="connsiteY16" fmla="*/ 784904 h 2067396"/>
                  <a:gd name="connsiteX17" fmla="*/ 2120970 w 2164692"/>
                  <a:gd name="connsiteY17" fmla="*/ 900750 h 2067396"/>
                  <a:gd name="connsiteX18" fmla="*/ 1719643 w 2164692"/>
                  <a:gd name="connsiteY18" fmla="*/ 1289598 h 2067396"/>
                  <a:gd name="connsiteX19" fmla="*/ 1690014 w 2164692"/>
                  <a:gd name="connsiteY19" fmla="*/ 1378503 h 2067396"/>
                  <a:gd name="connsiteX20" fmla="*/ 1784286 w 2164692"/>
                  <a:gd name="connsiteY20" fmla="*/ 1920016 h 2067396"/>
                  <a:gd name="connsiteX21" fmla="*/ 1749271 w 2164692"/>
                  <a:gd name="connsiteY21" fmla="*/ 2045740 h 2067396"/>
                  <a:gd name="connsiteX22" fmla="*/ 1615495 w 2164692"/>
                  <a:gd name="connsiteY22" fmla="*/ 2044842 h 2067396"/>
                  <a:gd name="connsiteX23" fmla="*/ 1118101 w 2164692"/>
                  <a:gd name="connsiteY23" fmla="*/ 1781719 h 2067396"/>
                  <a:gd name="connsiteX24" fmla="*/ 1044479 w 2164692"/>
                  <a:gd name="connsiteY24" fmla="*/ 1782617 h 2067396"/>
                  <a:gd name="connsiteX25" fmla="*/ 547085 w 2164692"/>
                  <a:gd name="connsiteY25" fmla="*/ 2044842 h 2067396"/>
                  <a:gd name="connsiteX26" fmla="*/ 414207 w 2164692"/>
                  <a:gd name="connsiteY26" fmla="*/ 2044842 h 2067396"/>
                  <a:gd name="connsiteX27" fmla="*/ 379192 w 2164692"/>
                  <a:gd name="connsiteY27" fmla="*/ 1919118 h 2067396"/>
                  <a:gd name="connsiteX28" fmla="*/ 475259 w 2164692"/>
                  <a:gd name="connsiteY28" fmla="*/ 1365032 h 2067396"/>
                  <a:gd name="connsiteX29" fmla="*/ 453711 w 2164692"/>
                  <a:gd name="connsiteY29" fmla="*/ 1299476 h 2067396"/>
                  <a:gd name="connsiteX30" fmla="*/ 43406 w 2164692"/>
                  <a:gd name="connsiteY30" fmla="*/ 900750 h 2067396"/>
                  <a:gd name="connsiteX31" fmla="*/ 1208 w 2164692"/>
                  <a:gd name="connsiteY31" fmla="*/ 798374 h 2067396"/>
                  <a:gd name="connsiteX32" fmla="*/ 96377 w 2164692"/>
                  <a:gd name="connsiteY32" fmla="*/ 711265 h 2067396"/>
                  <a:gd name="connsiteX33" fmla="*/ 653028 w 2164692"/>
                  <a:gd name="connsiteY33" fmla="*/ 630442 h 2067396"/>
                  <a:gd name="connsiteX34" fmla="*/ 734730 w 2164692"/>
                  <a:gd name="connsiteY34" fmla="*/ 576561 h 2067396"/>
                  <a:gd name="connsiteX35" fmla="*/ 826308 w 2164692"/>
                  <a:gd name="connsiteY35" fmla="*/ 540639 h 2067396"/>
                  <a:gd name="connsiteX36" fmla="*/ 854141 w 2164692"/>
                  <a:gd name="connsiteY36" fmla="*/ 636729 h 2067396"/>
                  <a:gd name="connsiteX37" fmla="*/ 698817 w 2164692"/>
                  <a:gd name="connsiteY37" fmla="*/ 761555 h 2067396"/>
                  <a:gd name="connsiteX38" fmla="*/ 221175 w 2164692"/>
                  <a:gd name="connsiteY38" fmla="*/ 828907 h 2067396"/>
                  <a:gd name="connsiteX39" fmla="*/ 173590 w 2164692"/>
                  <a:gd name="connsiteY39" fmla="*/ 837888 h 2067396"/>
                  <a:gd name="connsiteX40" fmla="*/ 209503 w 2164692"/>
                  <a:gd name="connsiteY40" fmla="*/ 874707 h 2067396"/>
                  <a:gd name="connsiteX41" fmla="*/ 568633 w 2164692"/>
                  <a:gd name="connsiteY41" fmla="*/ 1224041 h 2067396"/>
                  <a:gd name="connsiteX42" fmla="*/ 612626 w 2164692"/>
                  <a:gd name="connsiteY42" fmla="*/ 1364134 h 2067396"/>
                  <a:gd name="connsiteX43" fmla="*/ 519252 w 2164692"/>
                  <a:gd name="connsiteY43" fmla="*/ 1908342 h 2067396"/>
                  <a:gd name="connsiteX44" fmla="*/ 631480 w 2164692"/>
                  <a:gd name="connsiteY44" fmla="*/ 1849970 h 2067396"/>
                  <a:gd name="connsiteX45" fmla="*/ 1014851 w 2164692"/>
                  <a:gd name="connsiteY45" fmla="*/ 1647912 h 2067396"/>
                  <a:gd name="connsiteX46" fmla="*/ 1153116 w 2164692"/>
                  <a:gd name="connsiteY46" fmla="*/ 1648811 h 2067396"/>
                  <a:gd name="connsiteX47" fmla="*/ 1595743 w 2164692"/>
                  <a:gd name="connsiteY47" fmla="*/ 1882299 h 2067396"/>
                  <a:gd name="connsiteX48" fmla="*/ 1646021 w 2164692"/>
                  <a:gd name="connsiteY48" fmla="*/ 1907444 h 2067396"/>
                  <a:gd name="connsiteX49" fmla="*/ 1598436 w 2164692"/>
                  <a:gd name="connsiteY49" fmla="*/ 1626360 h 2067396"/>
                  <a:gd name="connsiteX50" fmla="*/ 1549954 w 2164692"/>
                  <a:gd name="connsiteY50" fmla="*/ 1348868 h 2067396"/>
                  <a:gd name="connsiteX51" fmla="*/ 1592152 w 2164692"/>
                  <a:gd name="connsiteY51" fmla="*/ 1228532 h 2067396"/>
                  <a:gd name="connsiteX52" fmla="*/ 1957566 w 2164692"/>
                  <a:gd name="connsiteY52" fmla="*/ 872911 h 2067396"/>
                  <a:gd name="connsiteX53" fmla="*/ 1994377 w 2164692"/>
                  <a:gd name="connsiteY53" fmla="*/ 835194 h 2067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2164692" h="2067396">
                    <a:moveTo>
                      <a:pt x="1994377" y="835194"/>
                    </a:moveTo>
                    <a:cubicBezTo>
                      <a:pt x="1892025" y="819927"/>
                      <a:pt x="1795958" y="805559"/>
                      <a:pt x="1700788" y="792088"/>
                    </a:cubicBezTo>
                    <a:cubicBezTo>
                      <a:pt x="1612802" y="779516"/>
                      <a:pt x="1523917" y="766943"/>
                      <a:pt x="1435033" y="754371"/>
                    </a:cubicBezTo>
                    <a:cubicBezTo>
                      <a:pt x="1388346" y="748084"/>
                      <a:pt x="1356024" y="724736"/>
                      <a:pt x="1335374" y="681630"/>
                    </a:cubicBezTo>
                    <a:cubicBezTo>
                      <a:pt x="1260855" y="528965"/>
                      <a:pt x="1185437" y="377197"/>
                      <a:pt x="1110918" y="224532"/>
                    </a:cubicBezTo>
                    <a:cubicBezTo>
                      <a:pt x="1103735" y="210163"/>
                      <a:pt x="1095655" y="196693"/>
                      <a:pt x="1083983" y="175140"/>
                    </a:cubicBezTo>
                    <a:cubicBezTo>
                      <a:pt x="1053458" y="237104"/>
                      <a:pt x="1029216" y="293680"/>
                      <a:pt x="995997" y="345766"/>
                    </a:cubicBezTo>
                    <a:cubicBezTo>
                      <a:pt x="983427" y="365523"/>
                      <a:pt x="950208" y="383484"/>
                      <a:pt x="928660" y="381688"/>
                    </a:cubicBezTo>
                    <a:cubicBezTo>
                      <a:pt x="908908" y="379891"/>
                      <a:pt x="885564" y="353849"/>
                      <a:pt x="873893" y="332296"/>
                    </a:cubicBezTo>
                    <a:cubicBezTo>
                      <a:pt x="866710" y="319723"/>
                      <a:pt x="875688" y="294578"/>
                      <a:pt x="882871" y="277516"/>
                    </a:cubicBezTo>
                    <a:cubicBezTo>
                      <a:pt x="916090" y="205673"/>
                      <a:pt x="952003" y="135627"/>
                      <a:pt x="987018" y="64682"/>
                    </a:cubicBezTo>
                    <a:cubicBezTo>
                      <a:pt x="1006771" y="23373"/>
                      <a:pt x="1038194" y="-874"/>
                      <a:pt x="1084881" y="24"/>
                    </a:cubicBezTo>
                    <a:cubicBezTo>
                      <a:pt x="1131568" y="24"/>
                      <a:pt x="1162094" y="25169"/>
                      <a:pt x="1181846" y="66478"/>
                    </a:cubicBezTo>
                    <a:cubicBezTo>
                      <a:pt x="1266242" y="237104"/>
                      <a:pt x="1350637" y="407730"/>
                      <a:pt x="1433237" y="579255"/>
                    </a:cubicBezTo>
                    <a:cubicBezTo>
                      <a:pt x="1447602" y="609788"/>
                      <a:pt x="1466456" y="623258"/>
                      <a:pt x="1498778" y="627748"/>
                    </a:cubicBezTo>
                    <a:cubicBezTo>
                      <a:pt x="1686423" y="653791"/>
                      <a:pt x="1873170" y="682528"/>
                      <a:pt x="2059918" y="708571"/>
                    </a:cubicBezTo>
                    <a:cubicBezTo>
                      <a:pt x="2108400" y="715755"/>
                      <a:pt x="2144313" y="736410"/>
                      <a:pt x="2159576" y="784904"/>
                    </a:cubicBezTo>
                    <a:cubicBezTo>
                      <a:pt x="2174839" y="832500"/>
                      <a:pt x="2154189" y="868421"/>
                      <a:pt x="2120970" y="900750"/>
                    </a:cubicBezTo>
                    <a:cubicBezTo>
                      <a:pt x="1987194" y="1030964"/>
                      <a:pt x="1855214" y="1161179"/>
                      <a:pt x="1719643" y="1289598"/>
                    </a:cubicBezTo>
                    <a:cubicBezTo>
                      <a:pt x="1691810" y="1316539"/>
                      <a:pt x="1683730" y="1340785"/>
                      <a:pt x="1690014" y="1378503"/>
                    </a:cubicBezTo>
                    <a:cubicBezTo>
                      <a:pt x="1723234" y="1559007"/>
                      <a:pt x="1752862" y="1739512"/>
                      <a:pt x="1784286" y="1920016"/>
                    </a:cubicBezTo>
                    <a:cubicBezTo>
                      <a:pt x="1793264" y="1968510"/>
                      <a:pt x="1791468" y="2012513"/>
                      <a:pt x="1749271" y="2045740"/>
                    </a:cubicBezTo>
                    <a:cubicBezTo>
                      <a:pt x="1705277" y="2079866"/>
                      <a:pt x="1661284" y="2069089"/>
                      <a:pt x="1615495" y="2044842"/>
                    </a:cubicBezTo>
                    <a:cubicBezTo>
                      <a:pt x="1450295" y="1956835"/>
                      <a:pt x="1283300" y="1870624"/>
                      <a:pt x="1118101" y="1781719"/>
                    </a:cubicBezTo>
                    <a:cubicBezTo>
                      <a:pt x="1091166" y="1767351"/>
                      <a:pt x="1070516" y="1768249"/>
                      <a:pt x="1044479" y="1782617"/>
                    </a:cubicBezTo>
                    <a:cubicBezTo>
                      <a:pt x="879280" y="1870624"/>
                      <a:pt x="712284" y="1956835"/>
                      <a:pt x="547085" y="2044842"/>
                    </a:cubicBezTo>
                    <a:cubicBezTo>
                      <a:pt x="501296" y="2069089"/>
                      <a:pt x="458200" y="2078968"/>
                      <a:pt x="414207" y="2044842"/>
                    </a:cubicBezTo>
                    <a:cubicBezTo>
                      <a:pt x="372009" y="2011615"/>
                      <a:pt x="371111" y="1967612"/>
                      <a:pt x="379192" y="1919118"/>
                    </a:cubicBezTo>
                    <a:cubicBezTo>
                      <a:pt x="411513" y="1734124"/>
                      <a:pt x="442040" y="1549129"/>
                      <a:pt x="475259" y="1365032"/>
                    </a:cubicBezTo>
                    <a:cubicBezTo>
                      <a:pt x="480646" y="1336295"/>
                      <a:pt x="474361" y="1319233"/>
                      <a:pt x="453711" y="1299476"/>
                    </a:cubicBezTo>
                    <a:cubicBezTo>
                      <a:pt x="316344" y="1167465"/>
                      <a:pt x="179875" y="1033659"/>
                      <a:pt x="43406" y="900750"/>
                    </a:cubicBezTo>
                    <a:cubicBezTo>
                      <a:pt x="13778" y="872013"/>
                      <a:pt x="-5077" y="840582"/>
                      <a:pt x="1208" y="798374"/>
                    </a:cubicBezTo>
                    <a:cubicBezTo>
                      <a:pt x="9288" y="750779"/>
                      <a:pt x="43406" y="719347"/>
                      <a:pt x="96377" y="711265"/>
                    </a:cubicBezTo>
                    <a:cubicBezTo>
                      <a:pt x="282227" y="684324"/>
                      <a:pt x="467178" y="656485"/>
                      <a:pt x="653028" y="630442"/>
                    </a:cubicBezTo>
                    <a:cubicBezTo>
                      <a:pt x="690737" y="625054"/>
                      <a:pt x="718569" y="616972"/>
                      <a:pt x="734730" y="576561"/>
                    </a:cubicBezTo>
                    <a:cubicBezTo>
                      <a:pt x="751789" y="534353"/>
                      <a:pt x="791293" y="522679"/>
                      <a:pt x="826308" y="540639"/>
                    </a:cubicBezTo>
                    <a:cubicBezTo>
                      <a:pt x="861323" y="558600"/>
                      <a:pt x="870301" y="593623"/>
                      <a:pt x="854141" y="636729"/>
                    </a:cubicBezTo>
                    <a:cubicBezTo>
                      <a:pt x="826308" y="709469"/>
                      <a:pt x="784110" y="752575"/>
                      <a:pt x="698817" y="761555"/>
                    </a:cubicBezTo>
                    <a:cubicBezTo>
                      <a:pt x="539004" y="777720"/>
                      <a:pt x="380090" y="805559"/>
                      <a:pt x="221175" y="828907"/>
                    </a:cubicBezTo>
                    <a:cubicBezTo>
                      <a:pt x="207708" y="830704"/>
                      <a:pt x="195138" y="834296"/>
                      <a:pt x="173590" y="837888"/>
                    </a:cubicBezTo>
                    <a:cubicBezTo>
                      <a:pt x="188853" y="853154"/>
                      <a:pt x="198729" y="863931"/>
                      <a:pt x="209503" y="874707"/>
                    </a:cubicBezTo>
                    <a:cubicBezTo>
                      <a:pt x="328914" y="991451"/>
                      <a:pt x="447426" y="1108195"/>
                      <a:pt x="568633" y="1224041"/>
                    </a:cubicBezTo>
                    <a:cubicBezTo>
                      <a:pt x="610830" y="1264453"/>
                      <a:pt x="623400" y="1307558"/>
                      <a:pt x="612626" y="1364134"/>
                    </a:cubicBezTo>
                    <a:cubicBezTo>
                      <a:pt x="579406" y="1541945"/>
                      <a:pt x="550676" y="1721551"/>
                      <a:pt x="519252" y="1908342"/>
                    </a:cubicBezTo>
                    <a:cubicBezTo>
                      <a:pt x="561450" y="1886789"/>
                      <a:pt x="596465" y="1868828"/>
                      <a:pt x="631480" y="1849970"/>
                    </a:cubicBezTo>
                    <a:cubicBezTo>
                      <a:pt x="758971" y="1782617"/>
                      <a:pt x="888258" y="1717061"/>
                      <a:pt x="1014851" y="1647912"/>
                    </a:cubicBezTo>
                    <a:cubicBezTo>
                      <a:pt x="1063333" y="1620972"/>
                      <a:pt x="1105531" y="1622767"/>
                      <a:pt x="1153116" y="1648811"/>
                    </a:cubicBezTo>
                    <a:cubicBezTo>
                      <a:pt x="1299461" y="1727837"/>
                      <a:pt x="1447602" y="1804170"/>
                      <a:pt x="1595743" y="1882299"/>
                    </a:cubicBezTo>
                    <a:cubicBezTo>
                      <a:pt x="1610108" y="1889483"/>
                      <a:pt x="1624473" y="1896667"/>
                      <a:pt x="1646021" y="1907444"/>
                    </a:cubicBezTo>
                    <a:cubicBezTo>
                      <a:pt x="1629860" y="1809558"/>
                      <a:pt x="1614597" y="1717959"/>
                      <a:pt x="1598436" y="1626360"/>
                    </a:cubicBezTo>
                    <a:cubicBezTo>
                      <a:pt x="1582276" y="1533862"/>
                      <a:pt x="1567012" y="1441365"/>
                      <a:pt x="1549954" y="1348868"/>
                    </a:cubicBezTo>
                    <a:cubicBezTo>
                      <a:pt x="1540976" y="1300374"/>
                      <a:pt x="1557136" y="1262657"/>
                      <a:pt x="1592152" y="1228532"/>
                    </a:cubicBezTo>
                    <a:cubicBezTo>
                      <a:pt x="1714256" y="1110889"/>
                      <a:pt x="1835462" y="991451"/>
                      <a:pt x="1957566" y="872911"/>
                    </a:cubicBezTo>
                    <a:cubicBezTo>
                      <a:pt x="1969238" y="862135"/>
                      <a:pt x="1979113" y="851358"/>
                      <a:pt x="1994377" y="835194"/>
                    </a:cubicBezTo>
                    <a:close/>
                  </a:path>
                </a:pathLst>
              </a:custGeom>
              <a:grpFill/>
              <a:ln w="8971" cap="flat">
                <a:noFill/>
                <a:prstDash val="solid"/>
                <a:miter/>
              </a:ln>
            </p:spPr>
            <p:txBody>
              <a:bodyPr rtlCol="0" anchor="ctr"/>
              <a:lstStyle/>
              <a:p>
                <a:endParaRPr lang="en-US"/>
              </a:p>
            </p:txBody>
          </p:sp>
          <p:sp>
            <p:nvSpPr>
              <p:cNvPr id="14" name="Freeform 408">
                <a:extLst>
                  <a:ext uri="{FF2B5EF4-FFF2-40B4-BE49-F238E27FC236}">
                    <a16:creationId xmlns:a16="http://schemas.microsoft.com/office/drawing/2014/main" id="{2724785F-79E3-2097-A676-492EB1836D6A}"/>
                  </a:ext>
                </a:extLst>
              </p:cNvPr>
              <p:cNvSpPr/>
              <p:nvPr/>
            </p:nvSpPr>
            <p:spPr>
              <a:xfrm>
                <a:off x="5871887" y="168271"/>
                <a:ext cx="159266" cy="311931"/>
              </a:xfrm>
              <a:custGeom>
                <a:avLst/>
                <a:gdLst>
                  <a:gd name="connsiteX0" fmla="*/ 159267 w 159266"/>
                  <a:gd name="connsiteY0" fmla="*/ 74873 h 311931"/>
                  <a:gd name="connsiteX1" fmla="*/ 130536 w 159266"/>
                  <a:gd name="connsiteY1" fmla="*/ 259867 h 311931"/>
                  <a:gd name="connsiteX2" fmla="*/ 57812 w 159266"/>
                  <a:gd name="connsiteY2" fmla="*/ 311055 h 311931"/>
                  <a:gd name="connsiteX3" fmla="*/ 352 w 159266"/>
                  <a:gd name="connsiteY3" fmla="*/ 243703 h 311931"/>
                  <a:gd name="connsiteX4" fmla="*/ 29082 w 159266"/>
                  <a:gd name="connsiteY4" fmla="*/ 49728 h 311931"/>
                  <a:gd name="connsiteX5" fmla="*/ 103601 w 159266"/>
                  <a:gd name="connsiteY5" fmla="*/ 1234 h 311931"/>
                  <a:gd name="connsiteX6" fmla="*/ 159267 w 159266"/>
                  <a:gd name="connsiteY6" fmla="*/ 74873 h 311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266" h="311931">
                    <a:moveTo>
                      <a:pt x="159267" y="74873"/>
                    </a:moveTo>
                    <a:cubicBezTo>
                      <a:pt x="150288" y="134143"/>
                      <a:pt x="143106" y="197005"/>
                      <a:pt x="130536" y="259867"/>
                    </a:cubicBezTo>
                    <a:cubicBezTo>
                      <a:pt x="123354" y="296687"/>
                      <a:pt x="95521" y="316443"/>
                      <a:pt x="57812" y="311055"/>
                    </a:cubicBezTo>
                    <a:cubicBezTo>
                      <a:pt x="21002" y="305667"/>
                      <a:pt x="-3239" y="280522"/>
                      <a:pt x="352" y="243703"/>
                    </a:cubicBezTo>
                    <a:cubicBezTo>
                      <a:pt x="6637" y="179045"/>
                      <a:pt x="16512" y="113488"/>
                      <a:pt x="29082" y="49728"/>
                    </a:cubicBezTo>
                    <a:cubicBezTo>
                      <a:pt x="36265" y="12909"/>
                      <a:pt x="65893" y="-5052"/>
                      <a:pt x="103601" y="1234"/>
                    </a:cubicBezTo>
                    <a:cubicBezTo>
                      <a:pt x="140412" y="7521"/>
                      <a:pt x="157471" y="32665"/>
                      <a:pt x="159267" y="74873"/>
                    </a:cubicBezTo>
                    <a:close/>
                  </a:path>
                </a:pathLst>
              </a:custGeom>
              <a:grpFill/>
              <a:ln w="8971" cap="flat">
                <a:noFill/>
                <a:prstDash val="solid"/>
                <a:miter/>
              </a:ln>
            </p:spPr>
            <p:txBody>
              <a:bodyPr rtlCol="0" anchor="ctr"/>
              <a:lstStyle/>
              <a:p>
                <a:endParaRPr lang="en-US"/>
              </a:p>
            </p:txBody>
          </p:sp>
          <p:sp>
            <p:nvSpPr>
              <p:cNvPr id="15" name="Freeform 409">
                <a:extLst>
                  <a:ext uri="{FF2B5EF4-FFF2-40B4-BE49-F238E27FC236}">
                    <a16:creationId xmlns:a16="http://schemas.microsoft.com/office/drawing/2014/main" id="{107252C8-0234-30CC-293F-DA073015F28C}"/>
                  </a:ext>
                </a:extLst>
              </p:cNvPr>
              <p:cNvSpPr/>
              <p:nvPr/>
            </p:nvSpPr>
            <p:spPr>
              <a:xfrm>
                <a:off x="5466801" y="166889"/>
                <a:ext cx="160355" cy="313885"/>
              </a:xfrm>
              <a:custGeom>
                <a:avLst/>
                <a:gdLst>
                  <a:gd name="connsiteX0" fmla="*/ 160332 w 160355"/>
                  <a:gd name="connsiteY0" fmla="*/ 237003 h 313885"/>
                  <a:gd name="connsiteX1" fmla="*/ 101973 w 160355"/>
                  <a:gd name="connsiteY1" fmla="*/ 313335 h 313885"/>
                  <a:gd name="connsiteX2" fmla="*/ 27454 w 160355"/>
                  <a:gd name="connsiteY2" fmla="*/ 256759 h 313885"/>
                  <a:gd name="connsiteX3" fmla="*/ 519 w 160355"/>
                  <a:gd name="connsiteY3" fmla="*/ 75357 h 313885"/>
                  <a:gd name="connsiteX4" fmla="*/ 56184 w 160355"/>
                  <a:gd name="connsiteY4" fmla="*/ 820 h 313885"/>
                  <a:gd name="connsiteX5" fmla="*/ 132499 w 160355"/>
                  <a:gd name="connsiteY5" fmla="*/ 53804 h 313885"/>
                  <a:gd name="connsiteX6" fmla="*/ 160332 w 160355"/>
                  <a:gd name="connsiteY6" fmla="*/ 237003 h 313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355" h="313885">
                    <a:moveTo>
                      <a:pt x="160332" y="237003"/>
                    </a:moveTo>
                    <a:cubicBezTo>
                      <a:pt x="161229" y="278312"/>
                      <a:pt x="136988" y="307947"/>
                      <a:pt x="101973" y="313335"/>
                    </a:cubicBezTo>
                    <a:cubicBezTo>
                      <a:pt x="67856" y="317825"/>
                      <a:pt x="34637" y="294477"/>
                      <a:pt x="27454" y="256759"/>
                    </a:cubicBezTo>
                    <a:cubicBezTo>
                      <a:pt x="16680" y="196591"/>
                      <a:pt x="7702" y="136423"/>
                      <a:pt x="519" y="75357"/>
                    </a:cubicBezTo>
                    <a:cubicBezTo>
                      <a:pt x="-3970" y="36742"/>
                      <a:pt x="21169" y="6208"/>
                      <a:pt x="56184" y="820"/>
                    </a:cubicBezTo>
                    <a:cubicBezTo>
                      <a:pt x="92097" y="-4568"/>
                      <a:pt x="125316" y="16985"/>
                      <a:pt x="132499" y="53804"/>
                    </a:cubicBezTo>
                    <a:cubicBezTo>
                      <a:pt x="144171" y="116666"/>
                      <a:pt x="151354" y="178631"/>
                      <a:pt x="160332" y="237003"/>
                    </a:cubicBezTo>
                    <a:close/>
                  </a:path>
                </a:pathLst>
              </a:custGeom>
              <a:grpFill/>
              <a:ln w="8971" cap="flat">
                <a:noFill/>
                <a:prstDash val="solid"/>
                <a:miter/>
              </a:ln>
            </p:spPr>
            <p:txBody>
              <a:bodyPr rtlCol="0" anchor="ctr"/>
              <a:lstStyle/>
              <a:p>
                <a:endParaRPr lang="en-US"/>
              </a:p>
            </p:txBody>
          </p:sp>
          <p:sp>
            <p:nvSpPr>
              <p:cNvPr id="16" name="Freeform 410">
                <a:extLst>
                  <a:ext uri="{FF2B5EF4-FFF2-40B4-BE49-F238E27FC236}">
                    <a16:creationId xmlns:a16="http://schemas.microsoft.com/office/drawing/2014/main" id="{58F02525-9B5B-436D-1471-35DD9DA42B01}"/>
                  </a:ext>
                </a:extLst>
              </p:cNvPr>
              <p:cNvSpPr/>
              <p:nvPr/>
            </p:nvSpPr>
            <p:spPr>
              <a:xfrm>
                <a:off x="6187892" y="371009"/>
                <a:ext cx="231121" cy="281339"/>
              </a:xfrm>
              <a:custGeom>
                <a:avLst/>
                <a:gdLst>
                  <a:gd name="connsiteX0" fmla="*/ 231122 w 231121"/>
                  <a:gd name="connsiteY0" fmla="*/ 58925 h 281339"/>
                  <a:gd name="connsiteX1" fmla="*/ 210472 w 231121"/>
                  <a:gd name="connsiteY1" fmla="*/ 108317 h 281339"/>
                  <a:gd name="connsiteX2" fmla="*/ 126077 w 231121"/>
                  <a:gd name="connsiteY2" fmla="*/ 244818 h 281339"/>
                  <a:gd name="connsiteX3" fmla="*/ 33601 w 231121"/>
                  <a:gd name="connsiteY3" fmla="*/ 271759 h 281339"/>
                  <a:gd name="connsiteX4" fmla="*/ 12053 w 231121"/>
                  <a:gd name="connsiteY4" fmla="*/ 174771 h 281339"/>
                  <a:gd name="connsiteX5" fmla="*/ 101835 w 231121"/>
                  <a:gd name="connsiteY5" fmla="*/ 31086 h 281339"/>
                  <a:gd name="connsiteX6" fmla="*/ 179946 w 231121"/>
                  <a:gd name="connsiteY6" fmla="*/ 5941 h 281339"/>
                  <a:gd name="connsiteX7" fmla="*/ 231122 w 231121"/>
                  <a:gd name="connsiteY7" fmla="*/ 58925 h 281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1121" h="281339">
                    <a:moveTo>
                      <a:pt x="231122" y="58925"/>
                    </a:moveTo>
                    <a:cubicBezTo>
                      <a:pt x="222144" y="81376"/>
                      <a:pt x="218552" y="96642"/>
                      <a:pt x="210472" y="108317"/>
                    </a:cubicBezTo>
                    <a:cubicBezTo>
                      <a:pt x="183537" y="154116"/>
                      <a:pt x="155705" y="199916"/>
                      <a:pt x="126077" y="244818"/>
                    </a:cubicBezTo>
                    <a:cubicBezTo>
                      <a:pt x="101835" y="281637"/>
                      <a:pt x="66820" y="290617"/>
                      <a:pt x="33601" y="271759"/>
                    </a:cubicBezTo>
                    <a:cubicBezTo>
                      <a:pt x="-517" y="252002"/>
                      <a:pt x="-10393" y="213386"/>
                      <a:pt x="12053" y="174771"/>
                    </a:cubicBezTo>
                    <a:cubicBezTo>
                      <a:pt x="40783" y="126277"/>
                      <a:pt x="70411" y="77784"/>
                      <a:pt x="101835" y="31086"/>
                    </a:cubicBezTo>
                    <a:cubicBezTo>
                      <a:pt x="120690" y="2349"/>
                      <a:pt x="151215" y="-7529"/>
                      <a:pt x="179946" y="5941"/>
                    </a:cubicBezTo>
                    <a:cubicBezTo>
                      <a:pt x="200596" y="16717"/>
                      <a:pt x="214961" y="41862"/>
                      <a:pt x="231122" y="58925"/>
                    </a:cubicBezTo>
                    <a:close/>
                  </a:path>
                </a:pathLst>
              </a:custGeom>
              <a:grpFill/>
              <a:ln w="8971" cap="flat">
                <a:noFill/>
                <a:prstDash val="solid"/>
                <a:miter/>
              </a:ln>
            </p:spPr>
            <p:txBody>
              <a:bodyPr rtlCol="0" anchor="ctr"/>
              <a:lstStyle/>
              <a:p>
                <a:endParaRPr lang="en-US"/>
              </a:p>
            </p:txBody>
          </p:sp>
          <p:sp>
            <p:nvSpPr>
              <p:cNvPr id="17" name="Freeform 411">
                <a:extLst>
                  <a:ext uri="{FF2B5EF4-FFF2-40B4-BE49-F238E27FC236}">
                    <a16:creationId xmlns:a16="http://schemas.microsoft.com/office/drawing/2014/main" id="{AE9AEF30-B0F9-0E1D-E1C6-1BCBF69F3282}"/>
                  </a:ext>
                </a:extLst>
              </p:cNvPr>
              <p:cNvSpPr/>
              <p:nvPr/>
            </p:nvSpPr>
            <p:spPr>
              <a:xfrm>
                <a:off x="5084914" y="370440"/>
                <a:ext cx="227981" cy="276684"/>
              </a:xfrm>
              <a:custGeom>
                <a:avLst/>
                <a:gdLst>
                  <a:gd name="connsiteX0" fmla="*/ 227981 w 227981"/>
                  <a:gd name="connsiteY0" fmla="*/ 229223 h 276684"/>
                  <a:gd name="connsiteX1" fmla="*/ 180396 w 227981"/>
                  <a:gd name="connsiteY1" fmla="*/ 275022 h 276684"/>
                  <a:gd name="connsiteX2" fmla="*/ 110366 w 227981"/>
                  <a:gd name="connsiteY2" fmla="*/ 256164 h 276684"/>
                  <a:gd name="connsiteX3" fmla="*/ 8014 w 227981"/>
                  <a:gd name="connsiteY3" fmla="*/ 94518 h 276684"/>
                  <a:gd name="connsiteX4" fmla="*/ 28664 w 227981"/>
                  <a:gd name="connsiteY4" fmla="*/ 15491 h 276684"/>
                  <a:gd name="connsiteX5" fmla="*/ 110366 w 227981"/>
                  <a:gd name="connsiteY5" fmla="*/ 18185 h 276684"/>
                  <a:gd name="connsiteX6" fmla="*/ 223492 w 227981"/>
                  <a:gd name="connsiteY6" fmla="*/ 198690 h 276684"/>
                  <a:gd name="connsiteX7" fmla="*/ 227981 w 227981"/>
                  <a:gd name="connsiteY7" fmla="*/ 229223 h 276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981" h="276684">
                    <a:moveTo>
                      <a:pt x="227981" y="229223"/>
                    </a:moveTo>
                    <a:cubicBezTo>
                      <a:pt x="215412" y="241795"/>
                      <a:pt x="201046" y="269634"/>
                      <a:pt x="180396" y="275022"/>
                    </a:cubicBezTo>
                    <a:cubicBezTo>
                      <a:pt x="159747" y="280410"/>
                      <a:pt x="122038" y="272328"/>
                      <a:pt x="110366" y="256164"/>
                    </a:cubicBezTo>
                    <a:cubicBezTo>
                      <a:pt x="71760" y="205874"/>
                      <a:pt x="39438" y="150196"/>
                      <a:pt x="8014" y="94518"/>
                    </a:cubicBezTo>
                    <a:cubicBezTo>
                      <a:pt x="-8147" y="65781"/>
                      <a:pt x="832" y="35248"/>
                      <a:pt x="28664" y="15491"/>
                    </a:cubicBezTo>
                    <a:cubicBezTo>
                      <a:pt x="55599" y="-4266"/>
                      <a:pt x="91512" y="-6960"/>
                      <a:pt x="110366" y="18185"/>
                    </a:cubicBezTo>
                    <a:cubicBezTo>
                      <a:pt x="152564" y="75659"/>
                      <a:pt x="186681" y="138521"/>
                      <a:pt x="223492" y="198690"/>
                    </a:cubicBezTo>
                    <a:cubicBezTo>
                      <a:pt x="225288" y="204078"/>
                      <a:pt x="224390" y="211262"/>
                      <a:pt x="227981" y="229223"/>
                    </a:cubicBezTo>
                    <a:close/>
                  </a:path>
                </a:pathLst>
              </a:custGeom>
              <a:grpFill/>
              <a:ln w="8971" cap="flat">
                <a:noFill/>
                <a:prstDash val="solid"/>
                <a:miter/>
              </a:ln>
            </p:spPr>
            <p:txBody>
              <a:bodyPr rtlCol="0" anchor="ctr"/>
              <a:lstStyle/>
              <a:p>
                <a:endParaRPr lang="en-US"/>
              </a:p>
            </p:txBody>
          </p:sp>
        </p:grpSp>
      </p:grpSp>
      <p:grpSp>
        <p:nvGrpSpPr>
          <p:cNvPr id="18" name="Graphic 3">
            <a:extLst>
              <a:ext uri="{FF2B5EF4-FFF2-40B4-BE49-F238E27FC236}">
                <a16:creationId xmlns:a16="http://schemas.microsoft.com/office/drawing/2014/main" id="{C4235027-645F-383A-881A-4947A6DE05A0}"/>
              </a:ext>
            </a:extLst>
          </p:cNvPr>
          <p:cNvGrpSpPr/>
          <p:nvPr/>
        </p:nvGrpSpPr>
        <p:grpSpPr>
          <a:xfrm>
            <a:off x="10078415" y="2030144"/>
            <a:ext cx="948997" cy="948995"/>
            <a:chOff x="665400" y="3833425"/>
            <a:chExt cx="948997" cy="948995"/>
          </a:xfrm>
          <a:solidFill>
            <a:schemeClr val="bg1"/>
          </a:solidFill>
        </p:grpSpPr>
        <p:sp>
          <p:nvSpPr>
            <p:cNvPr id="19" name="Freeform 1464">
              <a:extLst>
                <a:ext uri="{FF2B5EF4-FFF2-40B4-BE49-F238E27FC236}">
                  <a16:creationId xmlns:a16="http://schemas.microsoft.com/office/drawing/2014/main" id="{E431F010-F1B1-8670-3792-DBD2E56ECD6D}"/>
                </a:ext>
              </a:extLst>
            </p:cNvPr>
            <p:cNvSpPr/>
            <p:nvPr/>
          </p:nvSpPr>
          <p:spPr>
            <a:xfrm>
              <a:off x="665400" y="3833425"/>
              <a:ext cx="948997" cy="948995"/>
            </a:xfrm>
            <a:custGeom>
              <a:avLst/>
              <a:gdLst>
                <a:gd name="connsiteX0" fmla="*/ 872200 w 948997"/>
                <a:gd name="connsiteY0" fmla="*/ 677462 h 948995"/>
                <a:gd name="connsiteX1" fmla="*/ 641808 w 948997"/>
                <a:gd name="connsiteY1" fmla="*/ 677462 h 948995"/>
                <a:gd name="connsiteX2" fmla="*/ 641808 w 948997"/>
                <a:gd name="connsiteY2" fmla="*/ 320903 h 948995"/>
                <a:gd name="connsiteX3" fmla="*/ 658264 w 948997"/>
                <a:gd name="connsiteY3" fmla="*/ 312675 h 948995"/>
                <a:gd name="connsiteX4" fmla="*/ 713120 w 948997"/>
                <a:gd name="connsiteY4" fmla="*/ 381244 h 948995"/>
                <a:gd name="connsiteX5" fmla="*/ 671978 w 948997"/>
                <a:gd name="connsiteY5" fmla="*/ 477240 h 948995"/>
                <a:gd name="connsiteX6" fmla="*/ 809116 w 948997"/>
                <a:gd name="connsiteY6" fmla="*/ 614379 h 948995"/>
                <a:gd name="connsiteX7" fmla="*/ 946255 w 948997"/>
                <a:gd name="connsiteY7" fmla="*/ 477240 h 948995"/>
                <a:gd name="connsiteX8" fmla="*/ 809116 w 948997"/>
                <a:gd name="connsiteY8" fmla="*/ 340102 h 948995"/>
                <a:gd name="connsiteX9" fmla="*/ 735062 w 948997"/>
                <a:gd name="connsiteY9" fmla="*/ 362045 h 948995"/>
                <a:gd name="connsiteX10" fmla="*/ 680206 w 948997"/>
                <a:gd name="connsiteY10" fmla="*/ 293475 h 948995"/>
                <a:gd name="connsiteX11" fmla="*/ 732319 w 948997"/>
                <a:gd name="connsiteY11" fmla="*/ 186508 h 948995"/>
                <a:gd name="connsiteX12" fmla="*/ 784432 w 948997"/>
                <a:gd name="connsiteY12" fmla="*/ 186508 h 948995"/>
                <a:gd name="connsiteX13" fmla="*/ 814602 w 948997"/>
                <a:gd name="connsiteY13" fmla="*/ 246849 h 948995"/>
                <a:gd name="connsiteX14" fmla="*/ 940769 w 948997"/>
                <a:gd name="connsiteY14" fmla="*/ 246849 h 948995"/>
                <a:gd name="connsiteX15" fmla="*/ 902371 w 948997"/>
                <a:gd name="connsiteY15" fmla="*/ 170051 h 948995"/>
                <a:gd name="connsiteX16" fmla="*/ 940769 w 948997"/>
                <a:gd name="connsiteY16" fmla="*/ 93254 h 948995"/>
                <a:gd name="connsiteX17" fmla="*/ 814602 w 948997"/>
                <a:gd name="connsiteY17" fmla="*/ 93254 h 948995"/>
                <a:gd name="connsiteX18" fmla="*/ 784432 w 948997"/>
                <a:gd name="connsiteY18" fmla="*/ 153594 h 948995"/>
                <a:gd name="connsiteX19" fmla="*/ 732319 w 948997"/>
                <a:gd name="connsiteY19" fmla="*/ 153594 h 948995"/>
                <a:gd name="connsiteX20" fmla="*/ 565010 w 948997"/>
                <a:gd name="connsiteY20" fmla="*/ 0 h 948995"/>
                <a:gd name="connsiteX21" fmla="*/ 458042 w 948997"/>
                <a:gd name="connsiteY21" fmla="*/ 38399 h 948995"/>
                <a:gd name="connsiteX22" fmla="*/ 414158 w 948997"/>
                <a:gd name="connsiteY22" fmla="*/ 0 h 948995"/>
                <a:gd name="connsiteX23" fmla="*/ 230393 w 948997"/>
                <a:gd name="connsiteY23" fmla="*/ 0 h 948995"/>
                <a:gd name="connsiteX24" fmla="*/ 186508 w 948997"/>
                <a:gd name="connsiteY24" fmla="*/ 30170 h 948995"/>
                <a:gd name="connsiteX25" fmla="*/ 76798 w 948997"/>
                <a:gd name="connsiteY25" fmla="*/ 30170 h 948995"/>
                <a:gd name="connsiteX26" fmla="*/ 0 w 948997"/>
                <a:gd name="connsiteY26" fmla="*/ 106968 h 948995"/>
                <a:gd name="connsiteX27" fmla="*/ 0 w 948997"/>
                <a:gd name="connsiteY27" fmla="*/ 872198 h 948995"/>
                <a:gd name="connsiteX28" fmla="*/ 76798 w 948997"/>
                <a:gd name="connsiteY28" fmla="*/ 948995 h 948995"/>
                <a:gd name="connsiteX29" fmla="*/ 565010 w 948997"/>
                <a:gd name="connsiteY29" fmla="*/ 948995 h 948995"/>
                <a:gd name="connsiteX30" fmla="*/ 641808 w 948997"/>
                <a:gd name="connsiteY30" fmla="*/ 872198 h 948995"/>
                <a:gd name="connsiteX31" fmla="*/ 641808 w 948997"/>
                <a:gd name="connsiteY31" fmla="*/ 825571 h 948995"/>
                <a:gd name="connsiteX32" fmla="*/ 872200 w 948997"/>
                <a:gd name="connsiteY32" fmla="*/ 825571 h 948995"/>
                <a:gd name="connsiteX33" fmla="*/ 948998 w 948997"/>
                <a:gd name="connsiteY33" fmla="*/ 748774 h 948995"/>
                <a:gd name="connsiteX34" fmla="*/ 872200 w 948997"/>
                <a:gd name="connsiteY34" fmla="*/ 677462 h 948995"/>
                <a:gd name="connsiteX35" fmla="*/ 872200 w 948997"/>
                <a:gd name="connsiteY35" fmla="*/ 677462 h 948995"/>
                <a:gd name="connsiteX36" fmla="*/ 918827 w 948997"/>
                <a:gd name="connsiteY36" fmla="*/ 477240 h 948995"/>
                <a:gd name="connsiteX37" fmla="*/ 811859 w 948997"/>
                <a:gd name="connsiteY37" fmla="*/ 584208 h 948995"/>
                <a:gd name="connsiteX38" fmla="*/ 704891 w 948997"/>
                <a:gd name="connsiteY38" fmla="*/ 477240 h 948995"/>
                <a:gd name="connsiteX39" fmla="*/ 811859 w 948997"/>
                <a:gd name="connsiteY39" fmla="*/ 370273 h 948995"/>
                <a:gd name="connsiteX40" fmla="*/ 918827 w 948997"/>
                <a:gd name="connsiteY40" fmla="*/ 477240 h 948995"/>
                <a:gd name="connsiteX41" fmla="*/ 918827 w 948997"/>
                <a:gd name="connsiteY41" fmla="*/ 477240 h 948995"/>
                <a:gd name="connsiteX42" fmla="*/ 836544 w 948997"/>
                <a:gd name="connsiteY42" fmla="*/ 216678 h 948995"/>
                <a:gd name="connsiteX43" fmla="*/ 820088 w 948997"/>
                <a:gd name="connsiteY43" fmla="*/ 186508 h 948995"/>
                <a:gd name="connsiteX44" fmla="*/ 877686 w 948997"/>
                <a:gd name="connsiteY44" fmla="*/ 186508 h 948995"/>
                <a:gd name="connsiteX45" fmla="*/ 894142 w 948997"/>
                <a:gd name="connsiteY45" fmla="*/ 216678 h 948995"/>
                <a:gd name="connsiteX46" fmla="*/ 836544 w 948997"/>
                <a:gd name="connsiteY46" fmla="*/ 216678 h 948995"/>
                <a:gd name="connsiteX47" fmla="*/ 836544 w 948997"/>
                <a:gd name="connsiteY47" fmla="*/ 126167 h 948995"/>
                <a:gd name="connsiteX48" fmla="*/ 894142 w 948997"/>
                <a:gd name="connsiteY48" fmla="*/ 126167 h 948995"/>
                <a:gd name="connsiteX49" fmla="*/ 877686 w 948997"/>
                <a:gd name="connsiteY49" fmla="*/ 156337 h 948995"/>
                <a:gd name="connsiteX50" fmla="*/ 820088 w 948997"/>
                <a:gd name="connsiteY50" fmla="*/ 156337 h 948995"/>
                <a:gd name="connsiteX51" fmla="*/ 836544 w 948997"/>
                <a:gd name="connsiteY51" fmla="*/ 126167 h 948995"/>
                <a:gd name="connsiteX52" fmla="*/ 186508 w 948997"/>
                <a:gd name="connsiteY52" fmla="*/ 126167 h 948995"/>
                <a:gd name="connsiteX53" fmla="*/ 230393 w 948997"/>
                <a:gd name="connsiteY53" fmla="*/ 156337 h 948995"/>
                <a:gd name="connsiteX54" fmla="*/ 400444 w 948997"/>
                <a:gd name="connsiteY54" fmla="*/ 156337 h 948995"/>
                <a:gd name="connsiteX55" fmla="*/ 400444 w 948997"/>
                <a:gd name="connsiteY55" fmla="*/ 172794 h 948995"/>
                <a:gd name="connsiteX56" fmla="*/ 455300 w 948997"/>
                <a:gd name="connsiteY56" fmla="*/ 296218 h 948995"/>
                <a:gd name="connsiteX57" fmla="*/ 430615 w 948997"/>
                <a:gd name="connsiteY57" fmla="*/ 326389 h 948995"/>
                <a:gd name="connsiteX58" fmla="*/ 323647 w 948997"/>
                <a:gd name="connsiteY58" fmla="*/ 293475 h 948995"/>
                <a:gd name="connsiteX59" fmla="*/ 126167 w 948997"/>
                <a:gd name="connsiteY59" fmla="*/ 490954 h 948995"/>
                <a:gd name="connsiteX60" fmla="*/ 323647 w 948997"/>
                <a:gd name="connsiteY60" fmla="*/ 688433 h 948995"/>
                <a:gd name="connsiteX61" fmla="*/ 521126 w 948997"/>
                <a:gd name="connsiteY61" fmla="*/ 490954 h 948995"/>
                <a:gd name="connsiteX62" fmla="*/ 455300 w 948997"/>
                <a:gd name="connsiteY62" fmla="*/ 342845 h 948995"/>
                <a:gd name="connsiteX63" fmla="*/ 479984 w 948997"/>
                <a:gd name="connsiteY63" fmla="*/ 312675 h 948995"/>
                <a:gd name="connsiteX64" fmla="*/ 554039 w 948997"/>
                <a:gd name="connsiteY64" fmla="*/ 337360 h 948995"/>
                <a:gd name="connsiteX65" fmla="*/ 554039 w 948997"/>
                <a:gd name="connsiteY65" fmla="*/ 677462 h 948995"/>
                <a:gd name="connsiteX66" fmla="*/ 474499 w 948997"/>
                <a:gd name="connsiteY66" fmla="*/ 677462 h 948995"/>
                <a:gd name="connsiteX67" fmla="*/ 364788 w 948997"/>
                <a:gd name="connsiteY67" fmla="*/ 718604 h 948995"/>
                <a:gd name="connsiteX68" fmla="*/ 340103 w 948997"/>
                <a:gd name="connsiteY68" fmla="*/ 754260 h 948995"/>
                <a:gd name="connsiteX69" fmla="*/ 364788 w 948997"/>
                <a:gd name="connsiteY69" fmla="*/ 789916 h 948995"/>
                <a:gd name="connsiteX70" fmla="*/ 474499 w 948997"/>
                <a:gd name="connsiteY70" fmla="*/ 831057 h 948995"/>
                <a:gd name="connsiteX71" fmla="*/ 554039 w 948997"/>
                <a:gd name="connsiteY71" fmla="*/ 831057 h 948995"/>
                <a:gd name="connsiteX72" fmla="*/ 554039 w 948997"/>
                <a:gd name="connsiteY72" fmla="*/ 861227 h 948995"/>
                <a:gd name="connsiteX73" fmla="*/ 93254 w 948997"/>
                <a:gd name="connsiteY73" fmla="*/ 861227 h 948995"/>
                <a:gd name="connsiteX74" fmla="*/ 93254 w 948997"/>
                <a:gd name="connsiteY74" fmla="*/ 126167 h 948995"/>
                <a:gd name="connsiteX75" fmla="*/ 186508 w 948997"/>
                <a:gd name="connsiteY75" fmla="*/ 126167 h 948995"/>
                <a:gd name="connsiteX76" fmla="*/ 397701 w 948997"/>
                <a:gd name="connsiteY76" fmla="*/ 570495 h 948995"/>
                <a:gd name="connsiteX77" fmla="*/ 367531 w 948997"/>
                <a:gd name="connsiteY77" fmla="*/ 570495 h 948995"/>
                <a:gd name="connsiteX78" fmla="*/ 367531 w 948997"/>
                <a:gd name="connsiteY78" fmla="*/ 447070 h 948995"/>
                <a:gd name="connsiteX79" fmla="*/ 397701 w 948997"/>
                <a:gd name="connsiteY79" fmla="*/ 447070 h 948995"/>
                <a:gd name="connsiteX80" fmla="*/ 397701 w 948997"/>
                <a:gd name="connsiteY80" fmla="*/ 570495 h 948995"/>
                <a:gd name="connsiteX81" fmla="*/ 337360 w 948997"/>
                <a:gd name="connsiteY81" fmla="*/ 570495 h 948995"/>
                <a:gd name="connsiteX82" fmla="*/ 307190 w 948997"/>
                <a:gd name="connsiteY82" fmla="*/ 570495 h 948995"/>
                <a:gd name="connsiteX83" fmla="*/ 307190 w 948997"/>
                <a:gd name="connsiteY83" fmla="*/ 416900 h 948995"/>
                <a:gd name="connsiteX84" fmla="*/ 337360 w 948997"/>
                <a:gd name="connsiteY84" fmla="*/ 416900 h 948995"/>
                <a:gd name="connsiteX85" fmla="*/ 337360 w 948997"/>
                <a:gd name="connsiteY85" fmla="*/ 570495 h 948995"/>
                <a:gd name="connsiteX86" fmla="*/ 277020 w 948997"/>
                <a:gd name="connsiteY86" fmla="*/ 570495 h 948995"/>
                <a:gd name="connsiteX87" fmla="*/ 246849 w 948997"/>
                <a:gd name="connsiteY87" fmla="*/ 570495 h 948995"/>
                <a:gd name="connsiteX88" fmla="*/ 246849 w 948997"/>
                <a:gd name="connsiteY88" fmla="*/ 510154 h 948995"/>
                <a:gd name="connsiteX89" fmla="*/ 277020 w 948997"/>
                <a:gd name="connsiteY89" fmla="*/ 510154 h 948995"/>
                <a:gd name="connsiteX90" fmla="*/ 277020 w 948997"/>
                <a:gd name="connsiteY90" fmla="*/ 570495 h 948995"/>
                <a:gd name="connsiteX91" fmla="*/ 452557 w 948997"/>
                <a:gd name="connsiteY91" fmla="*/ 600665 h 948995"/>
                <a:gd name="connsiteX92" fmla="*/ 323647 w 948997"/>
                <a:gd name="connsiteY92" fmla="*/ 661005 h 948995"/>
                <a:gd name="connsiteX93" fmla="*/ 194737 w 948997"/>
                <a:gd name="connsiteY93" fmla="*/ 600665 h 948995"/>
                <a:gd name="connsiteX94" fmla="*/ 452557 w 948997"/>
                <a:gd name="connsiteY94" fmla="*/ 600665 h 948995"/>
                <a:gd name="connsiteX95" fmla="*/ 471756 w 948997"/>
                <a:gd name="connsiteY95" fmla="*/ 570495 h 948995"/>
                <a:gd name="connsiteX96" fmla="*/ 427872 w 948997"/>
                <a:gd name="connsiteY96" fmla="*/ 570495 h 948995"/>
                <a:gd name="connsiteX97" fmla="*/ 427872 w 948997"/>
                <a:gd name="connsiteY97" fmla="*/ 416900 h 948995"/>
                <a:gd name="connsiteX98" fmla="*/ 367531 w 948997"/>
                <a:gd name="connsiteY98" fmla="*/ 416900 h 948995"/>
                <a:gd name="connsiteX99" fmla="*/ 367531 w 948997"/>
                <a:gd name="connsiteY99" fmla="*/ 386729 h 948995"/>
                <a:gd name="connsiteX100" fmla="*/ 277020 w 948997"/>
                <a:gd name="connsiteY100" fmla="*/ 386729 h 948995"/>
                <a:gd name="connsiteX101" fmla="*/ 277020 w 948997"/>
                <a:gd name="connsiteY101" fmla="*/ 477240 h 948995"/>
                <a:gd name="connsiteX102" fmla="*/ 216679 w 948997"/>
                <a:gd name="connsiteY102" fmla="*/ 477240 h 948995"/>
                <a:gd name="connsiteX103" fmla="*/ 216679 w 948997"/>
                <a:gd name="connsiteY103" fmla="*/ 567752 h 948995"/>
                <a:gd name="connsiteX104" fmla="*/ 172794 w 948997"/>
                <a:gd name="connsiteY104" fmla="*/ 567752 h 948995"/>
                <a:gd name="connsiteX105" fmla="*/ 153595 w 948997"/>
                <a:gd name="connsiteY105" fmla="*/ 490954 h 948995"/>
                <a:gd name="connsiteX106" fmla="*/ 320904 w 948997"/>
                <a:gd name="connsiteY106" fmla="*/ 323646 h 948995"/>
                <a:gd name="connsiteX107" fmla="*/ 488213 w 948997"/>
                <a:gd name="connsiteY107" fmla="*/ 490954 h 948995"/>
                <a:gd name="connsiteX108" fmla="*/ 471756 w 948997"/>
                <a:gd name="connsiteY108" fmla="*/ 570495 h 948995"/>
                <a:gd name="connsiteX109" fmla="*/ 471756 w 948997"/>
                <a:gd name="connsiteY109" fmla="*/ 570495 h 948995"/>
                <a:gd name="connsiteX110" fmla="*/ 373017 w 948997"/>
                <a:gd name="connsiteY110" fmla="*/ 759745 h 948995"/>
                <a:gd name="connsiteX111" fmla="*/ 367531 w 948997"/>
                <a:gd name="connsiteY111" fmla="*/ 754260 h 948995"/>
                <a:gd name="connsiteX112" fmla="*/ 373017 w 948997"/>
                <a:gd name="connsiteY112" fmla="*/ 748774 h 948995"/>
                <a:gd name="connsiteX113" fmla="*/ 460785 w 948997"/>
                <a:gd name="connsiteY113" fmla="*/ 715861 h 948995"/>
                <a:gd name="connsiteX114" fmla="*/ 460785 w 948997"/>
                <a:gd name="connsiteY114" fmla="*/ 795401 h 948995"/>
                <a:gd name="connsiteX115" fmla="*/ 373017 w 948997"/>
                <a:gd name="connsiteY115" fmla="*/ 759745 h 948995"/>
                <a:gd name="connsiteX116" fmla="*/ 490955 w 948997"/>
                <a:gd name="connsiteY116" fmla="*/ 798144 h 948995"/>
                <a:gd name="connsiteX117" fmla="*/ 490955 w 948997"/>
                <a:gd name="connsiteY117" fmla="*/ 767973 h 948995"/>
                <a:gd name="connsiteX118" fmla="*/ 795403 w 948997"/>
                <a:gd name="connsiteY118" fmla="*/ 767973 h 948995"/>
                <a:gd name="connsiteX119" fmla="*/ 795403 w 948997"/>
                <a:gd name="connsiteY119" fmla="*/ 798144 h 948995"/>
                <a:gd name="connsiteX120" fmla="*/ 490955 w 948997"/>
                <a:gd name="connsiteY120" fmla="*/ 798144 h 948995"/>
                <a:gd name="connsiteX121" fmla="*/ 795403 w 948997"/>
                <a:gd name="connsiteY121" fmla="*/ 737803 h 948995"/>
                <a:gd name="connsiteX122" fmla="*/ 490955 w 948997"/>
                <a:gd name="connsiteY122" fmla="*/ 737803 h 948995"/>
                <a:gd name="connsiteX123" fmla="*/ 490955 w 948997"/>
                <a:gd name="connsiteY123" fmla="*/ 707633 h 948995"/>
                <a:gd name="connsiteX124" fmla="*/ 795403 w 948997"/>
                <a:gd name="connsiteY124" fmla="*/ 707633 h 948995"/>
                <a:gd name="connsiteX125" fmla="*/ 795403 w 948997"/>
                <a:gd name="connsiteY125" fmla="*/ 737803 h 948995"/>
                <a:gd name="connsiteX126" fmla="*/ 611637 w 948997"/>
                <a:gd name="connsiteY126" fmla="*/ 677462 h 948995"/>
                <a:gd name="connsiteX127" fmla="*/ 581467 w 948997"/>
                <a:gd name="connsiteY127" fmla="*/ 677462 h 948995"/>
                <a:gd name="connsiteX128" fmla="*/ 581467 w 948997"/>
                <a:gd name="connsiteY128" fmla="*/ 340102 h 948995"/>
                <a:gd name="connsiteX129" fmla="*/ 611637 w 948997"/>
                <a:gd name="connsiteY129" fmla="*/ 334617 h 948995"/>
                <a:gd name="connsiteX130" fmla="*/ 611637 w 948997"/>
                <a:gd name="connsiteY130" fmla="*/ 677462 h 948995"/>
                <a:gd name="connsiteX131" fmla="*/ 567753 w 948997"/>
                <a:gd name="connsiteY131" fmla="*/ 32913 h 948995"/>
                <a:gd name="connsiteX132" fmla="*/ 704891 w 948997"/>
                <a:gd name="connsiteY132" fmla="*/ 156337 h 948995"/>
                <a:gd name="connsiteX133" fmla="*/ 641808 w 948997"/>
                <a:gd name="connsiteY133" fmla="*/ 156337 h 948995"/>
                <a:gd name="connsiteX134" fmla="*/ 567753 w 948997"/>
                <a:gd name="connsiteY134" fmla="*/ 95997 h 948995"/>
                <a:gd name="connsiteX135" fmla="*/ 490955 w 948997"/>
                <a:gd name="connsiteY135" fmla="*/ 172794 h 948995"/>
                <a:gd name="connsiteX136" fmla="*/ 567753 w 948997"/>
                <a:gd name="connsiteY136" fmla="*/ 249591 h 948995"/>
                <a:gd name="connsiteX137" fmla="*/ 641808 w 948997"/>
                <a:gd name="connsiteY137" fmla="*/ 189250 h 948995"/>
                <a:gd name="connsiteX138" fmla="*/ 704891 w 948997"/>
                <a:gd name="connsiteY138" fmla="*/ 189250 h 948995"/>
                <a:gd name="connsiteX139" fmla="*/ 567753 w 948997"/>
                <a:gd name="connsiteY139" fmla="*/ 312675 h 948995"/>
                <a:gd name="connsiteX140" fmla="*/ 430615 w 948997"/>
                <a:gd name="connsiteY140" fmla="*/ 175537 h 948995"/>
                <a:gd name="connsiteX141" fmla="*/ 567753 w 948997"/>
                <a:gd name="connsiteY141" fmla="*/ 32913 h 948995"/>
                <a:gd name="connsiteX142" fmla="*/ 567753 w 948997"/>
                <a:gd name="connsiteY142" fmla="*/ 32913 h 948995"/>
                <a:gd name="connsiteX143" fmla="*/ 608895 w 948997"/>
                <a:gd name="connsiteY143" fmla="*/ 186508 h 948995"/>
                <a:gd name="connsiteX144" fmla="*/ 565010 w 948997"/>
                <a:gd name="connsiteY144" fmla="*/ 216678 h 948995"/>
                <a:gd name="connsiteX145" fmla="*/ 518383 w 948997"/>
                <a:gd name="connsiteY145" fmla="*/ 170051 h 948995"/>
                <a:gd name="connsiteX146" fmla="*/ 565010 w 948997"/>
                <a:gd name="connsiteY146" fmla="*/ 123424 h 948995"/>
                <a:gd name="connsiteX147" fmla="*/ 608895 w 948997"/>
                <a:gd name="connsiteY147" fmla="*/ 153594 h 948995"/>
                <a:gd name="connsiteX148" fmla="*/ 551296 w 948997"/>
                <a:gd name="connsiteY148" fmla="*/ 153594 h 948995"/>
                <a:gd name="connsiteX149" fmla="*/ 551296 w 948997"/>
                <a:gd name="connsiteY149" fmla="*/ 183765 h 948995"/>
                <a:gd name="connsiteX150" fmla="*/ 608895 w 948997"/>
                <a:gd name="connsiteY150" fmla="*/ 183765 h 948995"/>
                <a:gd name="connsiteX151" fmla="*/ 213936 w 948997"/>
                <a:gd name="connsiteY151" fmla="*/ 49370 h 948995"/>
                <a:gd name="connsiteX152" fmla="*/ 230393 w 948997"/>
                <a:gd name="connsiteY152" fmla="*/ 32913 h 948995"/>
                <a:gd name="connsiteX153" fmla="*/ 414158 w 948997"/>
                <a:gd name="connsiteY153" fmla="*/ 32913 h 948995"/>
                <a:gd name="connsiteX154" fmla="*/ 430615 w 948997"/>
                <a:gd name="connsiteY154" fmla="*/ 49370 h 948995"/>
                <a:gd name="connsiteX155" fmla="*/ 430615 w 948997"/>
                <a:gd name="connsiteY155" fmla="*/ 74054 h 948995"/>
                <a:gd name="connsiteX156" fmla="*/ 405930 w 948997"/>
                <a:gd name="connsiteY156" fmla="*/ 123424 h 948995"/>
                <a:gd name="connsiteX157" fmla="*/ 230393 w 948997"/>
                <a:gd name="connsiteY157" fmla="*/ 123424 h 948995"/>
                <a:gd name="connsiteX158" fmla="*/ 213936 w 948997"/>
                <a:gd name="connsiteY158" fmla="*/ 106968 h 948995"/>
                <a:gd name="connsiteX159" fmla="*/ 213936 w 948997"/>
                <a:gd name="connsiteY159" fmla="*/ 49370 h 948995"/>
                <a:gd name="connsiteX160" fmla="*/ 611637 w 948997"/>
                <a:gd name="connsiteY160" fmla="*/ 874941 h 948995"/>
                <a:gd name="connsiteX161" fmla="*/ 565010 w 948997"/>
                <a:gd name="connsiteY161" fmla="*/ 921568 h 948995"/>
                <a:gd name="connsiteX162" fmla="*/ 76798 w 948997"/>
                <a:gd name="connsiteY162" fmla="*/ 921568 h 948995"/>
                <a:gd name="connsiteX163" fmla="*/ 30171 w 948997"/>
                <a:gd name="connsiteY163" fmla="*/ 874941 h 948995"/>
                <a:gd name="connsiteX164" fmla="*/ 30171 w 948997"/>
                <a:gd name="connsiteY164" fmla="*/ 109710 h 948995"/>
                <a:gd name="connsiteX165" fmla="*/ 76798 w 948997"/>
                <a:gd name="connsiteY165" fmla="*/ 63084 h 948995"/>
                <a:gd name="connsiteX166" fmla="*/ 183766 w 948997"/>
                <a:gd name="connsiteY166" fmla="*/ 63084 h 948995"/>
                <a:gd name="connsiteX167" fmla="*/ 183766 w 948997"/>
                <a:gd name="connsiteY167" fmla="*/ 93254 h 948995"/>
                <a:gd name="connsiteX168" fmla="*/ 93254 w 948997"/>
                <a:gd name="connsiteY168" fmla="*/ 93254 h 948995"/>
                <a:gd name="connsiteX169" fmla="*/ 63084 w 948997"/>
                <a:gd name="connsiteY169" fmla="*/ 123424 h 948995"/>
                <a:gd name="connsiteX170" fmla="*/ 63084 w 948997"/>
                <a:gd name="connsiteY170" fmla="*/ 858485 h 948995"/>
                <a:gd name="connsiteX171" fmla="*/ 93254 w 948997"/>
                <a:gd name="connsiteY171" fmla="*/ 888655 h 948995"/>
                <a:gd name="connsiteX172" fmla="*/ 551296 w 948997"/>
                <a:gd name="connsiteY172" fmla="*/ 888655 h 948995"/>
                <a:gd name="connsiteX173" fmla="*/ 581467 w 948997"/>
                <a:gd name="connsiteY173" fmla="*/ 858485 h 948995"/>
                <a:gd name="connsiteX174" fmla="*/ 581467 w 948997"/>
                <a:gd name="connsiteY174" fmla="*/ 828314 h 948995"/>
                <a:gd name="connsiteX175" fmla="*/ 611637 w 948997"/>
                <a:gd name="connsiteY175" fmla="*/ 828314 h 948995"/>
                <a:gd name="connsiteX176" fmla="*/ 611637 w 948997"/>
                <a:gd name="connsiteY176" fmla="*/ 874941 h 948995"/>
                <a:gd name="connsiteX177" fmla="*/ 872200 w 948997"/>
                <a:gd name="connsiteY177" fmla="*/ 798144 h 948995"/>
                <a:gd name="connsiteX178" fmla="*/ 825573 w 948997"/>
                <a:gd name="connsiteY178" fmla="*/ 798144 h 948995"/>
                <a:gd name="connsiteX179" fmla="*/ 825573 w 948997"/>
                <a:gd name="connsiteY179" fmla="*/ 707633 h 948995"/>
                <a:gd name="connsiteX180" fmla="*/ 872200 w 948997"/>
                <a:gd name="connsiteY180" fmla="*/ 707633 h 948995"/>
                <a:gd name="connsiteX181" fmla="*/ 918827 w 948997"/>
                <a:gd name="connsiteY181" fmla="*/ 754260 h 948995"/>
                <a:gd name="connsiteX182" fmla="*/ 872200 w 948997"/>
                <a:gd name="connsiteY182" fmla="*/ 798144 h 948995"/>
                <a:gd name="connsiteX183" fmla="*/ 872200 w 948997"/>
                <a:gd name="connsiteY183" fmla="*/ 798144 h 948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Lst>
              <a:rect l="l" t="t" r="r" b="b"/>
              <a:pathLst>
                <a:path w="948997" h="948995">
                  <a:moveTo>
                    <a:pt x="872200" y="677462"/>
                  </a:moveTo>
                  <a:lnTo>
                    <a:pt x="641808" y="677462"/>
                  </a:lnTo>
                  <a:lnTo>
                    <a:pt x="641808" y="320903"/>
                  </a:lnTo>
                  <a:cubicBezTo>
                    <a:pt x="647293" y="318160"/>
                    <a:pt x="652779" y="315418"/>
                    <a:pt x="658264" y="312675"/>
                  </a:cubicBezTo>
                  <a:lnTo>
                    <a:pt x="713120" y="381244"/>
                  </a:lnTo>
                  <a:cubicBezTo>
                    <a:pt x="688435" y="405929"/>
                    <a:pt x="671978" y="441584"/>
                    <a:pt x="671978" y="477240"/>
                  </a:cubicBezTo>
                  <a:cubicBezTo>
                    <a:pt x="671978" y="554038"/>
                    <a:pt x="735062" y="614379"/>
                    <a:pt x="809116" y="614379"/>
                  </a:cubicBezTo>
                  <a:cubicBezTo>
                    <a:pt x="883171" y="614379"/>
                    <a:pt x="946255" y="551295"/>
                    <a:pt x="946255" y="477240"/>
                  </a:cubicBezTo>
                  <a:cubicBezTo>
                    <a:pt x="946255" y="400443"/>
                    <a:pt x="883171" y="340102"/>
                    <a:pt x="809116" y="340102"/>
                  </a:cubicBezTo>
                  <a:cubicBezTo>
                    <a:pt x="781689" y="340102"/>
                    <a:pt x="757004" y="348331"/>
                    <a:pt x="735062" y="362045"/>
                  </a:cubicBezTo>
                  <a:lnTo>
                    <a:pt x="680206" y="293475"/>
                  </a:lnTo>
                  <a:cubicBezTo>
                    <a:pt x="707634" y="266048"/>
                    <a:pt x="726833" y="230392"/>
                    <a:pt x="732319" y="186508"/>
                  </a:cubicBezTo>
                  <a:lnTo>
                    <a:pt x="784432" y="186508"/>
                  </a:lnTo>
                  <a:lnTo>
                    <a:pt x="814602" y="246849"/>
                  </a:lnTo>
                  <a:lnTo>
                    <a:pt x="940769" y="246849"/>
                  </a:lnTo>
                  <a:lnTo>
                    <a:pt x="902371" y="170051"/>
                  </a:lnTo>
                  <a:lnTo>
                    <a:pt x="940769" y="93254"/>
                  </a:lnTo>
                  <a:lnTo>
                    <a:pt x="814602" y="93254"/>
                  </a:lnTo>
                  <a:lnTo>
                    <a:pt x="784432" y="153594"/>
                  </a:lnTo>
                  <a:lnTo>
                    <a:pt x="732319" y="153594"/>
                  </a:lnTo>
                  <a:cubicBezTo>
                    <a:pt x="724091" y="68569"/>
                    <a:pt x="652779" y="0"/>
                    <a:pt x="565010" y="0"/>
                  </a:cubicBezTo>
                  <a:cubicBezTo>
                    <a:pt x="523869" y="0"/>
                    <a:pt x="485470" y="13714"/>
                    <a:pt x="458042" y="38399"/>
                  </a:cubicBezTo>
                  <a:cubicBezTo>
                    <a:pt x="455300" y="16456"/>
                    <a:pt x="436100" y="0"/>
                    <a:pt x="414158" y="0"/>
                  </a:cubicBezTo>
                  <a:lnTo>
                    <a:pt x="230393" y="0"/>
                  </a:lnTo>
                  <a:cubicBezTo>
                    <a:pt x="211193" y="0"/>
                    <a:pt x="194737" y="13714"/>
                    <a:pt x="186508" y="30170"/>
                  </a:cubicBezTo>
                  <a:lnTo>
                    <a:pt x="76798" y="30170"/>
                  </a:lnTo>
                  <a:cubicBezTo>
                    <a:pt x="35656" y="30170"/>
                    <a:pt x="0" y="65826"/>
                    <a:pt x="0" y="106968"/>
                  </a:cubicBezTo>
                  <a:lnTo>
                    <a:pt x="0" y="872198"/>
                  </a:lnTo>
                  <a:cubicBezTo>
                    <a:pt x="0" y="913340"/>
                    <a:pt x="35656" y="948995"/>
                    <a:pt x="76798" y="948995"/>
                  </a:cubicBezTo>
                  <a:lnTo>
                    <a:pt x="565010" y="948995"/>
                  </a:lnTo>
                  <a:cubicBezTo>
                    <a:pt x="606152" y="948995"/>
                    <a:pt x="641808" y="913340"/>
                    <a:pt x="641808" y="872198"/>
                  </a:cubicBezTo>
                  <a:lnTo>
                    <a:pt x="641808" y="825571"/>
                  </a:lnTo>
                  <a:lnTo>
                    <a:pt x="872200" y="825571"/>
                  </a:lnTo>
                  <a:cubicBezTo>
                    <a:pt x="913342" y="825571"/>
                    <a:pt x="948998" y="789916"/>
                    <a:pt x="948998" y="748774"/>
                  </a:cubicBezTo>
                  <a:cubicBezTo>
                    <a:pt x="948998" y="707633"/>
                    <a:pt x="913342" y="677462"/>
                    <a:pt x="872200" y="677462"/>
                  </a:cubicBezTo>
                  <a:lnTo>
                    <a:pt x="872200" y="677462"/>
                  </a:lnTo>
                  <a:close/>
                  <a:moveTo>
                    <a:pt x="918827" y="477240"/>
                  </a:moveTo>
                  <a:cubicBezTo>
                    <a:pt x="918827" y="537581"/>
                    <a:pt x="869457" y="584208"/>
                    <a:pt x="811859" y="584208"/>
                  </a:cubicBezTo>
                  <a:cubicBezTo>
                    <a:pt x="754261" y="584208"/>
                    <a:pt x="704891" y="534839"/>
                    <a:pt x="704891" y="477240"/>
                  </a:cubicBezTo>
                  <a:cubicBezTo>
                    <a:pt x="704891" y="416900"/>
                    <a:pt x="754261" y="370273"/>
                    <a:pt x="811859" y="370273"/>
                  </a:cubicBezTo>
                  <a:cubicBezTo>
                    <a:pt x="869457" y="370273"/>
                    <a:pt x="918827" y="419643"/>
                    <a:pt x="918827" y="477240"/>
                  </a:cubicBezTo>
                  <a:lnTo>
                    <a:pt x="918827" y="477240"/>
                  </a:lnTo>
                  <a:close/>
                  <a:moveTo>
                    <a:pt x="836544" y="216678"/>
                  </a:moveTo>
                  <a:lnTo>
                    <a:pt x="820088" y="186508"/>
                  </a:lnTo>
                  <a:lnTo>
                    <a:pt x="877686" y="186508"/>
                  </a:lnTo>
                  <a:lnTo>
                    <a:pt x="894142" y="216678"/>
                  </a:lnTo>
                  <a:lnTo>
                    <a:pt x="836544" y="216678"/>
                  </a:lnTo>
                  <a:close/>
                  <a:moveTo>
                    <a:pt x="836544" y="126167"/>
                  </a:moveTo>
                  <a:lnTo>
                    <a:pt x="894142" y="126167"/>
                  </a:lnTo>
                  <a:lnTo>
                    <a:pt x="877686" y="156337"/>
                  </a:lnTo>
                  <a:lnTo>
                    <a:pt x="820088" y="156337"/>
                  </a:lnTo>
                  <a:lnTo>
                    <a:pt x="836544" y="126167"/>
                  </a:lnTo>
                  <a:close/>
                  <a:moveTo>
                    <a:pt x="186508" y="126167"/>
                  </a:moveTo>
                  <a:cubicBezTo>
                    <a:pt x="191994" y="142624"/>
                    <a:pt x="208450" y="156337"/>
                    <a:pt x="230393" y="156337"/>
                  </a:cubicBezTo>
                  <a:lnTo>
                    <a:pt x="400444" y="156337"/>
                  </a:lnTo>
                  <a:cubicBezTo>
                    <a:pt x="400444" y="161823"/>
                    <a:pt x="400444" y="167308"/>
                    <a:pt x="400444" y="172794"/>
                  </a:cubicBezTo>
                  <a:cubicBezTo>
                    <a:pt x="400444" y="222163"/>
                    <a:pt x="422386" y="266048"/>
                    <a:pt x="455300" y="296218"/>
                  </a:cubicBezTo>
                  <a:lnTo>
                    <a:pt x="430615" y="326389"/>
                  </a:lnTo>
                  <a:cubicBezTo>
                    <a:pt x="400444" y="307189"/>
                    <a:pt x="362045" y="293475"/>
                    <a:pt x="323647" y="293475"/>
                  </a:cubicBezTo>
                  <a:cubicBezTo>
                    <a:pt x="213936" y="293475"/>
                    <a:pt x="126167" y="383987"/>
                    <a:pt x="126167" y="490954"/>
                  </a:cubicBezTo>
                  <a:cubicBezTo>
                    <a:pt x="126167" y="600665"/>
                    <a:pt x="216679" y="688433"/>
                    <a:pt x="323647" y="688433"/>
                  </a:cubicBezTo>
                  <a:cubicBezTo>
                    <a:pt x="433357" y="688433"/>
                    <a:pt x="521126" y="597922"/>
                    <a:pt x="521126" y="490954"/>
                  </a:cubicBezTo>
                  <a:cubicBezTo>
                    <a:pt x="521126" y="433357"/>
                    <a:pt x="496441" y="378501"/>
                    <a:pt x="455300" y="342845"/>
                  </a:cubicBezTo>
                  <a:lnTo>
                    <a:pt x="479984" y="312675"/>
                  </a:lnTo>
                  <a:cubicBezTo>
                    <a:pt x="501927" y="326389"/>
                    <a:pt x="526611" y="334617"/>
                    <a:pt x="554039" y="337360"/>
                  </a:cubicBezTo>
                  <a:lnTo>
                    <a:pt x="554039" y="677462"/>
                  </a:lnTo>
                  <a:lnTo>
                    <a:pt x="474499" y="677462"/>
                  </a:lnTo>
                  <a:lnTo>
                    <a:pt x="364788" y="718604"/>
                  </a:lnTo>
                  <a:cubicBezTo>
                    <a:pt x="351074" y="724089"/>
                    <a:pt x="340103" y="737803"/>
                    <a:pt x="340103" y="754260"/>
                  </a:cubicBezTo>
                  <a:cubicBezTo>
                    <a:pt x="340103" y="770716"/>
                    <a:pt x="351074" y="784430"/>
                    <a:pt x="364788" y="789916"/>
                  </a:cubicBezTo>
                  <a:lnTo>
                    <a:pt x="474499" y="831057"/>
                  </a:lnTo>
                  <a:lnTo>
                    <a:pt x="554039" y="831057"/>
                  </a:lnTo>
                  <a:lnTo>
                    <a:pt x="554039" y="861227"/>
                  </a:lnTo>
                  <a:lnTo>
                    <a:pt x="93254" y="861227"/>
                  </a:lnTo>
                  <a:lnTo>
                    <a:pt x="93254" y="126167"/>
                  </a:lnTo>
                  <a:lnTo>
                    <a:pt x="186508" y="126167"/>
                  </a:lnTo>
                  <a:close/>
                  <a:moveTo>
                    <a:pt x="397701" y="570495"/>
                  </a:moveTo>
                  <a:lnTo>
                    <a:pt x="367531" y="570495"/>
                  </a:lnTo>
                  <a:lnTo>
                    <a:pt x="367531" y="447070"/>
                  </a:lnTo>
                  <a:lnTo>
                    <a:pt x="397701" y="447070"/>
                  </a:lnTo>
                  <a:lnTo>
                    <a:pt x="397701" y="570495"/>
                  </a:lnTo>
                  <a:close/>
                  <a:moveTo>
                    <a:pt x="337360" y="570495"/>
                  </a:moveTo>
                  <a:lnTo>
                    <a:pt x="307190" y="570495"/>
                  </a:lnTo>
                  <a:lnTo>
                    <a:pt x="307190" y="416900"/>
                  </a:lnTo>
                  <a:lnTo>
                    <a:pt x="337360" y="416900"/>
                  </a:lnTo>
                  <a:lnTo>
                    <a:pt x="337360" y="570495"/>
                  </a:lnTo>
                  <a:close/>
                  <a:moveTo>
                    <a:pt x="277020" y="570495"/>
                  </a:moveTo>
                  <a:lnTo>
                    <a:pt x="246849" y="570495"/>
                  </a:lnTo>
                  <a:lnTo>
                    <a:pt x="246849" y="510154"/>
                  </a:lnTo>
                  <a:lnTo>
                    <a:pt x="277020" y="510154"/>
                  </a:lnTo>
                  <a:lnTo>
                    <a:pt x="277020" y="570495"/>
                  </a:lnTo>
                  <a:close/>
                  <a:moveTo>
                    <a:pt x="452557" y="600665"/>
                  </a:moveTo>
                  <a:cubicBezTo>
                    <a:pt x="422386" y="639064"/>
                    <a:pt x="375759" y="661005"/>
                    <a:pt x="323647" y="661005"/>
                  </a:cubicBezTo>
                  <a:cubicBezTo>
                    <a:pt x="271534" y="661005"/>
                    <a:pt x="224907" y="636321"/>
                    <a:pt x="194737" y="600665"/>
                  </a:cubicBezTo>
                  <a:lnTo>
                    <a:pt x="452557" y="600665"/>
                  </a:lnTo>
                  <a:close/>
                  <a:moveTo>
                    <a:pt x="471756" y="570495"/>
                  </a:moveTo>
                  <a:lnTo>
                    <a:pt x="427872" y="570495"/>
                  </a:lnTo>
                  <a:lnTo>
                    <a:pt x="427872" y="416900"/>
                  </a:lnTo>
                  <a:lnTo>
                    <a:pt x="367531" y="416900"/>
                  </a:lnTo>
                  <a:lnTo>
                    <a:pt x="367531" y="386729"/>
                  </a:lnTo>
                  <a:lnTo>
                    <a:pt x="277020" y="386729"/>
                  </a:lnTo>
                  <a:lnTo>
                    <a:pt x="277020" y="477240"/>
                  </a:lnTo>
                  <a:lnTo>
                    <a:pt x="216679" y="477240"/>
                  </a:lnTo>
                  <a:lnTo>
                    <a:pt x="216679" y="567752"/>
                  </a:lnTo>
                  <a:lnTo>
                    <a:pt x="172794" y="567752"/>
                  </a:lnTo>
                  <a:cubicBezTo>
                    <a:pt x="161823" y="545810"/>
                    <a:pt x="153595" y="518382"/>
                    <a:pt x="153595" y="490954"/>
                  </a:cubicBezTo>
                  <a:cubicBezTo>
                    <a:pt x="153595" y="397701"/>
                    <a:pt x="230393" y="323646"/>
                    <a:pt x="320904" y="323646"/>
                  </a:cubicBezTo>
                  <a:cubicBezTo>
                    <a:pt x="411415" y="323646"/>
                    <a:pt x="488213" y="400443"/>
                    <a:pt x="488213" y="490954"/>
                  </a:cubicBezTo>
                  <a:cubicBezTo>
                    <a:pt x="490955" y="521125"/>
                    <a:pt x="482727" y="545810"/>
                    <a:pt x="471756" y="570495"/>
                  </a:cubicBezTo>
                  <a:lnTo>
                    <a:pt x="471756" y="570495"/>
                  </a:lnTo>
                  <a:close/>
                  <a:moveTo>
                    <a:pt x="373017" y="759745"/>
                  </a:moveTo>
                  <a:cubicBezTo>
                    <a:pt x="370274" y="759745"/>
                    <a:pt x="367531" y="757002"/>
                    <a:pt x="367531" y="754260"/>
                  </a:cubicBezTo>
                  <a:cubicBezTo>
                    <a:pt x="367531" y="751517"/>
                    <a:pt x="370274" y="748774"/>
                    <a:pt x="373017" y="748774"/>
                  </a:cubicBezTo>
                  <a:lnTo>
                    <a:pt x="460785" y="715861"/>
                  </a:lnTo>
                  <a:lnTo>
                    <a:pt x="460785" y="795401"/>
                  </a:lnTo>
                  <a:lnTo>
                    <a:pt x="373017" y="759745"/>
                  </a:lnTo>
                  <a:close/>
                  <a:moveTo>
                    <a:pt x="490955" y="798144"/>
                  </a:moveTo>
                  <a:lnTo>
                    <a:pt x="490955" y="767973"/>
                  </a:lnTo>
                  <a:lnTo>
                    <a:pt x="795403" y="767973"/>
                  </a:lnTo>
                  <a:lnTo>
                    <a:pt x="795403" y="798144"/>
                  </a:lnTo>
                  <a:lnTo>
                    <a:pt x="490955" y="798144"/>
                  </a:lnTo>
                  <a:close/>
                  <a:moveTo>
                    <a:pt x="795403" y="737803"/>
                  </a:moveTo>
                  <a:lnTo>
                    <a:pt x="490955" y="737803"/>
                  </a:lnTo>
                  <a:lnTo>
                    <a:pt x="490955" y="707633"/>
                  </a:lnTo>
                  <a:lnTo>
                    <a:pt x="795403" y="707633"/>
                  </a:lnTo>
                  <a:lnTo>
                    <a:pt x="795403" y="737803"/>
                  </a:lnTo>
                  <a:close/>
                  <a:moveTo>
                    <a:pt x="611637" y="677462"/>
                  </a:moveTo>
                  <a:lnTo>
                    <a:pt x="581467" y="677462"/>
                  </a:lnTo>
                  <a:lnTo>
                    <a:pt x="581467" y="340102"/>
                  </a:lnTo>
                  <a:cubicBezTo>
                    <a:pt x="592438" y="340102"/>
                    <a:pt x="603409" y="337360"/>
                    <a:pt x="611637" y="334617"/>
                  </a:cubicBezTo>
                  <a:lnTo>
                    <a:pt x="611637" y="677462"/>
                  </a:lnTo>
                  <a:close/>
                  <a:moveTo>
                    <a:pt x="567753" y="32913"/>
                  </a:moveTo>
                  <a:cubicBezTo>
                    <a:pt x="639065" y="32913"/>
                    <a:pt x="696663" y="87768"/>
                    <a:pt x="704891" y="156337"/>
                  </a:cubicBezTo>
                  <a:lnTo>
                    <a:pt x="641808" y="156337"/>
                  </a:lnTo>
                  <a:cubicBezTo>
                    <a:pt x="633579" y="120681"/>
                    <a:pt x="603409" y="95997"/>
                    <a:pt x="567753" y="95997"/>
                  </a:cubicBezTo>
                  <a:cubicBezTo>
                    <a:pt x="526611" y="95997"/>
                    <a:pt x="490955" y="131653"/>
                    <a:pt x="490955" y="172794"/>
                  </a:cubicBezTo>
                  <a:cubicBezTo>
                    <a:pt x="490955" y="213936"/>
                    <a:pt x="526611" y="249591"/>
                    <a:pt x="567753" y="249591"/>
                  </a:cubicBezTo>
                  <a:cubicBezTo>
                    <a:pt x="603409" y="249591"/>
                    <a:pt x="636322" y="222163"/>
                    <a:pt x="641808" y="189250"/>
                  </a:cubicBezTo>
                  <a:lnTo>
                    <a:pt x="704891" y="189250"/>
                  </a:lnTo>
                  <a:cubicBezTo>
                    <a:pt x="696663" y="257819"/>
                    <a:pt x="639065" y="312675"/>
                    <a:pt x="567753" y="312675"/>
                  </a:cubicBezTo>
                  <a:cubicBezTo>
                    <a:pt x="490955" y="312675"/>
                    <a:pt x="430615" y="249591"/>
                    <a:pt x="430615" y="175537"/>
                  </a:cubicBezTo>
                  <a:cubicBezTo>
                    <a:pt x="427872" y="95997"/>
                    <a:pt x="490955" y="32913"/>
                    <a:pt x="567753" y="32913"/>
                  </a:cubicBezTo>
                  <a:lnTo>
                    <a:pt x="567753" y="32913"/>
                  </a:lnTo>
                  <a:close/>
                  <a:moveTo>
                    <a:pt x="608895" y="186508"/>
                  </a:moveTo>
                  <a:cubicBezTo>
                    <a:pt x="603409" y="202964"/>
                    <a:pt x="586952" y="216678"/>
                    <a:pt x="565010" y="216678"/>
                  </a:cubicBezTo>
                  <a:cubicBezTo>
                    <a:pt x="540325" y="216678"/>
                    <a:pt x="518383" y="194736"/>
                    <a:pt x="518383" y="170051"/>
                  </a:cubicBezTo>
                  <a:cubicBezTo>
                    <a:pt x="518383" y="145366"/>
                    <a:pt x="540325" y="123424"/>
                    <a:pt x="565010" y="123424"/>
                  </a:cubicBezTo>
                  <a:cubicBezTo>
                    <a:pt x="584210" y="123424"/>
                    <a:pt x="600666" y="137138"/>
                    <a:pt x="608895" y="153594"/>
                  </a:cubicBezTo>
                  <a:lnTo>
                    <a:pt x="551296" y="153594"/>
                  </a:lnTo>
                  <a:lnTo>
                    <a:pt x="551296" y="183765"/>
                  </a:lnTo>
                  <a:lnTo>
                    <a:pt x="608895" y="183765"/>
                  </a:lnTo>
                  <a:close/>
                  <a:moveTo>
                    <a:pt x="213936" y="49370"/>
                  </a:moveTo>
                  <a:cubicBezTo>
                    <a:pt x="213936" y="41141"/>
                    <a:pt x="219421" y="32913"/>
                    <a:pt x="230393" y="32913"/>
                  </a:cubicBezTo>
                  <a:lnTo>
                    <a:pt x="414158" y="32913"/>
                  </a:lnTo>
                  <a:cubicBezTo>
                    <a:pt x="422386" y="32913"/>
                    <a:pt x="430615" y="41141"/>
                    <a:pt x="430615" y="49370"/>
                  </a:cubicBezTo>
                  <a:lnTo>
                    <a:pt x="430615" y="74054"/>
                  </a:lnTo>
                  <a:cubicBezTo>
                    <a:pt x="419644" y="90511"/>
                    <a:pt x="411415" y="106968"/>
                    <a:pt x="405930" y="123424"/>
                  </a:cubicBezTo>
                  <a:lnTo>
                    <a:pt x="230393" y="123424"/>
                  </a:lnTo>
                  <a:cubicBezTo>
                    <a:pt x="222164" y="123424"/>
                    <a:pt x="213936" y="115196"/>
                    <a:pt x="213936" y="106968"/>
                  </a:cubicBezTo>
                  <a:lnTo>
                    <a:pt x="213936" y="49370"/>
                  </a:lnTo>
                  <a:close/>
                  <a:moveTo>
                    <a:pt x="611637" y="874941"/>
                  </a:moveTo>
                  <a:cubicBezTo>
                    <a:pt x="611637" y="899626"/>
                    <a:pt x="589695" y="921568"/>
                    <a:pt x="565010" y="921568"/>
                  </a:cubicBezTo>
                  <a:lnTo>
                    <a:pt x="76798" y="921568"/>
                  </a:lnTo>
                  <a:cubicBezTo>
                    <a:pt x="52113" y="921568"/>
                    <a:pt x="30171" y="899626"/>
                    <a:pt x="30171" y="874941"/>
                  </a:cubicBezTo>
                  <a:lnTo>
                    <a:pt x="30171" y="109710"/>
                  </a:lnTo>
                  <a:cubicBezTo>
                    <a:pt x="30171" y="85025"/>
                    <a:pt x="52113" y="63084"/>
                    <a:pt x="76798" y="63084"/>
                  </a:cubicBezTo>
                  <a:lnTo>
                    <a:pt x="183766" y="63084"/>
                  </a:lnTo>
                  <a:lnTo>
                    <a:pt x="183766" y="93254"/>
                  </a:lnTo>
                  <a:lnTo>
                    <a:pt x="93254" y="93254"/>
                  </a:lnTo>
                  <a:cubicBezTo>
                    <a:pt x="76798" y="93254"/>
                    <a:pt x="63084" y="106968"/>
                    <a:pt x="63084" y="123424"/>
                  </a:cubicBezTo>
                  <a:lnTo>
                    <a:pt x="63084" y="858485"/>
                  </a:lnTo>
                  <a:cubicBezTo>
                    <a:pt x="63084" y="874941"/>
                    <a:pt x="76798" y="888655"/>
                    <a:pt x="93254" y="888655"/>
                  </a:cubicBezTo>
                  <a:lnTo>
                    <a:pt x="551296" y="888655"/>
                  </a:lnTo>
                  <a:cubicBezTo>
                    <a:pt x="567753" y="888655"/>
                    <a:pt x="581467" y="874941"/>
                    <a:pt x="581467" y="858485"/>
                  </a:cubicBezTo>
                  <a:lnTo>
                    <a:pt x="581467" y="828314"/>
                  </a:lnTo>
                  <a:lnTo>
                    <a:pt x="611637" y="828314"/>
                  </a:lnTo>
                  <a:lnTo>
                    <a:pt x="611637" y="874941"/>
                  </a:lnTo>
                  <a:close/>
                  <a:moveTo>
                    <a:pt x="872200" y="798144"/>
                  </a:moveTo>
                  <a:lnTo>
                    <a:pt x="825573" y="798144"/>
                  </a:lnTo>
                  <a:lnTo>
                    <a:pt x="825573" y="707633"/>
                  </a:lnTo>
                  <a:lnTo>
                    <a:pt x="872200" y="707633"/>
                  </a:lnTo>
                  <a:cubicBezTo>
                    <a:pt x="896885" y="707633"/>
                    <a:pt x="918827" y="729575"/>
                    <a:pt x="918827" y="754260"/>
                  </a:cubicBezTo>
                  <a:cubicBezTo>
                    <a:pt x="918827" y="778944"/>
                    <a:pt x="896885" y="798144"/>
                    <a:pt x="872200" y="798144"/>
                  </a:cubicBezTo>
                  <a:lnTo>
                    <a:pt x="872200" y="798144"/>
                  </a:lnTo>
                  <a:close/>
                </a:path>
              </a:pathLst>
            </a:custGeom>
            <a:grpFill/>
            <a:ln w="27426" cap="flat">
              <a:noFill/>
              <a:prstDash val="solid"/>
              <a:miter/>
            </a:ln>
          </p:spPr>
          <p:txBody>
            <a:bodyPr rtlCol="0" anchor="ctr"/>
            <a:lstStyle/>
            <a:p>
              <a:endParaRPr lang="en-US"/>
            </a:p>
          </p:txBody>
        </p:sp>
        <p:sp>
          <p:nvSpPr>
            <p:cNvPr id="20" name="Freeform 1465">
              <a:extLst>
                <a:ext uri="{FF2B5EF4-FFF2-40B4-BE49-F238E27FC236}">
                  <a16:creationId xmlns:a16="http://schemas.microsoft.com/office/drawing/2014/main" id="{85ECCA3D-CE0D-F2F1-FDE2-5F92E234AE7D}"/>
                </a:ext>
              </a:extLst>
            </p:cNvPr>
            <p:cNvSpPr/>
            <p:nvPr/>
          </p:nvSpPr>
          <p:spPr>
            <a:xfrm>
              <a:off x="1400461" y="4233868"/>
              <a:ext cx="156337" cy="153594"/>
            </a:xfrm>
            <a:custGeom>
              <a:avLst/>
              <a:gdLst>
                <a:gd name="connsiteX0" fmla="*/ 0 w 156337"/>
                <a:gd name="connsiteY0" fmla="*/ 112453 h 153594"/>
                <a:gd name="connsiteX1" fmla="*/ 41142 w 156337"/>
                <a:gd name="connsiteY1" fmla="*/ 153595 h 153594"/>
                <a:gd name="connsiteX2" fmla="*/ 60341 w 156337"/>
                <a:gd name="connsiteY2" fmla="*/ 148109 h 153594"/>
                <a:gd name="connsiteX3" fmla="*/ 134396 w 156337"/>
                <a:gd name="connsiteY3" fmla="*/ 112453 h 153594"/>
                <a:gd name="connsiteX4" fmla="*/ 156338 w 156337"/>
                <a:gd name="connsiteY4" fmla="*/ 76797 h 153594"/>
                <a:gd name="connsiteX5" fmla="*/ 134396 w 156337"/>
                <a:gd name="connsiteY5" fmla="*/ 41141 h 153594"/>
                <a:gd name="connsiteX6" fmla="*/ 60341 w 156337"/>
                <a:gd name="connsiteY6" fmla="*/ 5486 h 153594"/>
                <a:gd name="connsiteX7" fmla="*/ 41142 w 156337"/>
                <a:gd name="connsiteY7" fmla="*/ 0 h 153594"/>
                <a:gd name="connsiteX8" fmla="*/ 0 w 156337"/>
                <a:gd name="connsiteY8" fmla="*/ 41141 h 153594"/>
                <a:gd name="connsiteX9" fmla="*/ 0 w 156337"/>
                <a:gd name="connsiteY9" fmla="*/ 112453 h 153594"/>
                <a:gd name="connsiteX10" fmla="*/ 30170 w 156337"/>
                <a:gd name="connsiteY10" fmla="*/ 41141 h 153594"/>
                <a:gd name="connsiteX11" fmla="*/ 38399 w 156337"/>
                <a:gd name="connsiteY11" fmla="*/ 32913 h 153594"/>
                <a:gd name="connsiteX12" fmla="*/ 43884 w 156337"/>
                <a:gd name="connsiteY12" fmla="*/ 32913 h 153594"/>
                <a:gd name="connsiteX13" fmla="*/ 117939 w 156337"/>
                <a:gd name="connsiteY13" fmla="*/ 68569 h 153594"/>
                <a:gd name="connsiteX14" fmla="*/ 123425 w 156337"/>
                <a:gd name="connsiteY14" fmla="*/ 76797 h 153594"/>
                <a:gd name="connsiteX15" fmla="*/ 117939 w 156337"/>
                <a:gd name="connsiteY15" fmla="*/ 85026 h 153594"/>
                <a:gd name="connsiteX16" fmla="*/ 43884 w 156337"/>
                <a:gd name="connsiteY16" fmla="*/ 120682 h 153594"/>
                <a:gd name="connsiteX17" fmla="*/ 30170 w 156337"/>
                <a:gd name="connsiteY17" fmla="*/ 112453 h 153594"/>
                <a:gd name="connsiteX18" fmla="*/ 30170 w 156337"/>
                <a:gd name="connsiteY18" fmla="*/ 41141 h 153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6337" h="153594">
                  <a:moveTo>
                    <a:pt x="0" y="112453"/>
                  </a:moveTo>
                  <a:cubicBezTo>
                    <a:pt x="0" y="134396"/>
                    <a:pt x="19199" y="153595"/>
                    <a:pt x="41142" y="153595"/>
                  </a:cubicBezTo>
                  <a:cubicBezTo>
                    <a:pt x="46627" y="153595"/>
                    <a:pt x="54855" y="150852"/>
                    <a:pt x="60341" y="148109"/>
                  </a:cubicBezTo>
                  <a:lnTo>
                    <a:pt x="134396" y="112453"/>
                  </a:lnTo>
                  <a:cubicBezTo>
                    <a:pt x="148109" y="106968"/>
                    <a:pt x="156338" y="93254"/>
                    <a:pt x="156338" y="76797"/>
                  </a:cubicBezTo>
                  <a:cubicBezTo>
                    <a:pt x="156338" y="60341"/>
                    <a:pt x="148109" y="46627"/>
                    <a:pt x="134396" y="41141"/>
                  </a:cubicBezTo>
                  <a:lnTo>
                    <a:pt x="60341" y="5486"/>
                  </a:lnTo>
                  <a:cubicBezTo>
                    <a:pt x="54855" y="2743"/>
                    <a:pt x="49370" y="0"/>
                    <a:pt x="41142" y="0"/>
                  </a:cubicBezTo>
                  <a:cubicBezTo>
                    <a:pt x="19199" y="0"/>
                    <a:pt x="0" y="19200"/>
                    <a:pt x="0" y="41141"/>
                  </a:cubicBezTo>
                  <a:lnTo>
                    <a:pt x="0" y="112453"/>
                  </a:lnTo>
                  <a:close/>
                  <a:moveTo>
                    <a:pt x="30170" y="41141"/>
                  </a:moveTo>
                  <a:cubicBezTo>
                    <a:pt x="30170" y="35656"/>
                    <a:pt x="35656" y="32913"/>
                    <a:pt x="38399" y="32913"/>
                  </a:cubicBezTo>
                  <a:cubicBezTo>
                    <a:pt x="41142" y="32913"/>
                    <a:pt x="41142" y="32913"/>
                    <a:pt x="43884" y="32913"/>
                  </a:cubicBezTo>
                  <a:lnTo>
                    <a:pt x="117939" y="68569"/>
                  </a:lnTo>
                  <a:cubicBezTo>
                    <a:pt x="120682" y="71312"/>
                    <a:pt x="123425" y="74055"/>
                    <a:pt x="123425" y="76797"/>
                  </a:cubicBezTo>
                  <a:cubicBezTo>
                    <a:pt x="123425" y="79540"/>
                    <a:pt x="120682" y="82283"/>
                    <a:pt x="117939" y="85026"/>
                  </a:cubicBezTo>
                  <a:lnTo>
                    <a:pt x="43884" y="120682"/>
                  </a:lnTo>
                  <a:cubicBezTo>
                    <a:pt x="38399" y="123424"/>
                    <a:pt x="30170" y="117939"/>
                    <a:pt x="30170" y="112453"/>
                  </a:cubicBezTo>
                  <a:lnTo>
                    <a:pt x="30170" y="41141"/>
                  </a:lnTo>
                  <a:close/>
                </a:path>
              </a:pathLst>
            </a:custGeom>
            <a:grpFill/>
            <a:ln w="27426" cap="flat">
              <a:noFill/>
              <a:prstDash val="solid"/>
              <a:miter/>
            </a:ln>
          </p:spPr>
          <p:txBody>
            <a:bodyPr rtlCol="0" anchor="ctr"/>
            <a:lstStyle/>
            <a:p>
              <a:endParaRPr lang="en-US"/>
            </a:p>
          </p:txBody>
        </p:sp>
        <p:grpSp>
          <p:nvGrpSpPr>
            <p:cNvPr id="21" name="Graphic 3">
              <a:extLst>
                <a:ext uri="{FF2B5EF4-FFF2-40B4-BE49-F238E27FC236}">
                  <a16:creationId xmlns:a16="http://schemas.microsoft.com/office/drawing/2014/main" id="{7991639F-D5B8-6F83-1F81-2E5B2DD91BD8}"/>
                </a:ext>
              </a:extLst>
            </p:cNvPr>
            <p:cNvGrpSpPr/>
            <p:nvPr/>
          </p:nvGrpSpPr>
          <p:grpSpPr>
            <a:xfrm>
              <a:off x="788824" y="4019932"/>
              <a:ext cx="244106" cy="641806"/>
              <a:chOff x="788824" y="4019932"/>
              <a:chExt cx="244106" cy="641806"/>
            </a:xfrm>
            <a:grpFill/>
          </p:grpSpPr>
          <p:sp>
            <p:nvSpPr>
              <p:cNvPr id="22" name="Freeform 1467">
                <a:extLst>
                  <a:ext uri="{FF2B5EF4-FFF2-40B4-BE49-F238E27FC236}">
                    <a16:creationId xmlns:a16="http://schemas.microsoft.com/office/drawing/2014/main" id="{E1DF410F-FC1C-DFC9-E909-8DC90C1DAEEA}"/>
                  </a:ext>
                </a:extLst>
              </p:cNvPr>
              <p:cNvSpPr/>
              <p:nvPr/>
            </p:nvSpPr>
            <p:spPr>
              <a:xfrm>
                <a:off x="788824" y="4571228"/>
                <a:ext cx="183765" cy="30170"/>
              </a:xfrm>
              <a:custGeom>
                <a:avLst/>
                <a:gdLst>
                  <a:gd name="connsiteX0" fmla="*/ 0 w 183765"/>
                  <a:gd name="connsiteY0" fmla="*/ 0 h 30170"/>
                  <a:gd name="connsiteX1" fmla="*/ 183765 w 183765"/>
                  <a:gd name="connsiteY1" fmla="*/ 0 h 30170"/>
                  <a:gd name="connsiteX2" fmla="*/ 183765 w 183765"/>
                  <a:gd name="connsiteY2" fmla="*/ 30170 h 30170"/>
                  <a:gd name="connsiteX3" fmla="*/ 0 w 183765"/>
                  <a:gd name="connsiteY3" fmla="*/ 30170 h 30170"/>
                </a:gdLst>
                <a:ahLst/>
                <a:cxnLst>
                  <a:cxn ang="0">
                    <a:pos x="connsiteX0" y="connsiteY0"/>
                  </a:cxn>
                  <a:cxn ang="0">
                    <a:pos x="connsiteX1" y="connsiteY1"/>
                  </a:cxn>
                  <a:cxn ang="0">
                    <a:pos x="connsiteX2" y="connsiteY2"/>
                  </a:cxn>
                  <a:cxn ang="0">
                    <a:pos x="connsiteX3" y="connsiteY3"/>
                  </a:cxn>
                </a:cxnLst>
                <a:rect l="l" t="t" r="r" b="b"/>
                <a:pathLst>
                  <a:path w="183765" h="30170">
                    <a:moveTo>
                      <a:pt x="0" y="0"/>
                    </a:moveTo>
                    <a:lnTo>
                      <a:pt x="183765" y="0"/>
                    </a:lnTo>
                    <a:lnTo>
                      <a:pt x="183765" y="30170"/>
                    </a:lnTo>
                    <a:lnTo>
                      <a:pt x="0" y="30170"/>
                    </a:lnTo>
                    <a:close/>
                  </a:path>
                </a:pathLst>
              </a:custGeom>
              <a:solidFill>
                <a:srgbClr val="84BA41"/>
              </a:solidFill>
              <a:ln w="27426" cap="flat">
                <a:noFill/>
                <a:prstDash val="solid"/>
                <a:miter/>
              </a:ln>
            </p:spPr>
            <p:txBody>
              <a:bodyPr rtlCol="0" anchor="ctr"/>
              <a:lstStyle/>
              <a:p>
                <a:endParaRPr lang="en-US"/>
              </a:p>
            </p:txBody>
          </p:sp>
          <p:sp>
            <p:nvSpPr>
              <p:cNvPr id="23" name="Freeform 1468">
                <a:extLst>
                  <a:ext uri="{FF2B5EF4-FFF2-40B4-BE49-F238E27FC236}">
                    <a16:creationId xmlns:a16="http://schemas.microsoft.com/office/drawing/2014/main" id="{7F62186D-5C83-EE35-F0B1-DB0967E3DEC8}"/>
                  </a:ext>
                </a:extLst>
              </p:cNvPr>
              <p:cNvSpPr/>
              <p:nvPr/>
            </p:nvSpPr>
            <p:spPr>
              <a:xfrm>
                <a:off x="788824" y="4631568"/>
                <a:ext cx="183765" cy="30170"/>
              </a:xfrm>
              <a:custGeom>
                <a:avLst/>
                <a:gdLst>
                  <a:gd name="connsiteX0" fmla="*/ 0 w 183765"/>
                  <a:gd name="connsiteY0" fmla="*/ 0 h 30170"/>
                  <a:gd name="connsiteX1" fmla="*/ 183765 w 183765"/>
                  <a:gd name="connsiteY1" fmla="*/ 0 h 30170"/>
                  <a:gd name="connsiteX2" fmla="*/ 183765 w 183765"/>
                  <a:gd name="connsiteY2" fmla="*/ 30170 h 30170"/>
                  <a:gd name="connsiteX3" fmla="*/ 0 w 183765"/>
                  <a:gd name="connsiteY3" fmla="*/ 30170 h 30170"/>
                </a:gdLst>
                <a:ahLst/>
                <a:cxnLst>
                  <a:cxn ang="0">
                    <a:pos x="connsiteX0" y="connsiteY0"/>
                  </a:cxn>
                  <a:cxn ang="0">
                    <a:pos x="connsiteX1" y="connsiteY1"/>
                  </a:cxn>
                  <a:cxn ang="0">
                    <a:pos x="connsiteX2" y="connsiteY2"/>
                  </a:cxn>
                  <a:cxn ang="0">
                    <a:pos x="connsiteX3" y="connsiteY3"/>
                  </a:cxn>
                </a:cxnLst>
                <a:rect l="l" t="t" r="r" b="b"/>
                <a:pathLst>
                  <a:path w="183765" h="30170">
                    <a:moveTo>
                      <a:pt x="0" y="0"/>
                    </a:moveTo>
                    <a:lnTo>
                      <a:pt x="183765" y="0"/>
                    </a:lnTo>
                    <a:lnTo>
                      <a:pt x="183765" y="30170"/>
                    </a:lnTo>
                    <a:lnTo>
                      <a:pt x="0" y="30170"/>
                    </a:lnTo>
                    <a:close/>
                  </a:path>
                </a:pathLst>
              </a:custGeom>
              <a:solidFill>
                <a:srgbClr val="84BA41"/>
              </a:solidFill>
              <a:ln w="27426" cap="flat">
                <a:noFill/>
                <a:prstDash val="solid"/>
                <a:miter/>
              </a:ln>
            </p:spPr>
            <p:txBody>
              <a:bodyPr rtlCol="0" anchor="ctr"/>
              <a:lstStyle/>
              <a:p>
                <a:endParaRPr lang="en-US"/>
              </a:p>
            </p:txBody>
          </p:sp>
          <p:sp>
            <p:nvSpPr>
              <p:cNvPr id="24" name="Freeform 1469">
                <a:extLst>
                  <a:ext uri="{FF2B5EF4-FFF2-40B4-BE49-F238E27FC236}">
                    <a16:creationId xmlns:a16="http://schemas.microsoft.com/office/drawing/2014/main" id="{10ED4343-36C1-C400-10C3-6EA90910B109}"/>
                  </a:ext>
                </a:extLst>
              </p:cNvPr>
              <p:cNvSpPr/>
              <p:nvPr/>
            </p:nvSpPr>
            <p:spPr>
              <a:xfrm>
                <a:off x="788824" y="4019932"/>
                <a:ext cx="30170" cy="30170"/>
              </a:xfrm>
              <a:custGeom>
                <a:avLst/>
                <a:gdLst>
                  <a:gd name="connsiteX0" fmla="*/ 0 w 30170"/>
                  <a:gd name="connsiteY0" fmla="*/ 0 h 30170"/>
                  <a:gd name="connsiteX1" fmla="*/ 30170 w 30170"/>
                  <a:gd name="connsiteY1" fmla="*/ 0 h 30170"/>
                  <a:gd name="connsiteX2" fmla="*/ 30170 w 30170"/>
                  <a:gd name="connsiteY2" fmla="*/ 30171 h 30170"/>
                  <a:gd name="connsiteX3" fmla="*/ 0 w 30170"/>
                  <a:gd name="connsiteY3" fmla="*/ 30171 h 30170"/>
                </a:gdLst>
                <a:ahLst/>
                <a:cxnLst>
                  <a:cxn ang="0">
                    <a:pos x="connsiteX0" y="connsiteY0"/>
                  </a:cxn>
                  <a:cxn ang="0">
                    <a:pos x="connsiteX1" y="connsiteY1"/>
                  </a:cxn>
                  <a:cxn ang="0">
                    <a:pos x="connsiteX2" y="connsiteY2"/>
                  </a:cxn>
                  <a:cxn ang="0">
                    <a:pos x="connsiteX3" y="connsiteY3"/>
                  </a:cxn>
                </a:cxnLst>
                <a:rect l="l" t="t" r="r" b="b"/>
                <a:pathLst>
                  <a:path w="30170" h="30170">
                    <a:moveTo>
                      <a:pt x="0" y="0"/>
                    </a:moveTo>
                    <a:lnTo>
                      <a:pt x="30170" y="0"/>
                    </a:lnTo>
                    <a:lnTo>
                      <a:pt x="30170" y="30171"/>
                    </a:lnTo>
                    <a:lnTo>
                      <a:pt x="0" y="30171"/>
                    </a:lnTo>
                    <a:close/>
                  </a:path>
                </a:pathLst>
              </a:custGeom>
              <a:grpFill/>
              <a:ln w="27426" cap="flat">
                <a:noFill/>
                <a:prstDash val="solid"/>
                <a:miter/>
              </a:ln>
            </p:spPr>
            <p:txBody>
              <a:bodyPr rtlCol="0" anchor="ctr"/>
              <a:lstStyle/>
              <a:p>
                <a:endParaRPr lang="en-US"/>
              </a:p>
            </p:txBody>
          </p:sp>
          <p:sp>
            <p:nvSpPr>
              <p:cNvPr id="25" name="Freeform 1470">
                <a:extLst>
                  <a:ext uri="{FF2B5EF4-FFF2-40B4-BE49-F238E27FC236}">
                    <a16:creationId xmlns:a16="http://schemas.microsoft.com/office/drawing/2014/main" id="{1A871002-14F3-E059-D77F-5768B8D94199}"/>
                  </a:ext>
                </a:extLst>
              </p:cNvPr>
              <p:cNvSpPr/>
              <p:nvPr/>
            </p:nvSpPr>
            <p:spPr>
              <a:xfrm>
                <a:off x="849165" y="4019932"/>
                <a:ext cx="183765" cy="30170"/>
              </a:xfrm>
              <a:custGeom>
                <a:avLst/>
                <a:gdLst>
                  <a:gd name="connsiteX0" fmla="*/ 0 w 183765"/>
                  <a:gd name="connsiteY0" fmla="*/ 0 h 30170"/>
                  <a:gd name="connsiteX1" fmla="*/ 183765 w 183765"/>
                  <a:gd name="connsiteY1" fmla="*/ 0 h 30170"/>
                  <a:gd name="connsiteX2" fmla="*/ 183765 w 183765"/>
                  <a:gd name="connsiteY2" fmla="*/ 30171 h 30170"/>
                  <a:gd name="connsiteX3" fmla="*/ 0 w 183765"/>
                  <a:gd name="connsiteY3" fmla="*/ 30171 h 30170"/>
                </a:gdLst>
                <a:ahLst/>
                <a:cxnLst>
                  <a:cxn ang="0">
                    <a:pos x="connsiteX0" y="connsiteY0"/>
                  </a:cxn>
                  <a:cxn ang="0">
                    <a:pos x="connsiteX1" y="connsiteY1"/>
                  </a:cxn>
                  <a:cxn ang="0">
                    <a:pos x="connsiteX2" y="connsiteY2"/>
                  </a:cxn>
                  <a:cxn ang="0">
                    <a:pos x="connsiteX3" y="connsiteY3"/>
                  </a:cxn>
                </a:cxnLst>
                <a:rect l="l" t="t" r="r" b="b"/>
                <a:pathLst>
                  <a:path w="183765" h="30170">
                    <a:moveTo>
                      <a:pt x="0" y="0"/>
                    </a:moveTo>
                    <a:lnTo>
                      <a:pt x="183765" y="0"/>
                    </a:lnTo>
                    <a:lnTo>
                      <a:pt x="183765" y="30171"/>
                    </a:lnTo>
                    <a:lnTo>
                      <a:pt x="0" y="30171"/>
                    </a:lnTo>
                    <a:close/>
                  </a:path>
                </a:pathLst>
              </a:custGeom>
              <a:solidFill>
                <a:srgbClr val="84BA41"/>
              </a:solidFill>
              <a:ln w="27426" cap="flat">
                <a:noFill/>
                <a:prstDash val="solid"/>
                <a:miter/>
              </a:ln>
            </p:spPr>
            <p:txBody>
              <a:bodyPr rtlCol="0" anchor="ctr"/>
              <a:lstStyle/>
              <a:p>
                <a:endParaRPr lang="en-US"/>
              </a:p>
            </p:txBody>
          </p:sp>
          <p:sp>
            <p:nvSpPr>
              <p:cNvPr id="26" name="Freeform 1471">
                <a:extLst>
                  <a:ext uri="{FF2B5EF4-FFF2-40B4-BE49-F238E27FC236}">
                    <a16:creationId xmlns:a16="http://schemas.microsoft.com/office/drawing/2014/main" id="{742BC4A3-B6BF-2587-442A-5E16B95BDA48}"/>
                  </a:ext>
                </a:extLst>
              </p:cNvPr>
              <p:cNvSpPr/>
              <p:nvPr/>
            </p:nvSpPr>
            <p:spPr>
              <a:xfrm>
                <a:off x="788824" y="4080273"/>
                <a:ext cx="30170" cy="30170"/>
              </a:xfrm>
              <a:custGeom>
                <a:avLst/>
                <a:gdLst>
                  <a:gd name="connsiteX0" fmla="*/ 0 w 30170"/>
                  <a:gd name="connsiteY0" fmla="*/ 0 h 30170"/>
                  <a:gd name="connsiteX1" fmla="*/ 30170 w 30170"/>
                  <a:gd name="connsiteY1" fmla="*/ 0 h 30170"/>
                  <a:gd name="connsiteX2" fmla="*/ 30170 w 30170"/>
                  <a:gd name="connsiteY2" fmla="*/ 30171 h 30170"/>
                  <a:gd name="connsiteX3" fmla="*/ 0 w 30170"/>
                  <a:gd name="connsiteY3" fmla="*/ 30171 h 30170"/>
                </a:gdLst>
                <a:ahLst/>
                <a:cxnLst>
                  <a:cxn ang="0">
                    <a:pos x="connsiteX0" y="connsiteY0"/>
                  </a:cxn>
                  <a:cxn ang="0">
                    <a:pos x="connsiteX1" y="connsiteY1"/>
                  </a:cxn>
                  <a:cxn ang="0">
                    <a:pos x="connsiteX2" y="connsiteY2"/>
                  </a:cxn>
                  <a:cxn ang="0">
                    <a:pos x="connsiteX3" y="connsiteY3"/>
                  </a:cxn>
                </a:cxnLst>
                <a:rect l="l" t="t" r="r" b="b"/>
                <a:pathLst>
                  <a:path w="30170" h="30170">
                    <a:moveTo>
                      <a:pt x="0" y="0"/>
                    </a:moveTo>
                    <a:lnTo>
                      <a:pt x="30170" y="0"/>
                    </a:lnTo>
                    <a:lnTo>
                      <a:pt x="30170" y="30171"/>
                    </a:lnTo>
                    <a:lnTo>
                      <a:pt x="0" y="30171"/>
                    </a:lnTo>
                    <a:close/>
                  </a:path>
                </a:pathLst>
              </a:custGeom>
              <a:grpFill/>
              <a:ln w="27426" cap="flat">
                <a:noFill/>
                <a:prstDash val="solid"/>
                <a:miter/>
              </a:ln>
            </p:spPr>
            <p:txBody>
              <a:bodyPr rtlCol="0" anchor="ctr"/>
              <a:lstStyle/>
              <a:p>
                <a:endParaRPr lang="en-US"/>
              </a:p>
            </p:txBody>
          </p:sp>
          <p:sp>
            <p:nvSpPr>
              <p:cNvPr id="27" name="Freeform 1472">
                <a:extLst>
                  <a:ext uri="{FF2B5EF4-FFF2-40B4-BE49-F238E27FC236}">
                    <a16:creationId xmlns:a16="http://schemas.microsoft.com/office/drawing/2014/main" id="{A4E2A5D2-FB13-972A-BDAB-A4E477CD042A}"/>
                  </a:ext>
                </a:extLst>
              </p:cNvPr>
              <p:cNvSpPr/>
              <p:nvPr/>
            </p:nvSpPr>
            <p:spPr>
              <a:xfrm>
                <a:off x="849165" y="4080273"/>
                <a:ext cx="183765" cy="30170"/>
              </a:xfrm>
              <a:custGeom>
                <a:avLst/>
                <a:gdLst>
                  <a:gd name="connsiteX0" fmla="*/ 0 w 183765"/>
                  <a:gd name="connsiteY0" fmla="*/ 0 h 30170"/>
                  <a:gd name="connsiteX1" fmla="*/ 183765 w 183765"/>
                  <a:gd name="connsiteY1" fmla="*/ 0 h 30170"/>
                  <a:gd name="connsiteX2" fmla="*/ 183765 w 183765"/>
                  <a:gd name="connsiteY2" fmla="*/ 30171 h 30170"/>
                  <a:gd name="connsiteX3" fmla="*/ 0 w 183765"/>
                  <a:gd name="connsiteY3" fmla="*/ 30171 h 30170"/>
                </a:gdLst>
                <a:ahLst/>
                <a:cxnLst>
                  <a:cxn ang="0">
                    <a:pos x="connsiteX0" y="connsiteY0"/>
                  </a:cxn>
                  <a:cxn ang="0">
                    <a:pos x="connsiteX1" y="connsiteY1"/>
                  </a:cxn>
                  <a:cxn ang="0">
                    <a:pos x="connsiteX2" y="connsiteY2"/>
                  </a:cxn>
                  <a:cxn ang="0">
                    <a:pos x="connsiteX3" y="connsiteY3"/>
                  </a:cxn>
                </a:cxnLst>
                <a:rect l="l" t="t" r="r" b="b"/>
                <a:pathLst>
                  <a:path w="183765" h="30170">
                    <a:moveTo>
                      <a:pt x="0" y="0"/>
                    </a:moveTo>
                    <a:lnTo>
                      <a:pt x="183765" y="0"/>
                    </a:lnTo>
                    <a:lnTo>
                      <a:pt x="183765" y="30171"/>
                    </a:lnTo>
                    <a:lnTo>
                      <a:pt x="0" y="30171"/>
                    </a:lnTo>
                    <a:close/>
                  </a:path>
                </a:pathLst>
              </a:custGeom>
              <a:solidFill>
                <a:srgbClr val="84BA41"/>
              </a:solidFill>
              <a:ln w="27426" cap="flat">
                <a:noFill/>
                <a:prstDash val="solid"/>
                <a:miter/>
              </a:ln>
            </p:spPr>
            <p:txBody>
              <a:bodyPr rtlCol="0" anchor="ctr"/>
              <a:lstStyle/>
              <a:p>
                <a:endParaRPr lang="en-US"/>
              </a:p>
            </p:txBody>
          </p:sp>
        </p:grpSp>
      </p:grpSp>
      <p:grpSp>
        <p:nvGrpSpPr>
          <p:cNvPr id="28" name="Graphic 3">
            <a:extLst>
              <a:ext uri="{FF2B5EF4-FFF2-40B4-BE49-F238E27FC236}">
                <a16:creationId xmlns:a16="http://schemas.microsoft.com/office/drawing/2014/main" id="{24CCAD60-3C14-D179-16AF-C307B9955904}"/>
              </a:ext>
            </a:extLst>
          </p:cNvPr>
          <p:cNvGrpSpPr/>
          <p:nvPr/>
        </p:nvGrpSpPr>
        <p:grpSpPr>
          <a:xfrm>
            <a:off x="5648353" y="1995835"/>
            <a:ext cx="948997" cy="994463"/>
            <a:chOff x="8667218" y="2080812"/>
            <a:chExt cx="1039753" cy="1039933"/>
          </a:xfrm>
          <a:solidFill>
            <a:schemeClr val="bg1"/>
          </a:solidFill>
        </p:grpSpPr>
        <p:sp>
          <p:nvSpPr>
            <p:cNvPr id="29" name="Freeform 1116">
              <a:extLst>
                <a:ext uri="{FF2B5EF4-FFF2-40B4-BE49-F238E27FC236}">
                  <a16:creationId xmlns:a16="http://schemas.microsoft.com/office/drawing/2014/main" id="{C77EBFAC-74B6-E6A5-F588-C088DE3C2568}"/>
                </a:ext>
              </a:extLst>
            </p:cNvPr>
            <p:cNvSpPr/>
            <p:nvPr/>
          </p:nvSpPr>
          <p:spPr>
            <a:xfrm>
              <a:off x="8804356" y="2136093"/>
              <a:ext cx="773460" cy="345588"/>
            </a:xfrm>
            <a:custGeom>
              <a:avLst/>
              <a:gdLst>
                <a:gd name="connsiteX0" fmla="*/ 477242 w 773460"/>
                <a:gd name="connsiteY0" fmla="*/ 0 h 345588"/>
                <a:gd name="connsiteX1" fmla="*/ 630837 w 773460"/>
                <a:gd name="connsiteY1" fmla="*/ 0 h 345588"/>
                <a:gd name="connsiteX2" fmla="*/ 773461 w 773460"/>
                <a:gd name="connsiteY2" fmla="*/ 142624 h 345588"/>
                <a:gd name="connsiteX3" fmla="*/ 630837 w 773460"/>
                <a:gd name="connsiteY3" fmla="*/ 285248 h 345588"/>
                <a:gd name="connsiteX4" fmla="*/ 427871 w 773460"/>
                <a:gd name="connsiteY4" fmla="*/ 285248 h 345588"/>
                <a:gd name="connsiteX5" fmla="*/ 408673 w 773460"/>
                <a:gd name="connsiteY5" fmla="*/ 296218 h 345588"/>
                <a:gd name="connsiteX6" fmla="*/ 408673 w 773460"/>
                <a:gd name="connsiteY6" fmla="*/ 296218 h 345588"/>
                <a:gd name="connsiteX7" fmla="*/ 386730 w 773460"/>
                <a:gd name="connsiteY7" fmla="*/ 345588 h 345588"/>
                <a:gd name="connsiteX8" fmla="*/ 364788 w 773460"/>
                <a:gd name="connsiteY8" fmla="*/ 296218 h 345588"/>
                <a:gd name="connsiteX9" fmla="*/ 345588 w 773460"/>
                <a:gd name="connsiteY9" fmla="*/ 285248 h 345588"/>
                <a:gd name="connsiteX10" fmla="*/ 142624 w 773460"/>
                <a:gd name="connsiteY10" fmla="*/ 285248 h 345588"/>
                <a:gd name="connsiteX11" fmla="*/ 0 w 773460"/>
                <a:gd name="connsiteY11" fmla="*/ 142624 h 345588"/>
                <a:gd name="connsiteX12" fmla="*/ 142624 w 773460"/>
                <a:gd name="connsiteY12" fmla="*/ 0 h 345588"/>
                <a:gd name="connsiteX13" fmla="*/ 296219 w 773460"/>
                <a:gd name="connsiteY13" fmla="*/ 0 h 345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3460" h="345588">
                  <a:moveTo>
                    <a:pt x="477242" y="0"/>
                  </a:moveTo>
                  <a:lnTo>
                    <a:pt x="630837" y="0"/>
                  </a:lnTo>
                  <a:cubicBezTo>
                    <a:pt x="710377" y="0"/>
                    <a:pt x="773461" y="63084"/>
                    <a:pt x="773461" y="142624"/>
                  </a:cubicBezTo>
                  <a:cubicBezTo>
                    <a:pt x="773461" y="222164"/>
                    <a:pt x="710377" y="285248"/>
                    <a:pt x="630837" y="285248"/>
                  </a:cubicBezTo>
                  <a:lnTo>
                    <a:pt x="427871" y="285248"/>
                  </a:lnTo>
                  <a:cubicBezTo>
                    <a:pt x="419643" y="285248"/>
                    <a:pt x="411415" y="290733"/>
                    <a:pt x="408673" y="296218"/>
                  </a:cubicBezTo>
                  <a:lnTo>
                    <a:pt x="408673" y="296218"/>
                  </a:lnTo>
                  <a:lnTo>
                    <a:pt x="386730" y="345588"/>
                  </a:lnTo>
                  <a:lnTo>
                    <a:pt x="364788" y="296218"/>
                  </a:lnTo>
                  <a:cubicBezTo>
                    <a:pt x="362046" y="287990"/>
                    <a:pt x="353818" y="285248"/>
                    <a:pt x="345588" y="285248"/>
                  </a:cubicBezTo>
                  <a:lnTo>
                    <a:pt x="142624" y="285248"/>
                  </a:lnTo>
                  <a:cubicBezTo>
                    <a:pt x="63083" y="285248"/>
                    <a:pt x="0" y="222164"/>
                    <a:pt x="0" y="142624"/>
                  </a:cubicBezTo>
                  <a:cubicBezTo>
                    <a:pt x="0" y="63084"/>
                    <a:pt x="63083" y="0"/>
                    <a:pt x="142624" y="0"/>
                  </a:cubicBezTo>
                  <a:lnTo>
                    <a:pt x="296219" y="0"/>
                  </a:lnTo>
                </a:path>
              </a:pathLst>
            </a:custGeom>
            <a:solidFill>
              <a:srgbClr val="84BA41"/>
            </a:solidFill>
            <a:ln w="27426" cap="flat">
              <a:noFill/>
              <a:prstDash val="solid"/>
              <a:miter/>
            </a:ln>
          </p:spPr>
          <p:txBody>
            <a:bodyPr rtlCol="0" anchor="ctr"/>
            <a:lstStyle/>
            <a:p>
              <a:endParaRPr lang="en-US"/>
            </a:p>
          </p:txBody>
        </p:sp>
        <p:grpSp>
          <p:nvGrpSpPr>
            <p:cNvPr id="30" name="Graphic 3">
              <a:extLst>
                <a:ext uri="{FF2B5EF4-FFF2-40B4-BE49-F238E27FC236}">
                  <a16:creationId xmlns:a16="http://schemas.microsoft.com/office/drawing/2014/main" id="{8DF47134-ABF2-506E-5DCF-C036E1EA5759}"/>
                </a:ext>
              </a:extLst>
            </p:cNvPr>
            <p:cNvGrpSpPr/>
            <p:nvPr/>
          </p:nvGrpSpPr>
          <p:grpSpPr>
            <a:xfrm>
              <a:off x="8667218" y="2080812"/>
              <a:ext cx="1039753" cy="1039933"/>
              <a:chOff x="8667218" y="2080812"/>
              <a:chExt cx="1039753" cy="1039933"/>
            </a:xfrm>
            <a:grpFill/>
          </p:grpSpPr>
          <p:sp>
            <p:nvSpPr>
              <p:cNvPr id="31" name="Freeform 1118">
                <a:extLst>
                  <a:ext uri="{FF2B5EF4-FFF2-40B4-BE49-F238E27FC236}">
                    <a16:creationId xmlns:a16="http://schemas.microsoft.com/office/drawing/2014/main" id="{5BF0536A-E83B-3449-234C-4CF27C7DCDDC}"/>
                  </a:ext>
                </a:extLst>
              </p:cNvPr>
              <p:cNvSpPr/>
              <p:nvPr/>
            </p:nvSpPr>
            <p:spPr>
              <a:xfrm>
                <a:off x="9064919" y="2577678"/>
                <a:ext cx="246849" cy="246848"/>
              </a:xfrm>
              <a:custGeom>
                <a:avLst/>
                <a:gdLst>
                  <a:gd name="connsiteX0" fmla="*/ 246849 w 246849"/>
                  <a:gd name="connsiteY0" fmla="*/ 123424 h 246848"/>
                  <a:gd name="connsiteX1" fmla="*/ 123425 w 246849"/>
                  <a:gd name="connsiteY1" fmla="*/ 0 h 246848"/>
                  <a:gd name="connsiteX2" fmla="*/ 0 w 246849"/>
                  <a:gd name="connsiteY2" fmla="*/ 123424 h 246848"/>
                  <a:gd name="connsiteX3" fmla="*/ 123425 w 246849"/>
                  <a:gd name="connsiteY3" fmla="*/ 246849 h 246848"/>
                  <a:gd name="connsiteX4" fmla="*/ 246849 w 246849"/>
                  <a:gd name="connsiteY4" fmla="*/ 123424 h 246848"/>
                  <a:gd name="connsiteX5" fmla="*/ 246849 w 246849"/>
                  <a:gd name="connsiteY5" fmla="*/ 123424 h 246848"/>
                  <a:gd name="connsiteX6" fmla="*/ 126167 w 246849"/>
                  <a:gd name="connsiteY6" fmla="*/ 205707 h 246848"/>
                  <a:gd name="connsiteX7" fmla="*/ 43884 w 246849"/>
                  <a:gd name="connsiteY7" fmla="*/ 123424 h 246848"/>
                  <a:gd name="connsiteX8" fmla="*/ 126167 w 246849"/>
                  <a:gd name="connsiteY8" fmla="*/ 41141 h 246848"/>
                  <a:gd name="connsiteX9" fmla="*/ 208450 w 246849"/>
                  <a:gd name="connsiteY9" fmla="*/ 123424 h 246848"/>
                  <a:gd name="connsiteX10" fmla="*/ 126167 w 246849"/>
                  <a:gd name="connsiteY10" fmla="*/ 205707 h 246848"/>
                  <a:gd name="connsiteX11" fmla="*/ 126167 w 246849"/>
                  <a:gd name="connsiteY11" fmla="*/ 205707 h 246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6849" h="246848">
                    <a:moveTo>
                      <a:pt x="246849" y="123424"/>
                    </a:moveTo>
                    <a:cubicBezTo>
                      <a:pt x="246849" y="54855"/>
                      <a:pt x="191994" y="0"/>
                      <a:pt x="123425" y="0"/>
                    </a:cubicBezTo>
                    <a:cubicBezTo>
                      <a:pt x="54855" y="0"/>
                      <a:pt x="0" y="54855"/>
                      <a:pt x="0" y="123424"/>
                    </a:cubicBezTo>
                    <a:cubicBezTo>
                      <a:pt x="0" y="191993"/>
                      <a:pt x="54855" y="246849"/>
                      <a:pt x="123425" y="246849"/>
                    </a:cubicBezTo>
                    <a:cubicBezTo>
                      <a:pt x="191994" y="246849"/>
                      <a:pt x="246849" y="191993"/>
                      <a:pt x="246849" y="123424"/>
                    </a:cubicBezTo>
                    <a:lnTo>
                      <a:pt x="246849" y="123424"/>
                    </a:lnTo>
                    <a:close/>
                    <a:moveTo>
                      <a:pt x="126167" y="205707"/>
                    </a:moveTo>
                    <a:cubicBezTo>
                      <a:pt x="82283" y="205707"/>
                      <a:pt x="43884" y="170051"/>
                      <a:pt x="43884" y="123424"/>
                    </a:cubicBezTo>
                    <a:cubicBezTo>
                      <a:pt x="43884" y="79540"/>
                      <a:pt x="79541" y="41141"/>
                      <a:pt x="126167" y="41141"/>
                    </a:cubicBezTo>
                    <a:cubicBezTo>
                      <a:pt x="172794" y="41141"/>
                      <a:pt x="208450" y="76797"/>
                      <a:pt x="208450" y="123424"/>
                    </a:cubicBezTo>
                    <a:cubicBezTo>
                      <a:pt x="205708" y="170051"/>
                      <a:pt x="170052" y="205707"/>
                      <a:pt x="126167" y="205707"/>
                    </a:cubicBezTo>
                    <a:lnTo>
                      <a:pt x="126167" y="205707"/>
                    </a:lnTo>
                    <a:close/>
                  </a:path>
                </a:pathLst>
              </a:custGeom>
              <a:grpFill/>
              <a:ln w="27426" cap="flat">
                <a:noFill/>
                <a:prstDash val="solid"/>
                <a:miter/>
              </a:ln>
            </p:spPr>
            <p:txBody>
              <a:bodyPr rtlCol="0" anchor="ctr"/>
              <a:lstStyle/>
              <a:p>
                <a:endParaRPr lang="en-US"/>
              </a:p>
            </p:txBody>
          </p:sp>
          <p:sp>
            <p:nvSpPr>
              <p:cNvPr id="32" name="Freeform 1119">
                <a:extLst>
                  <a:ext uri="{FF2B5EF4-FFF2-40B4-BE49-F238E27FC236}">
                    <a16:creationId xmlns:a16="http://schemas.microsoft.com/office/drawing/2014/main" id="{AFECE4C9-38A4-AD17-EB20-C48C01979020}"/>
                  </a:ext>
                </a:extLst>
              </p:cNvPr>
              <p:cNvSpPr/>
              <p:nvPr/>
            </p:nvSpPr>
            <p:spPr>
              <a:xfrm>
                <a:off x="8733045" y="2577678"/>
                <a:ext cx="246849" cy="246848"/>
              </a:xfrm>
              <a:custGeom>
                <a:avLst/>
                <a:gdLst>
                  <a:gd name="connsiteX0" fmla="*/ 246849 w 246849"/>
                  <a:gd name="connsiteY0" fmla="*/ 123424 h 246848"/>
                  <a:gd name="connsiteX1" fmla="*/ 123425 w 246849"/>
                  <a:gd name="connsiteY1" fmla="*/ 0 h 246848"/>
                  <a:gd name="connsiteX2" fmla="*/ 0 w 246849"/>
                  <a:gd name="connsiteY2" fmla="*/ 123424 h 246848"/>
                  <a:gd name="connsiteX3" fmla="*/ 123425 w 246849"/>
                  <a:gd name="connsiteY3" fmla="*/ 246849 h 246848"/>
                  <a:gd name="connsiteX4" fmla="*/ 246849 w 246849"/>
                  <a:gd name="connsiteY4" fmla="*/ 123424 h 246848"/>
                  <a:gd name="connsiteX5" fmla="*/ 246849 w 246849"/>
                  <a:gd name="connsiteY5" fmla="*/ 123424 h 246848"/>
                  <a:gd name="connsiteX6" fmla="*/ 123425 w 246849"/>
                  <a:gd name="connsiteY6" fmla="*/ 205707 h 246848"/>
                  <a:gd name="connsiteX7" fmla="*/ 41142 w 246849"/>
                  <a:gd name="connsiteY7" fmla="*/ 123424 h 246848"/>
                  <a:gd name="connsiteX8" fmla="*/ 123425 w 246849"/>
                  <a:gd name="connsiteY8" fmla="*/ 41141 h 246848"/>
                  <a:gd name="connsiteX9" fmla="*/ 205708 w 246849"/>
                  <a:gd name="connsiteY9" fmla="*/ 123424 h 246848"/>
                  <a:gd name="connsiteX10" fmla="*/ 123425 w 246849"/>
                  <a:gd name="connsiteY10" fmla="*/ 205707 h 246848"/>
                  <a:gd name="connsiteX11" fmla="*/ 123425 w 246849"/>
                  <a:gd name="connsiteY11" fmla="*/ 205707 h 246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6849" h="246848">
                    <a:moveTo>
                      <a:pt x="246849" y="123424"/>
                    </a:moveTo>
                    <a:cubicBezTo>
                      <a:pt x="246849" y="54855"/>
                      <a:pt x="191994" y="0"/>
                      <a:pt x="123425" y="0"/>
                    </a:cubicBezTo>
                    <a:cubicBezTo>
                      <a:pt x="54855" y="0"/>
                      <a:pt x="0" y="54855"/>
                      <a:pt x="0" y="123424"/>
                    </a:cubicBezTo>
                    <a:cubicBezTo>
                      <a:pt x="0" y="191993"/>
                      <a:pt x="54855" y="246849"/>
                      <a:pt x="123425" y="246849"/>
                    </a:cubicBezTo>
                    <a:cubicBezTo>
                      <a:pt x="191994" y="246849"/>
                      <a:pt x="246849" y="191993"/>
                      <a:pt x="246849" y="123424"/>
                    </a:cubicBezTo>
                    <a:lnTo>
                      <a:pt x="246849" y="123424"/>
                    </a:lnTo>
                    <a:close/>
                    <a:moveTo>
                      <a:pt x="123425" y="205707"/>
                    </a:moveTo>
                    <a:cubicBezTo>
                      <a:pt x="79539" y="205707"/>
                      <a:pt x="41142" y="170051"/>
                      <a:pt x="41142" y="123424"/>
                    </a:cubicBezTo>
                    <a:cubicBezTo>
                      <a:pt x="41142" y="79540"/>
                      <a:pt x="76797" y="41141"/>
                      <a:pt x="123425" y="41141"/>
                    </a:cubicBezTo>
                    <a:cubicBezTo>
                      <a:pt x="170050" y="41141"/>
                      <a:pt x="205708" y="76797"/>
                      <a:pt x="205708" y="123424"/>
                    </a:cubicBezTo>
                    <a:cubicBezTo>
                      <a:pt x="205708" y="170051"/>
                      <a:pt x="167308" y="205707"/>
                      <a:pt x="123425" y="205707"/>
                    </a:cubicBezTo>
                    <a:lnTo>
                      <a:pt x="123425" y="205707"/>
                    </a:lnTo>
                    <a:close/>
                  </a:path>
                </a:pathLst>
              </a:custGeom>
              <a:grpFill/>
              <a:ln w="27426" cap="flat">
                <a:noFill/>
                <a:prstDash val="solid"/>
                <a:miter/>
              </a:ln>
            </p:spPr>
            <p:txBody>
              <a:bodyPr rtlCol="0" anchor="ctr"/>
              <a:lstStyle/>
              <a:p>
                <a:endParaRPr lang="en-US"/>
              </a:p>
            </p:txBody>
          </p:sp>
          <p:sp>
            <p:nvSpPr>
              <p:cNvPr id="33" name="Freeform 1120">
                <a:extLst>
                  <a:ext uri="{FF2B5EF4-FFF2-40B4-BE49-F238E27FC236}">
                    <a16:creationId xmlns:a16="http://schemas.microsoft.com/office/drawing/2014/main" id="{5838DA5E-98AE-D674-A409-416D48EDB622}"/>
                  </a:ext>
                </a:extLst>
              </p:cNvPr>
              <p:cNvSpPr/>
              <p:nvPr/>
            </p:nvSpPr>
            <p:spPr>
              <a:xfrm>
                <a:off x="9399537" y="2577678"/>
                <a:ext cx="246849" cy="246848"/>
              </a:xfrm>
              <a:custGeom>
                <a:avLst/>
                <a:gdLst>
                  <a:gd name="connsiteX0" fmla="*/ 246849 w 246849"/>
                  <a:gd name="connsiteY0" fmla="*/ 123424 h 246848"/>
                  <a:gd name="connsiteX1" fmla="*/ 123425 w 246849"/>
                  <a:gd name="connsiteY1" fmla="*/ 0 h 246848"/>
                  <a:gd name="connsiteX2" fmla="*/ 0 w 246849"/>
                  <a:gd name="connsiteY2" fmla="*/ 123424 h 246848"/>
                  <a:gd name="connsiteX3" fmla="*/ 123425 w 246849"/>
                  <a:gd name="connsiteY3" fmla="*/ 246849 h 246848"/>
                  <a:gd name="connsiteX4" fmla="*/ 246849 w 246849"/>
                  <a:gd name="connsiteY4" fmla="*/ 123424 h 246848"/>
                  <a:gd name="connsiteX5" fmla="*/ 246849 w 246849"/>
                  <a:gd name="connsiteY5" fmla="*/ 123424 h 246848"/>
                  <a:gd name="connsiteX6" fmla="*/ 123425 w 246849"/>
                  <a:gd name="connsiteY6" fmla="*/ 205707 h 246848"/>
                  <a:gd name="connsiteX7" fmla="*/ 41142 w 246849"/>
                  <a:gd name="connsiteY7" fmla="*/ 123424 h 246848"/>
                  <a:gd name="connsiteX8" fmla="*/ 123425 w 246849"/>
                  <a:gd name="connsiteY8" fmla="*/ 41141 h 246848"/>
                  <a:gd name="connsiteX9" fmla="*/ 205708 w 246849"/>
                  <a:gd name="connsiteY9" fmla="*/ 123424 h 246848"/>
                  <a:gd name="connsiteX10" fmla="*/ 123425 w 246849"/>
                  <a:gd name="connsiteY10" fmla="*/ 205707 h 246848"/>
                  <a:gd name="connsiteX11" fmla="*/ 123425 w 246849"/>
                  <a:gd name="connsiteY11" fmla="*/ 205707 h 246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6849" h="246848">
                    <a:moveTo>
                      <a:pt x="246849" y="123424"/>
                    </a:moveTo>
                    <a:cubicBezTo>
                      <a:pt x="246849" y="54855"/>
                      <a:pt x="191994" y="0"/>
                      <a:pt x="123425" y="0"/>
                    </a:cubicBezTo>
                    <a:cubicBezTo>
                      <a:pt x="54855" y="0"/>
                      <a:pt x="0" y="54855"/>
                      <a:pt x="0" y="123424"/>
                    </a:cubicBezTo>
                    <a:cubicBezTo>
                      <a:pt x="0" y="191993"/>
                      <a:pt x="54855" y="246849"/>
                      <a:pt x="123425" y="246849"/>
                    </a:cubicBezTo>
                    <a:cubicBezTo>
                      <a:pt x="191994" y="246849"/>
                      <a:pt x="246849" y="191993"/>
                      <a:pt x="246849" y="123424"/>
                    </a:cubicBezTo>
                    <a:lnTo>
                      <a:pt x="246849" y="123424"/>
                    </a:lnTo>
                    <a:close/>
                    <a:moveTo>
                      <a:pt x="123425" y="205707"/>
                    </a:moveTo>
                    <a:cubicBezTo>
                      <a:pt x="79539" y="205707"/>
                      <a:pt x="41142" y="170051"/>
                      <a:pt x="41142" y="123424"/>
                    </a:cubicBezTo>
                    <a:cubicBezTo>
                      <a:pt x="41142" y="79540"/>
                      <a:pt x="76797" y="41141"/>
                      <a:pt x="123425" y="41141"/>
                    </a:cubicBezTo>
                    <a:cubicBezTo>
                      <a:pt x="170052" y="41141"/>
                      <a:pt x="205708" y="76797"/>
                      <a:pt x="205708" y="123424"/>
                    </a:cubicBezTo>
                    <a:cubicBezTo>
                      <a:pt x="205708" y="170051"/>
                      <a:pt x="170052" y="205707"/>
                      <a:pt x="123425" y="205707"/>
                    </a:cubicBezTo>
                    <a:lnTo>
                      <a:pt x="123425" y="205707"/>
                    </a:lnTo>
                    <a:close/>
                  </a:path>
                </a:pathLst>
              </a:custGeom>
              <a:grpFill/>
              <a:ln w="27426" cap="flat">
                <a:noFill/>
                <a:prstDash val="solid"/>
                <a:miter/>
              </a:ln>
            </p:spPr>
            <p:txBody>
              <a:bodyPr rtlCol="0" anchor="ctr"/>
              <a:lstStyle/>
              <a:p>
                <a:endParaRPr lang="en-US"/>
              </a:p>
            </p:txBody>
          </p:sp>
          <p:sp>
            <p:nvSpPr>
              <p:cNvPr id="34" name="Freeform 1121">
                <a:extLst>
                  <a:ext uri="{FF2B5EF4-FFF2-40B4-BE49-F238E27FC236}">
                    <a16:creationId xmlns:a16="http://schemas.microsoft.com/office/drawing/2014/main" id="{58DFFAB7-5DE6-1341-35FA-794BB3256310}"/>
                  </a:ext>
                </a:extLst>
              </p:cNvPr>
              <p:cNvSpPr/>
              <p:nvPr/>
            </p:nvSpPr>
            <p:spPr>
              <a:xfrm>
                <a:off x="8667218" y="2824527"/>
                <a:ext cx="1039753" cy="296218"/>
              </a:xfrm>
              <a:custGeom>
                <a:avLst/>
                <a:gdLst>
                  <a:gd name="connsiteX0" fmla="*/ 855744 w 1039753"/>
                  <a:gd name="connsiteY0" fmla="*/ 0 h 296218"/>
                  <a:gd name="connsiteX1" fmla="*/ 688434 w 1039753"/>
                  <a:gd name="connsiteY1" fmla="*/ 101482 h 296218"/>
                  <a:gd name="connsiteX2" fmla="*/ 521126 w 1039753"/>
                  <a:gd name="connsiteY2" fmla="*/ 0 h 296218"/>
                  <a:gd name="connsiteX3" fmla="*/ 353818 w 1039753"/>
                  <a:gd name="connsiteY3" fmla="*/ 101482 h 296218"/>
                  <a:gd name="connsiteX4" fmla="*/ 186508 w 1039753"/>
                  <a:gd name="connsiteY4" fmla="*/ 0 h 296218"/>
                  <a:gd name="connsiteX5" fmla="*/ 0 w 1039753"/>
                  <a:gd name="connsiteY5" fmla="*/ 183765 h 296218"/>
                  <a:gd name="connsiteX6" fmla="*/ 0 w 1039753"/>
                  <a:gd name="connsiteY6" fmla="*/ 277019 h 296218"/>
                  <a:gd name="connsiteX7" fmla="*/ 19200 w 1039753"/>
                  <a:gd name="connsiteY7" fmla="*/ 296218 h 296218"/>
                  <a:gd name="connsiteX8" fmla="*/ 1020310 w 1039753"/>
                  <a:gd name="connsiteY8" fmla="*/ 296218 h 296218"/>
                  <a:gd name="connsiteX9" fmla="*/ 1039510 w 1039753"/>
                  <a:gd name="connsiteY9" fmla="*/ 277019 h 296218"/>
                  <a:gd name="connsiteX10" fmla="*/ 1039510 w 1039753"/>
                  <a:gd name="connsiteY10" fmla="*/ 183765 h 296218"/>
                  <a:gd name="connsiteX11" fmla="*/ 855744 w 1039753"/>
                  <a:gd name="connsiteY11" fmla="*/ 0 h 296218"/>
                  <a:gd name="connsiteX12" fmla="*/ 855744 w 1039753"/>
                  <a:gd name="connsiteY12" fmla="*/ 0 h 296218"/>
                  <a:gd name="connsiteX13" fmla="*/ 523868 w 1039753"/>
                  <a:gd name="connsiteY13" fmla="*/ 41141 h 296218"/>
                  <a:gd name="connsiteX14" fmla="*/ 669236 w 1039753"/>
                  <a:gd name="connsiteY14" fmla="*/ 183765 h 296218"/>
                  <a:gd name="connsiteX15" fmla="*/ 669236 w 1039753"/>
                  <a:gd name="connsiteY15" fmla="*/ 257819 h 296218"/>
                  <a:gd name="connsiteX16" fmla="*/ 375759 w 1039753"/>
                  <a:gd name="connsiteY16" fmla="*/ 257819 h 296218"/>
                  <a:gd name="connsiteX17" fmla="*/ 375759 w 1039753"/>
                  <a:gd name="connsiteY17" fmla="*/ 183765 h 296218"/>
                  <a:gd name="connsiteX18" fmla="*/ 523868 w 1039753"/>
                  <a:gd name="connsiteY18" fmla="*/ 41141 h 296218"/>
                  <a:gd name="connsiteX19" fmla="*/ 523868 w 1039753"/>
                  <a:gd name="connsiteY19" fmla="*/ 41141 h 296218"/>
                  <a:gd name="connsiteX20" fmla="*/ 43884 w 1039753"/>
                  <a:gd name="connsiteY20" fmla="*/ 183765 h 296218"/>
                  <a:gd name="connsiteX21" fmla="*/ 189252 w 1039753"/>
                  <a:gd name="connsiteY21" fmla="*/ 41141 h 296218"/>
                  <a:gd name="connsiteX22" fmla="*/ 334618 w 1039753"/>
                  <a:gd name="connsiteY22" fmla="*/ 183765 h 296218"/>
                  <a:gd name="connsiteX23" fmla="*/ 334618 w 1039753"/>
                  <a:gd name="connsiteY23" fmla="*/ 257819 h 296218"/>
                  <a:gd name="connsiteX24" fmla="*/ 41142 w 1039753"/>
                  <a:gd name="connsiteY24" fmla="*/ 257819 h 296218"/>
                  <a:gd name="connsiteX25" fmla="*/ 41142 w 1039753"/>
                  <a:gd name="connsiteY25" fmla="*/ 183765 h 296218"/>
                  <a:gd name="connsiteX26" fmla="*/ 1003852 w 1039753"/>
                  <a:gd name="connsiteY26" fmla="*/ 255077 h 296218"/>
                  <a:gd name="connsiteX27" fmla="*/ 710377 w 1039753"/>
                  <a:gd name="connsiteY27" fmla="*/ 255077 h 296218"/>
                  <a:gd name="connsiteX28" fmla="*/ 710377 w 1039753"/>
                  <a:gd name="connsiteY28" fmla="*/ 181022 h 296218"/>
                  <a:gd name="connsiteX29" fmla="*/ 855744 w 1039753"/>
                  <a:gd name="connsiteY29" fmla="*/ 38399 h 296218"/>
                  <a:gd name="connsiteX30" fmla="*/ 1001110 w 1039753"/>
                  <a:gd name="connsiteY30" fmla="*/ 181022 h 296218"/>
                  <a:gd name="connsiteX31" fmla="*/ 1001110 w 1039753"/>
                  <a:gd name="connsiteY31" fmla="*/ 255077 h 296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39753" h="296218">
                    <a:moveTo>
                      <a:pt x="855744" y="0"/>
                    </a:moveTo>
                    <a:cubicBezTo>
                      <a:pt x="781689" y="0"/>
                      <a:pt x="718605" y="41141"/>
                      <a:pt x="688434" y="101482"/>
                    </a:cubicBezTo>
                    <a:cubicBezTo>
                      <a:pt x="658264" y="43884"/>
                      <a:pt x="595181" y="0"/>
                      <a:pt x="521126" y="0"/>
                    </a:cubicBezTo>
                    <a:cubicBezTo>
                      <a:pt x="447071" y="0"/>
                      <a:pt x="383987" y="41141"/>
                      <a:pt x="353818" y="101482"/>
                    </a:cubicBezTo>
                    <a:cubicBezTo>
                      <a:pt x="323646" y="43884"/>
                      <a:pt x="260563" y="0"/>
                      <a:pt x="186508" y="0"/>
                    </a:cubicBezTo>
                    <a:cubicBezTo>
                      <a:pt x="85025" y="0"/>
                      <a:pt x="0" y="82283"/>
                      <a:pt x="0" y="183765"/>
                    </a:cubicBezTo>
                    <a:lnTo>
                      <a:pt x="0" y="277019"/>
                    </a:lnTo>
                    <a:cubicBezTo>
                      <a:pt x="0" y="287990"/>
                      <a:pt x="8228" y="296218"/>
                      <a:pt x="19200" y="296218"/>
                    </a:cubicBezTo>
                    <a:lnTo>
                      <a:pt x="1020310" y="296218"/>
                    </a:lnTo>
                    <a:cubicBezTo>
                      <a:pt x="1031280" y="296218"/>
                      <a:pt x="1039510" y="287990"/>
                      <a:pt x="1039510" y="277019"/>
                    </a:cubicBezTo>
                    <a:lnTo>
                      <a:pt x="1039510" y="183765"/>
                    </a:lnTo>
                    <a:cubicBezTo>
                      <a:pt x="1044994" y="82283"/>
                      <a:pt x="957227" y="0"/>
                      <a:pt x="855744" y="0"/>
                    </a:cubicBezTo>
                    <a:lnTo>
                      <a:pt x="855744" y="0"/>
                    </a:lnTo>
                    <a:close/>
                    <a:moveTo>
                      <a:pt x="523868" y="41141"/>
                    </a:moveTo>
                    <a:cubicBezTo>
                      <a:pt x="603409" y="41141"/>
                      <a:pt x="669236" y="106968"/>
                      <a:pt x="669236" y="183765"/>
                    </a:cubicBezTo>
                    <a:lnTo>
                      <a:pt x="669236" y="257819"/>
                    </a:lnTo>
                    <a:lnTo>
                      <a:pt x="375759" y="257819"/>
                    </a:lnTo>
                    <a:lnTo>
                      <a:pt x="375759" y="183765"/>
                    </a:lnTo>
                    <a:cubicBezTo>
                      <a:pt x="375759" y="104225"/>
                      <a:pt x="444329" y="41141"/>
                      <a:pt x="523868" y="41141"/>
                    </a:cubicBezTo>
                    <a:lnTo>
                      <a:pt x="523868" y="41141"/>
                    </a:lnTo>
                    <a:close/>
                    <a:moveTo>
                      <a:pt x="43884" y="183765"/>
                    </a:moveTo>
                    <a:cubicBezTo>
                      <a:pt x="43884" y="106968"/>
                      <a:pt x="109711" y="41141"/>
                      <a:pt x="189252" y="41141"/>
                    </a:cubicBezTo>
                    <a:cubicBezTo>
                      <a:pt x="268791" y="41141"/>
                      <a:pt x="334618" y="106968"/>
                      <a:pt x="334618" y="183765"/>
                    </a:cubicBezTo>
                    <a:lnTo>
                      <a:pt x="334618" y="257819"/>
                    </a:lnTo>
                    <a:lnTo>
                      <a:pt x="41142" y="257819"/>
                    </a:lnTo>
                    <a:lnTo>
                      <a:pt x="41142" y="183765"/>
                    </a:lnTo>
                    <a:close/>
                    <a:moveTo>
                      <a:pt x="1003852" y="255077"/>
                    </a:moveTo>
                    <a:lnTo>
                      <a:pt x="710377" y="255077"/>
                    </a:lnTo>
                    <a:lnTo>
                      <a:pt x="710377" y="181022"/>
                    </a:lnTo>
                    <a:cubicBezTo>
                      <a:pt x="710377" y="104225"/>
                      <a:pt x="776203" y="38399"/>
                      <a:pt x="855744" y="38399"/>
                    </a:cubicBezTo>
                    <a:cubicBezTo>
                      <a:pt x="935283" y="38399"/>
                      <a:pt x="1001110" y="104225"/>
                      <a:pt x="1001110" y="181022"/>
                    </a:cubicBezTo>
                    <a:lnTo>
                      <a:pt x="1001110" y="255077"/>
                    </a:lnTo>
                    <a:close/>
                  </a:path>
                </a:pathLst>
              </a:custGeom>
              <a:grpFill/>
              <a:ln w="27426" cap="flat">
                <a:noFill/>
                <a:prstDash val="solid"/>
                <a:miter/>
              </a:ln>
            </p:spPr>
            <p:txBody>
              <a:bodyPr rtlCol="0" anchor="ctr"/>
              <a:lstStyle/>
              <a:p>
                <a:endParaRPr lang="en-US"/>
              </a:p>
            </p:txBody>
          </p:sp>
          <p:sp>
            <p:nvSpPr>
              <p:cNvPr id="35" name="Freeform 1122">
                <a:extLst>
                  <a:ext uri="{FF2B5EF4-FFF2-40B4-BE49-F238E27FC236}">
                    <a16:creationId xmlns:a16="http://schemas.microsoft.com/office/drawing/2014/main" id="{F9B8F52D-DF58-A110-AFA6-3A1520F348FC}"/>
                  </a:ext>
                </a:extLst>
              </p:cNvPr>
              <p:cNvSpPr/>
              <p:nvPr/>
            </p:nvSpPr>
            <p:spPr>
              <a:xfrm>
                <a:off x="9130746" y="2201920"/>
                <a:ext cx="120680" cy="120681"/>
              </a:xfrm>
              <a:custGeom>
                <a:avLst/>
                <a:gdLst>
                  <a:gd name="connsiteX0" fmla="*/ 60340 w 120680"/>
                  <a:gd name="connsiteY0" fmla="*/ 0 h 120681"/>
                  <a:gd name="connsiteX1" fmla="*/ 0 w 120680"/>
                  <a:gd name="connsiteY1" fmla="*/ 60341 h 120681"/>
                  <a:gd name="connsiteX2" fmla="*/ 60340 w 120680"/>
                  <a:gd name="connsiteY2" fmla="*/ 120681 h 120681"/>
                  <a:gd name="connsiteX3" fmla="*/ 120681 w 120680"/>
                  <a:gd name="connsiteY3" fmla="*/ 60341 h 120681"/>
                  <a:gd name="connsiteX4" fmla="*/ 60340 w 120680"/>
                  <a:gd name="connsiteY4" fmla="*/ 0 h 120681"/>
                  <a:gd name="connsiteX5" fmla="*/ 60340 w 120680"/>
                  <a:gd name="connsiteY5" fmla="*/ 0 h 120681"/>
                  <a:gd name="connsiteX6" fmla="*/ 60340 w 120680"/>
                  <a:gd name="connsiteY6" fmla="*/ 79540 h 120681"/>
                  <a:gd name="connsiteX7" fmla="*/ 41142 w 120680"/>
                  <a:gd name="connsiteY7" fmla="*/ 60341 h 120681"/>
                  <a:gd name="connsiteX8" fmla="*/ 60340 w 120680"/>
                  <a:gd name="connsiteY8" fmla="*/ 41141 h 120681"/>
                  <a:gd name="connsiteX9" fmla="*/ 79539 w 120680"/>
                  <a:gd name="connsiteY9" fmla="*/ 60341 h 120681"/>
                  <a:gd name="connsiteX10" fmla="*/ 60340 w 120680"/>
                  <a:gd name="connsiteY10" fmla="*/ 79540 h 120681"/>
                  <a:gd name="connsiteX11" fmla="*/ 60340 w 120680"/>
                  <a:gd name="connsiteY11" fmla="*/ 79540 h 120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0680" h="120681">
                    <a:moveTo>
                      <a:pt x="60340" y="0"/>
                    </a:moveTo>
                    <a:cubicBezTo>
                      <a:pt x="27428" y="0"/>
                      <a:pt x="0" y="27428"/>
                      <a:pt x="0" y="60341"/>
                    </a:cubicBezTo>
                    <a:cubicBezTo>
                      <a:pt x="0" y="93254"/>
                      <a:pt x="27428" y="120681"/>
                      <a:pt x="60340" y="120681"/>
                    </a:cubicBezTo>
                    <a:cubicBezTo>
                      <a:pt x="93253" y="120681"/>
                      <a:pt x="120681" y="93254"/>
                      <a:pt x="120681" y="60341"/>
                    </a:cubicBezTo>
                    <a:cubicBezTo>
                      <a:pt x="120681" y="27428"/>
                      <a:pt x="93253" y="0"/>
                      <a:pt x="60340" y="0"/>
                    </a:cubicBezTo>
                    <a:lnTo>
                      <a:pt x="60340" y="0"/>
                    </a:lnTo>
                    <a:close/>
                    <a:moveTo>
                      <a:pt x="60340" y="79540"/>
                    </a:moveTo>
                    <a:cubicBezTo>
                      <a:pt x="49369" y="79540"/>
                      <a:pt x="41142" y="71312"/>
                      <a:pt x="41142" y="60341"/>
                    </a:cubicBezTo>
                    <a:cubicBezTo>
                      <a:pt x="41142" y="49369"/>
                      <a:pt x="49369" y="41141"/>
                      <a:pt x="60340" y="41141"/>
                    </a:cubicBezTo>
                    <a:cubicBezTo>
                      <a:pt x="71311" y="41141"/>
                      <a:pt x="79539" y="49369"/>
                      <a:pt x="79539" y="60341"/>
                    </a:cubicBezTo>
                    <a:cubicBezTo>
                      <a:pt x="79539" y="71312"/>
                      <a:pt x="71311" y="79540"/>
                      <a:pt x="60340" y="79540"/>
                    </a:cubicBezTo>
                    <a:lnTo>
                      <a:pt x="60340" y="79540"/>
                    </a:lnTo>
                    <a:close/>
                  </a:path>
                </a:pathLst>
              </a:custGeom>
              <a:grpFill/>
              <a:ln w="27426" cap="flat">
                <a:noFill/>
                <a:prstDash val="solid"/>
                <a:miter/>
              </a:ln>
            </p:spPr>
            <p:txBody>
              <a:bodyPr rtlCol="0" anchor="ctr"/>
              <a:lstStyle/>
              <a:p>
                <a:endParaRPr lang="en-US"/>
              </a:p>
            </p:txBody>
          </p:sp>
          <p:sp>
            <p:nvSpPr>
              <p:cNvPr id="36" name="Freeform 1123">
                <a:extLst>
                  <a:ext uri="{FF2B5EF4-FFF2-40B4-BE49-F238E27FC236}">
                    <a16:creationId xmlns:a16="http://schemas.microsoft.com/office/drawing/2014/main" id="{3ED55050-D58A-3744-E826-737E23825F4F}"/>
                  </a:ext>
                </a:extLst>
              </p:cNvPr>
              <p:cNvSpPr/>
              <p:nvPr/>
            </p:nvSpPr>
            <p:spPr>
              <a:xfrm>
                <a:off x="8966180" y="2201920"/>
                <a:ext cx="120680" cy="120681"/>
              </a:xfrm>
              <a:custGeom>
                <a:avLst/>
                <a:gdLst>
                  <a:gd name="connsiteX0" fmla="*/ 0 w 120680"/>
                  <a:gd name="connsiteY0" fmla="*/ 60341 h 120681"/>
                  <a:gd name="connsiteX1" fmla="*/ 60340 w 120680"/>
                  <a:gd name="connsiteY1" fmla="*/ 120681 h 120681"/>
                  <a:gd name="connsiteX2" fmla="*/ 120681 w 120680"/>
                  <a:gd name="connsiteY2" fmla="*/ 60341 h 120681"/>
                  <a:gd name="connsiteX3" fmla="*/ 60340 w 120680"/>
                  <a:gd name="connsiteY3" fmla="*/ 0 h 120681"/>
                  <a:gd name="connsiteX4" fmla="*/ 0 w 120680"/>
                  <a:gd name="connsiteY4" fmla="*/ 60341 h 120681"/>
                  <a:gd name="connsiteX5" fmla="*/ 0 w 120680"/>
                  <a:gd name="connsiteY5" fmla="*/ 60341 h 120681"/>
                  <a:gd name="connsiteX6" fmla="*/ 82283 w 120680"/>
                  <a:gd name="connsiteY6" fmla="*/ 60341 h 120681"/>
                  <a:gd name="connsiteX7" fmla="*/ 63083 w 120680"/>
                  <a:gd name="connsiteY7" fmla="*/ 79540 h 120681"/>
                  <a:gd name="connsiteX8" fmla="*/ 43884 w 120680"/>
                  <a:gd name="connsiteY8" fmla="*/ 60341 h 120681"/>
                  <a:gd name="connsiteX9" fmla="*/ 63083 w 120680"/>
                  <a:gd name="connsiteY9" fmla="*/ 41141 h 120681"/>
                  <a:gd name="connsiteX10" fmla="*/ 82283 w 120680"/>
                  <a:gd name="connsiteY10" fmla="*/ 60341 h 120681"/>
                  <a:gd name="connsiteX11" fmla="*/ 82283 w 120680"/>
                  <a:gd name="connsiteY11" fmla="*/ 60341 h 120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0680" h="120681">
                    <a:moveTo>
                      <a:pt x="0" y="60341"/>
                    </a:moveTo>
                    <a:cubicBezTo>
                      <a:pt x="0" y="93254"/>
                      <a:pt x="27428" y="120681"/>
                      <a:pt x="60340" y="120681"/>
                    </a:cubicBezTo>
                    <a:cubicBezTo>
                      <a:pt x="93253" y="120681"/>
                      <a:pt x="120681" y="93254"/>
                      <a:pt x="120681" y="60341"/>
                    </a:cubicBezTo>
                    <a:cubicBezTo>
                      <a:pt x="120681" y="27428"/>
                      <a:pt x="93253" y="0"/>
                      <a:pt x="60340" y="0"/>
                    </a:cubicBezTo>
                    <a:cubicBezTo>
                      <a:pt x="27428" y="0"/>
                      <a:pt x="0" y="27428"/>
                      <a:pt x="0" y="60341"/>
                    </a:cubicBezTo>
                    <a:lnTo>
                      <a:pt x="0" y="60341"/>
                    </a:lnTo>
                    <a:close/>
                    <a:moveTo>
                      <a:pt x="82283" y="60341"/>
                    </a:moveTo>
                    <a:cubicBezTo>
                      <a:pt x="82283" y="71312"/>
                      <a:pt x="74053" y="79540"/>
                      <a:pt x="63083" y="79540"/>
                    </a:cubicBezTo>
                    <a:cubicBezTo>
                      <a:pt x="52112" y="79540"/>
                      <a:pt x="43884" y="71312"/>
                      <a:pt x="43884" y="60341"/>
                    </a:cubicBezTo>
                    <a:cubicBezTo>
                      <a:pt x="43884" y="49369"/>
                      <a:pt x="52112" y="41141"/>
                      <a:pt x="63083" y="41141"/>
                    </a:cubicBezTo>
                    <a:cubicBezTo>
                      <a:pt x="71311" y="41141"/>
                      <a:pt x="82283" y="49369"/>
                      <a:pt x="82283" y="60341"/>
                    </a:cubicBezTo>
                    <a:lnTo>
                      <a:pt x="82283" y="60341"/>
                    </a:lnTo>
                    <a:close/>
                  </a:path>
                </a:pathLst>
              </a:custGeom>
              <a:grpFill/>
              <a:ln w="27426" cap="flat">
                <a:noFill/>
                <a:prstDash val="solid"/>
                <a:miter/>
              </a:ln>
            </p:spPr>
            <p:txBody>
              <a:bodyPr rtlCol="0" anchor="ctr"/>
              <a:lstStyle/>
              <a:p>
                <a:endParaRPr lang="en-US"/>
              </a:p>
            </p:txBody>
          </p:sp>
          <p:sp>
            <p:nvSpPr>
              <p:cNvPr id="37" name="Freeform 1124">
                <a:extLst>
                  <a:ext uri="{FF2B5EF4-FFF2-40B4-BE49-F238E27FC236}">
                    <a16:creationId xmlns:a16="http://schemas.microsoft.com/office/drawing/2014/main" id="{368B89DD-614B-0B1A-6E03-C3C783C42F43}"/>
                  </a:ext>
                </a:extLst>
              </p:cNvPr>
              <p:cNvSpPr/>
              <p:nvPr/>
            </p:nvSpPr>
            <p:spPr>
              <a:xfrm>
                <a:off x="9292568" y="2201920"/>
                <a:ext cx="120682" cy="120681"/>
              </a:xfrm>
              <a:custGeom>
                <a:avLst/>
                <a:gdLst>
                  <a:gd name="connsiteX0" fmla="*/ 120682 w 120682"/>
                  <a:gd name="connsiteY0" fmla="*/ 60341 h 120681"/>
                  <a:gd name="connsiteX1" fmla="*/ 60341 w 120682"/>
                  <a:gd name="connsiteY1" fmla="*/ 0 h 120681"/>
                  <a:gd name="connsiteX2" fmla="*/ 0 w 120682"/>
                  <a:gd name="connsiteY2" fmla="*/ 60341 h 120681"/>
                  <a:gd name="connsiteX3" fmla="*/ 60341 w 120682"/>
                  <a:gd name="connsiteY3" fmla="*/ 120681 h 120681"/>
                  <a:gd name="connsiteX4" fmla="*/ 120682 w 120682"/>
                  <a:gd name="connsiteY4" fmla="*/ 60341 h 120681"/>
                  <a:gd name="connsiteX5" fmla="*/ 120682 w 120682"/>
                  <a:gd name="connsiteY5" fmla="*/ 60341 h 120681"/>
                  <a:gd name="connsiteX6" fmla="*/ 41142 w 120682"/>
                  <a:gd name="connsiteY6" fmla="*/ 60341 h 120681"/>
                  <a:gd name="connsiteX7" fmla="*/ 60341 w 120682"/>
                  <a:gd name="connsiteY7" fmla="*/ 41141 h 120681"/>
                  <a:gd name="connsiteX8" fmla="*/ 79541 w 120682"/>
                  <a:gd name="connsiteY8" fmla="*/ 60341 h 120681"/>
                  <a:gd name="connsiteX9" fmla="*/ 60341 w 120682"/>
                  <a:gd name="connsiteY9" fmla="*/ 79540 h 120681"/>
                  <a:gd name="connsiteX10" fmla="*/ 41142 w 120682"/>
                  <a:gd name="connsiteY10" fmla="*/ 60341 h 120681"/>
                  <a:gd name="connsiteX11" fmla="*/ 41142 w 120682"/>
                  <a:gd name="connsiteY11" fmla="*/ 60341 h 120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0682" h="120681">
                    <a:moveTo>
                      <a:pt x="120682" y="60341"/>
                    </a:moveTo>
                    <a:cubicBezTo>
                      <a:pt x="120682" y="27428"/>
                      <a:pt x="93255" y="0"/>
                      <a:pt x="60341" y="0"/>
                    </a:cubicBezTo>
                    <a:cubicBezTo>
                      <a:pt x="27428" y="0"/>
                      <a:pt x="0" y="27428"/>
                      <a:pt x="0" y="60341"/>
                    </a:cubicBezTo>
                    <a:cubicBezTo>
                      <a:pt x="0" y="93254"/>
                      <a:pt x="27428" y="120681"/>
                      <a:pt x="60341" y="120681"/>
                    </a:cubicBezTo>
                    <a:cubicBezTo>
                      <a:pt x="93255" y="120681"/>
                      <a:pt x="120682" y="93254"/>
                      <a:pt x="120682" y="60341"/>
                    </a:cubicBezTo>
                    <a:lnTo>
                      <a:pt x="120682" y="60341"/>
                    </a:lnTo>
                    <a:close/>
                    <a:moveTo>
                      <a:pt x="41142" y="60341"/>
                    </a:moveTo>
                    <a:cubicBezTo>
                      <a:pt x="41142" y="49369"/>
                      <a:pt x="49369" y="41141"/>
                      <a:pt x="60341" y="41141"/>
                    </a:cubicBezTo>
                    <a:cubicBezTo>
                      <a:pt x="71313" y="41141"/>
                      <a:pt x="79541" y="49369"/>
                      <a:pt x="79541" y="60341"/>
                    </a:cubicBezTo>
                    <a:cubicBezTo>
                      <a:pt x="79541" y="71312"/>
                      <a:pt x="71313" y="79540"/>
                      <a:pt x="60341" y="79540"/>
                    </a:cubicBezTo>
                    <a:cubicBezTo>
                      <a:pt x="49369" y="79540"/>
                      <a:pt x="41142" y="71312"/>
                      <a:pt x="41142" y="60341"/>
                    </a:cubicBezTo>
                    <a:lnTo>
                      <a:pt x="41142" y="60341"/>
                    </a:lnTo>
                    <a:close/>
                  </a:path>
                </a:pathLst>
              </a:custGeom>
              <a:grpFill/>
              <a:ln w="27426" cap="flat">
                <a:noFill/>
                <a:prstDash val="solid"/>
                <a:miter/>
              </a:ln>
            </p:spPr>
            <p:txBody>
              <a:bodyPr rtlCol="0" anchor="ctr"/>
              <a:lstStyle/>
              <a:p>
                <a:endParaRPr lang="en-US"/>
              </a:p>
            </p:txBody>
          </p:sp>
          <p:sp>
            <p:nvSpPr>
              <p:cNvPr id="38" name="Freeform 1125">
                <a:extLst>
                  <a:ext uri="{FF2B5EF4-FFF2-40B4-BE49-F238E27FC236}">
                    <a16:creationId xmlns:a16="http://schemas.microsoft.com/office/drawing/2014/main" id="{83240434-71B5-6FAB-CFB8-E6418DC90A99}"/>
                  </a:ext>
                </a:extLst>
              </p:cNvPr>
              <p:cNvSpPr/>
              <p:nvPr/>
            </p:nvSpPr>
            <p:spPr>
              <a:xfrm>
                <a:off x="9171887" y="2080812"/>
                <a:ext cx="38397" cy="38825"/>
              </a:xfrm>
              <a:custGeom>
                <a:avLst/>
                <a:gdLst>
                  <a:gd name="connsiteX0" fmla="*/ 38398 w 38397"/>
                  <a:gd name="connsiteY0" fmla="*/ 19625 h 38825"/>
                  <a:gd name="connsiteX1" fmla="*/ 19198 w 38397"/>
                  <a:gd name="connsiteY1" fmla="*/ 38825 h 38825"/>
                  <a:gd name="connsiteX2" fmla="*/ 0 w 38397"/>
                  <a:gd name="connsiteY2" fmla="*/ 19625 h 38825"/>
                  <a:gd name="connsiteX3" fmla="*/ 19198 w 38397"/>
                  <a:gd name="connsiteY3" fmla="*/ 426 h 38825"/>
                  <a:gd name="connsiteX4" fmla="*/ 38398 w 38397"/>
                  <a:gd name="connsiteY4" fmla="*/ 19625 h 38825"/>
                  <a:gd name="connsiteX5" fmla="*/ 38398 w 38397"/>
                  <a:gd name="connsiteY5" fmla="*/ 19625 h 3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97" h="38825">
                    <a:moveTo>
                      <a:pt x="38398" y="19625"/>
                    </a:moveTo>
                    <a:cubicBezTo>
                      <a:pt x="38398" y="30597"/>
                      <a:pt x="30170" y="38825"/>
                      <a:pt x="19198" y="38825"/>
                    </a:cubicBezTo>
                    <a:cubicBezTo>
                      <a:pt x="8228" y="38825"/>
                      <a:pt x="0" y="30597"/>
                      <a:pt x="0" y="19625"/>
                    </a:cubicBezTo>
                    <a:cubicBezTo>
                      <a:pt x="0" y="8655"/>
                      <a:pt x="8228" y="426"/>
                      <a:pt x="19198" y="426"/>
                    </a:cubicBezTo>
                    <a:cubicBezTo>
                      <a:pt x="30170" y="-2316"/>
                      <a:pt x="38398" y="8655"/>
                      <a:pt x="38398" y="19625"/>
                    </a:cubicBezTo>
                    <a:lnTo>
                      <a:pt x="38398" y="19625"/>
                    </a:lnTo>
                    <a:close/>
                  </a:path>
                </a:pathLst>
              </a:custGeom>
              <a:grpFill/>
              <a:ln w="27426" cap="flat">
                <a:noFill/>
                <a:prstDash val="solid"/>
                <a:miter/>
              </a:ln>
            </p:spPr>
            <p:txBody>
              <a:bodyPr rtlCol="0" anchor="ctr"/>
              <a:lstStyle/>
              <a:p>
                <a:endParaRPr lang="en-US"/>
              </a:p>
            </p:txBody>
          </p:sp>
          <p:sp>
            <p:nvSpPr>
              <p:cNvPr id="39" name="Freeform 1126">
                <a:extLst>
                  <a:ext uri="{FF2B5EF4-FFF2-40B4-BE49-F238E27FC236}">
                    <a16:creationId xmlns:a16="http://schemas.microsoft.com/office/drawing/2014/main" id="{0EC7ADC6-69BE-CE86-A93E-D7192A17E71F}"/>
                  </a:ext>
                </a:extLst>
              </p:cNvPr>
              <p:cNvSpPr/>
              <p:nvPr/>
            </p:nvSpPr>
            <p:spPr>
              <a:xfrm>
                <a:off x="8763214" y="2081238"/>
                <a:ext cx="855743" cy="460784"/>
              </a:xfrm>
              <a:custGeom>
                <a:avLst/>
                <a:gdLst>
                  <a:gd name="connsiteX0" fmla="*/ 449815 w 855743"/>
                  <a:gd name="connsiteY0" fmla="*/ 334617 h 460784"/>
                  <a:gd name="connsiteX1" fmla="*/ 427871 w 855743"/>
                  <a:gd name="connsiteY1" fmla="*/ 383987 h 460784"/>
                  <a:gd name="connsiteX2" fmla="*/ 405929 w 855743"/>
                  <a:gd name="connsiteY2" fmla="*/ 334617 h 460784"/>
                  <a:gd name="connsiteX3" fmla="*/ 386730 w 855743"/>
                  <a:gd name="connsiteY3" fmla="*/ 323646 h 460784"/>
                  <a:gd name="connsiteX4" fmla="*/ 183766 w 855743"/>
                  <a:gd name="connsiteY4" fmla="*/ 323646 h 460784"/>
                  <a:gd name="connsiteX5" fmla="*/ 41142 w 855743"/>
                  <a:gd name="connsiteY5" fmla="*/ 181022 h 460784"/>
                  <a:gd name="connsiteX6" fmla="*/ 183766 w 855743"/>
                  <a:gd name="connsiteY6" fmla="*/ 38399 h 460784"/>
                  <a:gd name="connsiteX7" fmla="*/ 337360 w 855743"/>
                  <a:gd name="connsiteY7" fmla="*/ 38399 h 460784"/>
                  <a:gd name="connsiteX8" fmla="*/ 356560 w 855743"/>
                  <a:gd name="connsiteY8" fmla="*/ 19199 h 460784"/>
                  <a:gd name="connsiteX9" fmla="*/ 337360 w 855743"/>
                  <a:gd name="connsiteY9" fmla="*/ 0 h 460784"/>
                  <a:gd name="connsiteX10" fmla="*/ 183766 w 855743"/>
                  <a:gd name="connsiteY10" fmla="*/ 0 h 460784"/>
                  <a:gd name="connsiteX11" fmla="*/ 0 w 855743"/>
                  <a:gd name="connsiteY11" fmla="*/ 183765 h 460784"/>
                  <a:gd name="connsiteX12" fmla="*/ 183766 w 855743"/>
                  <a:gd name="connsiteY12" fmla="*/ 367530 h 460784"/>
                  <a:gd name="connsiteX13" fmla="*/ 373016 w 855743"/>
                  <a:gd name="connsiteY13" fmla="*/ 367530 h 460784"/>
                  <a:gd name="connsiteX14" fmla="*/ 408673 w 855743"/>
                  <a:gd name="connsiteY14" fmla="*/ 449813 h 460784"/>
                  <a:gd name="connsiteX15" fmla="*/ 427871 w 855743"/>
                  <a:gd name="connsiteY15" fmla="*/ 460784 h 460784"/>
                  <a:gd name="connsiteX16" fmla="*/ 447071 w 855743"/>
                  <a:gd name="connsiteY16" fmla="*/ 449813 h 460784"/>
                  <a:gd name="connsiteX17" fmla="*/ 482726 w 855743"/>
                  <a:gd name="connsiteY17" fmla="*/ 367530 h 460784"/>
                  <a:gd name="connsiteX18" fmla="*/ 671978 w 855743"/>
                  <a:gd name="connsiteY18" fmla="*/ 367530 h 460784"/>
                  <a:gd name="connsiteX19" fmla="*/ 855744 w 855743"/>
                  <a:gd name="connsiteY19" fmla="*/ 183765 h 460784"/>
                  <a:gd name="connsiteX20" fmla="*/ 671978 w 855743"/>
                  <a:gd name="connsiteY20" fmla="*/ 0 h 460784"/>
                  <a:gd name="connsiteX21" fmla="*/ 518384 w 855743"/>
                  <a:gd name="connsiteY21" fmla="*/ 0 h 460784"/>
                  <a:gd name="connsiteX22" fmla="*/ 499184 w 855743"/>
                  <a:gd name="connsiteY22" fmla="*/ 19199 h 460784"/>
                  <a:gd name="connsiteX23" fmla="*/ 518384 w 855743"/>
                  <a:gd name="connsiteY23" fmla="*/ 38399 h 460784"/>
                  <a:gd name="connsiteX24" fmla="*/ 671978 w 855743"/>
                  <a:gd name="connsiteY24" fmla="*/ 38399 h 460784"/>
                  <a:gd name="connsiteX25" fmla="*/ 814602 w 855743"/>
                  <a:gd name="connsiteY25" fmla="*/ 181022 h 460784"/>
                  <a:gd name="connsiteX26" fmla="*/ 671978 w 855743"/>
                  <a:gd name="connsiteY26" fmla="*/ 323646 h 460784"/>
                  <a:gd name="connsiteX27" fmla="*/ 469013 w 855743"/>
                  <a:gd name="connsiteY27" fmla="*/ 323646 h 460784"/>
                  <a:gd name="connsiteX28" fmla="*/ 449815 w 855743"/>
                  <a:gd name="connsiteY28" fmla="*/ 334617 h 460784"/>
                  <a:gd name="connsiteX29" fmla="*/ 449815 w 855743"/>
                  <a:gd name="connsiteY29" fmla="*/ 334617 h 460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55743" h="460784">
                    <a:moveTo>
                      <a:pt x="449815" y="334617"/>
                    </a:moveTo>
                    <a:lnTo>
                      <a:pt x="427871" y="383987"/>
                    </a:lnTo>
                    <a:lnTo>
                      <a:pt x="405929" y="334617"/>
                    </a:lnTo>
                    <a:cubicBezTo>
                      <a:pt x="403187" y="326389"/>
                      <a:pt x="394959" y="323646"/>
                      <a:pt x="386730" y="323646"/>
                    </a:cubicBezTo>
                    <a:lnTo>
                      <a:pt x="183766" y="323646"/>
                    </a:lnTo>
                    <a:cubicBezTo>
                      <a:pt x="104225" y="323646"/>
                      <a:pt x="41142" y="260562"/>
                      <a:pt x="41142" y="181022"/>
                    </a:cubicBezTo>
                    <a:cubicBezTo>
                      <a:pt x="41142" y="101482"/>
                      <a:pt x="104225" y="38399"/>
                      <a:pt x="183766" y="38399"/>
                    </a:cubicBezTo>
                    <a:lnTo>
                      <a:pt x="337360" y="38399"/>
                    </a:lnTo>
                    <a:cubicBezTo>
                      <a:pt x="348332" y="38399"/>
                      <a:pt x="356560" y="30171"/>
                      <a:pt x="356560" y="19199"/>
                    </a:cubicBezTo>
                    <a:cubicBezTo>
                      <a:pt x="356560" y="8228"/>
                      <a:pt x="348332" y="0"/>
                      <a:pt x="337360" y="0"/>
                    </a:cubicBezTo>
                    <a:lnTo>
                      <a:pt x="183766" y="0"/>
                    </a:lnTo>
                    <a:cubicBezTo>
                      <a:pt x="82283" y="0"/>
                      <a:pt x="0" y="82283"/>
                      <a:pt x="0" y="183765"/>
                    </a:cubicBezTo>
                    <a:cubicBezTo>
                      <a:pt x="0" y="285248"/>
                      <a:pt x="82283" y="367530"/>
                      <a:pt x="183766" y="367530"/>
                    </a:cubicBezTo>
                    <a:lnTo>
                      <a:pt x="373016" y="367530"/>
                    </a:lnTo>
                    <a:lnTo>
                      <a:pt x="408673" y="449813"/>
                    </a:lnTo>
                    <a:cubicBezTo>
                      <a:pt x="411415" y="458041"/>
                      <a:pt x="419643" y="460784"/>
                      <a:pt x="427871" y="460784"/>
                    </a:cubicBezTo>
                    <a:cubicBezTo>
                      <a:pt x="436101" y="460784"/>
                      <a:pt x="444329" y="455299"/>
                      <a:pt x="447071" y="449813"/>
                    </a:cubicBezTo>
                    <a:lnTo>
                      <a:pt x="482726" y="367530"/>
                    </a:lnTo>
                    <a:lnTo>
                      <a:pt x="671978" y="367530"/>
                    </a:lnTo>
                    <a:cubicBezTo>
                      <a:pt x="773461" y="367530"/>
                      <a:pt x="855744" y="285248"/>
                      <a:pt x="855744" y="183765"/>
                    </a:cubicBezTo>
                    <a:cubicBezTo>
                      <a:pt x="855744" y="82283"/>
                      <a:pt x="773461" y="0"/>
                      <a:pt x="671978" y="0"/>
                    </a:cubicBezTo>
                    <a:lnTo>
                      <a:pt x="518384" y="0"/>
                    </a:lnTo>
                    <a:cubicBezTo>
                      <a:pt x="507412" y="0"/>
                      <a:pt x="499184" y="8228"/>
                      <a:pt x="499184" y="19199"/>
                    </a:cubicBezTo>
                    <a:cubicBezTo>
                      <a:pt x="499184" y="30171"/>
                      <a:pt x="507412" y="38399"/>
                      <a:pt x="518384" y="38399"/>
                    </a:cubicBezTo>
                    <a:lnTo>
                      <a:pt x="671978" y="38399"/>
                    </a:lnTo>
                    <a:cubicBezTo>
                      <a:pt x="751519" y="38399"/>
                      <a:pt x="814602" y="101482"/>
                      <a:pt x="814602" y="181022"/>
                    </a:cubicBezTo>
                    <a:cubicBezTo>
                      <a:pt x="814602" y="260562"/>
                      <a:pt x="751519" y="323646"/>
                      <a:pt x="671978" y="323646"/>
                    </a:cubicBezTo>
                    <a:lnTo>
                      <a:pt x="469013" y="323646"/>
                    </a:lnTo>
                    <a:cubicBezTo>
                      <a:pt x="460785" y="323646"/>
                      <a:pt x="452557" y="329131"/>
                      <a:pt x="449815" y="334617"/>
                    </a:cubicBezTo>
                    <a:lnTo>
                      <a:pt x="449815" y="334617"/>
                    </a:lnTo>
                    <a:close/>
                  </a:path>
                </a:pathLst>
              </a:custGeom>
              <a:grpFill/>
              <a:ln w="27426" cap="flat">
                <a:noFill/>
                <a:prstDash val="solid"/>
                <a:miter/>
              </a:ln>
            </p:spPr>
            <p:txBody>
              <a:bodyPr rtlCol="0" anchor="ctr"/>
              <a:lstStyle/>
              <a:p>
                <a:endParaRPr lang="en-US"/>
              </a:p>
            </p:txBody>
          </p:sp>
        </p:grpSp>
      </p:grpSp>
      <p:grpSp>
        <p:nvGrpSpPr>
          <p:cNvPr id="40" name="Graphic 3">
            <a:extLst>
              <a:ext uri="{FF2B5EF4-FFF2-40B4-BE49-F238E27FC236}">
                <a16:creationId xmlns:a16="http://schemas.microsoft.com/office/drawing/2014/main" id="{8736775B-22D7-7155-60D7-43501C869887}"/>
              </a:ext>
            </a:extLst>
          </p:cNvPr>
          <p:cNvGrpSpPr/>
          <p:nvPr/>
        </p:nvGrpSpPr>
        <p:grpSpPr>
          <a:xfrm>
            <a:off x="7732202" y="2048699"/>
            <a:ext cx="1130525" cy="1140988"/>
            <a:chOff x="8625571" y="3737866"/>
            <a:chExt cx="1130525" cy="1140988"/>
          </a:xfrm>
          <a:solidFill>
            <a:schemeClr val="bg1"/>
          </a:solidFill>
        </p:grpSpPr>
        <p:grpSp>
          <p:nvGrpSpPr>
            <p:cNvPr id="41" name="Graphic 3">
              <a:extLst>
                <a:ext uri="{FF2B5EF4-FFF2-40B4-BE49-F238E27FC236}">
                  <a16:creationId xmlns:a16="http://schemas.microsoft.com/office/drawing/2014/main" id="{F2E04C2C-436D-3E3A-CEF6-C35058D47FBB}"/>
                </a:ext>
              </a:extLst>
            </p:cNvPr>
            <p:cNvGrpSpPr/>
            <p:nvPr/>
          </p:nvGrpSpPr>
          <p:grpSpPr>
            <a:xfrm>
              <a:off x="8625571" y="4105396"/>
              <a:ext cx="908360" cy="521124"/>
              <a:chOff x="8625571" y="4105396"/>
              <a:chExt cx="908360" cy="521124"/>
            </a:xfrm>
            <a:grpFill/>
          </p:grpSpPr>
          <p:sp>
            <p:nvSpPr>
              <p:cNvPr id="50" name="Freeform 926">
                <a:extLst>
                  <a:ext uri="{FF2B5EF4-FFF2-40B4-BE49-F238E27FC236}">
                    <a16:creationId xmlns:a16="http://schemas.microsoft.com/office/drawing/2014/main" id="{26491499-1180-422F-2743-68D14F36C8A0}"/>
                  </a:ext>
                </a:extLst>
              </p:cNvPr>
              <p:cNvSpPr/>
              <p:nvPr/>
            </p:nvSpPr>
            <p:spPr>
              <a:xfrm>
                <a:off x="8625571" y="4105396"/>
                <a:ext cx="543067" cy="521124"/>
              </a:xfrm>
              <a:custGeom>
                <a:avLst/>
                <a:gdLst>
                  <a:gd name="connsiteX0" fmla="*/ 381245 w 543067"/>
                  <a:gd name="connsiteY0" fmla="*/ 0 h 521124"/>
                  <a:gd name="connsiteX1" fmla="*/ 342846 w 543067"/>
                  <a:gd name="connsiteY1" fmla="*/ 65827 h 521124"/>
                  <a:gd name="connsiteX2" fmla="*/ 342846 w 543067"/>
                  <a:gd name="connsiteY2" fmla="*/ 82283 h 521124"/>
                  <a:gd name="connsiteX3" fmla="*/ 452557 w 543067"/>
                  <a:gd name="connsiteY3" fmla="*/ 249592 h 521124"/>
                  <a:gd name="connsiteX4" fmla="*/ 271535 w 543067"/>
                  <a:gd name="connsiteY4" fmla="*/ 430614 h 521124"/>
                  <a:gd name="connsiteX5" fmla="*/ 90511 w 543067"/>
                  <a:gd name="connsiteY5" fmla="*/ 249592 h 521124"/>
                  <a:gd name="connsiteX6" fmla="*/ 200222 w 543067"/>
                  <a:gd name="connsiteY6" fmla="*/ 82283 h 521124"/>
                  <a:gd name="connsiteX7" fmla="*/ 200222 w 543067"/>
                  <a:gd name="connsiteY7" fmla="*/ 65827 h 521124"/>
                  <a:gd name="connsiteX8" fmla="*/ 161824 w 543067"/>
                  <a:gd name="connsiteY8" fmla="*/ 0 h 521124"/>
                  <a:gd name="connsiteX9" fmla="*/ 0 w 543067"/>
                  <a:gd name="connsiteY9" fmla="*/ 249592 h 521124"/>
                  <a:gd name="connsiteX10" fmla="*/ 271535 w 543067"/>
                  <a:gd name="connsiteY10" fmla="*/ 521125 h 521124"/>
                  <a:gd name="connsiteX11" fmla="*/ 543068 w 543067"/>
                  <a:gd name="connsiteY11" fmla="*/ 249592 h 521124"/>
                  <a:gd name="connsiteX12" fmla="*/ 381245 w 543067"/>
                  <a:gd name="connsiteY12" fmla="*/ 0 h 521124"/>
                  <a:gd name="connsiteX13" fmla="*/ 381245 w 543067"/>
                  <a:gd name="connsiteY13" fmla="*/ 0 h 521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3067" h="521124">
                    <a:moveTo>
                      <a:pt x="381245" y="0"/>
                    </a:moveTo>
                    <a:cubicBezTo>
                      <a:pt x="364788" y="21942"/>
                      <a:pt x="348332" y="41141"/>
                      <a:pt x="342846" y="65827"/>
                    </a:cubicBezTo>
                    <a:lnTo>
                      <a:pt x="342846" y="82283"/>
                    </a:lnTo>
                    <a:cubicBezTo>
                      <a:pt x="405929" y="109710"/>
                      <a:pt x="452557" y="175537"/>
                      <a:pt x="452557" y="249592"/>
                    </a:cubicBezTo>
                    <a:cubicBezTo>
                      <a:pt x="452557" y="351074"/>
                      <a:pt x="370274" y="430614"/>
                      <a:pt x="271535" y="430614"/>
                    </a:cubicBezTo>
                    <a:cubicBezTo>
                      <a:pt x="172794" y="430614"/>
                      <a:pt x="90511" y="348331"/>
                      <a:pt x="90511" y="249592"/>
                    </a:cubicBezTo>
                    <a:cubicBezTo>
                      <a:pt x="90511" y="175537"/>
                      <a:pt x="134396" y="109710"/>
                      <a:pt x="200222" y="82283"/>
                    </a:cubicBezTo>
                    <a:lnTo>
                      <a:pt x="200222" y="65827"/>
                    </a:lnTo>
                    <a:cubicBezTo>
                      <a:pt x="194736" y="41141"/>
                      <a:pt x="178280" y="19199"/>
                      <a:pt x="161824" y="0"/>
                    </a:cubicBezTo>
                    <a:cubicBezTo>
                      <a:pt x="63083" y="43884"/>
                      <a:pt x="0" y="139881"/>
                      <a:pt x="0" y="249592"/>
                    </a:cubicBezTo>
                    <a:cubicBezTo>
                      <a:pt x="0" y="400443"/>
                      <a:pt x="123425" y="521125"/>
                      <a:pt x="271535" y="521125"/>
                    </a:cubicBezTo>
                    <a:cubicBezTo>
                      <a:pt x="419643" y="521125"/>
                      <a:pt x="543068" y="397701"/>
                      <a:pt x="543068" y="249592"/>
                    </a:cubicBezTo>
                    <a:cubicBezTo>
                      <a:pt x="543068" y="142624"/>
                      <a:pt x="479984" y="43884"/>
                      <a:pt x="381245" y="0"/>
                    </a:cubicBezTo>
                    <a:lnTo>
                      <a:pt x="381245" y="0"/>
                    </a:lnTo>
                    <a:close/>
                  </a:path>
                </a:pathLst>
              </a:custGeom>
              <a:solidFill>
                <a:srgbClr val="84BA41"/>
              </a:solidFill>
              <a:ln w="27426" cap="flat">
                <a:noFill/>
                <a:prstDash val="solid"/>
                <a:miter/>
              </a:ln>
            </p:spPr>
            <p:txBody>
              <a:bodyPr rtlCol="0" anchor="ctr"/>
              <a:lstStyle/>
              <a:p>
                <a:endParaRPr lang="en-US"/>
              </a:p>
            </p:txBody>
          </p:sp>
          <p:sp>
            <p:nvSpPr>
              <p:cNvPr id="51" name="Freeform 927">
                <a:extLst>
                  <a:ext uri="{FF2B5EF4-FFF2-40B4-BE49-F238E27FC236}">
                    <a16:creationId xmlns:a16="http://schemas.microsoft.com/office/drawing/2014/main" id="{C07C1B02-14F1-7C19-D316-8FA572138376}"/>
                  </a:ext>
                </a:extLst>
              </p:cNvPr>
              <p:cNvSpPr/>
              <p:nvPr/>
            </p:nvSpPr>
            <p:spPr>
              <a:xfrm>
                <a:off x="9278854" y="4275448"/>
                <a:ext cx="255077" cy="219420"/>
              </a:xfrm>
              <a:custGeom>
                <a:avLst/>
                <a:gdLst>
                  <a:gd name="connsiteX0" fmla="*/ 181024 w 255077"/>
                  <a:gd name="connsiteY0" fmla="*/ 145366 h 219420"/>
                  <a:gd name="connsiteX1" fmla="*/ 181024 w 255077"/>
                  <a:gd name="connsiteY1" fmla="*/ 0 h 219420"/>
                  <a:gd name="connsiteX2" fmla="*/ 0 w 255077"/>
                  <a:gd name="connsiteY2" fmla="*/ 0 h 219420"/>
                  <a:gd name="connsiteX3" fmla="*/ 0 w 255077"/>
                  <a:gd name="connsiteY3" fmla="*/ 219421 h 219420"/>
                  <a:gd name="connsiteX4" fmla="*/ 255077 w 255077"/>
                  <a:gd name="connsiteY4" fmla="*/ 219421 h 219420"/>
                  <a:gd name="connsiteX5" fmla="*/ 255077 w 255077"/>
                  <a:gd name="connsiteY5" fmla="*/ 145366 h 219420"/>
                  <a:gd name="connsiteX6" fmla="*/ 181024 w 255077"/>
                  <a:gd name="connsiteY6" fmla="*/ 145366 h 219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5077" h="219420">
                    <a:moveTo>
                      <a:pt x="181024" y="145366"/>
                    </a:moveTo>
                    <a:lnTo>
                      <a:pt x="181024" y="0"/>
                    </a:lnTo>
                    <a:lnTo>
                      <a:pt x="0" y="0"/>
                    </a:lnTo>
                    <a:lnTo>
                      <a:pt x="0" y="219421"/>
                    </a:lnTo>
                    <a:lnTo>
                      <a:pt x="255077" y="219421"/>
                    </a:lnTo>
                    <a:lnTo>
                      <a:pt x="255077" y="145366"/>
                    </a:lnTo>
                    <a:lnTo>
                      <a:pt x="181024" y="145366"/>
                    </a:lnTo>
                    <a:close/>
                  </a:path>
                </a:pathLst>
              </a:custGeom>
              <a:solidFill>
                <a:srgbClr val="84BA41"/>
              </a:solidFill>
              <a:ln w="27426" cap="flat">
                <a:noFill/>
                <a:prstDash val="solid"/>
                <a:miter/>
              </a:ln>
            </p:spPr>
            <p:txBody>
              <a:bodyPr rtlCol="0" anchor="ctr"/>
              <a:lstStyle/>
              <a:p>
                <a:endParaRPr lang="en-US"/>
              </a:p>
            </p:txBody>
          </p:sp>
        </p:grpSp>
        <p:sp>
          <p:nvSpPr>
            <p:cNvPr id="42" name="Freeform 918">
              <a:extLst>
                <a:ext uri="{FF2B5EF4-FFF2-40B4-BE49-F238E27FC236}">
                  <a16:creationId xmlns:a16="http://schemas.microsoft.com/office/drawing/2014/main" id="{8A0789AD-66CA-94C8-8994-0D42732518D9}"/>
                </a:ext>
              </a:extLst>
            </p:cNvPr>
            <p:cNvSpPr/>
            <p:nvPr/>
          </p:nvSpPr>
          <p:spPr>
            <a:xfrm>
              <a:off x="8697387" y="3737866"/>
              <a:ext cx="1058709" cy="1140988"/>
            </a:xfrm>
            <a:custGeom>
              <a:avLst/>
              <a:gdLst>
                <a:gd name="connsiteX0" fmla="*/ 1058709 w 1058709"/>
                <a:gd name="connsiteY0" fmla="*/ 447070 h 1140988"/>
                <a:gd name="connsiteX1" fmla="*/ 1044995 w 1058709"/>
                <a:gd name="connsiteY1" fmla="*/ 386729 h 1140988"/>
                <a:gd name="connsiteX2" fmla="*/ 1003854 w 1058709"/>
                <a:gd name="connsiteY2" fmla="*/ 342845 h 1140988"/>
                <a:gd name="connsiteX3" fmla="*/ 1017568 w 1058709"/>
                <a:gd name="connsiteY3" fmla="*/ 260562 h 1140988"/>
                <a:gd name="connsiteX4" fmla="*/ 962712 w 1058709"/>
                <a:gd name="connsiteY4" fmla="*/ 95997 h 1140988"/>
                <a:gd name="connsiteX5" fmla="*/ 891399 w 1058709"/>
                <a:gd name="connsiteY5" fmla="*/ 0 h 1140988"/>
                <a:gd name="connsiteX6" fmla="*/ 820088 w 1058709"/>
                <a:gd name="connsiteY6" fmla="*/ 95997 h 1140988"/>
                <a:gd name="connsiteX7" fmla="*/ 765233 w 1058709"/>
                <a:gd name="connsiteY7" fmla="*/ 260562 h 1140988"/>
                <a:gd name="connsiteX8" fmla="*/ 765233 w 1058709"/>
                <a:gd name="connsiteY8" fmla="*/ 266048 h 1140988"/>
                <a:gd name="connsiteX9" fmla="*/ 691178 w 1058709"/>
                <a:gd name="connsiteY9" fmla="*/ 266048 h 1140988"/>
                <a:gd name="connsiteX10" fmla="*/ 526612 w 1058709"/>
                <a:gd name="connsiteY10" fmla="*/ 315418 h 1140988"/>
                <a:gd name="connsiteX11" fmla="*/ 392217 w 1058709"/>
                <a:gd name="connsiteY11" fmla="*/ 266048 h 1140988"/>
                <a:gd name="connsiteX12" fmla="*/ 400445 w 1058709"/>
                <a:gd name="connsiteY12" fmla="*/ 211193 h 1140988"/>
                <a:gd name="connsiteX13" fmla="*/ 200223 w 1058709"/>
                <a:gd name="connsiteY13" fmla="*/ 10971 h 1140988"/>
                <a:gd name="connsiteX14" fmla="*/ 0 w 1058709"/>
                <a:gd name="connsiteY14" fmla="*/ 211193 h 1140988"/>
                <a:gd name="connsiteX15" fmla="*/ 65827 w 1058709"/>
                <a:gd name="connsiteY15" fmla="*/ 362045 h 1140988"/>
                <a:gd name="connsiteX16" fmla="*/ 109711 w 1058709"/>
                <a:gd name="connsiteY16" fmla="*/ 430614 h 1140988"/>
                <a:gd name="connsiteX17" fmla="*/ 109711 w 1058709"/>
                <a:gd name="connsiteY17" fmla="*/ 430614 h 1140988"/>
                <a:gd name="connsiteX18" fmla="*/ 0 w 1058709"/>
                <a:gd name="connsiteY18" fmla="*/ 608893 h 1140988"/>
                <a:gd name="connsiteX19" fmla="*/ 200223 w 1058709"/>
                <a:gd name="connsiteY19" fmla="*/ 809115 h 1140988"/>
                <a:gd name="connsiteX20" fmla="*/ 400445 w 1058709"/>
                <a:gd name="connsiteY20" fmla="*/ 608893 h 1140988"/>
                <a:gd name="connsiteX21" fmla="*/ 290734 w 1058709"/>
                <a:gd name="connsiteY21" fmla="*/ 430614 h 1140988"/>
                <a:gd name="connsiteX22" fmla="*/ 290734 w 1058709"/>
                <a:gd name="connsiteY22" fmla="*/ 430614 h 1140988"/>
                <a:gd name="connsiteX23" fmla="*/ 334618 w 1058709"/>
                <a:gd name="connsiteY23" fmla="*/ 362045 h 1140988"/>
                <a:gd name="connsiteX24" fmla="*/ 378503 w 1058709"/>
                <a:gd name="connsiteY24" fmla="*/ 301704 h 1140988"/>
                <a:gd name="connsiteX25" fmla="*/ 510156 w 1058709"/>
                <a:gd name="connsiteY25" fmla="*/ 348331 h 1140988"/>
                <a:gd name="connsiteX26" fmla="*/ 510156 w 1058709"/>
                <a:gd name="connsiteY26" fmla="*/ 811857 h 1140988"/>
                <a:gd name="connsiteX27" fmla="*/ 386731 w 1058709"/>
                <a:gd name="connsiteY27" fmla="*/ 811857 h 1140988"/>
                <a:gd name="connsiteX28" fmla="*/ 337362 w 1058709"/>
                <a:gd name="connsiteY28" fmla="*/ 847513 h 1140988"/>
                <a:gd name="connsiteX29" fmla="*/ 910599 w 1058709"/>
                <a:gd name="connsiteY29" fmla="*/ 847513 h 1140988"/>
                <a:gd name="connsiteX30" fmla="*/ 910599 w 1058709"/>
                <a:gd name="connsiteY30" fmla="*/ 617122 h 1140988"/>
                <a:gd name="connsiteX31" fmla="*/ 946255 w 1058709"/>
                <a:gd name="connsiteY31" fmla="*/ 567752 h 1140988"/>
                <a:gd name="connsiteX32" fmla="*/ 946255 w 1058709"/>
                <a:gd name="connsiteY32" fmla="*/ 885912 h 1140988"/>
                <a:gd name="connsiteX33" fmla="*/ 581467 w 1058709"/>
                <a:gd name="connsiteY33" fmla="*/ 885912 h 1140988"/>
                <a:gd name="connsiteX34" fmla="*/ 581467 w 1058709"/>
                <a:gd name="connsiteY34" fmla="*/ 905112 h 1140988"/>
                <a:gd name="connsiteX35" fmla="*/ 526612 w 1058709"/>
                <a:gd name="connsiteY35" fmla="*/ 959967 h 1140988"/>
                <a:gd name="connsiteX36" fmla="*/ 471756 w 1058709"/>
                <a:gd name="connsiteY36" fmla="*/ 905112 h 1140988"/>
                <a:gd name="connsiteX37" fmla="*/ 471756 w 1058709"/>
                <a:gd name="connsiteY37" fmla="*/ 885912 h 1140988"/>
                <a:gd name="connsiteX38" fmla="*/ 271535 w 1058709"/>
                <a:gd name="connsiteY38" fmla="*/ 885912 h 1140988"/>
                <a:gd name="connsiteX39" fmla="*/ 271535 w 1058709"/>
                <a:gd name="connsiteY39" fmla="*/ 874941 h 1140988"/>
                <a:gd name="connsiteX40" fmla="*/ 235879 w 1058709"/>
                <a:gd name="connsiteY40" fmla="*/ 883169 h 1140988"/>
                <a:gd name="connsiteX41" fmla="*/ 235879 w 1058709"/>
                <a:gd name="connsiteY41" fmla="*/ 1066934 h 1140988"/>
                <a:gd name="connsiteX42" fmla="*/ 200223 w 1058709"/>
                <a:gd name="connsiteY42" fmla="*/ 1102590 h 1140988"/>
                <a:gd name="connsiteX43" fmla="*/ 164566 w 1058709"/>
                <a:gd name="connsiteY43" fmla="*/ 1066934 h 1140988"/>
                <a:gd name="connsiteX44" fmla="*/ 164566 w 1058709"/>
                <a:gd name="connsiteY44" fmla="*/ 883169 h 1140988"/>
                <a:gd name="connsiteX45" fmla="*/ 128910 w 1058709"/>
                <a:gd name="connsiteY45" fmla="*/ 874941 h 1140988"/>
                <a:gd name="connsiteX46" fmla="*/ 128910 w 1058709"/>
                <a:gd name="connsiteY46" fmla="*/ 1066934 h 1140988"/>
                <a:gd name="connsiteX47" fmla="*/ 202965 w 1058709"/>
                <a:gd name="connsiteY47" fmla="*/ 1140989 h 1140988"/>
                <a:gd name="connsiteX48" fmla="*/ 277021 w 1058709"/>
                <a:gd name="connsiteY48" fmla="*/ 1066934 h 1140988"/>
                <a:gd name="connsiteX49" fmla="*/ 277021 w 1058709"/>
                <a:gd name="connsiteY49" fmla="*/ 921568 h 1140988"/>
                <a:gd name="connsiteX50" fmla="*/ 441587 w 1058709"/>
                <a:gd name="connsiteY50" fmla="*/ 921568 h 1140988"/>
                <a:gd name="connsiteX51" fmla="*/ 529355 w 1058709"/>
                <a:gd name="connsiteY51" fmla="*/ 995622 h 1140988"/>
                <a:gd name="connsiteX52" fmla="*/ 617123 w 1058709"/>
                <a:gd name="connsiteY52" fmla="*/ 921568 h 1140988"/>
                <a:gd name="connsiteX53" fmla="*/ 946255 w 1058709"/>
                <a:gd name="connsiteY53" fmla="*/ 921568 h 1140988"/>
                <a:gd name="connsiteX54" fmla="*/ 981912 w 1058709"/>
                <a:gd name="connsiteY54" fmla="*/ 885912 h 1140988"/>
                <a:gd name="connsiteX55" fmla="*/ 981912 w 1058709"/>
                <a:gd name="connsiteY55" fmla="*/ 490954 h 1140988"/>
                <a:gd name="connsiteX56" fmla="*/ 968198 w 1058709"/>
                <a:gd name="connsiteY56" fmla="*/ 444327 h 1140988"/>
                <a:gd name="connsiteX57" fmla="*/ 1058709 w 1058709"/>
                <a:gd name="connsiteY57" fmla="*/ 444327 h 1140988"/>
                <a:gd name="connsiteX58" fmla="*/ 145368 w 1058709"/>
                <a:gd name="connsiteY58" fmla="*/ 227649 h 1140988"/>
                <a:gd name="connsiteX59" fmla="*/ 126168 w 1058709"/>
                <a:gd name="connsiteY59" fmla="*/ 227649 h 1140988"/>
                <a:gd name="connsiteX60" fmla="*/ 106969 w 1058709"/>
                <a:gd name="connsiteY60" fmla="*/ 208450 h 1140988"/>
                <a:gd name="connsiteX61" fmla="*/ 126168 w 1058709"/>
                <a:gd name="connsiteY61" fmla="*/ 189250 h 1140988"/>
                <a:gd name="connsiteX62" fmla="*/ 145368 w 1058709"/>
                <a:gd name="connsiteY62" fmla="*/ 208450 h 1140988"/>
                <a:gd name="connsiteX63" fmla="*/ 145368 w 1058709"/>
                <a:gd name="connsiteY63" fmla="*/ 227649 h 1140988"/>
                <a:gd name="connsiteX64" fmla="*/ 216679 w 1058709"/>
                <a:gd name="connsiteY64" fmla="*/ 408671 h 1140988"/>
                <a:gd name="connsiteX65" fmla="*/ 181024 w 1058709"/>
                <a:gd name="connsiteY65" fmla="*/ 408671 h 1140988"/>
                <a:gd name="connsiteX66" fmla="*/ 181024 w 1058709"/>
                <a:gd name="connsiteY66" fmla="*/ 263305 h 1140988"/>
                <a:gd name="connsiteX67" fmla="*/ 216679 w 1058709"/>
                <a:gd name="connsiteY67" fmla="*/ 263305 h 1140988"/>
                <a:gd name="connsiteX68" fmla="*/ 216679 w 1058709"/>
                <a:gd name="connsiteY68" fmla="*/ 408671 h 1140988"/>
                <a:gd name="connsiteX69" fmla="*/ 255079 w 1058709"/>
                <a:gd name="connsiteY69" fmla="*/ 447070 h 1140988"/>
                <a:gd name="connsiteX70" fmla="*/ 255079 w 1058709"/>
                <a:gd name="connsiteY70" fmla="*/ 482726 h 1140988"/>
                <a:gd name="connsiteX71" fmla="*/ 145368 w 1058709"/>
                <a:gd name="connsiteY71" fmla="*/ 482726 h 1140988"/>
                <a:gd name="connsiteX72" fmla="*/ 145368 w 1058709"/>
                <a:gd name="connsiteY72" fmla="*/ 447070 h 1140988"/>
                <a:gd name="connsiteX73" fmla="*/ 255079 w 1058709"/>
                <a:gd name="connsiteY73" fmla="*/ 447070 h 1140988"/>
                <a:gd name="connsiteX74" fmla="*/ 249593 w 1058709"/>
                <a:gd name="connsiteY74" fmla="*/ 518382 h 1140988"/>
                <a:gd name="connsiteX75" fmla="*/ 197480 w 1058709"/>
                <a:gd name="connsiteY75" fmla="*/ 554038 h 1140988"/>
                <a:gd name="connsiteX76" fmla="*/ 145368 w 1058709"/>
                <a:gd name="connsiteY76" fmla="*/ 518382 h 1140988"/>
                <a:gd name="connsiteX77" fmla="*/ 249593 w 1058709"/>
                <a:gd name="connsiteY77" fmla="*/ 518382 h 1140988"/>
                <a:gd name="connsiteX78" fmla="*/ 362046 w 1058709"/>
                <a:gd name="connsiteY78" fmla="*/ 608893 h 1140988"/>
                <a:gd name="connsiteX79" fmla="*/ 197480 w 1058709"/>
                <a:gd name="connsiteY79" fmla="*/ 773459 h 1140988"/>
                <a:gd name="connsiteX80" fmla="*/ 32914 w 1058709"/>
                <a:gd name="connsiteY80" fmla="*/ 608893 h 1140988"/>
                <a:gd name="connsiteX81" fmla="*/ 106969 w 1058709"/>
                <a:gd name="connsiteY81" fmla="*/ 471755 h 1140988"/>
                <a:gd name="connsiteX82" fmla="*/ 106969 w 1058709"/>
                <a:gd name="connsiteY82" fmla="*/ 499183 h 1140988"/>
                <a:gd name="connsiteX83" fmla="*/ 197480 w 1058709"/>
                <a:gd name="connsiteY83" fmla="*/ 589694 h 1140988"/>
                <a:gd name="connsiteX84" fmla="*/ 287991 w 1058709"/>
                <a:gd name="connsiteY84" fmla="*/ 499183 h 1140988"/>
                <a:gd name="connsiteX85" fmla="*/ 287991 w 1058709"/>
                <a:gd name="connsiteY85" fmla="*/ 471755 h 1140988"/>
                <a:gd name="connsiteX86" fmla="*/ 362046 w 1058709"/>
                <a:gd name="connsiteY86" fmla="*/ 608893 h 1140988"/>
                <a:gd name="connsiteX87" fmla="*/ 362046 w 1058709"/>
                <a:gd name="connsiteY87" fmla="*/ 608893 h 1140988"/>
                <a:gd name="connsiteX88" fmla="*/ 304448 w 1058709"/>
                <a:gd name="connsiteY88" fmla="*/ 337359 h 1140988"/>
                <a:gd name="connsiteX89" fmla="*/ 257821 w 1058709"/>
                <a:gd name="connsiteY89" fmla="*/ 408671 h 1140988"/>
                <a:gd name="connsiteX90" fmla="*/ 252335 w 1058709"/>
                <a:gd name="connsiteY90" fmla="*/ 408671 h 1140988"/>
                <a:gd name="connsiteX91" fmla="*/ 252335 w 1058709"/>
                <a:gd name="connsiteY91" fmla="*/ 263305 h 1140988"/>
                <a:gd name="connsiteX92" fmla="*/ 271535 w 1058709"/>
                <a:gd name="connsiteY92" fmla="*/ 263305 h 1140988"/>
                <a:gd name="connsiteX93" fmla="*/ 326390 w 1058709"/>
                <a:gd name="connsiteY93" fmla="*/ 208450 h 1140988"/>
                <a:gd name="connsiteX94" fmla="*/ 271535 w 1058709"/>
                <a:gd name="connsiteY94" fmla="*/ 153594 h 1140988"/>
                <a:gd name="connsiteX95" fmla="*/ 216679 w 1058709"/>
                <a:gd name="connsiteY95" fmla="*/ 208450 h 1140988"/>
                <a:gd name="connsiteX96" fmla="*/ 216679 w 1058709"/>
                <a:gd name="connsiteY96" fmla="*/ 227649 h 1140988"/>
                <a:gd name="connsiteX97" fmla="*/ 181024 w 1058709"/>
                <a:gd name="connsiteY97" fmla="*/ 227649 h 1140988"/>
                <a:gd name="connsiteX98" fmla="*/ 181024 w 1058709"/>
                <a:gd name="connsiteY98" fmla="*/ 208450 h 1140988"/>
                <a:gd name="connsiteX99" fmla="*/ 126168 w 1058709"/>
                <a:gd name="connsiteY99" fmla="*/ 153594 h 1140988"/>
                <a:gd name="connsiteX100" fmla="*/ 71313 w 1058709"/>
                <a:gd name="connsiteY100" fmla="*/ 208450 h 1140988"/>
                <a:gd name="connsiteX101" fmla="*/ 126168 w 1058709"/>
                <a:gd name="connsiteY101" fmla="*/ 263305 h 1140988"/>
                <a:gd name="connsiteX102" fmla="*/ 145368 w 1058709"/>
                <a:gd name="connsiteY102" fmla="*/ 263305 h 1140988"/>
                <a:gd name="connsiteX103" fmla="*/ 145368 w 1058709"/>
                <a:gd name="connsiteY103" fmla="*/ 408671 h 1140988"/>
                <a:gd name="connsiteX104" fmla="*/ 139882 w 1058709"/>
                <a:gd name="connsiteY104" fmla="*/ 408671 h 1140988"/>
                <a:gd name="connsiteX105" fmla="*/ 93255 w 1058709"/>
                <a:gd name="connsiteY105" fmla="*/ 337359 h 1140988"/>
                <a:gd name="connsiteX106" fmla="*/ 35657 w 1058709"/>
                <a:gd name="connsiteY106" fmla="*/ 208450 h 1140988"/>
                <a:gd name="connsiteX107" fmla="*/ 200223 w 1058709"/>
                <a:gd name="connsiteY107" fmla="*/ 43884 h 1140988"/>
                <a:gd name="connsiteX108" fmla="*/ 364789 w 1058709"/>
                <a:gd name="connsiteY108" fmla="*/ 208450 h 1140988"/>
                <a:gd name="connsiteX109" fmla="*/ 304448 w 1058709"/>
                <a:gd name="connsiteY109" fmla="*/ 337359 h 1140988"/>
                <a:gd name="connsiteX110" fmla="*/ 304448 w 1058709"/>
                <a:gd name="connsiteY110" fmla="*/ 337359 h 1140988"/>
                <a:gd name="connsiteX111" fmla="*/ 255079 w 1058709"/>
                <a:gd name="connsiteY111" fmla="*/ 227649 h 1140988"/>
                <a:gd name="connsiteX112" fmla="*/ 255079 w 1058709"/>
                <a:gd name="connsiteY112" fmla="*/ 208450 h 1140988"/>
                <a:gd name="connsiteX113" fmla="*/ 274277 w 1058709"/>
                <a:gd name="connsiteY113" fmla="*/ 189250 h 1140988"/>
                <a:gd name="connsiteX114" fmla="*/ 293476 w 1058709"/>
                <a:gd name="connsiteY114" fmla="*/ 208450 h 1140988"/>
                <a:gd name="connsiteX115" fmla="*/ 274277 w 1058709"/>
                <a:gd name="connsiteY115" fmla="*/ 227649 h 1140988"/>
                <a:gd name="connsiteX116" fmla="*/ 255079 w 1058709"/>
                <a:gd name="connsiteY116" fmla="*/ 227649 h 1140988"/>
                <a:gd name="connsiteX117" fmla="*/ 872201 w 1058709"/>
                <a:gd name="connsiteY117" fmla="*/ 373015 h 1140988"/>
                <a:gd name="connsiteX118" fmla="*/ 872201 w 1058709"/>
                <a:gd name="connsiteY118" fmla="*/ 408671 h 1140988"/>
                <a:gd name="connsiteX119" fmla="*/ 847516 w 1058709"/>
                <a:gd name="connsiteY119" fmla="*/ 408671 h 1140988"/>
                <a:gd name="connsiteX120" fmla="*/ 825574 w 1058709"/>
                <a:gd name="connsiteY120" fmla="*/ 364787 h 1140988"/>
                <a:gd name="connsiteX121" fmla="*/ 800888 w 1058709"/>
                <a:gd name="connsiteY121" fmla="*/ 257819 h 1140988"/>
                <a:gd name="connsiteX122" fmla="*/ 811860 w 1058709"/>
                <a:gd name="connsiteY122" fmla="*/ 191993 h 1140988"/>
                <a:gd name="connsiteX123" fmla="*/ 973682 w 1058709"/>
                <a:gd name="connsiteY123" fmla="*/ 191993 h 1140988"/>
                <a:gd name="connsiteX124" fmla="*/ 984654 w 1058709"/>
                <a:gd name="connsiteY124" fmla="*/ 257819 h 1140988"/>
                <a:gd name="connsiteX125" fmla="*/ 959969 w 1058709"/>
                <a:gd name="connsiteY125" fmla="*/ 364787 h 1140988"/>
                <a:gd name="connsiteX126" fmla="*/ 938027 w 1058709"/>
                <a:gd name="connsiteY126" fmla="*/ 408671 h 1140988"/>
                <a:gd name="connsiteX127" fmla="*/ 913343 w 1058709"/>
                <a:gd name="connsiteY127" fmla="*/ 408671 h 1140988"/>
                <a:gd name="connsiteX128" fmla="*/ 913343 w 1058709"/>
                <a:gd name="connsiteY128" fmla="*/ 373015 h 1140988"/>
                <a:gd name="connsiteX129" fmla="*/ 872201 w 1058709"/>
                <a:gd name="connsiteY129" fmla="*/ 373015 h 1140988"/>
                <a:gd name="connsiteX130" fmla="*/ 789918 w 1058709"/>
                <a:gd name="connsiteY130" fmla="*/ 375758 h 1140988"/>
                <a:gd name="connsiteX131" fmla="*/ 792660 w 1058709"/>
                <a:gd name="connsiteY131" fmla="*/ 381244 h 1140988"/>
                <a:gd name="connsiteX132" fmla="*/ 806374 w 1058709"/>
                <a:gd name="connsiteY132" fmla="*/ 411414 h 1140988"/>
                <a:gd name="connsiteX133" fmla="*/ 767975 w 1058709"/>
                <a:gd name="connsiteY133" fmla="*/ 411414 h 1140988"/>
                <a:gd name="connsiteX134" fmla="*/ 770719 w 1058709"/>
                <a:gd name="connsiteY134" fmla="*/ 397701 h 1140988"/>
                <a:gd name="connsiteX135" fmla="*/ 789918 w 1058709"/>
                <a:gd name="connsiteY135" fmla="*/ 375758 h 1140988"/>
                <a:gd name="connsiteX136" fmla="*/ 789918 w 1058709"/>
                <a:gd name="connsiteY136" fmla="*/ 375758 h 1140988"/>
                <a:gd name="connsiteX137" fmla="*/ 1009340 w 1058709"/>
                <a:gd name="connsiteY137" fmla="*/ 394958 h 1140988"/>
                <a:gd name="connsiteX138" fmla="*/ 1012082 w 1058709"/>
                <a:gd name="connsiteY138" fmla="*/ 408671 h 1140988"/>
                <a:gd name="connsiteX139" fmla="*/ 973682 w 1058709"/>
                <a:gd name="connsiteY139" fmla="*/ 408671 h 1140988"/>
                <a:gd name="connsiteX140" fmla="*/ 987396 w 1058709"/>
                <a:gd name="connsiteY140" fmla="*/ 378501 h 1140988"/>
                <a:gd name="connsiteX141" fmla="*/ 990140 w 1058709"/>
                <a:gd name="connsiteY141" fmla="*/ 373015 h 1140988"/>
                <a:gd name="connsiteX142" fmla="*/ 1009340 w 1058709"/>
                <a:gd name="connsiteY142" fmla="*/ 394958 h 1140988"/>
                <a:gd name="connsiteX143" fmla="*/ 1009340 w 1058709"/>
                <a:gd name="connsiteY143" fmla="*/ 394958 h 1140988"/>
                <a:gd name="connsiteX144" fmla="*/ 891399 w 1058709"/>
                <a:gd name="connsiteY144" fmla="*/ 57598 h 1140988"/>
                <a:gd name="connsiteX145" fmla="*/ 935285 w 1058709"/>
                <a:gd name="connsiteY145" fmla="*/ 115196 h 1140988"/>
                <a:gd name="connsiteX146" fmla="*/ 959969 w 1058709"/>
                <a:gd name="connsiteY146" fmla="*/ 153594 h 1140988"/>
                <a:gd name="connsiteX147" fmla="*/ 825574 w 1058709"/>
                <a:gd name="connsiteY147" fmla="*/ 153594 h 1140988"/>
                <a:gd name="connsiteX148" fmla="*/ 850258 w 1058709"/>
                <a:gd name="connsiteY148" fmla="*/ 115196 h 1140988"/>
                <a:gd name="connsiteX149" fmla="*/ 891399 w 1058709"/>
                <a:gd name="connsiteY149" fmla="*/ 57598 h 1140988"/>
                <a:gd name="connsiteX150" fmla="*/ 872201 w 1058709"/>
                <a:gd name="connsiteY150" fmla="*/ 809115 h 1140988"/>
                <a:gd name="connsiteX151" fmla="*/ 545811 w 1058709"/>
                <a:gd name="connsiteY151" fmla="*/ 809115 h 1140988"/>
                <a:gd name="connsiteX152" fmla="*/ 545811 w 1058709"/>
                <a:gd name="connsiteY152" fmla="*/ 345588 h 1140988"/>
                <a:gd name="connsiteX153" fmla="*/ 691178 w 1058709"/>
                <a:gd name="connsiteY153" fmla="*/ 298961 h 1140988"/>
                <a:gd name="connsiteX154" fmla="*/ 767975 w 1058709"/>
                <a:gd name="connsiteY154" fmla="*/ 298961 h 1140988"/>
                <a:gd name="connsiteX155" fmla="*/ 778947 w 1058709"/>
                <a:gd name="connsiteY155" fmla="*/ 340102 h 1140988"/>
                <a:gd name="connsiteX156" fmla="*/ 737805 w 1058709"/>
                <a:gd name="connsiteY156" fmla="*/ 383987 h 1140988"/>
                <a:gd name="connsiteX157" fmla="*/ 724091 w 1058709"/>
                <a:gd name="connsiteY157" fmla="*/ 444327 h 1140988"/>
                <a:gd name="connsiteX158" fmla="*/ 814602 w 1058709"/>
                <a:gd name="connsiteY158" fmla="*/ 444327 h 1140988"/>
                <a:gd name="connsiteX159" fmla="*/ 800888 w 1058709"/>
                <a:gd name="connsiteY159" fmla="*/ 490954 h 1140988"/>
                <a:gd name="connsiteX160" fmla="*/ 822830 w 1058709"/>
                <a:gd name="connsiteY160" fmla="*/ 548552 h 1140988"/>
                <a:gd name="connsiteX161" fmla="*/ 872201 w 1058709"/>
                <a:gd name="connsiteY161" fmla="*/ 614379 h 1140988"/>
                <a:gd name="connsiteX162" fmla="*/ 872201 w 1058709"/>
                <a:gd name="connsiteY162" fmla="*/ 809115 h 1140988"/>
                <a:gd name="connsiteX163" fmla="*/ 929799 w 1058709"/>
                <a:gd name="connsiteY163" fmla="*/ 458041 h 1140988"/>
                <a:gd name="connsiteX164" fmla="*/ 943513 w 1058709"/>
                <a:gd name="connsiteY164" fmla="*/ 493697 h 1140988"/>
                <a:gd name="connsiteX165" fmla="*/ 929799 w 1058709"/>
                <a:gd name="connsiteY165" fmla="*/ 526610 h 1140988"/>
                <a:gd name="connsiteX166" fmla="*/ 888657 w 1058709"/>
                <a:gd name="connsiteY166" fmla="*/ 575980 h 1140988"/>
                <a:gd name="connsiteX167" fmla="*/ 847516 w 1058709"/>
                <a:gd name="connsiteY167" fmla="*/ 526610 h 1140988"/>
                <a:gd name="connsiteX168" fmla="*/ 833802 w 1058709"/>
                <a:gd name="connsiteY168" fmla="*/ 493697 h 1140988"/>
                <a:gd name="connsiteX169" fmla="*/ 847516 w 1058709"/>
                <a:gd name="connsiteY169" fmla="*/ 458041 h 1140988"/>
                <a:gd name="connsiteX170" fmla="*/ 858488 w 1058709"/>
                <a:gd name="connsiteY170" fmla="*/ 447070 h 1140988"/>
                <a:gd name="connsiteX171" fmla="*/ 869458 w 1058709"/>
                <a:gd name="connsiteY171" fmla="*/ 447070 h 1140988"/>
                <a:gd name="connsiteX172" fmla="*/ 869458 w 1058709"/>
                <a:gd name="connsiteY172" fmla="*/ 482726 h 1140988"/>
                <a:gd name="connsiteX173" fmla="*/ 905113 w 1058709"/>
                <a:gd name="connsiteY173" fmla="*/ 482726 h 1140988"/>
                <a:gd name="connsiteX174" fmla="*/ 905113 w 1058709"/>
                <a:gd name="connsiteY174" fmla="*/ 447070 h 1140988"/>
                <a:gd name="connsiteX175" fmla="*/ 916085 w 1058709"/>
                <a:gd name="connsiteY175" fmla="*/ 447070 h 1140988"/>
                <a:gd name="connsiteX176" fmla="*/ 929799 w 1058709"/>
                <a:gd name="connsiteY176" fmla="*/ 458041 h 1140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Lst>
              <a:rect l="l" t="t" r="r" b="b"/>
              <a:pathLst>
                <a:path w="1058709" h="1140988">
                  <a:moveTo>
                    <a:pt x="1058709" y="447070"/>
                  </a:moveTo>
                  <a:lnTo>
                    <a:pt x="1044995" y="386729"/>
                  </a:lnTo>
                  <a:cubicBezTo>
                    <a:pt x="1039510" y="364787"/>
                    <a:pt x="1025796" y="348331"/>
                    <a:pt x="1003854" y="342845"/>
                  </a:cubicBezTo>
                  <a:cubicBezTo>
                    <a:pt x="1012082" y="315418"/>
                    <a:pt x="1017568" y="287990"/>
                    <a:pt x="1017568" y="260562"/>
                  </a:cubicBezTo>
                  <a:cubicBezTo>
                    <a:pt x="1017568" y="202964"/>
                    <a:pt x="998368" y="142624"/>
                    <a:pt x="962712" y="95997"/>
                  </a:cubicBezTo>
                  <a:lnTo>
                    <a:pt x="891399" y="0"/>
                  </a:lnTo>
                  <a:lnTo>
                    <a:pt x="820088" y="95997"/>
                  </a:lnTo>
                  <a:cubicBezTo>
                    <a:pt x="784432" y="142624"/>
                    <a:pt x="765233" y="200221"/>
                    <a:pt x="765233" y="260562"/>
                  </a:cubicBezTo>
                  <a:cubicBezTo>
                    <a:pt x="765233" y="263305"/>
                    <a:pt x="765233" y="263305"/>
                    <a:pt x="765233" y="266048"/>
                  </a:cubicBezTo>
                  <a:lnTo>
                    <a:pt x="691178" y="266048"/>
                  </a:lnTo>
                  <a:cubicBezTo>
                    <a:pt x="633580" y="266048"/>
                    <a:pt x="575981" y="282504"/>
                    <a:pt x="526612" y="315418"/>
                  </a:cubicBezTo>
                  <a:cubicBezTo>
                    <a:pt x="485470" y="287990"/>
                    <a:pt x="438843" y="271533"/>
                    <a:pt x="392217" y="266048"/>
                  </a:cubicBezTo>
                  <a:cubicBezTo>
                    <a:pt x="397701" y="249591"/>
                    <a:pt x="400445" y="230392"/>
                    <a:pt x="400445" y="211193"/>
                  </a:cubicBezTo>
                  <a:cubicBezTo>
                    <a:pt x="400445" y="101482"/>
                    <a:pt x="309934" y="10971"/>
                    <a:pt x="200223" y="10971"/>
                  </a:cubicBezTo>
                  <a:cubicBezTo>
                    <a:pt x="90513" y="10971"/>
                    <a:pt x="0" y="101482"/>
                    <a:pt x="0" y="211193"/>
                  </a:cubicBezTo>
                  <a:cubicBezTo>
                    <a:pt x="0" y="282504"/>
                    <a:pt x="35657" y="326389"/>
                    <a:pt x="65827" y="362045"/>
                  </a:cubicBezTo>
                  <a:cubicBezTo>
                    <a:pt x="85027" y="386729"/>
                    <a:pt x="101483" y="405928"/>
                    <a:pt x="109711" y="430614"/>
                  </a:cubicBezTo>
                  <a:lnTo>
                    <a:pt x="109711" y="430614"/>
                  </a:lnTo>
                  <a:cubicBezTo>
                    <a:pt x="43885" y="463527"/>
                    <a:pt x="0" y="532096"/>
                    <a:pt x="0" y="608893"/>
                  </a:cubicBezTo>
                  <a:cubicBezTo>
                    <a:pt x="0" y="718604"/>
                    <a:pt x="90513" y="809115"/>
                    <a:pt x="200223" y="809115"/>
                  </a:cubicBezTo>
                  <a:cubicBezTo>
                    <a:pt x="309934" y="809115"/>
                    <a:pt x="400445" y="718604"/>
                    <a:pt x="400445" y="608893"/>
                  </a:cubicBezTo>
                  <a:cubicBezTo>
                    <a:pt x="400445" y="532096"/>
                    <a:pt x="359304" y="463527"/>
                    <a:pt x="290734" y="430614"/>
                  </a:cubicBezTo>
                  <a:lnTo>
                    <a:pt x="290734" y="430614"/>
                  </a:lnTo>
                  <a:cubicBezTo>
                    <a:pt x="296220" y="405928"/>
                    <a:pt x="315418" y="383987"/>
                    <a:pt x="334618" y="362045"/>
                  </a:cubicBezTo>
                  <a:cubicBezTo>
                    <a:pt x="348332" y="342845"/>
                    <a:pt x="364789" y="323646"/>
                    <a:pt x="378503" y="301704"/>
                  </a:cubicBezTo>
                  <a:cubicBezTo>
                    <a:pt x="425129" y="304446"/>
                    <a:pt x="471756" y="320903"/>
                    <a:pt x="510156" y="348331"/>
                  </a:cubicBezTo>
                  <a:lnTo>
                    <a:pt x="510156" y="811857"/>
                  </a:lnTo>
                  <a:lnTo>
                    <a:pt x="386731" y="811857"/>
                  </a:lnTo>
                  <a:cubicBezTo>
                    <a:pt x="373017" y="825571"/>
                    <a:pt x="356560" y="839285"/>
                    <a:pt x="337362" y="847513"/>
                  </a:cubicBezTo>
                  <a:lnTo>
                    <a:pt x="910599" y="847513"/>
                  </a:lnTo>
                  <a:lnTo>
                    <a:pt x="910599" y="617122"/>
                  </a:lnTo>
                  <a:cubicBezTo>
                    <a:pt x="918827" y="603408"/>
                    <a:pt x="929799" y="586951"/>
                    <a:pt x="946255" y="567752"/>
                  </a:cubicBezTo>
                  <a:lnTo>
                    <a:pt x="946255" y="885912"/>
                  </a:lnTo>
                  <a:lnTo>
                    <a:pt x="581467" y="885912"/>
                  </a:lnTo>
                  <a:lnTo>
                    <a:pt x="581467" y="905112"/>
                  </a:lnTo>
                  <a:cubicBezTo>
                    <a:pt x="581467" y="935282"/>
                    <a:pt x="556783" y="959967"/>
                    <a:pt x="526612" y="959967"/>
                  </a:cubicBezTo>
                  <a:cubicBezTo>
                    <a:pt x="496442" y="959967"/>
                    <a:pt x="471756" y="935282"/>
                    <a:pt x="471756" y="905112"/>
                  </a:cubicBezTo>
                  <a:lnTo>
                    <a:pt x="471756" y="885912"/>
                  </a:lnTo>
                  <a:lnTo>
                    <a:pt x="271535" y="885912"/>
                  </a:lnTo>
                  <a:lnTo>
                    <a:pt x="271535" y="874941"/>
                  </a:lnTo>
                  <a:cubicBezTo>
                    <a:pt x="260563" y="877684"/>
                    <a:pt x="246849" y="880426"/>
                    <a:pt x="235879" y="883169"/>
                  </a:cubicBezTo>
                  <a:lnTo>
                    <a:pt x="235879" y="1066934"/>
                  </a:lnTo>
                  <a:cubicBezTo>
                    <a:pt x="235879" y="1086134"/>
                    <a:pt x="219421" y="1102590"/>
                    <a:pt x="200223" y="1102590"/>
                  </a:cubicBezTo>
                  <a:cubicBezTo>
                    <a:pt x="181024" y="1102590"/>
                    <a:pt x="164566" y="1086134"/>
                    <a:pt x="164566" y="1066934"/>
                  </a:cubicBezTo>
                  <a:lnTo>
                    <a:pt x="164566" y="883169"/>
                  </a:lnTo>
                  <a:cubicBezTo>
                    <a:pt x="150852" y="880426"/>
                    <a:pt x="139882" y="877684"/>
                    <a:pt x="128910" y="874941"/>
                  </a:cubicBezTo>
                  <a:lnTo>
                    <a:pt x="128910" y="1066934"/>
                  </a:lnTo>
                  <a:cubicBezTo>
                    <a:pt x="128910" y="1108076"/>
                    <a:pt x="161824" y="1140989"/>
                    <a:pt x="202965" y="1140989"/>
                  </a:cubicBezTo>
                  <a:cubicBezTo>
                    <a:pt x="244107" y="1140989"/>
                    <a:pt x="277021" y="1108076"/>
                    <a:pt x="277021" y="1066934"/>
                  </a:cubicBezTo>
                  <a:lnTo>
                    <a:pt x="277021" y="921568"/>
                  </a:lnTo>
                  <a:lnTo>
                    <a:pt x="441587" y="921568"/>
                  </a:lnTo>
                  <a:cubicBezTo>
                    <a:pt x="449815" y="962709"/>
                    <a:pt x="485470" y="995622"/>
                    <a:pt x="529355" y="995622"/>
                  </a:cubicBezTo>
                  <a:cubicBezTo>
                    <a:pt x="573239" y="995622"/>
                    <a:pt x="608895" y="965452"/>
                    <a:pt x="617123" y="921568"/>
                  </a:cubicBezTo>
                  <a:lnTo>
                    <a:pt x="946255" y="921568"/>
                  </a:lnTo>
                  <a:cubicBezTo>
                    <a:pt x="965454" y="921568"/>
                    <a:pt x="981912" y="905112"/>
                    <a:pt x="981912" y="885912"/>
                  </a:cubicBezTo>
                  <a:lnTo>
                    <a:pt x="981912" y="490954"/>
                  </a:lnTo>
                  <a:cubicBezTo>
                    <a:pt x="981912" y="474498"/>
                    <a:pt x="976426" y="458041"/>
                    <a:pt x="968198" y="444327"/>
                  </a:cubicBezTo>
                  <a:lnTo>
                    <a:pt x="1058709" y="444327"/>
                  </a:lnTo>
                  <a:close/>
                  <a:moveTo>
                    <a:pt x="145368" y="227649"/>
                  </a:moveTo>
                  <a:lnTo>
                    <a:pt x="126168" y="227649"/>
                  </a:lnTo>
                  <a:cubicBezTo>
                    <a:pt x="115197" y="227649"/>
                    <a:pt x="106969" y="219421"/>
                    <a:pt x="106969" y="208450"/>
                  </a:cubicBezTo>
                  <a:cubicBezTo>
                    <a:pt x="106969" y="197479"/>
                    <a:pt x="115197" y="189250"/>
                    <a:pt x="126168" y="189250"/>
                  </a:cubicBezTo>
                  <a:cubicBezTo>
                    <a:pt x="137138" y="189250"/>
                    <a:pt x="145368" y="197479"/>
                    <a:pt x="145368" y="208450"/>
                  </a:cubicBezTo>
                  <a:lnTo>
                    <a:pt x="145368" y="227649"/>
                  </a:lnTo>
                  <a:close/>
                  <a:moveTo>
                    <a:pt x="216679" y="408671"/>
                  </a:moveTo>
                  <a:lnTo>
                    <a:pt x="181024" y="408671"/>
                  </a:lnTo>
                  <a:lnTo>
                    <a:pt x="181024" y="263305"/>
                  </a:lnTo>
                  <a:lnTo>
                    <a:pt x="216679" y="263305"/>
                  </a:lnTo>
                  <a:lnTo>
                    <a:pt x="216679" y="408671"/>
                  </a:lnTo>
                  <a:close/>
                  <a:moveTo>
                    <a:pt x="255079" y="447070"/>
                  </a:moveTo>
                  <a:lnTo>
                    <a:pt x="255079" y="482726"/>
                  </a:lnTo>
                  <a:lnTo>
                    <a:pt x="145368" y="482726"/>
                  </a:lnTo>
                  <a:lnTo>
                    <a:pt x="145368" y="447070"/>
                  </a:lnTo>
                  <a:lnTo>
                    <a:pt x="255079" y="447070"/>
                  </a:lnTo>
                  <a:close/>
                  <a:moveTo>
                    <a:pt x="249593" y="518382"/>
                  </a:moveTo>
                  <a:cubicBezTo>
                    <a:pt x="241365" y="540324"/>
                    <a:pt x="222165" y="554038"/>
                    <a:pt x="197480" y="554038"/>
                  </a:cubicBezTo>
                  <a:cubicBezTo>
                    <a:pt x="172796" y="554038"/>
                    <a:pt x="153596" y="537581"/>
                    <a:pt x="145368" y="518382"/>
                  </a:cubicBezTo>
                  <a:lnTo>
                    <a:pt x="249593" y="518382"/>
                  </a:lnTo>
                  <a:close/>
                  <a:moveTo>
                    <a:pt x="362046" y="608893"/>
                  </a:moveTo>
                  <a:cubicBezTo>
                    <a:pt x="362046" y="699404"/>
                    <a:pt x="287991" y="773459"/>
                    <a:pt x="197480" y="773459"/>
                  </a:cubicBezTo>
                  <a:cubicBezTo>
                    <a:pt x="106969" y="773459"/>
                    <a:pt x="32914" y="699404"/>
                    <a:pt x="32914" y="608893"/>
                  </a:cubicBezTo>
                  <a:cubicBezTo>
                    <a:pt x="32914" y="554038"/>
                    <a:pt x="60341" y="501925"/>
                    <a:pt x="106969" y="471755"/>
                  </a:cubicBezTo>
                  <a:lnTo>
                    <a:pt x="106969" y="499183"/>
                  </a:lnTo>
                  <a:cubicBezTo>
                    <a:pt x="106969" y="548552"/>
                    <a:pt x="148110" y="589694"/>
                    <a:pt x="197480" y="589694"/>
                  </a:cubicBezTo>
                  <a:cubicBezTo>
                    <a:pt x="246849" y="589694"/>
                    <a:pt x="287991" y="548552"/>
                    <a:pt x="287991" y="499183"/>
                  </a:cubicBezTo>
                  <a:lnTo>
                    <a:pt x="287991" y="471755"/>
                  </a:lnTo>
                  <a:cubicBezTo>
                    <a:pt x="334618" y="504668"/>
                    <a:pt x="362046" y="554038"/>
                    <a:pt x="362046" y="608893"/>
                  </a:cubicBezTo>
                  <a:lnTo>
                    <a:pt x="362046" y="608893"/>
                  </a:lnTo>
                  <a:close/>
                  <a:moveTo>
                    <a:pt x="304448" y="337359"/>
                  </a:moveTo>
                  <a:cubicBezTo>
                    <a:pt x="285248" y="359302"/>
                    <a:pt x="268793" y="381244"/>
                    <a:pt x="257821" y="408671"/>
                  </a:cubicBezTo>
                  <a:lnTo>
                    <a:pt x="252335" y="408671"/>
                  </a:lnTo>
                  <a:lnTo>
                    <a:pt x="252335" y="263305"/>
                  </a:lnTo>
                  <a:lnTo>
                    <a:pt x="271535" y="263305"/>
                  </a:lnTo>
                  <a:cubicBezTo>
                    <a:pt x="301704" y="263305"/>
                    <a:pt x="326390" y="238620"/>
                    <a:pt x="326390" y="208450"/>
                  </a:cubicBezTo>
                  <a:cubicBezTo>
                    <a:pt x="326390" y="178280"/>
                    <a:pt x="301704" y="153594"/>
                    <a:pt x="271535" y="153594"/>
                  </a:cubicBezTo>
                  <a:cubicBezTo>
                    <a:pt x="241365" y="153594"/>
                    <a:pt x="216679" y="178280"/>
                    <a:pt x="216679" y="208450"/>
                  </a:cubicBezTo>
                  <a:lnTo>
                    <a:pt x="216679" y="227649"/>
                  </a:lnTo>
                  <a:lnTo>
                    <a:pt x="181024" y="227649"/>
                  </a:lnTo>
                  <a:lnTo>
                    <a:pt x="181024" y="208450"/>
                  </a:lnTo>
                  <a:cubicBezTo>
                    <a:pt x="181024" y="178280"/>
                    <a:pt x="156338" y="153594"/>
                    <a:pt x="126168" y="153594"/>
                  </a:cubicBezTo>
                  <a:cubicBezTo>
                    <a:pt x="95997" y="153594"/>
                    <a:pt x="71313" y="178280"/>
                    <a:pt x="71313" y="208450"/>
                  </a:cubicBezTo>
                  <a:cubicBezTo>
                    <a:pt x="71313" y="238620"/>
                    <a:pt x="95997" y="263305"/>
                    <a:pt x="126168" y="263305"/>
                  </a:cubicBezTo>
                  <a:lnTo>
                    <a:pt x="145368" y="263305"/>
                  </a:lnTo>
                  <a:lnTo>
                    <a:pt x="145368" y="408671"/>
                  </a:lnTo>
                  <a:lnTo>
                    <a:pt x="139882" y="408671"/>
                  </a:lnTo>
                  <a:cubicBezTo>
                    <a:pt x="128910" y="381244"/>
                    <a:pt x="112454" y="359302"/>
                    <a:pt x="93255" y="337359"/>
                  </a:cubicBezTo>
                  <a:cubicBezTo>
                    <a:pt x="65827" y="301704"/>
                    <a:pt x="35657" y="266048"/>
                    <a:pt x="35657" y="208450"/>
                  </a:cubicBezTo>
                  <a:cubicBezTo>
                    <a:pt x="35657" y="117938"/>
                    <a:pt x="109711" y="43884"/>
                    <a:pt x="200223" y="43884"/>
                  </a:cubicBezTo>
                  <a:cubicBezTo>
                    <a:pt x="290734" y="43884"/>
                    <a:pt x="364789" y="117938"/>
                    <a:pt x="364789" y="208450"/>
                  </a:cubicBezTo>
                  <a:cubicBezTo>
                    <a:pt x="362046" y="268790"/>
                    <a:pt x="334618" y="304446"/>
                    <a:pt x="304448" y="337359"/>
                  </a:cubicBezTo>
                  <a:lnTo>
                    <a:pt x="304448" y="337359"/>
                  </a:lnTo>
                  <a:close/>
                  <a:moveTo>
                    <a:pt x="255079" y="227649"/>
                  </a:moveTo>
                  <a:lnTo>
                    <a:pt x="255079" y="208450"/>
                  </a:lnTo>
                  <a:cubicBezTo>
                    <a:pt x="255079" y="197479"/>
                    <a:pt x="263307" y="189250"/>
                    <a:pt x="274277" y="189250"/>
                  </a:cubicBezTo>
                  <a:cubicBezTo>
                    <a:pt x="285248" y="189250"/>
                    <a:pt x="293476" y="197479"/>
                    <a:pt x="293476" y="208450"/>
                  </a:cubicBezTo>
                  <a:cubicBezTo>
                    <a:pt x="293476" y="219421"/>
                    <a:pt x="285248" y="227649"/>
                    <a:pt x="274277" y="227649"/>
                  </a:cubicBezTo>
                  <a:lnTo>
                    <a:pt x="255079" y="227649"/>
                  </a:lnTo>
                  <a:close/>
                  <a:moveTo>
                    <a:pt x="872201" y="373015"/>
                  </a:moveTo>
                  <a:lnTo>
                    <a:pt x="872201" y="408671"/>
                  </a:lnTo>
                  <a:lnTo>
                    <a:pt x="847516" y="408671"/>
                  </a:lnTo>
                  <a:lnTo>
                    <a:pt x="825574" y="364787"/>
                  </a:lnTo>
                  <a:cubicBezTo>
                    <a:pt x="809116" y="331874"/>
                    <a:pt x="800888" y="296218"/>
                    <a:pt x="800888" y="257819"/>
                  </a:cubicBezTo>
                  <a:cubicBezTo>
                    <a:pt x="800888" y="235877"/>
                    <a:pt x="803632" y="211193"/>
                    <a:pt x="811860" y="191993"/>
                  </a:cubicBezTo>
                  <a:lnTo>
                    <a:pt x="973682" y="191993"/>
                  </a:lnTo>
                  <a:cubicBezTo>
                    <a:pt x="979168" y="213935"/>
                    <a:pt x="984654" y="235877"/>
                    <a:pt x="984654" y="257819"/>
                  </a:cubicBezTo>
                  <a:cubicBezTo>
                    <a:pt x="984654" y="293475"/>
                    <a:pt x="976426" y="331874"/>
                    <a:pt x="959969" y="364787"/>
                  </a:cubicBezTo>
                  <a:lnTo>
                    <a:pt x="938027" y="408671"/>
                  </a:lnTo>
                  <a:lnTo>
                    <a:pt x="913343" y="408671"/>
                  </a:lnTo>
                  <a:lnTo>
                    <a:pt x="913343" y="373015"/>
                  </a:lnTo>
                  <a:lnTo>
                    <a:pt x="872201" y="373015"/>
                  </a:lnTo>
                  <a:close/>
                  <a:moveTo>
                    <a:pt x="789918" y="375758"/>
                  </a:moveTo>
                  <a:cubicBezTo>
                    <a:pt x="789918" y="378501"/>
                    <a:pt x="792660" y="378501"/>
                    <a:pt x="792660" y="381244"/>
                  </a:cubicBezTo>
                  <a:lnTo>
                    <a:pt x="806374" y="411414"/>
                  </a:lnTo>
                  <a:lnTo>
                    <a:pt x="767975" y="411414"/>
                  </a:lnTo>
                  <a:lnTo>
                    <a:pt x="770719" y="397701"/>
                  </a:lnTo>
                  <a:cubicBezTo>
                    <a:pt x="773461" y="383987"/>
                    <a:pt x="781689" y="378501"/>
                    <a:pt x="789918" y="375758"/>
                  </a:cubicBezTo>
                  <a:lnTo>
                    <a:pt x="789918" y="375758"/>
                  </a:lnTo>
                  <a:close/>
                  <a:moveTo>
                    <a:pt x="1009340" y="394958"/>
                  </a:moveTo>
                  <a:lnTo>
                    <a:pt x="1012082" y="408671"/>
                  </a:lnTo>
                  <a:lnTo>
                    <a:pt x="973682" y="408671"/>
                  </a:lnTo>
                  <a:lnTo>
                    <a:pt x="987396" y="378501"/>
                  </a:lnTo>
                  <a:cubicBezTo>
                    <a:pt x="987396" y="375758"/>
                    <a:pt x="990140" y="375758"/>
                    <a:pt x="990140" y="373015"/>
                  </a:cubicBezTo>
                  <a:cubicBezTo>
                    <a:pt x="1001110" y="378501"/>
                    <a:pt x="1006596" y="383987"/>
                    <a:pt x="1009340" y="394958"/>
                  </a:cubicBezTo>
                  <a:lnTo>
                    <a:pt x="1009340" y="394958"/>
                  </a:lnTo>
                  <a:close/>
                  <a:moveTo>
                    <a:pt x="891399" y="57598"/>
                  </a:moveTo>
                  <a:lnTo>
                    <a:pt x="935285" y="115196"/>
                  </a:lnTo>
                  <a:cubicBezTo>
                    <a:pt x="943513" y="126167"/>
                    <a:pt x="951741" y="139881"/>
                    <a:pt x="959969" y="153594"/>
                  </a:cubicBezTo>
                  <a:lnTo>
                    <a:pt x="825574" y="153594"/>
                  </a:lnTo>
                  <a:cubicBezTo>
                    <a:pt x="831060" y="139881"/>
                    <a:pt x="839288" y="126167"/>
                    <a:pt x="850258" y="115196"/>
                  </a:cubicBezTo>
                  <a:lnTo>
                    <a:pt x="891399" y="57598"/>
                  </a:lnTo>
                  <a:close/>
                  <a:moveTo>
                    <a:pt x="872201" y="809115"/>
                  </a:moveTo>
                  <a:lnTo>
                    <a:pt x="545811" y="809115"/>
                  </a:lnTo>
                  <a:lnTo>
                    <a:pt x="545811" y="345588"/>
                  </a:lnTo>
                  <a:cubicBezTo>
                    <a:pt x="586953" y="315418"/>
                    <a:pt x="639066" y="298961"/>
                    <a:pt x="691178" y="298961"/>
                  </a:cubicBezTo>
                  <a:lnTo>
                    <a:pt x="767975" y="298961"/>
                  </a:lnTo>
                  <a:cubicBezTo>
                    <a:pt x="770719" y="312675"/>
                    <a:pt x="773461" y="326389"/>
                    <a:pt x="778947" y="340102"/>
                  </a:cubicBezTo>
                  <a:cubicBezTo>
                    <a:pt x="759747" y="348331"/>
                    <a:pt x="743291" y="364787"/>
                    <a:pt x="737805" y="383987"/>
                  </a:cubicBezTo>
                  <a:lnTo>
                    <a:pt x="724091" y="444327"/>
                  </a:lnTo>
                  <a:lnTo>
                    <a:pt x="814602" y="444327"/>
                  </a:lnTo>
                  <a:cubicBezTo>
                    <a:pt x="806374" y="458041"/>
                    <a:pt x="800888" y="474498"/>
                    <a:pt x="800888" y="490954"/>
                  </a:cubicBezTo>
                  <a:cubicBezTo>
                    <a:pt x="800888" y="512896"/>
                    <a:pt x="809116" y="532096"/>
                    <a:pt x="822830" y="548552"/>
                  </a:cubicBezTo>
                  <a:cubicBezTo>
                    <a:pt x="847516" y="575980"/>
                    <a:pt x="863972" y="597922"/>
                    <a:pt x="872201" y="614379"/>
                  </a:cubicBezTo>
                  <a:lnTo>
                    <a:pt x="872201" y="809115"/>
                  </a:lnTo>
                  <a:close/>
                  <a:moveTo>
                    <a:pt x="929799" y="458041"/>
                  </a:moveTo>
                  <a:cubicBezTo>
                    <a:pt x="938027" y="466270"/>
                    <a:pt x="943513" y="479983"/>
                    <a:pt x="943513" y="493697"/>
                  </a:cubicBezTo>
                  <a:cubicBezTo>
                    <a:pt x="943513" y="504668"/>
                    <a:pt x="938027" y="518382"/>
                    <a:pt x="929799" y="526610"/>
                  </a:cubicBezTo>
                  <a:cubicBezTo>
                    <a:pt x="916085" y="540324"/>
                    <a:pt x="899629" y="559523"/>
                    <a:pt x="888657" y="575980"/>
                  </a:cubicBezTo>
                  <a:cubicBezTo>
                    <a:pt x="874943" y="559523"/>
                    <a:pt x="861230" y="540324"/>
                    <a:pt x="847516" y="526610"/>
                  </a:cubicBezTo>
                  <a:cubicBezTo>
                    <a:pt x="839288" y="518382"/>
                    <a:pt x="833802" y="504668"/>
                    <a:pt x="833802" y="493697"/>
                  </a:cubicBezTo>
                  <a:cubicBezTo>
                    <a:pt x="833802" y="479983"/>
                    <a:pt x="839288" y="469012"/>
                    <a:pt x="847516" y="458041"/>
                  </a:cubicBezTo>
                  <a:lnTo>
                    <a:pt x="858488" y="447070"/>
                  </a:lnTo>
                  <a:lnTo>
                    <a:pt x="869458" y="447070"/>
                  </a:lnTo>
                  <a:lnTo>
                    <a:pt x="869458" y="482726"/>
                  </a:lnTo>
                  <a:lnTo>
                    <a:pt x="905113" y="482726"/>
                  </a:lnTo>
                  <a:lnTo>
                    <a:pt x="905113" y="447070"/>
                  </a:lnTo>
                  <a:lnTo>
                    <a:pt x="916085" y="447070"/>
                  </a:lnTo>
                  <a:lnTo>
                    <a:pt x="929799" y="458041"/>
                  </a:lnTo>
                  <a:close/>
                </a:path>
              </a:pathLst>
            </a:custGeom>
            <a:grpFill/>
            <a:ln w="27426" cap="flat">
              <a:noFill/>
              <a:prstDash val="solid"/>
              <a:miter/>
            </a:ln>
          </p:spPr>
          <p:txBody>
            <a:bodyPr rtlCol="0" anchor="ctr"/>
            <a:lstStyle/>
            <a:p>
              <a:endParaRPr lang="en-US"/>
            </a:p>
          </p:txBody>
        </p:sp>
        <p:sp>
          <p:nvSpPr>
            <p:cNvPr id="43" name="Freeform 919">
              <a:extLst>
                <a:ext uri="{FF2B5EF4-FFF2-40B4-BE49-F238E27FC236}">
                  <a16:creationId xmlns:a16="http://schemas.microsoft.com/office/drawing/2014/main" id="{F568F2BD-F234-314C-745D-9E288B0FDD7A}"/>
                </a:ext>
              </a:extLst>
            </p:cNvPr>
            <p:cNvSpPr/>
            <p:nvPr/>
          </p:nvSpPr>
          <p:spPr>
            <a:xfrm>
              <a:off x="8878411" y="4365959"/>
              <a:ext cx="35655" cy="35655"/>
            </a:xfrm>
            <a:custGeom>
              <a:avLst/>
              <a:gdLst>
                <a:gd name="connsiteX0" fmla="*/ 0 w 35655"/>
                <a:gd name="connsiteY0" fmla="*/ 0 h 35655"/>
                <a:gd name="connsiteX1" fmla="*/ 35656 w 35655"/>
                <a:gd name="connsiteY1" fmla="*/ 0 h 35655"/>
                <a:gd name="connsiteX2" fmla="*/ 35656 w 35655"/>
                <a:gd name="connsiteY2" fmla="*/ 35656 h 35655"/>
                <a:gd name="connsiteX3" fmla="*/ 0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0" y="0"/>
                  </a:moveTo>
                  <a:lnTo>
                    <a:pt x="35656" y="0"/>
                  </a:lnTo>
                  <a:lnTo>
                    <a:pt x="35656" y="35656"/>
                  </a:lnTo>
                  <a:lnTo>
                    <a:pt x="0" y="35656"/>
                  </a:lnTo>
                  <a:close/>
                </a:path>
              </a:pathLst>
            </a:custGeom>
            <a:grpFill/>
            <a:ln w="27426" cap="flat">
              <a:noFill/>
              <a:prstDash val="solid"/>
              <a:miter/>
            </a:ln>
          </p:spPr>
          <p:txBody>
            <a:bodyPr rtlCol="0" anchor="ctr"/>
            <a:lstStyle/>
            <a:p>
              <a:endParaRPr lang="en-US"/>
            </a:p>
          </p:txBody>
        </p:sp>
        <p:sp>
          <p:nvSpPr>
            <p:cNvPr id="44" name="Freeform 920">
              <a:extLst>
                <a:ext uri="{FF2B5EF4-FFF2-40B4-BE49-F238E27FC236}">
                  <a16:creationId xmlns:a16="http://schemas.microsoft.com/office/drawing/2014/main" id="{8D0637B2-4376-A30D-7551-08FFE4919E3D}"/>
                </a:ext>
              </a:extLst>
            </p:cNvPr>
            <p:cNvSpPr/>
            <p:nvPr/>
          </p:nvSpPr>
          <p:spPr>
            <a:xfrm>
              <a:off x="8952465" y="4365959"/>
              <a:ext cx="35655" cy="35655"/>
            </a:xfrm>
            <a:custGeom>
              <a:avLst/>
              <a:gdLst>
                <a:gd name="connsiteX0" fmla="*/ 1 w 35655"/>
                <a:gd name="connsiteY0" fmla="*/ 0 h 35655"/>
                <a:gd name="connsiteX1" fmla="*/ 35656 w 35655"/>
                <a:gd name="connsiteY1" fmla="*/ 0 h 35655"/>
                <a:gd name="connsiteX2" fmla="*/ 35656 w 35655"/>
                <a:gd name="connsiteY2" fmla="*/ 35656 h 35655"/>
                <a:gd name="connsiteX3" fmla="*/ 1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1" y="0"/>
                  </a:moveTo>
                  <a:lnTo>
                    <a:pt x="35656" y="0"/>
                  </a:lnTo>
                  <a:lnTo>
                    <a:pt x="35656" y="35656"/>
                  </a:lnTo>
                  <a:lnTo>
                    <a:pt x="1" y="35656"/>
                  </a:lnTo>
                  <a:close/>
                </a:path>
              </a:pathLst>
            </a:custGeom>
            <a:grpFill/>
            <a:ln w="27426" cap="flat">
              <a:noFill/>
              <a:prstDash val="solid"/>
              <a:miter/>
            </a:ln>
          </p:spPr>
          <p:txBody>
            <a:bodyPr rtlCol="0" anchor="ctr"/>
            <a:lstStyle/>
            <a:p>
              <a:endParaRPr lang="en-US"/>
            </a:p>
          </p:txBody>
        </p:sp>
        <p:sp>
          <p:nvSpPr>
            <p:cNvPr id="45" name="Freeform 921">
              <a:extLst>
                <a:ext uri="{FF2B5EF4-FFF2-40B4-BE49-F238E27FC236}">
                  <a16:creationId xmlns:a16="http://schemas.microsoft.com/office/drawing/2014/main" id="{CC654FC4-14C8-1ED4-F856-270BE515BE9B}"/>
                </a:ext>
              </a:extLst>
            </p:cNvPr>
            <p:cNvSpPr/>
            <p:nvPr/>
          </p:nvSpPr>
          <p:spPr>
            <a:xfrm>
              <a:off x="8807099" y="4365959"/>
              <a:ext cx="35655" cy="35655"/>
            </a:xfrm>
            <a:custGeom>
              <a:avLst/>
              <a:gdLst>
                <a:gd name="connsiteX0" fmla="*/ -1 w 35655"/>
                <a:gd name="connsiteY0" fmla="*/ 0 h 35655"/>
                <a:gd name="connsiteX1" fmla="*/ 35655 w 35655"/>
                <a:gd name="connsiteY1" fmla="*/ 0 h 35655"/>
                <a:gd name="connsiteX2" fmla="*/ 35655 w 35655"/>
                <a:gd name="connsiteY2" fmla="*/ 35656 h 35655"/>
                <a:gd name="connsiteX3" fmla="*/ -1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1" y="0"/>
                  </a:moveTo>
                  <a:lnTo>
                    <a:pt x="35655" y="0"/>
                  </a:lnTo>
                  <a:lnTo>
                    <a:pt x="35655" y="35656"/>
                  </a:lnTo>
                  <a:lnTo>
                    <a:pt x="-1" y="35656"/>
                  </a:lnTo>
                  <a:close/>
                </a:path>
              </a:pathLst>
            </a:custGeom>
            <a:grpFill/>
            <a:ln w="27426" cap="flat">
              <a:noFill/>
              <a:prstDash val="solid"/>
              <a:miter/>
            </a:ln>
          </p:spPr>
          <p:txBody>
            <a:bodyPr rtlCol="0" anchor="ctr"/>
            <a:lstStyle/>
            <a:p>
              <a:endParaRPr lang="en-US"/>
            </a:p>
          </p:txBody>
        </p:sp>
        <p:sp>
          <p:nvSpPr>
            <p:cNvPr id="46" name="Freeform 922">
              <a:extLst>
                <a:ext uri="{FF2B5EF4-FFF2-40B4-BE49-F238E27FC236}">
                  <a16:creationId xmlns:a16="http://schemas.microsoft.com/office/drawing/2014/main" id="{5869D085-F03B-D7EB-EFF2-930236A8273B}"/>
                </a:ext>
              </a:extLst>
            </p:cNvPr>
            <p:cNvSpPr/>
            <p:nvPr/>
          </p:nvSpPr>
          <p:spPr>
            <a:xfrm>
              <a:off x="9278855" y="4475669"/>
              <a:ext cx="255077" cy="35655"/>
            </a:xfrm>
            <a:custGeom>
              <a:avLst/>
              <a:gdLst>
                <a:gd name="connsiteX0" fmla="*/ 0 w 255077"/>
                <a:gd name="connsiteY0" fmla="*/ 0 h 35655"/>
                <a:gd name="connsiteX1" fmla="*/ 255077 w 255077"/>
                <a:gd name="connsiteY1" fmla="*/ 0 h 35655"/>
                <a:gd name="connsiteX2" fmla="*/ 255077 w 255077"/>
                <a:gd name="connsiteY2" fmla="*/ 35656 h 35655"/>
                <a:gd name="connsiteX3" fmla="*/ 0 w 255077"/>
                <a:gd name="connsiteY3" fmla="*/ 35656 h 35655"/>
              </a:gdLst>
              <a:ahLst/>
              <a:cxnLst>
                <a:cxn ang="0">
                  <a:pos x="connsiteX0" y="connsiteY0"/>
                </a:cxn>
                <a:cxn ang="0">
                  <a:pos x="connsiteX1" y="connsiteY1"/>
                </a:cxn>
                <a:cxn ang="0">
                  <a:pos x="connsiteX2" y="connsiteY2"/>
                </a:cxn>
                <a:cxn ang="0">
                  <a:pos x="connsiteX3" y="connsiteY3"/>
                </a:cxn>
              </a:cxnLst>
              <a:rect l="l" t="t" r="r" b="b"/>
              <a:pathLst>
                <a:path w="255077" h="35655">
                  <a:moveTo>
                    <a:pt x="0" y="0"/>
                  </a:moveTo>
                  <a:lnTo>
                    <a:pt x="255077" y="0"/>
                  </a:lnTo>
                  <a:lnTo>
                    <a:pt x="255077" y="35656"/>
                  </a:lnTo>
                  <a:lnTo>
                    <a:pt x="0" y="35656"/>
                  </a:lnTo>
                  <a:close/>
                </a:path>
              </a:pathLst>
            </a:custGeom>
            <a:grpFill/>
            <a:ln w="27426" cap="flat">
              <a:noFill/>
              <a:prstDash val="solid"/>
              <a:miter/>
            </a:ln>
          </p:spPr>
          <p:txBody>
            <a:bodyPr rtlCol="0" anchor="ctr"/>
            <a:lstStyle/>
            <a:p>
              <a:endParaRPr lang="en-US"/>
            </a:p>
          </p:txBody>
        </p:sp>
        <p:sp>
          <p:nvSpPr>
            <p:cNvPr id="47" name="Freeform 923">
              <a:extLst>
                <a:ext uri="{FF2B5EF4-FFF2-40B4-BE49-F238E27FC236}">
                  <a16:creationId xmlns:a16="http://schemas.microsoft.com/office/drawing/2014/main" id="{E28611F8-00BB-45E9-7098-EE2BD993A424}"/>
                </a:ext>
              </a:extLst>
            </p:cNvPr>
            <p:cNvSpPr/>
            <p:nvPr/>
          </p:nvSpPr>
          <p:spPr>
            <a:xfrm>
              <a:off x="9278855" y="4401615"/>
              <a:ext cx="255077" cy="35655"/>
            </a:xfrm>
            <a:custGeom>
              <a:avLst/>
              <a:gdLst>
                <a:gd name="connsiteX0" fmla="*/ 0 w 255077"/>
                <a:gd name="connsiteY0" fmla="*/ 0 h 35655"/>
                <a:gd name="connsiteX1" fmla="*/ 255077 w 255077"/>
                <a:gd name="connsiteY1" fmla="*/ 0 h 35655"/>
                <a:gd name="connsiteX2" fmla="*/ 255077 w 255077"/>
                <a:gd name="connsiteY2" fmla="*/ 35656 h 35655"/>
                <a:gd name="connsiteX3" fmla="*/ 0 w 255077"/>
                <a:gd name="connsiteY3" fmla="*/ 35656 h 35655"/>
              </a:gdLst>
              <a:ahLst/>
              <a:cxnLst>
                <a:cxn ang="0">
                  <a:pos x="connsiteX0" y="connsiteY0"/>
                </a:cxn>
                <a:cxn ang="0">
                  <a:pos x="connsiteX1" y="connsiteY1"/>
                </a:cxn>
                <a:cxn ang="0">
                  <a:pos x="connsiteX2" y="connsiteY2"/>
                </a:cxn>
                <a:cxn ang="0">
                  <a:pos x="connsiteX3" y="connsiteY3"/>
                </a:cxn>
              </a:cxnLst>
              <a:rect l="l" t="t" r="r" b="b"/>
              <a:pathLst>
                <a:path w="255077" h="35655">
                  <a:moveTo>
                    <a:pt x="0" y="0"/>
                  </a:moveTo>
                  <a:lnTo>
                    <a:pt x="255077" y="0"/>
                  </a:lnTo>
                  <a:lnTo>
                    <a:pt x="255077" y="35656"/>
                  </a:lnTo>
                  <a:lnTo>
                    <a:pt x="0" y="35656"/>
                  </a:lnTo>
                  <a:close/>
                </a:path>
              </a:pathLst>
            </a:custGeom>
            <a:grpFill/>
            <a:ln w="27426" cap="flat">
              <a:noFill/>
              <a:prstDash val="solid"/>
              <a:miter/>
            </a:ln>
          </p:spPr>
          <p:txBody>
            <a:bodyPr rtlCol="0" anchor="ctr"/>
            <a:lstStyle/>
            <a:p>
              <a:endParaRPr lang="en-US"/>
            </a:p>
          </p:txBody>
        </p:sp>
        <p:sp>
          <p:nvSpPr>
            <p:cNvPr id="48" name="Freeform 924">
              <a:extLst>
                <a:ext uri="{FF2B5EF4-FFF2-40B4-BE49-F238E27FC236}">
                  <a16:creationId xmlns:a16="http://schemas.microsoft.com/office/drawing/2014/main" id="{CAE29A18-F1A1-14B4-E865-D83C3AEDF965}"/>
                </a:ext>
              </a:extLst>
            </p:cNvPr>
            <p:cNvSpPr/>
            <p:nvPr/>
          </p:nvSpPr>
          <p:spPr>
            <a:xfrm>
              <a:off x="9278855" y="4330303"/>
              <a:ext cx="181022" cy="35655"/>
            </a:xfrm>
            <a:custGeom>
              <a:avLst/>
              <a:gdLst>
                <a:gd name="connsiteX0" fmla="*/ 0 w 181022"/>
                <a:gd name="connsiteY0" fmla="*/ 0 h 35655"/>
                <a:gd name="connsiteX1" fmla="*/ 181022 w 181022"/>
                <a:gd name="connsiteY1" fmla="*/ 0 h 35655"/>
                <a:gd name="connsiteX2" fmla="*/ 181022 w 181022"/>
                <a:gd name="connsiteY2" fmla="*/ 35656 h 35655"/>
                <a:gd name="connsiteX3" fmla="*/ 0 w 181022"/>
                <a:gd name="connsiteY3" fmla="*/ 35656 h 35655"/>
              </a:gdLst>
              <a:ahLst/>
              <a:cxnLst>
                <a:cxn ang="0">
                  <a:pos x="connsiteX0" y="connsiteY0"/>
                </a:cxn>
                <a:cxn ang="0">
                  <a:pos x="connsiteX1" y="connsiteY1"/>
                </a:cxn>
                <a:cxn ang="0">
                  <a:pos x="connsiteX2" y="connsiteY2"/>
                </a:cxn>
                <a:cxn ang="0">
                  <a:pos x="connsiteX3" y="connsiteY3"/>
                </a:cxn>
              </a:cxnLst>
              <a:rect l="l" t="t" r="r" b="b"/>
              <a:pathLst>
                <a:path w="181022" h="35655">
                  <a:moveTo>
                    <a:pt x="0" y="0"/>
                  </a:moveTo>
                  <a:lnTo>
                    <a:pt x="181022" y="0"/>
                  </a:lnTo>
                  <a:lnTo>
                    <a:pt x="181022" y="35656"/>
                  </a:lnTo>
                  <a:lnTo>
                    <a:pt x="0" y="35656"/>
                  </a:lnTo>
                  <a:close/>
                </a:path>
              </a:pathLst>
            </a:custGeom>
            <a:grpFill/>
            <a:ln w="27426" cap="flat">
              <a:noFill/>
              <a:prstDash val="solid"/>
              <a:miter/>
            </a:ln>
          </p:spPr>
          <p:txBody>
            <a:bodyPr rtlCol="0" anchor="ctr"/>
            <a:lstStyle/>
            <a:p>
              <a:endParaRPr lang="en-US"/>
            </a:p>
          </p:txBody>
        </p:sp>
        <p:sp>
          <p:nvSpPr>
            <p:cNvPr id="49" name="Freeform 925">
              <a:extLst>
                <a:ext uri="{FF2B5EF4-FFF2-40B4-BE49-F238E27FC236}">
                  <a16:creationId xmlns:a16="http://schemas.microsoft.com/office/drawing/2014/main" id="{82BB121F-C2F1-0755-121D-4305C953738D}"/>
                </a:ext>
              </a:extLst>
            </p:cNvPr>
            <p:cNvSpPr/>
            <p:nvPr/>
          </p:nvSpPr>
          <p:spPr>
            <a:xfrm>
              <a:off x="9278855" y="4256248"/>
              <a:ext cx="181022" cy="35655"/>
            </a:xfrm>
            <a:custGeom>
              <a:avLst/>
              <a:gdLst>
                <a:gd name="connsiteX0" fmla="*/ 0 w 181022"/>
                <a:gd name="connsiteY0" fmla="*/ 0 h 35655"/>
                <a:gd name="connsiteX1" fmla="*/ 181022 w 181022"/>
                <a:gd name="connsiteY1" fmla="*/ 0 h 35655"/>
                <a:gd name="connsiteX2" fmla="*/ 181022 w 181022"/>
                <a:gd name="connsiteY2" fmla="*/ 35656 h 35655"/>
                <a:gd name="connsiteX3" fmla="*/ 0 w 181022"/>
                <a:gd name="connsiteY3" fmla="*/ 35656 h 35655"/>
              </a:gdLst>
              <a:ahLst/>
              <a:cxnLst>
                <a:cxn ang="0">
                  <a:pos x="connsiteX0" y="connsiteY0"/>
                </a:cxn>
                <a:cxn ang="0">
                  <a:pos x="connsiteX1" y="connsiteY1"/>
                </a:cxn>
                <a:cxn ang="0">
                  <a:pos x="connsiteX2" y="connsiteY2"/>
                </a:cxn>
                <a:cxn ang="0">
                  <a:pos x="connsiteX3" y="connsiteY3"/>
                </a:cxn>
              </a:cxnLst>
              <a:rect l="l" t="t" r="r" b="b"/>
              <a:pathLst>
                <a:path w="181022" h="35655">
                  <a:moveTo>
                    <a:pt x="0" y="0"/>
                  </a:moveTo>
                  <a:lnTo>
                    <a:pt x="181022" y="0"/>
                  </a:lnTo>
                  <a:lnTo>
                    <a:pt x="181022" y="35656"/>
                  </a:lnTo>
                  <a:lnTo>
                    <a:pt x="0" y="35656"/>
                  </a:lnTo>
                  <a:close/>
                </a:path>
              </a:pathLst>
            </a:custGeom>
            <a:grpFill/>
            <a:ln w="27426" cap="flat">
              <a:noFill/>
              <a:prstDash val="solid"/>
              <a:miter/>
            </a:ln>
          </p:spPr>
          <p:txBody>
            <a:bodyPr rtlCol="0" anchor="ctr"/>
            <a:lstStyle/>
            <a:p>
              <a:endParaRPr lang="en-US"/>
            </a:p>
          </p:txBody>
        </p:sp>
      </p:grpSp>
      <p:grpSp>
        <p:nvGrpSpPr>
          <p:cNvPr id="52" name="Group 51">
            <a:extLst>
              <a:ext uri="{FF2B5EF4-FFF2-40B4-BE49-F238E27FC236}">
                <a16:creationId xmlns:a16="http://schemas.microsoft.com/office/drawing/2014/main" id="{2DB128FF-83C1-8285-A9A9-4CBE15478C5D}"/>
              </a:ext>
            </a:extLst>
          </p:cNvPr>
          <p:cNvGrpSpPr/>
          <p:nvPr/>
        </p:nvGrpSpPr>
        <p:grpSpPr>
          <a:xfrm>
            <a:off x="3492690" y="2065666"/>
            <a:ext cx="947670" cy="878506"/>
            <a:chOff x="5828070" y="2293165"/>
            <a:chExt cx="1185202" cy="1184653"/>
          </a:xfrm>
          <a:solidFill>
            <a:schemeClr val="bg1"/>
          </a:solidFill>
        </p:grpSpPr>
        <p:sp>
          <p:nvSpPr>
            <p:cNvPr id="53" name="Freeform 67">
              <a:extLst>
                <a:ext uri="{FF2B5EF4-FFF2-40B4-BE49-F238E27FC236}">
                  <a16:creationId xmlns:a16="http://schemas.microsoft.com/office/drawing/2014/main" id="{6A69FBCA-D9E1-ED8A-8510-3EACCF26C1AB}"/>
                </a:ext>
              </a:extLst>
            </p:cNvPr>
            <p:cNvSpPr/>
            <p:nvPr/>
          </p:nvSpPr>
          <p:spPr>
            <a:xfrm>
              <a:off x="5828070" y="2422663"/>
              <a:ext cx="1053970" cy="1055155"/>
            </a:xfrm>
            <a:custGeom>
              <a:avLst/>
              <a:gdLst>
                <a:gd name="connsiteX0" fmla="*/ 873468 w 1053970"/>
                <a:gd name="connsiteY0" fmla="*/ 1055156 h 1055155"/>
                <a:gd name="connsiteX1" fmla="*/ 180150 w 1053970"/>
                <a:gd name="connsiteY1" fmla="*/ 1055156 h 1055155"/>
                <a:gd name="connsiteX2" fmla="*/ 178739 w 1053970"/>
                <a:gd name="connsiteY2" fmla="*/ 1054685 h 1055155"/>
                <a:gd name="connsiteX3" fmla="*/ 176387 w 1053970"/>
                <a:gd name="connsiteY3" fmla="*/ 1053744 h 1055155"/>
                <a:gd name="connsiteX4" fmla="*/ 174035 w 1053970"/>
                <a:gd name="connsiteY4" fmla="*/ 1052804 h 1055155"/>
                <a:gd name="connsiteX5" fmla="*/ 6115 w 1053970"/>
                <a:gd name="connsiteY5" fmla="*/ 902722 h 1055155"/>
                <a:gd name="connsiteX6" fmla="*/ 1881 w 1053970"/>
                <a:gd name="connsiteY6" fmla="*/ 883903 h 1055155"/>
                <a:gd name="connsiteX7" fmla="*/ 0 w 1053970"/>
                <a:gd name="connsiteY7" fmla="*/ 875435 h 1055155"/>
                <a:gd name="connsiteX8" fmla="*/ 0 w 1053970"/>
                <a:gd name="connsiteY8" fmla="*/ 874494 h 1055155"/>
                <a:gd name="connsiteX9" fmla="*/ 0 w 1053970"/>
                <a:gd name="connsiteY9" fmla="*/ 181485 h 1055155"/>
                <a:gd name="connsiteX10" fmla="*/ 0 w 1053970"/>
                <a:gd name="connsiteY10" fmla="*/ 180544 h 1055155"/>
                <a:gd name="connsiteX11" fmla="*/ 1411 w 1053970"/>
                <a:gd name="connsiteY11" fmla="*/ 173017 h 1055155"/>
                <a:gd name="connsiteX12" fmla="*/ 5174 w 1053970"/>
                <a:gd name="connsiteY12" fmla="*/ 156080 h 1055155"/>
                <a:gd name="connsiteX13" fmla="*/ 200376 w 1053970"/>
                <a:gd name="connsiteY13" fmla="*/ 353 h 1055155"/>
                <a:gd name="connsiteX14" fmla="*/ 435088 w 1053970"/>
                <a:gd name="connsiteY14" fmla="*/ 353 h 1055155"/>
                <a:gd name="connsiteX15" fmla="*/ 460487 w 1053970"/>
                <a:gd name="connsiteY15" fmla="*/ 353 h 1055155"/>
                <a:gd name="connsiteX16" fmla="*/ 535746 w 1053970"/>
                <a:gd name="connsiteY16" fmla="*/ 73276 h 1055155"/>
                <a:gd name="connsiteX17" fmla="*/ 460487 w 1053970"/>
                <a:gd name="connsiteY17" fmla="*/ 147141 h 1055155"/>
                <a:gd name="connsiteX18" fmla="*/ 420036 w 1053970"/>
                <a:gd name="connsiteY18" fmla="*/ 147141 h 1055155"/>
                <a:gd name="connsiteX19" fmla="*/ 209313 w 1053970"/>
                <a:gd name="connsiteY19" fmla="*/ 146670 h 1055155"/>
                <a:gd name="connsiteX20" fmla="*/ 164157 w 1053970"/>
                <a:gd name="connsiteY20" fmla="*/ 163607 h 1055155"/>
                <a:gd name="connsiteX21" fmla="*/ 145813 w 1053970"/>
                <a:gd name="connsiteY21" fmla="*/ 209243 h 1055155"/>
                <a:gd name="connsiteX22" fmla="*/ 146284 w 1053970"/>
                <a:gd name="connsiteY22" fmla="*/ 672660 h 1055155"/>
                <a:gd name="connsiteX23" fmla="*/ 146284 w 1053970"/>
                <a:gd name="connsiteY23" fmla="*/ 845324 h 1055155"/>
                <a:gd name="connsiteX24" fmla="*/ 208372 w 1053970"/>
                <a:gd name="connsiteY24" fmla="*/ 907427 h 1055155"/>
                <a:gd name="connsiteX25" fmla="*/ 844305 w 1053970"/>
                <a:gd name="connsiteY25" fmla="*/ 907427 h 1055155"/>
                <a:gd name="connsiteX26" fmla="*/ 906864 w 1053970"/>
                <a:gd name="connsiteY26" fmla="*/ 845324 h 1055155"/>
                <a:gd name="connsiteX27" fmla="*/ 906864 w 1053970"/>
                <a:gd name="connsiteY27" fmla="*/ 749818 h 1055155"/>
                <a:gd name="connsiteX28" fmla="*/ 906864 w 1053970"/>
                <a:gd name="connsiteY28" fmla="*/ 594562 h 1055155"/>
                <a:gd name="connsiteX29" fmla="*/ 932264 w 1053970"/>
                <a:gd name="connsiteY29" fmla="*/ 535752 h 1055155"/>
                <a:gd name="connsiteX30" fmla="*/ 992000 w 1053970"/>
                <a:gd name="connsiteY30" fmla="*/ 519286 h 1055155"/>
                <a:gd name="connsiteX31" fmla="*/ 1053618 w 1053970"/>
                <a:gd name="connsiteY31" fmla="*/ 591268 h 1055155"/>
                <a:gd name="connsiteX32" fmla="*/ 1053618 w 1053970"/>
                <a:gd name="connsiteY32" fmla="*/ 798748 h 1055155"/>
                <a:gd name="connsiteX33" fmla="*/ 1053618 w 1053970"/>
                <a:gd name="connsiteY33" fmla="*/ 814273 h 1055155"/>
                <a:gd name="connsiteX34" fmla="*/ 1048444 w 1053970"/>
                <a:gd name="connsiteY34" fmla="*/ 892842 h 1055155"/>
                <a:gd name="connsiteX35" fmla="*/ 879112 w 1053970"/>
                <a:gd name="connsiteY35" fmla="*/ 1051392 h 1055155"/>
                <a:gd name="connsiteX36" fmla="*/ 876761 w 1053970"/>
                <a:gd name="connsiteY36" fmla="*/ 1052333 h 1055155"/>
                <a:gd name="connsiteX37" fmla="*/ 874409 w 1053970"/>
                <a:gd name="connsiteY37" fmla="*/ 1053274 h 1055155"/>
                <a:gd name="connsiteX38" fmla="*/ 873468 w 1053970"/>
                <a:gd name="connsiteY38" fmla="*/ 1055156 h 1055155"/>
                <a:gd name="connsiteX39" fmla="*/ 182972 w 1053970"/>
                <a:gd name="connsiteY39" fmla="*/ 1037748 h 1055155"/>
                <a:gd name="connsiteX40" fmla="*/ 870646 w 1053970"/>
                <a:gd name="connsiteY40" fmla="*/ 1037748 h 1055155"/>
                <a:gd name="connsiteX41" fmla="*/ 871116 w 1053970"/>
                <a:gd name="connsiteY41" fmla="*/ 1037748 h 1055155"/>
                <a:gd name="connsiteX42" fmla="*/ 877231 w 1053970"/>
                <a:gd name="connsiteY42" fmla="*/ 1035866 h 1055155"/>
                <a:gd name="connsiteX43" fmla="*/ 1031981 w 1053970"/>
                <a:gd name="connsiteY43" fmla="*/ 890960 h 1055155"/>
                <a:gd name="connsiteX44" fmla="*/ 1036685 w 1053970"/>
                <a:gd name="connsiteY44" fmla="*/ 815214 h 1055155"/>
                <a:gd name="connsiteX45" fmla="*/ 1036685 w 1053970"/>
                <a:gd name="connsiteY45" fmla="*/ 799218 h 1055155"/>
                <a:gd name="connsiteX46" fmla="*/ 1036685 w 1053970"/>
                <a:gd name="connsiteY46" fmla="*/ 591739 h 1055155"/>
                <a:gd name="connsiteX47" fmla="*/ 989648 w 1053970"/>
                <a:gd name="connsiteY47" fmla="*/ 536693 h 1055155"/>
                <a:gd name="connsiteX48" fmla="*/ 943552 w 1053970"/>
                <a:gd name="connsiteY48" fmla="*/ 549396 h 1055155"/>
                <a:gd name="connsiteX49" fmla="*/ 923797 w 1053970"/>
                <a:gd name="connsiteY49" fmla="*/ 595032 h 1055155"/>
                <a:gd name="connsiteX50" fmla="*/ 923797 w 1053970"/>
                <a:gd name="connsiteY50" fmla="*/ 750289 h 1055155"/>
                <a:gd name="connsiteX51" fmla="*/ 923797 w 1053970"/>
                <a:gd name="connsiteY51" fmla="*/ 845795 h 1055155"/>
                <a:gd name="connsiteX52" fmla="*/ 844305 w 1053970"/>
                <a:gd name="connsiteY52" fmla="*/ 924835 h 1055155"/>
                <a:gd name="connsiteX53" fmla="*/ 208372 w 1053970"/>
                <a:gd name="connsiteY53" fmla="*/ 924835 h 1055155"/>
                <a:gd name="connsiteX54" fmla="*/ 128880 w 1053970"/>
                <a:gd name="connsiteY54" fmla="*/ 845324 h 1055155"/>
                <a:gd name="connsiteX55" fmla="*/ 128880 w 1053970"/>
                <a:gd name="connsiteY55" fmla="*/ 672660 h 1055155"/>
                <a:gd name="connsiteX56" fmla="*/ 128410 w 1053970"/>
                <a:gd name="connsiteY56" fmla="*/ 209243 h 1055155"/>
                <a:gd name="connsiteX57" fmla="*/ 151928 w 1053970"/>
                <a:gd name="connsiteY57" fmla="*/ 151375 h 1055155"/>
                <a:gd name="connsiteX58" fmla="*/ 209313 w 1053970"/>
                <a:gd name="connsiteY58" fmla="*/ 129263 h 1055155"/>
                <a:gd name="connsiteX59" fmla="*/ 419566 w 1053970"/>
                <a:gd name="connsiteY59" fmla="*/ 129733 h 1055155"/>
                <a:gd name="connsiteX60" fmla="*/ 460017 w 1053970"/>
                <a:gd name="connsiteY60" fmla="*/ 129733 h 1055155"/>
                <a:gd name="connsiteX61" fmla="*/ 517872 w 1053970"/>
                <a:gd name="connsiteY61" fmla="*/ 73276 h 1055155"/>
                <a:gd name="connsiteX62" fmla="*/ 459547 w 1053970"/>
                <a:gd name="connsiteY62" fmla="*/ 17290 h 1055155"/>
                <a:gd name="connsiteX63" fmla="*/ 434147 w 1053970"/>
                <a:gd name="connsiteY63" fmla="*/ 17290 h 1055155"/>
                <a:gd name="connsiteX64" fmla="*/ 199905 w 1053970"/>
                <a:gd name="connsiteY64" fmla="*/ 17290 h 1055155"/>
                <a:gd name="connsiteX65" fmla="*/ 21637 w 1053970"/>
                <a:gd name="connsiteY65" fmla="*/ 159844 h 1055155"/>
                <a:gd name="connsiteX66" fmla="*/ 17874 w 1053970"/>
                <a:gd name="connsiteY66" fmla="*/ 176310 h 1055155"/>
                <a:gd name="connsiteX67" fmla="*/ 16463 w 1053970"/>
                <a:gd name="connsiteY67" fmla="*/ 183367 h 1055155"/>
                <a:gd name="connsiteX68" fmla="*/ 16463 w 1053970"/>
                <a:gd name="connsiteY68" fmla="*/ 872612 h 1055155"/>
                <a:gd name="connsiteX69" fmla="*/ 18344 w 1053970"/>
                <a:gd name="connsiteY69" fmla="*/ 880610 h 1055155"/>
                <a:gd name="connsiteX70" fmla="*/ 22578 w 1053970"/>
                <a:gd name="connsiteY70" fmla="*/ 898958 h 1055155"/>
                <a:gd name="connsiteX71" fmla="*/ 175917 w 1053970"/>
                <a:gd name="connsiteY71" fmla="*/ 1036337 h 1055155"/>
                <a:gd name="connsiteX72" fmla="*/ 182972 w 1053970"/>
                <a:gd name="connsiteY72" fmla="*/ 1037748 h 1055155"/>
                <a:gd name="connsiteX73" fmla="*/ 182972 w 1053970"/>
                <a:gd name="connsiteY73" fmla="*/ 1037748 h 1055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053970" h="1055155">
                  <a:moveTo>
                    <a:pt x="873468" y="1055156"/>
                  </a:moveTo>
                  <a:lnTo>
                    <a:pt x="180150" y="1055156"/>
                  </a:lnTo>
                  <a:lnTo>
                    <a:pt x="178739" y="1054685"/>
                  </a:lnTo>
                  <a:cubicBezTo>
                    <a:pt x="177798" y="1054215"/>
                    <a:pt x="177328" y="1054215"/>
                    <a:pt x="176387" y="1053744"/>
                  </a:cubicBezTo>
                  <a:cubicBezTo>
                    <a:pt x="175446" y="1053274"/>
                    <a:pt x="174505" y="1052804"/>
                    <a:pt x="174035" y="1052804"/>
                  </a:cubicBezTo>
                  <a:cubicBezTo>
                    <a:pt x="92662" y="1041042"/>
                    <a:pt x="26811" y="982232"/>
                    <a:pt x="6115" y="902722"/>
                  </a:cubicBezTo>
                  <a:cubicBezTo>
                    <a:pt x="4233" y="896136"/>
                    <a:pt x="2822" y="890019"/>
                    <a:pt x="1881" y="883903"/>
                  </a:cubicBezTo>
                  <a:cubicBezTo>
                    <a:pt x="1411" y="881081"/>
                    <a:pt x="470" y="878258"/>
                    <a:pt x="0" y="875435"/>
                  </a:cubicBezTo>
                  <a:lnTo>
                    <a:pt x="0" y="874494"/>
                  </a:lnTo>
                  <a:lnTo>
                    <a:pt x="0" y="181485"/>
                  </a:lnTo>
                  <a:lnTo>
                    <a:pt x="0" y="180544"/>
                  </a:lnTo>
                  <a:cubicBezTo>
                    <a:pt x="470" y="178192"/>
                    <a:pt x="941" y="175369"/>
                    <a:pt x="1411" y="173017"/>
                  </a:cubicBezTo>
                  <a:cubicBezTo>
                    <a:pt x="2352" y="167371"/>
                    <a:pt x="3763" y="161726"/>
                    <a:pt x="5174" y="156080"/>
                  </a:cubicBezTo>
                  <a:cubicBezTo>
                    <a:pt x="26811" y="65278"/>
                    <a:pt x="107243" y="1294"/>
                    <a:pt x="200376" y="353"/>
                  </a:cubicBezTo>
                  <a:cubicBezTo>
                    <a:pt x="278456" y="-118"/>
                    <a:pt x="357948" y="-118"/>
                    <a:pt x="435088" y="353"/>
                  </a:cubicBezTo>
                  <a:lnTo>
                    <a:pt x="460487" y="353"/>
                  </a:lnTo>
                  <a:cubicBezTo>
                    <a:pt x="503291" y="353"/>
                    <a:pt x="535746" y="31875"/>
                    <a:pt x="535746" y="73276"/>
                  </a:cubicBezTo>
                  <a:cubicBezTo>
                    <a:pt x="535746" y="114208"/>
                    <a:pt x="502820" y="146670"/>
                    <a:pt x="460487" y="147141"/>
                  </a:cubicBezTo>
                  <a:cubicBezTo>
                    <a:pt x="446847" y="147141"/>
                    <a:pt x="433677" y="147141"/>
                    <a:pt x="420036" y="147141"/>
                  </a:cubicBezTo>
                  <a:cubicBezTo>
                    <a:pt x="350892" y="147611"/>
                    <a:pt x="279397" y="148082"/>
                    <a:pt x="209313" y="146670"/>
                  </a:cubicBezTo>
                  <a:cubicBezTo>
                    <a:pt x="191909" y="146200"/>
                    <a:pt x="175917" y="152316"/>
                    <a:pt x="164157" y="163607"/>
                  </a:cubicBezTo>
                  <a:cubicBezTo>
                    <a:pt x="152398" y="175369"/>
                    <a:pt x="145813" y="191365"/>
                    <a:pt x="145813" y="209243"/>
                  </a:cubicBezTo>
                  <a:cubicBezTo>
                    <a:pt x="146284" y="363559"/>
                    <a:pt x="146284" y="520697"/>
                    <a:pt x="146284" y="672660"/>
                  </a:cubicBezTo>
                  <a:cubicBezTo>
                    <a:pt x="146284" y="730058"/>
                    <a:pt x="146284" y="787927"/>
                    <a:pt x="146284" y="845324"/>
                  </a:cubicBezTo>
                  <a:cubicBezTo>
                    <a:pt x="146284" y="884844"/>
                    <a:pt x="168861" y="907427"/>
                    <a:pt x="208372" y="907427"/>
                  </a:cubicBezTo>
                  <a:cubicBezTo>
                    <a:pt x="420506" y="907427"/>
                    <a:pt x="632171" y="907427"/>
                    <a:pt x="844305" y="907427"/>
                  </a:cubicBezTo>
                  <a:cubicBezTo>
                    <a:pt x="884286" y="907427"/>
                    <a:pt x="906864" y="885315"/>
                    <a:pt x="906864" y="845324"/>
                  </a:cubicBezTo>
                  <a:cubicBezTo>
                    <a:pt x="906864" y="813332"/>
                    <a:pt x="906864" y="781340"/>
                    <a:pt x="906864" y="749818"/>
                  </a:cubicBezTo>
                  <a:cubicBezTo>
                    <a:pt x="906864" y="699007"/>
                    <a:pt x="906864" y="646314"/>
                    <a:pt x="906864" y="594562"/>
                  </a:cubicBezTo>
                  <a:cubicBezTo>
                    <a:pt x="906864" y="571038"/>
                    <a:pt x="915801" y="550337"/>
                    <a:pt x="932264" y="535752"/>
                  </a:cubicBezTo>
                  <a:cubicBezTo>
                    <a:pt x="948256" y="521638"/>
                    <a:pt x="969423" y="515993"/>
                    <a:pt x="992000" y="519286"/>
                  </a:cubicBezTo>
                  <a:cubicBezTo>
                    <a:pt x="1026807" y="524461"/>
                    <a:pt x="1053618" y="555512"/>
                    <a:pt x="1053618" y="591268"/>
                  </a:cubicBezTo>
                  <a:cubicBezTo>
                    <a:pt x="1054088" y="655253"/>
                    <a:pt x="1054088" y="728176"/>
                    <a:pt x="1053618" y="798748"/>
                  </a:cubicBezTo>
                  <a:cubicBezTo>
                    <a:pt x="1053618" y="803923"/>
                    <a:pt x="1053618" y="809098"/>
                    <a:pt x="1053618" y="814273"/>
                  </a:cubicBezTo>
                  <a:cubicBezTo>
                    <a:pt x="1053618" y="840149"/>
                    <a:pt x="1053618" y="866966"/>
                    <a:pt x="1048444" y="892842"/>
                  </a:cubicBezTo>
                  <a:cubicBezTo>
                    <a:pt x="1032922" y="975646"/>
                    <a:pt x="964719" y="1039160"/>
                    <a:pt x="879112" y="1051392"/>
                  </a:cubicBezTo>
                  <a:cubicBezTo>
                    <a:pt x="878642" y="1051392"/>
                    <a:pt x="877701" y="1051863"/>
                    <a:pt x="876761" y="1052333"/>
                  </a:cubicBezTo>
                  <a:cubicBezTo>
                    <a:pt x="875820" y="1052804"/>
                    <a:pt x="875350" y="1052804"/>
                    <a:pt x="874409" y="1053274"/>
                  </a:cubicBezTo>
                  <a:lnTo>
                    <a:pt x="873468" y="1055156"/>
                  </a:lnTo>
                  <a:close/>
                  <a:moveTo>
                    <a:pt x="182972" y="1037748"/>
                  </a:moveTo>
                  <a:lnTo>
                    <a:pt x="870646" y="1037748"/>
                  </a:lnTo>
                  <a:cubicBezTo>
                    <a:pt x="870646" y="1037748"/>
                    <a:pt x="871116" y="1037748"/>
                    <a:pt x="871116" y="1037748"/>
                  </a:cubicBezTo>
                  <a:cubicBezTo>
                    <a:pt x="872998" y="1037278"/>
                    <a:pt x="874879" y="1036337"/>
                    <a:pt x="877231" y="1035866"/>
                  </a:cubicBezTo>
                  <a:cubicBezTo>
                    <a:pt x="955782" y="1024575"/>
                    <a:pt x="1017870" y="966707"/>
                    <a:pt x="1031981" y="890960"/>
                  </a:cubicBezTo>
                  <a:cubicBezTo>
                    <a:pt x="1036685" y="866496"/>
                    <a:pt x="1036685" y="840620"/>
                    <a:pt x="1036685" y="815214"/>
                  </a:cubicBezTo>
                  <a:cubicBezTo>
                    <a:pt x="1036685" y="810039"/>
                    <a:pt x="1036685" y="804864"/>
                    <a:pt x="1036685" y="799218"/>
                  </a:cubicBezTo>
                  <a:cubicBezTo>
                    <a:pt x="1037155" y="728647"/>
                    <a:pt x="1037155" y="655723"/>
                    <a:pt x="1036685" y="591739"/>
                  </a:cubicBezTo>
                  <a:cubicBezTo>
                    <a:pt x="1036685" y="563981"/>
                    <a:pt x="1016459" y="540457"/>
                    <a:pt x="989648" y="536693"/>
                  </a:cubicBezTo>
                  <a:cubicBezTo>
                    <a:pt x="972245" y="534341"/>
                    <a:pt x="955782" y="538575"/>
                    <a:pt x="943552" y="549396"/>
                  </a:cubicBezTo>
                  <a:cubicBezTo>
                    <a:pt x="930853" y="560217"/>
                    <a:pt x="923797" y="576684"/>
                    <a:pt x="923797" y="595032"/>
                  </a:cubicBezTo>
                  <a:cubicBezTo>
                    <a:pt x="923797" y="646784"/>
                    <a:pt x="923797" y="699477"/>
                    <a:pt x="923797" y="750289"/>
                  </a:cubicBezTo>
                  <a:cubicBezTo>
                    <a:pt x="923797" y="782281"/>
                    <a:pt x="923797" y="814273"/>
                    <a:pt x="923797" y="845795"/>
                  </a:cubicBezTo>
                  <a:cubicBezTo>
                    <a:pt x="923797" y="895195"/>
                    <a:pt x="894164" y="924835"/>
                    <a:pt x="844305" y="924835"/>
                  </a:cubicBezTo>
                  <a:cubicBezTo>
                    <a:pt x="632171" y="924835"/>
                    <a:pt x="420506" y="924835"/>
                    <a:pt x="208372" y="924835"/>
                  </a:cubicBezTo>
                  <a:cubicBezTo>
                    <a:pt x="159454" y="924835"/>
                    <a:pt x="128880" y="894254"/>
                    <a:pt x="128880" y="845324"/>
                  </a:cubicBezTo>
                  <a:cubicBezTo>
                    <a:pt x="128880" y="787927"/>
                    <a:pt x="128880" y="730058"/>
                    <a:pt x="128880" y="672660"/>
                  </a:cubicBezTo>
                  <a:cubicBezTo>
                    <a:pt x="128880" y="520697"/>
                    <a:pt x="128880" y="363559"/>
                    <a:pt x="128410" y="209243"/>
                  </a:cubicBezTo>
                  <a:cubicBezTo>
                    <a:pt x="128410" y="186661"/>
                    <a:pt x="136406" y="165960"/>
                    <a:pt x="151928" y="151375"/>
                  </a:cubicBezTo>
                  <a:cubicBezTo>
                    <a:pt x="166980" y="136790"/>
                    <a:pt x="187205" y="128792"/>
                    <a:pt x="209313" y="129263"/>
                  </a:cubicBezTo>
                  <a:cubicBezTo>
                    <a:pt x="279397" y="130674"/>
                    <a:pt x="350422" y="130204"/>
                    <a:pt x="419566" y="129733"/>
                  </a:cubicBezTo>
                  <a:cubicBezTo>
                    <a:pt x="433206" y="129733"/>
                    <a:pt x="446376" y="129733"/>
                    <a:pt x="460017" y="129733"/>
                  </a:cubicBezTo>
                  <a:cubicBezTo>
                    <a:pt x="492943" y="129733"/>
                    <a:pt x="517872" y="105269"/>
                    <a:pt x="517872" y="73276"/>
                  </a:cubicBezTo>
                  <a:cubicBezTo>
                    <a:pt x="517872" y="41284"/>
                    <a:pt x="492943" y="17290"/>
                    <a:pt x="459547" y="17290"/>
                  </a:cubicBezTo>
                  <a:lnTo>
                    <a:pt x="434147" y="17290"/>
                  </a:lnTo>
                  <a:cubicBezTo>
                    <a:pt x="357478" y="17290"/>
                    <a:pt x="277986" y="16819"/>
                    <a:pt x="199905" y="17290"/>
                  </a:cubicBezTo>
                  <a:cubicBezTo>
                    <a:pt x="114769" y="17760"/>
                    <a:pt x="41392" y="76570"/>
                    <a:pt x="21637" y="159844"/>
                  </a:cubicBezTo>
                  <a:cubicBezTo>
                    <a:pt x="20226" y="165019"/>
                    <a:pt x="19285" y="170665"/>
                    <a:pt x="17874" y="176310"/>
                  </a:cubicBezTo>
                  <a:cubicBezTo>
                    <a:pt x="17404" y="178663"/>
                    <a:pt x="16933" y="181015"/>
                    <a:pt x="16463" y="183367"/>
                  </a:cubicBezTo>
                  <a:lnTo>
                    <a:pt x="16463" y="872612"/>
                  </a:lnTo>
                  <a:cubicBezTo>
                    <a:pt x="16933" y="875435"/>
                    <a:pt x="17404" y="877787"/>
                    <a:pt x="18344" y="880610"/>
                  </a:cubicBezTo>
                  <a:cubicBezTo>
                    <a:pt x="19755" y="886726"/>
                    <a:pt x="21166" y="892842"/>
                    <a:pt x="22578" y="898958"/>
                  </a:cubicBezTo>
                  <a:cubicBezTo>
                    <a:pt x="41392" y="971882"/>
                    <a:pt x="101599" y="1025516"/>
                    <a:pt x="175917" y="1036337"/>
                  </a:cubicBezTo>
                  <a:cubicBezTo>
                    <a:pt x="178739" y="1036337"/>
                    <a:pt x="181091" y="1037278"/>
                    <a:pt x="182972" y="1037748"/>
                  </a:cubicBezTo>
                  <a:cubicBezTo>
                    <a:pt x="182502" y="1037748"/>
                    <a:pt x="182972" y="1037748"/>
                    <a:pt x="182972" y="1037748"/>
                  </a:cubicBezTo>
                  <a:close/>
                </a:path>
              </a:pathLst>
            </a:custGeom>
            <a:grpFill/>
            <a:ln w="4695" cap="flat">
              <a:solidFill>
                <a:schemeClr val="bg1"/>
              </a:solidFill>
              <a:prstDash val="solid"/>
              <a:miter/>
            </a:ln>
          </p:spPr>
          <p:txBody>
            <a:bodyPr rtlCol="0" anchor="ctr"/>
            <a:lstStyle/>
            <a:p>
              <a:endParaRPr lang="en-US"/>
            </a:p>
          </p:txBody>
        </p:sp>
        <p:sp>
          <p:nvSpPr>
            <p:cNvPr id="54" name="Freeform 68">
              <a:extLst>
                <a:ext uri="{FF2B5EF4-FFF2-40B4-BE49-F238E27FC236}">
                  <a16:creationId xmlns:a16="http://schemas.microsoft.com/office/drawing/2014/main" id="{5F5C65AA-3BE5-3586-64E3-FBFF277E6131}"/>
                </a:ext>
              </a:extLst>
            </p:cNvPr>
            <p:cNvSpPr/>
            <p:nvPr/>
          </p:nvSpPr>
          <p:spPr>
            <a:xfrm>
              <a:off x="6214902" y="2326853"/>
              <a:ext cx="777967" cy="778155"/>
            </a:xfrm>
            <a:custGeom>
              <a:avLst/>
              <a:gdLst>
                <a:gd name="connsiteX0" fmla="*/ 552310 w 777967"/>
                <a:gd name="connsiteY0" fmla="*/ 129851 h 778154"/>
                <a:gd name="connsiteX1" fmla="*/ 540080 w 777967"/>
                <a:gd name="connsiteY1" fmla="*/ 129851 h 778154"/>
                <a:gd name="connsiteX2" fmla="*/ 324653 w 777967"/>
                <a:gd name="connsiteY2" fmla="*/ 129851 h 778154"/>
                <a:gd name="connsiteX3" fmla="*/ 262095 w 777967"/>
                <a:gd name="connsiteY3" fmla="*/ 43284 h 778154"/>
                <a:gd name="connsiteX4" fmla="*/ 325594 w 777967"/>
                <a:gd name="connsiteY4" fmla="*/ 0 h 778154"/>
                <a:gd name="connsiteX5" fmla="*/ 653909 w 777967"/>
                <a:gd name="connsiteY5" fmla="*/ 0 h 778154"/>
                <a:gd name="connsiteX6" fmla="*/ 712234 w 777967"/>
                <a:gd name="connsiteY6" fmla="*/ 0 h 778154"/>
                <a:gd name="connsiteX7" fmla="*/ 777615 w 777967"/>
                <a:gd name="connsiteY7" fmla="*/ 64925 h 778154"/>
                <a:gd name="connsiteX8" fmla="*/ 777615 w 777967"/>
                <a:gd name="connsiteY8" fmla="*/ 453537 h 778154"/>
                <a:gd name="connsiteX9" fmla="*/ 712704 w 777967"/>
                <a:gd name="connsiteY9" fmla="*/ 518933 h 778154"/>
                <a:gd name="connsiteX10" fmla="*/ 648264 w 777967"/>
                <a:gd name="connsiteY10" fmla="*/ 453067 h 778154"/>
                <a:gd name="connsiteX11" fmla="*/ 648264 w 777967"/>
                <a:gd name="connsiteY11" fmla="*/ 237589 h 778154"/>
                <a:gd name="connsiteX12" fmla="*/ 648264 w 777967"/>
                <a:gd name="connsiteY12" fmla="*/ 222064 h 778154"/>
                <a:gd name="connsiteX13" fmla="*/ 636505 w 777967"/>
                <a:gd name="connsiteY13" fmla="*/ 233355 h 778154"/>
                <a:gd name="connsiteX14" fmla="*/ 115341 w 777967"/>
                <a:gd name="connsiteY14" fmla="*/ 754641 h 778154"/>
                <a:gd name="connsiteX15" fmla="*/ 48549 w 777967"/>
                <a:gd name="connsiteY15" fmla="*/ 775812 h 778154"/>
                <a:gd name="connsiteX16" fmla="*/ 15623 w 777967"/>
                <a:gd name="connsiteY16" fmla="*/ 671367 h 778154"/>
                <a:gd name="connsiteX17" fmla="*/ 26442 w 777967"/>
                <a:gd name="connsiteY17" fmla="*/ 660075 h 778154"/>
                <a:gd name="connsiteX18" fmla="*/ 544784 w 777967"/>
                <a:gd name="connsiteY18" fmla="*/ 142083 h 778154"/>
                <a:gd name="connsiteX19" fmla="*/ 555602 w 777967"/>
                <a:gd name="connsiteY19" fmla="*/ 133615 h 778154"/>
                <a:gd name="connsiteX20" fmla="*/ 552310 w 777967"/>
                <a:gd name="connsiteY20" fmla="*/ 129851 h 778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77967" h="778154">
                  <a:moveTo>
                    <a:pt x="552310" y="129851"/>
                  </a:moveTo>
                  <a:cubicBezTo>
                    <a:pt x="548077" y="129851"/>
                    <a:pt x="544314" y="129851"/>
                    <a:pt x="540080" y="129851"/>
                  </a:cubicBezTo>
                  <a:cubicBezTo>
                    <a:pt x="468114" y="129851"/>
                    <a:pt x="396619" y="129851"/>
                    <a:pt x="324653" y="129851"/>
                  </a:cubicBezTo>
                  <a:cubicBezTo>
                    <a:pt x="278087" y="129851"/>
                    <a:pt x="247043" y="86097"/>
                    <a:pt x="262095" y="43284"/>
                  </a:cubicBezTo>
                  <a:cubicBezTo>
                    <a:pt x="271502" y="16937"/>
                    <a:pt x="295491" y="0"/>
                    <a:pt x="325594" y="0"/>
                  </a:cubicBezTo>
                  <a:cubicBezTo>
                    <a:pt x="435189" y="0"/>
                    <a:pt x="544314" y="0"/>
                    <a:pt x="653909" y="0"/>
                  </a:cubicBezTo>
                  <a:cubicBezTo>
                    <a:pt x="673194" y="0"/>
                    <a:pt x="692479" y="0"/>
                    <a:pt x="712234" y="0"/>
                  </a:cubicBezTo>
                  <a:cubicBezTo>
                    <a:pt x="749393" y="471"/>
                    <a:pt x="777615" y="27758"/>
                    <a:pt x="777615" y="64925"/>
                  </a:cubicBezTo>
                  <a:cubicBezTo>
                    <a:pt x="778085" y="194306"/>
                    <a:pt x="778085" y="324157"/>
                    <a:pt x="777615" y="453537"/>
                  </a:cubicBezTo>
                  <a:cubicBezTo>
                    <a:pt x="777615" y="490234"/>
                    <a:pt x="748452" y="518933"/>
                    <a:pt x="712704" y="518933"/>
                  </a:cubicBezTo>
                  <a:cubicBezTo>
                    <a:pt x="676957" y="518933"/>
                    <a:pt x="648264" y="490234"/>
                    <a:pt x="648264" y="453067"/>
                  </a:cubicBezTo>
                  <a:cubicBezTo>
                    <a:pt x="647794" y="381084"/>
                    <a:pt x="648264" y="309572"/>
                    <a:pt x="648264" y="237589"/>
                  </a:cubicBezTo>
                  <a:cubicBezTo>
                    <a:pt x="648264" y="233355"/>
                    <a:pt x="648264" y="229121"/>
                    <a:pt x="648264" y="222064"/>
                  </a:cubicBezTo>
                  <a:cubicBezTo>
                    <a:pt x="643090" y="226769"/>
                    <a:pt x="639798" y="230062"/>
                    <a:pt x="636505" y="233355"/>
                  </a:cubicBezTo>
                  <a:cubicBezTo>
                    <a:pt x="462941" y="406960"/>
                    <a:pt x="288905" y="581036"/>
                    <a:pt x="115341" y="754641"/>
                  </a:cubicBezTo>
                  <a:cubicBezTo>
                    <a:pt x="96526" y="773460"/>
                    <a:pt x="74889" y="782869"/>
                    <a:pt x="48549" y="775812"/>
                  </a:cubicBezTo>
                  <a:cubicBezTo>
                    <a:pt x="1983" y="763580"/>
                    <a:pt x="-15421" y="708064"/>
                    <a:pt x="15623" y="671367"/>
                  </a:cubicBezTo>
                  <a:cubicBezTo>
                    <a:pt x="18916" y="667132"/>
                    <a:pt x="22679" y="663839"/>
                    <a:pt x="26442" y="660075"/>
                  </a:cubicBezTo>
                  <a:cubicBezTo>
                    <a:pt x="199066" y="487411"/>
                    <a:pt x="371690" y="314747"/>
                    <a:pt x="544784" y="142083"/>
                  </a:cubicBezTo>
                  <a:cubicBezTo>
                    <a:pt x="548077" y="138790"/>
                    <a:pt x="551840" y="136438"/>
                    <a:pt x="555602" y="133615"/>
                  </a:cubicBezTo>
                  <a:cubicBezTo>
                    <a:pt x="553721" y="132203"/>
                    <a:pt x="552780" y="131262"/>
                    <a:pt x="552310" y="129851"/>
                  </a:cubicBezTo>
                  <a:close/>
                </a:path>
              </a:pathLst>
            </a:custGeom>
            <a:solidFill>
              <a:srgbClr val="0B582E"/>
            </a:solidFill>
            <a:ln w="4695" cap="flat">
              <a:solidFill>
                <a:schemeClr val="bg1"/>
              </a:solidFill>
              <a:prstDash val="solid"/>
              <a:miter/>
            </a:ln>
          </p:spPr>
          <p:txBody>
            <a:bodyPr rtlCol="0" anchor="ctr"/>
            <a:lstStyle/>
            <a:p>
              <a:endParaRPr lang="en-US"/>
            </a:p>
          </p:txBody>
        </p:sp>
        <p:sp>
          <p:nvSpPr>
            <p:cNvPr id="55" name="Freeform 94">
              <a:extLst>
                <a:ext uri="{FF2B5EF4-FFF2-40B4-BE49-F238E27FC236}">
                  <a16:creationId xmlns:a16="http://schemas.microsoft.com/office/drawing/2014/main" id="{D9195CF0-C753-BC78-48D0-7A8F0671EF18}"/>
                </a:ext>
              </a:extLst>
            </p:cNvPr>
            <p:cNvSpPr/>
            <p:nvPr/>
          </p:nvSpPr>
          <p:spPr>
            <a:xfrm>
              <a:off x="6216972" y="2293165"/>
              <a:ext cx="796300" cy="795571"/>
            </a:xfrm>
            <a:custGeom>
              <a:avLst/>
              <a:gdLst>
                <a:gd name="connsiteX0" fmla="*/ 73937 w 796300"/>
                <a:gd name="connsiteY0" fmla="*/ 795572 h 795571"/>
                <a:gd name="connsiteX1" fmla="*/ 55123 w 796300"/>
                <a:gd name="connsiteY1" fmla="*/ 793219 h 795571"/>
                <a:gd name="connsiteX2" fmla="*/ 3382 w 796300"/>
                <a:gd name="connsiteY2" fmla="*/ 744761 h 795571"/>
                <a:gd name="connsiteX3" fmla="*/ 17493 w 796300"/>
                <a:gd name="connsiteY3" fmla="*/ 674660 h 795571"/>
                <a:gd name="connsiteX4" fmla="*/ 27371 w 796300"/>
                <a:gd name="connsiteY4" fmla="*/ 664310 h 795571"/>
                <a:gd name="connsiteX5" fmla="*/ 29253 w 796300"/>
                <a:gd name="connsiteY5" fmla="*/ 662428 h 795571"/>
                <a:gd name="connsiteX6" fmla="*/ 544773 w 796300"/>
                <a:gd name="connsiteY6" fmla="*/ 146788 h 795571"/>
                <a:gd name="connsiteX7" fmla="*/ 485977 w 796300"/>
                <a:gd name="connsiteY7" fmla="*/ 146788 h 795571"/>
                <a:gd name="connsiteX8" fmla="*/ 334519 w 796300"/>
                <a:gd name="connsiteY8" fmla="*/ 146788 h 795571"/>
                <a:gd name="connsiteX9" fmla="*/ 272902 w 796300"/>
                <a:gd name="connsiteY9" fmla="*/ 115266 h 795571"/>
                <a:gd name="connsiteX10" fmla="*/ 263965 w 796300"/>
                <a:gd name="connsiteY10" fmla="*/ 48929 h 795571"/>
                <a:gd name="connsiteX11" fmla="*/ 335460 w 796300"/>
                <a:gd name="connsiteY11" fmla="*/ 0 h 795571"/>
                <a:gd name="connsiteX12" fmla="*/ 575346 w 796300"/>
                <a:gd name="connsiteY12" fmla="*/ 0 h 795571"/>
                <a:gd name="connsiteX13" fmla="*/ 663775 w 796300"/>
                <a:gd name="connsiteY13" fmla="*/ 0 h 795571"/>
                <a:gd name="connsiteX14" fmla="*/ 681649 w 796300"/>
                <a:gd name="connsiteY14" fmla="*/ 0 h 795571"/>
                <a:gd name="connsiteX15" fmla="*/ 722100 w 796300"/>
                <a:gd name="connsiteY15" fmla="*/ 0 h 795571"/>
                <a:gd name="connsiteX16" fmla="*/ 795948 w 796300"/>
                <a:gd name="connsiteY16" fmla="*/ 73394 h 795571"/>
                <a:gd name="connsiteX17" fmla="*/ 795948 w 796300"/>
                <a:gd name="connsiteY17" fmla="*/ 462006 h 795571"/>
                <a:gd name="connsiteX18" fmla="*/ 774311 w 796300"/>
                <a:gd name="connsiteY18" fmla="*/ 514699 h 795571"/>
                <a:gd name="connsiteX19" fmla="*/ 722571 w 796300"/>
                <a:gd name="connsiteY19" fmla="*/ 535870 h 795571"/>
                <a:gd name="connsiteX20" fmla="*/ 649194 w 796300"/>
                <a:gd name="connsiteY20" fmla="*/ 461535 h 795571"/>
                <a:gd name="connsiteX21" fmla="*/ 649194 w 796300"/>
                <a:gd name="connsiteY21" fmla="*/ 309572 h 795571"/>
                <a:gd name="connsiteX22" fmla="*/ 649194 w 796300"/>
                <a:gd name="connsiteY22" fmla="*/ 250763 h 795571"/>
                <a:gd name="connsiteX23" fmla="*/ 549476 w 796300"/>
                <a:gd name="connsiteY23" fmla="*/ 350503 h 795571"/>
                <a:gd name="connsiteX24" fmla="*/ 130851 w 796300"/>
                <a:gd name="connsiteY24" fmla="*/ 769225 h 795571"/>
                <a:gd name="connsiteX25" fmla="*/ 73937 w 796300"/>
                <a:gd name="connsiteY25" fmla="*/ 795572 h 795571"/>
                <a:gd name="connsiteX26" fmla="*/ 561706 w 796300"/>
                <a:gd name="connsiteY26" fmla="*/ 129851 h 795571"/>
                <a:gd name="connsiteX27" fmla="*/ 566410 w 796300"/>
                <a:gd name="connsiteY27" fmla="*/ 129851 h 795571"/>
                <a:gd name="connsiteX28" fmla="*/ 574876 w 796300"/>
                <a:gd name="connsiteY28" fmla="*/ 143965 h 795571"/>
                <a:gd name="connsiteX29" fmla="*/ 568761 w 796300"/>
                <a:gd name="connsiteY29" fmla="*/ 148670 h 795571"/>
                <a:gd name="connsiteX30" fmla="*/ 564998 w 796300"/>
                <a:gd name="connsiteY30" fmla="*/ 151493 h 795571"/>
                <a:gd name="connsiteX31" fmla="*/ 558884 w 796300"/>
                <a:gd name="connsiteY31" fmla="*/ 156668 h 795571"/>
                <a:gd name="connsiteX32" fmla="*/ 40541 w 796300"/>
                <a:gd name="connsiteY32" fmla="*/ 674660 h 795571"/>
                <a:gd name="connsiteX33" fmla="*/ 38660 w 796300"/>
                <a:gd name="connsiteY33" fmla="*/ 676542 h 795571"/>
                <a:gd name="connsiteX34" fmla="*/ 30193 w 796300"/>
                <a:gd name="connsiteY34" fmla="*/ 685481 h 795571"/>
                <a:gd name="connsiteX35" fmla="*/ 19375 w 796300"/>
                <a:gd name="connsiteY35" fmla="*/ 739115 h 795571"/>
                <a:gd name="connsiteX36" fmla="*/ 58886 w 796300"/>
                <a:gd name="connsiteY36" fmla="*/ 776282 h 795571"/>
                <a:gd name="connsiteX37" fmla="*/ 117681 w 796300"/>
                <a:gd name="connsiteY37" fmla="*/ 757463 h 795571"/>
                <a:gd name="connsiteX38" fmla="*/ 536306 w 796300"/>
                <a:gd name="connsiteY38" fmla="*/ 338741 h 795571"/>
                <a:gd name="connsiteX39" fmla="*/ 639316 w 796300"/>
                <a:gd name="connsiteY39" fmla="*/ 235708 h 795571"/>
                <a:gd name="connsiteX40" fmla="*/ 646372 w 796300"/>
                <a:gd name="connsiteY40" fmla="*/ 229121 h 795571"/>
                <a:gd name="connsiteX41" fmla="*/ 665656 w 796300"/>
                <a:gd name="connsiteY41" fmla="*/ 210772 h 795571"/>
                <a:gd name="connsiteX42" fmla="*/ 665656 w 796300"/>
                <a:gd name="connsiteY42" fmla="*/ 246528 h 795571"/>
                <a:gd name="connsiteX43" fmla="*/ 665656 w 796300"/>
                <a:gd name="connsiteY43" fmla="*/ 310043 h 795571"/>
                <a:gd name="connsiteX44" fmla="*/ 665656 w 796300"/>
                <a:gd name="connsiteY44" fmla="*/ 462006 h 795571"/>
                <a:gd name="connsiteX45" fmla="*/ 721630 w 796300"/>
                <a:gd name="connsiteY45" fmla="*/ 519403 h 795571"/>
                <a:gd name="connsiteX46" fmla="*/ 722100 w 796300"/>
                <a:gd name="connsiteY46" fmla="*/ 519403 h 795571"/>
                <a:gd name="connsiteX47" fmla="*/ 761611 w 796300"/>
                <a:gd name="connsiteY47" fmla="*/ 503407 h 795571"/>
                <a:gd name="connsiteX48" fmla="*/ 778074 w 796300"/>
                <a:gd name="connsiteY48" fmla="*/ 462947 h 795571"/>
                <a:gd name="connsiteX49" fmla="*/ 778074 w 796300"/>
                <a:gd name="connsiteY49" fmla="*/ 74335 h 795571"/>
                <a:gd name="connsiteX50" fmla="*/ 721160 w 796300"/>
                <a:gd name="connsiteY50" fmla="*/ 17878 h 795571"/>
                <a:gd name="connsiteX51" fmla="*/ 681179 w 796300"/>
                <a:gd name="connsiteY51" fmla="*/ 17878 h 795571"/>
                <a:gd name="connsiteX52" fmla="*/ 663305 w 796300"/>
                <a:gd name="connsiteY52" fmla="*/ 17878 h 795571"/>
                <a:gd name="connsiteX53" fmla="*/ 574876 w 796300"/>
                <a:gd name="connsiteY53" fmla="*/ 17878 h 795571"/>
                <a:gd name="connsiteX54" fmla="*/ 334990 w 796300"/>
                <a:gd name="connsiteY54" fmla="*/ 17878 h 795571"/>
                <a:gd name="connsiteX55" fmla="*/ 279957 w 796300"/>
                <a:gd name="connsiteY55" fmla="*/ 55516 h 795571"/>
                <a:gd name="connsiteX56" fmla="*/ 286542 w 796300"/>
                <a:gd name="connsiteY56" fmla="*/ 106327 h 795571"/>
                <a:gd name="connsiteX57" fmla="*/ 334519 w 796300"/>
                <a:gd name="connsiteY57" fmla="*/ 130321 h 795571"/>
                <a:gd name="connsiteX58" fmla="*/ 485977 w 796300"/>
                <a:gd name="connsiteY58" fmla="*/ 130321 h 795571"/>
                <a:gd name="connsiteX59" fmla="*/ 549947 w 796300"/>
                <a:gd name="connsiteY59" fmla="*/ 130321 h 795571"/>
                <a:gd name="connsiteX60" fmla="*/ 561706 w 796300"/>
                <a:gd name="connsiteY60" fmla="*/ 130321 h 795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796300" h="795571">
                  <a:moveTo>
                    <a:pt x="73937" y="795572"/>
                  </a:moveTo>
                  <a:cubicBezTo>
                    <a:pt x="67822" y="795572"/>
                    <a:pt x="61237" y="794631"/>
                    <a:pt x="55123" y="793219"/>
                  </a:cubicBezTo>
                  <a:cubicBezTo>
                    <a:pt x="30664" y="786633"/>
                    <a:pt x="11379" y="768755"/>
                    <a:pt x="3382" y="744761"/>
                  </a:cubicBezTo>
                  <a:cubicBezTo>
                    <a:pt x="-4143" y="720766"/>
                    <a:pt x="1031" y="694420"/>
                    <a:pt x="17493" y="674660"/>
                  </a:cubicBezTo>
                  <a:cubicBezTo>
                    <a:pt x="20786" y="670896"/>
                    <a:pt x="24079" y="667603"/>
                    <a:pt x="27371" y="664310"/>
                  </a:cubicBezTo>
                  <a:lnTo>
                    <a:pt x="29253" y="662428"/>
                  </a:lnTo>
                  <a:cubicBezTo>
                    <a:pt x="200936" y="490705"/>
                    <a:pt x="372619" y="318981"/>
                    <a:pt x="544773" y="146788"/>
                  </a:cubicBezTo>
                  <a:cubicBezTo>
                    <a:pt x="525017" y="146788"/>
                    <a:pt x="505732" y="146788"/>
                    <a:pt x="485977" y="146788"/>
                  </a:cubicBezTo>
                  <a:cubicBezTo>
                    <a:pt x="436118" y="146788"/>
                    <a:pt x="384849" y="146788"/>
                    <a:pt x="334519" y="146788"/>
                  </a:cubicBezTo>
                  <a:cubicBezTo>
                    <a:pt x="309120" y="146788"/>
                    <a:pt x="286542" y="135026"/>
                    <a:pt x="272902" y="115266"/>
                  </a:cubicBezTo>
                  <a:cubicBezTo>
                    <a:pt x="259261" y="95977"/>
                    <a:pt x="255969" y="71512"/>
                    <a:pt x="263965" y="48929"/>
                  </a:cubicBezTo>
                  <a:cubicBezTo>
                    <a:pt x="274783" y="18819"/>
                    <a:pt x="302064" y="0"/>
                    <a:pt x="335460" y="0"/>
                  </a:cubicBezTo>
                  <a:cubicBezTo>
                    <a:pt x="415422" y="0"/>
                    <a:pt x="495384" y="0"/>
                    <a:pt x="575346" y="0"/>
                  </a:cubicBezTo>
                  <a:lnTo>
                    <a:pt x="663775" y="0"/>
                  </a:lnTo>
                  <a:cubicBezTo>
                    <a:pt x="669890" y="0"/>
                    <a:pt x="675534" y="0"/>
                    <a:pt x="681649" y="0"/>
                  </a:cubicBezTo>
                  <a:cubicBezTo>
                    <a:pt x="694819" y="0"/>
                    <a:pt x="708460" y="0"/>
                    <a:pt x="722100" y="0"/>
                  </a:cubicBezTo>
                  <a:cubicBezTo>
                    <a:pt x="763963" y="471"/>
                    <a:pt x="795948" y="31992"/>
                    <a:pt x="795948" y="73394"/>
                  </a:cubicBezTo>
                  <a:cubicBezTo>
                    <a:pt x="796418" y="195717"/>
                    <a:pt x="796418" y="323216"/>
                    <a:pt x="795948" y="462006"/>
                  </a:cubicBezTo>
                  <a:cubicBezTo>
                    <a:pt x="795948" y="482236"/>
                    <a:pt x="787951" y="501055"/>
                    <a:pt x="774311" y="514699"/>
                  </a:cubicBezTo>
                  <a:cubicBezTo>
                    <a:pt x="760670" y="528343"/>
                    <a:pt x="741856" y="535870"/>
                    <a:pt x="722571" y="535870"/>
                  </a:cubicBezTo>
                  <a:cubicBezTo>
                    <a:pt x="681649" y="535400"/>
                    <a:pt x="649664" y="502937"/>
                    <a:pt x="649194" y="461535"/>
                  </a:cubicBezTo>
                  <a:cubicBezTo>
                    <a:pt x="649194" y="410724"/>
                    <a:pt x="649194" y="359442"/>
                    <a:pt x="649194" y="309572"/>
                  </a:cubicBezTo>
                  <a:cubicBezTo>
                    <a:pt x="649194" y="289812"/>
                    <a:pt x="649194" y="270523"/>
                    <a:pt x="649194" y="250763"/>
                  </a:cubicBezTo>
                  <a:lnTo>
                    <a:pt x="549476" y="350503"/>
                  </a:lnTo>
                  <a:cubicBezTo>
                    <a:pt x="412130" y="487882"/>
                    <a:pt x="270550" y="629494"/>
                    <a:pt x="130851" y="769225"/>
                  </a:cubicBezTo>
                  <a:cubicBezTo>
                    <a:pt x="112978" y="786633"/>
                    <a:pt x="93693" y="795572"/>
                    <a:pt x="73937" y="795572"/>
                  </a:cubicBezTo>
                  <a:close/>
                  <a:moveTo>
                    <a:pt x="561706" y="129851"/>
                  </a:moveTo>
                  <a:lnTo>
                    <a:pt x="566410" y="129851"/>
                  </a:lnTo>
                  <a:lnTo>
                    <a:pt x="574876" y="143965"/>
                  </a:lnTo>
                  <a:lnTo>
                    <a:pt x="568761" y="148670"/>
                  </a:lnTo>
                  <a:cubicBezTo>
                    <a:pt x="567350" y="149611"/>
                    <a:pt x="566410" y="150552"/>
                    <a:pt x="564998" y="151493"/>
                  </a:cubicBezTo>
                  <a:cubicBezTo>
                    <a:pt x="562647" y="153375"/>
                    <a:pt x="560295" y="154786"/>
                    <a:pt x="558884" y="156668"/>
                  </a:cubicBezTo>
                  <a:cubicBezTo>
                    <a:pt x="386260" y="329332"/>
                    <a:pt x="213636" y="501996"/>
                    <a:pt x="40541" y="674660"/>
                  </a:cubicBezTo>
                  <a:lnTo>
                    <a:pt x="38660" y="676542"/>
                  </a:lnTo>
                  <a:cubicBezTo>
                    <a:pt x="35367" y="679835"/>
                    <a:pt x="32545" y="682658"/>
                    <a:pt x="30193" y="685481"/>
                  </a:cubicBezTo>
                  <a:cubicBezTo>
                    <a:pt x="17493" y="700536"/>
                    <a:pt x="13260" y="720296"/>
                    <a:pt x="19375" y="739115"/>
                  </a:cubicBezTo>
                  <a:cubicBezTo>
                    <a:pt x="25019" y="757463"/>
                    <a:pt x="40071" y="771107"/>
                    <a:pt x="58886" y="776282"/>
                  </a:cubicBezTo>
                  <a:cubicBezTo>
                    <a:pt x="80522" y="781928"/>
                    <a:pt x="99337" y="775812"/>
                    <a:pt x="117681" y="757463"/>
                  </a:cubicBezTo>
                  <a:cubicBezTo>
                    <a:pt x="256909" y="617733"/>
                    <a:pt x="398960" y="476120"/>
                    <a:pt x="536306" y="338741"/>
                  </a:cubicBezTo>
                  <a:lnTo>
                    <a:pt x="639316" y="235708"/>
                  </a:lnTo>
                  <a:cubicBezTo>
                    <a:pt x="641668" y="233355"/>
                    <a:pt x="643549" y="231473"/>
                    <a:pt x="646372" y="229121"/>
                  </a:cubicBezTo>
                  <a:lnTo>
                    <a:pt x="665656" y="210772"/>
                  </a:lnTo>
                  <a:lnTo>
                    <a:pt x="665656" y="246528"/>
                  </a:lnTo>
                  <a:cubicBezTo>
                    <a:pt x="665656" y="267700"/>
                    <a:pt x="665656" y="288871"/>
                    <a:pt x="665656" y="310043"/>
                  </a:cubicBezTo>
                  <a:cubicBezTo>
                    <a:pt x="665656" y="359913"/>
                    <a:pt x="665656" y="411194"/>
                    <a:pt x="665656" y="462006"/>
                  </a:cubicBezTo>
                  <a:cubicBezTo>
                    <a:pt x="665656" y="493998"/>
                    <a:pt x="690586" y="518933"/>
                    <a:pt x="721630" y="519403"/>
                  </a:cubicBezTo>
                  <a:cubicBezTo>
                    <a:pt x="721630" y="519403"/>
                    <a:pt x="721630" y="519403"/>
                    <a:pt x="722100" y="519403"/>
                  </a:cubicBezTo>
                  <a:cubicBezTo>
                    <a:pt x="737152" y="519403"/>
                    <a:pt x="750793" y="513758"/>
                    <a:pt x="761611" y="503407"/>
                  </a:cubicBezTo>
                  <a:cubicBezTo>
                    <a:pt x="772429" y="492586"/>
                    <a:pt x="778074" y="478472"/>
                    <a:pt x="778074" y="462947"/>
                  </a:cubicBezTo>
                  <a:cubicBezTo>
                    <a:pt x="778544" y="323686"/>
                    <a:pt x="778074" y="196658"/>
                    <a:pt x="778074" y="74335"/>
                  </a:cubicBezTo>
                  <a:cubicBezTo>
                    <a:pt x="778074" y="42813"/>
                    <a:pt x="753615" y="18349"/>
                    <a:pt x="721160" y="17878"/>
                  </a:cubicBezTo>
                  <a:cubicBezTo>
                    <a:pt x="707989" y="17878"/>
                    <a:pt x="694349" y="17878"/>
                    <a:pt x="681179" y="17878"/>
                  </a:cubicBezTo>
                  <a:cubicBezTo>
                    <a:pt x="675064" y="17878"/>
                    <a:pt x="669419" y="17878"/>
                    <a:pt x="663305" y="17878"/>
                  </a:cubicBezTo>
                  <a:lnTo>
                    <a:pt x="574876" y="17878"/>
                  </a:lnTo>
                  <a:cubicBezTo>
                    <a:pt x="494914" y="17878"/>
                    <a:pt x="414952" y="17878"/>
                    <a:pt x="334990" y="17878"/>
                  </a:cubicBezTo>
                  <a:cubicBezTo>
                    <a:pt x="309120" y="17878"/>
                    <a:pt x="287953" y="32463"/>
                    <a:pt x="279957" y="55516"/>
                  </a:cubicBezTo>
                  <a:cubicBezTo>
                    <a:pt x="273842" y="72923"/>
                    <a:pt x="276194" y="91272"/>
                    <a:pt x="286542" y="106327"/>
                  </a:cubicBezTo>
                  <a:cubicBezTo>
                    <a:pt x="297361" y="121853"/>
                    <a:pt x="314764" y="130321"/>
                    <a:pt x="334519" y="130321"/>
                  </a:cubicBezTo>
                  <a:cubicBezTo>
                    <a:pt x="384849" y="130321"/>
                    <a:pt x="436118" y="130321"/>
                    <a:pt x="485977" y="130321"/>
                  </a:cubicBezTo>
                  <a:cubicBezTo>
                    <a:pt x="507144" y="130321"/>
                    <a:pt x="528780" y="130321"/>
                    <a:pt x="549947" y="130321"/>
                  </a:cubicBezTo>
                  <a:lnTo>
                    <a:pt x="561706" y="130321"/>
                  </a:lnTo>
                  <a:close/>
                </a:path>
              </a:pathLst>
            </a:custGeom>
            <a:grpFill/>
            <a:ln w="4695" cap="flat">
              <a:solidFill>
                <a:schemeClr val="bg1"/>
              </a:solidFill>
              <a:prstDash val="solid"/>
              <a:miter/>
            </a:ln>
          </p:spPr>
          <p:txBody>
            <a:bodyPr rtlCol="0" anchor="ctr"/>
            <a:lstStyle/>
            <a:p>
              <a:endParaRPr lang="en-US"/>
            </a:p>
          </p:txBody>
        </p:sp>
      </p:grpSp>
    </p:spTree>
    <p:extLst>
      <p:ext uri="{BB962C8B-B14F-4D97-AF65-F5344CB8AC3E}">
        <p14:creationId xmlns:p14="http://schemas.microsoft.com/office/powerpoint/2010/main" val="8469336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3260AE4-F304-7580-E4F7-FCF4B17BAA39}"/>
              </a:ext>
            </a:extLst>
          </p:cNvPr>
          <p:cNvSpPr>
            <a:spLocks noGrp="1"/>
          </p:cNvSpPr>
          <p:nvPr>
            <p:ph type="body" sz="quarter" idx="16"/>
          </p:nvPr>
        </p:nvSpPr>
        <p:spPr>
          <a:xfrm>
            <a:off x="774354" y="661585"/>
            <a:ext cx="3272713" cy="5502712"/>
          </a:xfrm>
        </p:spPr>
        <p:txBody>
          <a:bodyPr>
            <a:normAutofit lnSpcReduction="10000"/>
          </a:bodyPr>
          <a:lstStyle/>
          <a:p>
            <a:r>
              <a:rPr lang="es"/>
              <a:t>¿Cuál es el flujo de costos de fabricación?</a:t>
            </a:r>
          </a:p>
          <a:p>
            <a:r>
              <a:rPr lang="es" sz="2800" b="0">
                <a:solidFill>
                  <a:schemeClr val="bg1"/>
                </a:solidFill>
              </a:rPr>
              <a:t>Los sistemas de cadena de suministro eficientes llevan cada pieza del producto donde se necesita cuando se necesita.</a:t>
            </a:r>
          </a:p>
          <a:p>
            <a:r>
              <a:rPr lang="es" sz="2800" b="0">
                <a:solidFill>
                  <a:schemeClr val="bg1"/>
                </a:solidFill>
              </a:rPr>
              <a:t>Esto significa controlar el flujo de los costos de fabricación.</a:t>
            </a:r>
            <a:endParaRPr lang="en-IE" sz="2800" b="0">
              <a:solidFill>
                <a:schemeClr val="bg1"/>
              </a:solidFill>
            </a:endParaRPr>
          </a:p>
        </p:txBody>
      </p:sp>
      <p:sp>
        <p:nvSpPr>
          <p:cNvPr id="3" name="Text Placeholder 2">
            <a:extLst>
              <a:ext uri="{FF2B5EF4-FFF2-40B4-BE49-F238E27FC236}">
                <a16:creationId xmlns:a16="http://schemas.microsoft.com/office/drawing/2014/main" id="{6524966C-A58E-1937-0DA8-404B7E0DA93D}"/>
              </a:ext>
            </a:extLst>
          </p:cNvPr>
          <p:cNvSpPr>
            <a:spLocks noGrp="1"/>
          </p:cNvSpPr>
          <p:nvPr>
            <p:ph type="body" sz="quarter" idx="18"/>
          </p:nvPr>
        </p:nvSpPr>
        <p:spPr/>
        <p:txBody>
          <a:bodyPr>
            <a:normAutofit lnSpcReduction="10000"/>
          </a:bodyPr>
          <a:lstStyle/>
          <a:p>
            <a:r>
              <a:rPr lang="es">
                <a:solidFill>
                  <a:srgbClr val="0B582E"/>
                </a:solidFill>
              </a:rPr>
              <a:t>El flujo de costos de fabricación es más relevante para las empresas que fabrican productos que requieren muchas piezas diferentes de muchos proveedores.</a:t>
            </a:r>
          </a:p>
          <a:p>
            <a:r>
              <a:rPr lang="es">
                <a:solidFill>
                  <a:srgbClr val="0B582E"/>
                </a:solidFill>
              </a:rPr>
              <a:t>Por ejemplo, un fabricante de ropa puede necesitar entregas de tela, cremalleras, adornos e hilo para que lleguen al mismo tiempo. Si algunos suministros llegan demasiado pronto, deben almacenarse a expensas de la empresa. Si alguno llega tarde, las máquinas quedan inactivas mientras esperan.</a:t>
            </a:r>
          </a:p>
          <a:p>
            <a:endParaRPr lang="en-US">
              <a:solidFill>
                <a:srgbClr val="0B582E"/>
              </a:solidFill>
            </a:endParaRPr>
          </a:p>
          <a:p>
            <a:pPr algn="ctr"/>
            <a:r>
              <a:rPr lang="es" b="1">
                <a:solidFill>
                  <a:srgbClr val="0B582E"/>
                </a:solidFill>
              </a:rPr>
              <a:t>Para las PYMES como usted con recursos limitados, los sistemas de cadena de suministro eficientes son esenciales... por lo tanto, los proveedores confiables son CLAVE y construir buenas relaciones con ellos para que pueda colaborar de manera efectiva es ventajoso.</a:t>
            </a:r>
            <a:endParaRPr lang="en-IE" b="1">
              <a:solidFill>
                <a:srgbClr val="0B582E"/>
              </a:solidFill>
            </a:endParaRPr>
          </a:p>
        </p:txBody>
      </p:sp>
    </p:spTree>
    <p:extLst>
      <p:ext uri="{BB962C8B-B14F-4D97-AF65-F5344CB8AC3E}">
        <p14:creationId xmlns:p14="http://schemas.microsoft.com/office/powerpoint/2010/main" val="37820766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C44F966-6458-BF29-30C1-5B3925FBFD8E}"/>
              </a:ext>
            </a:extLst>
          </p:cNvPr>
          <p:cNvSpPr>
            <a:spLocks noGrp="1"/>
          </p:cNvSpPr>
          <p:nvPr>
            <p:ph type="body" sz="quarter" idx="18"/>
          </p:nvPr>
        </p:nvSpPr>
        <p:spPr>
          <a:xfrm>
            <a:off x="4826000" y="661586"/>
            <a:ext cx="6654800" cy="4881940"/>
          </a:xfrm>
        </p:spPr>
        <p:txBody>
          <a:bodyPr/>
          <a:lstStyle/>
          <a:p>
            <a:pPr marL="0" indent="0"/>
            <a:r>
              <a:rPr lang="es" b="1"/>
              <a:t>colaboración de proveedores </a:t>
            </a:r>
            <a:r>
              <a:rPr lang="es"/>
              <a:t>es una actividad conjunta entre el proveedor y el cliente para desarrollar estrategias destinadas a mejorar la adquisición de bienes y servicios.</a:t>
            </a:r>
          </a:p>
          <a:p>
            <a:pPr marL="0" indent="0"/>
            <a:r>
              <a:rPr lang="es"/>
              <a:t>Esta colaboración ofrece varios beneficios para ambas partes, incluyendo</a:t>
            </a:r>
          </a:p>
          <a:p>
            <a:pPr marL="0" indent="0"/>
            <a:endParaRPr lang="en-US"/>
          </a:p>
          <a:p>
            <a:pPr marL="1714500" lvl="3" indent="-342900">
              <a:buFont typeface="Arial" panose="020B0604020202020204" pitchFamily="34" charset="0"/>
              <a:buChar char="•"/>
            </a:pPr>
            <a:r>
              <a:rPr lang="es" sz="2400" b="1" spc="0">
                <a:solidFill>
                  <a:srgbClr val="A2CC3A"/>
                </a:solidFill>
                <a:latin typeface="+mn-lt"/>
              </a:rPr>
              <a:t>costos reducidos</a:t>
            </a:r>
          </a:p>
          <a:p>
            <a:pPr marL="1714500" lvl="3" indent="-342900">
              <a:buFont typeface="Arial" panose="020B0604020202020204" pitchFamily="34" charset="0"/>
              <a:buChar char="•"/>
            </a:pPr>
            <a:r>
              <a:rPr lang="es" sz="2400" b="1" spc="0">
                <a:solidFill>
                  <a:srgbClr val="A2CC3A"/>
                </a:solidFill>
                <a:latin typeface="+mn-lt"/>
              </a:rPr>
              <a:t>procesos de pedido optimizados</a:t>
            </a:r>
          </a:p>
          <a:p>
            <a:pPr marL="1714500" lvl="3" indent="-342900">
              <a:buFont typeface="Arial" panose="020B0604020202020204" pitchFamily="34" charset="0"/>
              <a:buChar char="•"/>
            </a:pPr>
            <a:r>
              <a:rPr lang="es" sz="2400" b="1" spc="0">
                <a:solidFill>
                  <a:srgbClr val="A2CC3A"/>
                </a:solidFill>
                <a:latin typeface="+mn-lt"/>
              </a:rPr>
              <a:t>reducción de errores e ineficiencias</a:t>
            </a:r>
          </a:p>
          <a:p>
            <a:pPr marL="1714500" lvl="3" indent="-342900">
              <a:buFont typeface="Arial" panose="020B0604020202020204" pitchFamily="34" charset="0"/>
              <a:buChar char="•"/>
            </a:pPr>
            <a:r>
              <a:rPr lang="es" sz="2400" b="1" spc="0">
                <a:solidFill>
                  <a:srgbClr val="A2CC3A"/>
                </a:solidFill>
                <a:latin typeface="+mn-lt"/>
              </a:rPr>
              <a:t>innovación en productos o servicios</a:t>
            </a:r>
            <a:endParaRPr lang="en-IE" sz="2400" b="1" spc="0">
              <a:solidFill>
                <a:srgbClr val="A2CC3A"/>
              </a:solidFill>
              <a:latin typeface="+mn-lt"/>
            </a:endParaRPr>
          </a:p>
        </p:txBody>
      </p:sp>
      <p:sp>
        <p:nvSpPr>
          <p:cNvPr id="3" name="Text Placeholder 2">
            <a:extLst>
              <a:ext uri="{FF2B5EF4-FFF2-40B4-BE49-F238E27FC236}">
                <a16:creationId xmlns:a16="http://schemas.microsoft.com/office/drawing/2014/main" id="{6875152D-C692-9A04-F259-48A278B82ACB}"/>
              </a:ext>
            </a:extLst>
          </p:cNvPr>
          <p:cNvSpPr>
            <a:spLocks noGrp="1"/>
          </p:cNvSpPr>
          <p:nvPr>
            <p:ph type="body" sz="quarter" idx="16"/>
          </p:nvPr>
        </p:nvSpPr>
        <p:spPr>
          <a:xfrm>
            <a:off x="395539" y="1090380"/>
            <a:ext cx="3089893" cy="4881923"/>
          </a:xfrm>
        </p:spPr>
        <p:txBody>
          <a:bodyPr/>
          <a:lstStyle/>
          <a:p>
            <a:r>
              <a:rPr lang="es" dirty="0"/>
              <a:t>¿Qué es la colaboración de proveedores?</a:t>
            </a:r>
          </a:p>
        </p:txBody>
      </p:sp>
      <p:pic>
        <p:nvPicPr>
          <p:cNvPr id="4" name="Picture 8" descr="Icon&#10;&#10;Description automatically generated">
            <a:extLst>
              <a:ext uri="{FF2B5EF4-FFF2-40B4-BE49-F238E27FC236}">
                <a16:creationId xmlns:a16="http://schemas.microsoft.com/office/drawing/2014/main" id="{60DAD265-0272-70E9-336E-2114F63BCFFD}"/>
              </a:ext>
            </a:extLst>
          </p:cNvPr>
          <p:cNvPicPr>
            <a:picLocks noChangeAspect="1"/>
          </p:cNvPicPr>
          <p:nvPr/>
        </p:nvPicPr>
        <p:blipFill>
          <a:blip r:embed="rId2"/>
          <a:stretch>
            <a:fillRect/>
          </a:stretch>
        </p:blipFill>
        <p:spPr>
          <a:xfrm>
            <a:off x="257888" y="3102556"/>
            <a:ext cx="2741632" cy="2096219"/>
          </a:xfrm>
          <a:prstGeom prst="rect">
            <a:avLst/>
          </a:prstGeom>
        </p:spPr>
      </p:pic>
    </p:spTree>
    <p:extLst>
      <p:ext uri="{BB962C8B-B14F-4D97-AF65-F5344CB8AC3E}">
        <p14:creationId xmlns:p14="http://schemas.microsoft.com/office/powerpoint/2010/main" val="20210767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C44F966-6458-BF29-30C1-5B3925FBFD8E}"/>
              </a:ext>
            </a:extLst>
          </p:cNvPr>
          <p:cNvSpPr>
            <a:spLocks noGrp="1"/>
          </p:cNvSpPr>
          <p:nvPr>
            <p:ph type="body" sz="quarter" idx="18"/>
          </p:nvPr>
        </p:nvSpPr>
        <p:spPr>
          <a:xfrm>
            <a:off x="4826000" y="661585"/>
            <a:ext cx="6807200" cy="5298947"/>
          </a:xfrm>
        </p:spPr>
        <p:txBody>
          <a:bodyPr>
            <a:normAutofit fontScale="92500" lnSpcReduction="20000"/>
          </a:bodyPr>
          <a:lstStyle/>
          <a:p>
            <a:pPr marL="0" indent="0"/>
            <a:r>
              <a:rPr lang="es" sz="2400" b="1" spc="0">
                <a:solidFill>
                  <a:srgbClr val="A2CC3A"/>
                </a:solidFill>
                <a:latin typeface="+mn-lt"/>
              </a:rPr>
              <a:t>Los datos de calidad pueden impulsar decisiones inteligentes relacionadas con la contratación y la colaboración con proveedores.</a:t>
            </a:r>
          </a:p>
          <a:p>
            <a:pPr marL="0" indent="0"/>
            <a:r>
              <a:rPr lang="es" sz="2400" spc="0">
                <a:latin typeface="+mn-lt"/>
              </a:rPr>
              <a:t>La información sobre proveedores y sus productos, y su desempeño histórico, puede ayudarlo a identificar brechas, áreas de fortaleza y evaluar el riesgo de la cadena de suministro de manera más efectiva.</a:t>
            </a:r>
          </a:p>
          <a:p>
            <a:pPr marL="0" indent="0"/>
            <a:r>
              <a:rPr lang="es" sz="2400" spc="0">
                <a:latin typeface="+mn-lt"/>
              </a:rPr>
              <a:t>Una vez que haya una base de datos de información coherente y conectada, </a:t>
            </a:r>
            <a:r>
              <a:rPr lang="es"/>
              <a:t>puede </a:t>
            </a:r>
            <a:r>
              <a:rPr lang="es" sz="2400" spc="0">
                <a:latin typeface="+mn-lt"/>
              </a:rPr>
              <a:t>automatizar la colaboración y la gestión del ciclo de vida, mejorando la incorporación, la comunicación y el seguimiento de los proveedores.</a:t>
            </a:r>
          </a:p>
          <a:p>
            <a:pPr marL="0" indent="0"/>
            <a:r>
              <a:rPr lang="es" sz="2400" spc="0">
                <a:latin typeface="+mn-lt"/>
              </a:rPr>
              <a:t>Los esfuerzos para mejorar la colaboración de los proveedores también aumentan la transparencia y la confianza. Por ejemplo, una retroalimentación bidireccional más frecuente y más clara puede ayudar a crear consenso entre las partes interesadas y abordar los problemas de manera conjunta, lo que en última instancia garantiza asociaciones exitosas y duraderas.</a:t>
            </a:r>
            <a:endParaRPr lang="en-IE" sz="2400" spc="0">
              <a:latin typeface="+mn-lt"/>
            </a:endParaRPr>
          </a:p>
        </p:txBody>
      </p:sp>
      <p:sp>
        <p:nvSpPr>
          <p:cNvPr id="3" name="Text Placeholder 2">
            <a:extLst>
              <a:ext uri="{FF2B5EF4-FFF2-40B4-BE49-F238E27FC236}">
                <a16:creationId xmlns:a16="http://schemas.microsoft.com/office/drawing/2014/main" id="{6875152D-C692-9A04-F259-48A278B82ACB}"/>
              </a:ext>
            </a:extLst>
          </p:cNvPr>
          <p:cNvSpPr>
            <a:spLocks noGrp="1"/>
          </p:cNvSpPr>
          <p:nvPr>
            <p:ph type="body" sz="quarter" idx="16"/>
          </p:nvPr>
        </p:nvSpPr>
        <p:spPr>
          <a:xfrm>
            <a:off x="356211" y="746251"/>
            <a:ext cx="3089893" cy="4881923"/>
          </a:xfrm>
        </p:spPr>
        <p:txBody>
          <a:bodyPr/>
          <a:lstStyle/>
          <a:p>
            <a:r>
              <a:rPr lang="es" dirty="0"/>
              <a:t>¿Cómo impulsar la colaboración con los proveedores?</a:t>
            </a:r>
          </a:p>
        </p:txBody>
      </p:sp>
      <p:pic>
        <p:nvPicPr>
          <p:cNvPr id="4" name="Picture 8" descr="Icon&#10;&#10;Description automatically generated">
            <a:extLst>
              <a:ext uri="{FF2B5EF4-FFF2-40B4-BE49-F238E27FC236}">
                <a16:creationId xmlns:a16="http://schemas.microsoft.com/office/drawing/2014/main" id="{60DAD265-0272-70E9-336E-2114F63BCFFD}"/>
              </a:ext>
            </a:extLst>
          </p:cNvPr>
          <p:cNvPicPr>
            <a:picLocks noChangeAspect="1"/>
          </p:cNvPicPr>
          <p:nvPr/>
        </p:nvPicPr>
        <p:blipFill>
          <a:blip r:embed="rId2"/>
          <a:stretch>
            <a:fillRect/>
          </a:stretch>
        </p:blipFill>
        <p:spPr>
          <a:xfrm>
            <a:off x="257888" y="3102556"/>
            <a:ext cx="2741632" cy="2096219"/>
          </a:xfrm>
          <a:prstGeom prst="rect">
            <a:avLst/>
          </a:prstGeom>
        </p:spPr>
      </p:pic>
    </p:spTree>
    <p:extLst>
      <p:ext uri="{BB962C8B-B14F-4D97-AF65-F5344CB8AC3E}">
        <p14:creationId xmlns:p14="http://schemas.microsoft.com/office/powerpoint/2010/main" val="7811503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3822F72-8684-A81C-8E24-1FD0F5F4FA67}"/>
              </a:ext>
            </a:extLst>
          </p:cNvPr>
          <p:cNvSpPr>
            <a:spLocks noGrp="1"/>
          </p:cNvSpPr>
          <p:nvPr>
            <p:ph type="body" sz="quarter" idx="18"/>
          </p:nvPr>
        </p:nvSpPr>
        <p:spPr>
          <a:xfrm>
            <a:off x="567560" y="2421467"/>
            <a:ext cx="11041782" cy="1007533"/>
          </a:xfrm>
        </p:spPr>
        <p:txBody>
          <a:bodyPr>
            <a:normAutofit/>
          </a:bodyPr>
          <a:lstStyle/>
          <a:p>
            <a:r>
              <a:rPr lang="es" b="1">
                <a:solidFill>
                  <a:srgbClr val="0B582E"/>
                </a:solidFill>
              </a:rPr>
              <a:t>Los colaboradores fuertes desarrollarán sus habilidades de comunicación escrita, verbal y no verbal. Los buenos colaboradores suelen exhibir los siguientes rasgos:</a:t>
            </a:r>
          </a:p>
          <a:p>
            <a:endParaRPr lang="en-IE" b="1">
              <a:solidFill>
                <a:srgbClr val="0B582E"/>
              </a:solidFill>
            </a:endParaRPr>
          </a:p>
        </p:txBody>
      </p:sp>
      <p:sp>
        <p:nvSpPr>
          <p:cNvPr id="3" name="Text Placeholder 2">
            <a:extLst>
              <a:ext uri="{FF2B5EF4-FFF2-40B4-BE49-F238E27FC236}">
                <a16:creationId xmlns:a16="http://schemas.microsoft.com/office/drawing/2014/main" id="{E26FDB3D-5E77-6D63-36AE-672BB2AF44C4}"/>
              </a:ext>
            </a:extLst>
          </p:cNvPr>
          <p:cNvSpPr>
            <a:spLocks noGrp="1"/>
          </p:cNvSpPr>
          <p:nvPr>
            <p:ph type="body" sz="quarter" idx="16"/>
          </p:nvPr>
        </p:nvSpPr>
        <p:spPr/>
        <p:txBody>
          <a:bodyPr>
            <a:normAutofit lnSpcReduction="10000"/>
          </a:bodyPr>
          <a:lstStyle/>
          <a:p>
            <a:r>
              <a:rPr lang="es"/>
              <a:t>Habilidades de colaboración</a:t>
            </a:r>
          </a:p>
          <a:p>
            <a:r>
              <a:rPr lang="es" b="0" i="0" u="none" strike="noStrike">
                <a:effectLst/>
              </a:rPr>
              <a:t>¿Qué habilidades necesita un buen colaborador?</a:t>
            </a:r>
            <a:endParaRPr lang="en-US" b="0" i="0">
              <a:effectLst/>
            </a:endParaRPr>
          </a:p>
          <a:p>
            <a:endParaRPr lang="en-IE"/>
          </a:p>
        </p:txBody>
      </p:sp>
      <p:sp>
        <p:nvSpPr>
          <p:cNvPr id="4" name="Text Placeholder 1">
            <a:extLst>
              <a:ext uri="{FF2B5EF4-FFF2-40B4-BE49-F238E27FC236}">
                <a16:creationId xmlns:a16="http://schemas.microsoft.com/office/drawing/2014/main" id="{B3574CBA-2FF6-0363-014B-D5C64E2DB00F}"/>
              </a:ext>
            </a:extLst>
          </p:cNvPr>
          <p:cNvSpPr txBox="1">
            <a:spLocks/>
          </p:cNvSpPr>
          <p:nvPr/>
        </p:nvSpPr>
        <p:spPr>
          <a:xfrm>
            <a:off x="1891974" y="3286712"/>
            <a:ext cx="9542584" cy="3757555"/>
          </a:xfrm>
          <a:prstGeom prst="rect">
            <a:avLst/>
          </a:prstGeom>
        </p:spPr>
        <p:txBody>
          <a:bodyPr vert="horz" lIns="91440" tIns="45720" rIns="91440" bIns="45720" numCol="2" rtlCol="0">
            <a:noAutofit/>
          </a:bodyPr>
          <a:lstStyle>
            <a:lvl1pPr marL="0" indent="0" algn="ctr" defTabSz="914400" rtl="0" eaLnBrk="1" latinLnBrk="0" hangingPunct="1">
              <a:lnSpc>
                <a:spcPct val="90000"/>
              </a:lnSpc>
              <a:spcBef>
                <a:spcPts val="1000"/>
              </a:spcBef>
              <a:buFont typeface="Arial"/>
              <a:buNone/>
              <a:defRPr sz="2400" kern="1200" baseline="0">
                <a:solidFill>
                  <a:srgbClr val="60220F"/>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marR="0" lvl="0" indent="-342900" algn="l" defTabSz="914400" rtl="0" eaLnBrk="1" fontAlgn="base" latinLnBrk="0" hangingPunct="1">
              <a:lnSpc>
                <a:spcPct val="90000"/>
              </a:lnSpc>
              <a:spcBef>
                <a:spcPts val="1000"/>
              </a:spcBef>
              <a:spcAft>
                <a:spcPts val="0"/>
              </a:spcAft>
              <a:buClrTx/>
              <a:buSzTx/>
              <a:buFont typeface="Arial" panose="020B0604020202020204" pitchFamily="34" charset="0"/>
              <a:buChar char="•"/>
              <a:tabLst/>
              <a:defRPr/>
            </a:pPr>
            <a:r>
              <a:rPr kumimoji="0" lang="es" sz="2400" b="0" i="0" u="none" strike="noStrike" kern="1200" cap="none" spc="0" normalizeH="0" baseline="0" noProof="0">
                <a:ln>
                  <a:noFill/>
                </a:ln>
                <a:solidFill>
                  <a:srgbClr val="0B582E"/>
                </a:solidFill>
                <a:effectLst/>
                <a:uLnTx/>
                <a:uFillTx/>
                <a:latin typeface="Calibri" panose="020F0502020204030204" pitchFamily="34" charset="0"/>
                <a:ea typeface="+mn-ea"/>
                <a:cs typeface="+mn-cs"/>
              </a:rPr>
              <a:t>Habla efectiva</a:t>
            </a:r>
            <a:endParaRPr kumimoji="0" lang="en-US" sz="2400" b="0" i="0" u="none" strike="noStrike" kern="1200" cap="none" spc="0" normalizeH="0" baseline="0" noProof="0">
              <a:ln>
                <a:noFill/>
              </a:ln>
              <a:solidFill>
                <a:srgbClr val="0B582E"/>
              </a:solidFill>
              <a:effectLst/>
              <a:uLnTx/>
              <a:uFillTx/>
              <a:latin typeface="Arial" panose="020B0604020202020204" pitchFamily="34" charset="0"/>
              <a:ea typeface="+mn-ea"/>
              <a:cs typeface="+mn-cs"/>
            </a:endParaRPr>
          </a:p>
          <a:p>
            <a:pPr marL="342900" marR="0" lvl="0" indent="-342900" algn="l" defTabSz="914400" rtl="0" eaLnBrk="1" fontAlgn="base" latinLnBrk="0" hangingPunct="1">
              <a:lnSpc>
                <a:spcPct val="90000"/>
              </a:lnSpc>
              <a:spcBef>
                <a:spcPts val="1000"/>
              </a:spcBef>
              <a:spcAft>
                <a:spcPts val="0"/>
              </a:spcAft>
              <a:buClrTx/>
              <a:buSzTx/>
              <a:buFont typeface="Arial" panose="020B0604020202020204" pitchFamily="34" charset="0"/>
              <a:buChar char="•"/>
              <a:tabLst/>
              <a:defRPr/>
            </a:pPr>
            <a:r>
              <a:rPr kumimoji="0" lang="es" sz="2400" b="0" i="0" u="none" strike="noStrike" kern="1200" cap="none" spc="0" normalizeH="0" baseline="0" noProof="0">
                <a:ln>
                  <a:noFill/>
                </a:ln>
                <a:solidFill>
                  <a:srgbClr val="0B582E"/>
                </a:solidFill>
                <a:effectLst/>
                <a:uLnTx/>
                <a:uFillTx/>
                <a:latin typeface="Calibri" panose="020F0502020204030204" pitchFamily="34" charset="0"/>
                <a:ea typeface="+mn-ea"/>
                <a:cs typeface="+mn-cs"/>
              </a:rPr>
              <a:t>Escucha efectiva/activa</a:t>
            </a:r>
            <a:endParaRPr kumimoji="0" lang="en-US" sz="2400" b="0" i="0" u="none" strike="noStrike" kern="1200" cap="none" spc="0" normalizeH="0" baseline="0" noProof="0">
              <a:ln>
                <a:noFill/>
              </a:ln>
              <a:solidFill>
                <a:srgbClr val="0B582E"/>
              </a:solidFill>
              <a:effectLst/>
              <a:uLnTx/>
              <a:uFillTx/>
              <a:latin typeface="Arial" panose="020B0604020202020204" pitchFamily="34" charset="0"/>
              <a:ea typeface="+mn-ea"/>
              <a:cs typeface="+mn-cs"/>
            </a:endParaRPr>
          </a:p>
          <a:p>
            <a:pPr marL="342900" marR="0" lvl="0" indent="-342900" algn="l" defTabSz="914400" rtl="0" eaLnBrk="1" fontAlgn="base" latinLnBrk="0" hangingPunct="1">
              <a:lnSpc>
                <a:spcPct val="90000"/>
              </a:lnSpc>
              <a:spcBef>
                <a:spcPts val="1000"/>
              </a:spcBef>
              <a:spcAft>
                <a:spcPts val="0"/>
              </a:spcAft>
              <a:buClrTx/>
              <a:buSzTx/>
              <a:buFont typeface="Arial" panose="020B0604020202020204" pitchFamily="34" charset="0"/>
              <a:buChar char="•"/>
              <a:tabLst/>
              <a:defRPr/>
            </a:pPr>
            <a:r>
              <a:rPr kumimoji="0" lang="es" sz="2400" b="0" i="0" u="none" strike="noStrike" kern="1200" cap="none" spc="0" normalizeH="0" baseline="0" noProof="0">
                <a:ln>
                  <a:noFill/>
                </a:ln>
                <a:solidFill>
                  <a:srgbClr val="0B582E"/>
                </a:solidFill>
                <a:effectLst/>
                <a:uLnTx/>
                <a:uFillTx/>
                <a:latin typeface="Calibri" panose="020F0502020204030204" pitchFamily="34" charset="0"/>
                <a:ea typeface="+mn-ea"/>
                <a:cs typeface="+mn-cs"/>
              </a:rPr>
              <a:t>Un sentido del </a:t>
            </a:r>
            <a:r>
              <a:rPr kumimoji="0" lang="es" sz="2400" b="0" i="0" u="none" strike="noStrike" kern="1200" cap="none" spc="0" normalizeH="0" baseline="0" noProof="0" err="1">
                <a:ln>
                  <a:noFill/>
                </a:ln>
                <a:solidFill>
                  <a:srgbClr val="0B582E"/>
                </a:solidFill>
                <a:effectLst/>
                <a:uLnTx/>
                <a:uFillTx/>
                <a:latin typeface="Calibri" panose="020F0502020204030204" pitchFamily="34" charset="0"/>
                <a:ea typeface="+mn-ea"/>
                <a:cs typeface="+mn-cs"/>
              </a:rPr>
              <a:t>humor</a:t>
            </a:r>
            <a:endParaRPr kumimoji="0" lang="en-US" sz="2400" b="0" i="0" u="none" strike="noStrike" kern="1200" cap="none" spc="0" normalizeH="0" baseline="0" noProof="0">
              <a:ln>
                <a:noFill/>
              </a:ln>
              <a:solidFill>
                <a:srgbClr val="0B582E"/>
              </a:solidFill>
              <a:effectLst/>
              <a:uLnTx/>
              <a:uFillTx/>
              <a:latin typeface="Arial" panose="020B0604020202020204" pitchFamily="34" charset="0"/>
              <a:ea typeface="+mn-ea"/>
              <a:cs typeface="+mn-cs"/>
            </a:endParaRPr>
          </a:p>
          <a:p>
            <a:pPr marL="342900" marR="0" lvl="0" indent="-342900" algn="l" defTabSz="914400" rtl="0" eaLnBrk="1" fontAlgn="base" latinLnBrk="0" hangingPunct="1">
              <a:lnSpc>
                <a:spcPct val="90000"/>
              </a:lnSpc>
              <a:spcBef>
                <a:spcPts val="1000"/>
              </a:spcBef>
              <a:spcAft>
                <a:spcPts val="0"/>
              </a:spcAft>
              <a:buClrTx/>
              <a:buSzTx/>
              <a:buFont typeface="Arial" panose="020B0604020202020204" pitchFamily="34" charset="0"/>
              <a:buChar char="•"/>
              <a:tabLst/>
              <a:defRPr/>
            </a:pPr>
            <a:r>
              <a:rPr kumimoji="0" lang="es" sz="2400" b="0" i="0" u="none" strike="noStrike" kern="1200" cap="none" spc="0" normalizeH="0" baseline="0" noProof="0">
                <a:ln>
                  <a:noFill/>
                </a:ln>
                <a:solidFill>
                  <a:srgbClr val="0B582E"/>
                </a:solidFill>
                <a:effectLst/>
                <a:uLnTx/>
                <a:uFillTx/>
                <a:latin typeface="Calibri" panose="020F0502020204030204" pitchFamily="34" charset="0"/>
                <a:ea typeface="+mn-ea"/>
                <a:cs typeface="+mn-cs"/>
              </a:rPr>
              <a:t>Una actitud positiva</a:t>
            </a:r>
            <a:endParaRPr kumimoji="0" lang="en-US" sz="2400" b="0" i="0" u="none" strike="noStrike" kern="1200" cap="none" spc="0" normalizeH="0" baseline="0" noProof="0">
              <a:ln>
                <a:noFill/>
              </a:ln>
              <a:solidFill>
                <a:srgbClr val="0B582E"/>
              </a:solidFill>
              <a:effectLst/>
              <a:uLnTx/>
              <a:uFillTx/>
              <a:latin typeface="Arial" panose="020B0604020202020204" pitchFamily="34" charset="0"/>
              <a:ea typeface="+mn-ea"/>
              <a:cs typeface="+mn-cs"/>
            </a:endParaRPr>
          </a:p>
          <a:p>
            <a:pPr marL="342900" marR="0" lvl="0" indent="-342900" algn="l" defTabSz="914400" rtl="0" eaLnBrk="1" fontAlgn="base" latinLnBrk="0" hangingPunct="1">
              <a:lnSpc>
                <a:spcPct val="90000"/>
              </a:lnSpc>
              <a:spcBef>
                <a:spcPts val="1000"/>
              </a:spcBef>
              <a:spcAft>
                <a:spcPts val="0"/>
              </a:spcAft>
              <a:buClrTx/>
              <a:buSzTx/>
              <a:buFont typeface="Arial" panose="020B0604020202020204" pitchFamily="34" charset="0"/>
              <a:buChar char="•"/>
              <a:tabLst/>
              <a:defRPr/>
            </a:pPr>
            <a:r>
              <a:rPr kumimoji="0" lang="es" sz="2400" b="0" i="0" u="none" strike="noStrike" kern="1200" cap="none" spc="0" normalizeH="0" baseline="0" noProof="0">
                <a:ln>
                  <a:noFill/>
                </a:ln>
                <a:solidFill>
                  <a:srgbClr val="0B582E"/>
                </a:solidFill>
                <a:effectLst/>
                <a:uLnTx/>
                <a:uFillTx/>
                <a:latin typeface="Calibri" panose="020F0502020204030204" pitchFamily="34" charset="0"/>
                <a:ea typeface="+mn-ea"/>
                <a:cs typeface="+mn-cs"/>
              </a:rPr>
              <a:t>Respeto</a:t>
            </a:r>
          </a:p>
          <a:p>
            <a:pPr marL="342900" marR="0" lvl="0" indent="-342900" algn="l" defTabSz="914400" rtl="0" eaLnBrk="1" fontAlgn="base" latinLnBrk="0" hangingPunct="1">
              <a:lnSpc>
                <a:spcPct val="90000"/>
              </a:lnSpc>
              <a:spcBef>
                <a:spcPts val="1000"/>
              </a:spcBef>
              <a:spcAft>
                <a:spcPts val="0"/>
              </a:spcAft>
              <a:buClrTx/>
              <a:buSzTx/>
              <a:buFont typeface="Arial" panose="020B0604020202020204" pitchFamily="34" charset="0"/>
              <a:buChar char="•"/>
              <a:tabLst/>
              <a:defRPr/>
            </a:pPr>
            <a:r>
              <a:rPr kumimoji="0" lang="es" sz="2400" b="0" i="0" u="none" strike="noStrike" kern="1200" cap="none" spc="0" normalizeH="0" baseline="0" noProof="0">
                <a:ln>
                  <a:noFill/>
                </a:ln>
                <a:solidFill>
                  <a:srgbClr val="0B582E"/>
                </a:solidFill>
                <a:effectLst/>
                <a:uLnTx/>
                <a:uFillTx/>
                <a:latin typeface="Calibri" panose="020F0502020204030204" pitchFamily="34" charset="0"/>
                <a:ea typeface="+mn-ea"/>
                <a:cs typeface="+mn-cs"/>
              </a:rPr>
              <a:t>Flexibilidad</a:t>
            </a:r>
            <a:endParaRPr kumimoji="0" lang="hr-BA" sz="2400" b="0" i="0" u="none" strike="noStrike" kern="1200" cap="none" spc="0" normalizeH="0" baseline="0" noProof="0">
              <a:ln>
                <a:noFill/>
              </a:ln>
              <a:solidFill>
                <a:srgbClr val="0B582E"/>
              </a:solidFill>
              <a:effectLst/>
              <a:uLnTx/>
              <a:uFillTx/>
              <a:latin typeface="Arial" panose="020B0604020202020204" pitchFamily="34" charset="0"/>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a:buNone/>
              <a:tabLst/>
              <a:defRPr/>
            </a:pPr>
            <a:endParaRPr kumimoji="0" lang="en-IE" sz="2400" b="0" i="0" u="none" strike="noStrike" kern="1200" cap="none" spc="0" normalizeH="0" baseline="0" noProof="0">
              <a:ln>
                <a:noFill/>
              </a:ln>
              <a:solidFill>
                <a:srgbClr val="0B582E"/>
              </a:solidFill>
              <a:effectLst/>
              <a:uLnTx/>
              <a:uFillTx/>
              <a:latin typeface="Calibri" panose="020F0502020204030204"/>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a:buNone/>
              <a:tabLst/>
              <a:defRPr/>
            </a:pPr>
            <a:endParaRPr kumimoji="0" lang="en-IE" sz="2400" b="0" i="0" u="none" strike="noStrike" kern="1200" cap="none" spc="0" normalizeH="0" baseline="0" noProof="0">
              <a:ln>
                <a:noFill/>
              </a:ln>
              <a:solidFill>
                <a:srgbClr val="0B582E"/>
              </a:solidFill>
              <a:effectLst/>
              <a:uLnTx/>
              <a:uFillTx/>
              <a:latin typeface="Calibri" panose="020F0502020204030204"/>
              <a:ea typeface="+mn-ea"/>
              <a:cs typeface="+mn-cs"/>
            </a:endParaRP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s" sz="2400" b="0" i="0" u="none" strike="noStrike" kern="1200" cap="none" spc="0" normalizeH="0" baseline="0" noProof="0">
                <a:ln>
                  <a:noFill/>
                </a:ln>
                <a:solidFill>
                  <a:srgbClr val="0B582E"/>
                </a:solidFill>
                <a:effectLst/>
                <a:uLnTx/>
                <a:uFillTx/>
                <a:latin typeface="Calibri" panose="020F0502020204030204"/>
                <a:ea typeface="+mn-ea"/>
                <a:cs typeface="+mn-cs"/>
              </a:rPr>
              <a:t>Honestidad</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s" sz="2400" b="0" i="0" u="none" strike="noStrike" kern="1200" cap="none" spc="0" normalizeH="0" baseline="0" noProof="0">
                <a:ln>
                  <a:noFill/>
                </a:ln>
                <a:solidFill>
                  <a:srgbClr val="0B582E"/>
                </a:solidFill>
                <a:effectLst/>
                <a:uLnTx/>
                <a:uFillTx/>
                <a:latin typeface="Calibri" panose="020F0502020204030204"/>
                <a:ea typeface="+mn-ea"/>
                <a:cs typeface="+mn-cs"/>
              </a:rPr>
              <a:t>Auto confianza</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s" sz="2400" b="0" i="0" u="none" strike="noStrike" kern="1200" cap="none" spc="0" normalizeH="0" baseline="0" noProof="0">
                <a:ln>
                  <a:noFill/>
                </a:ln>
                <a:solidFill>
                  <a:srgbClr val="0B582E"/>
                </a:solidFill>
                <a:effectLst/>
                <a:uLnTx/>
                <a:uFillTx/>
                <a:latin typeface="Calibri" panose="020F0502020204030204"/>
                <a:ea typeface="+mn-ea"/>
                <a:cs typeface="+mn-cs"/>
              </a:rPr>
              <a:t>Inteligencia emocional</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s" sz="2400" b="0" i="0" u="none" strike="noStrike" kern="1200" cap="none" spc="0" normalizeH="0" baseline="0" noProof="0" err="1">
                <a:ln>
                  <a:noFill/>
                </a:ln>
                <a:solidFill>
                  <a:srgbClr val="0B582E"/>
                </a:solidFill>
                <a:effectLst/>
                <a:uLnTx/>
                <a:uFillTx/>
                <a:latin typeface="Calibri" panose="020F0502020204030204"/>
                <a:ea typeface="+mn-ea"/>
                <a:cs typeface="+mn-cs"/>
              </a:rPr>
              <a:t>persistencia</a:t>
            </a:r>
            <a:endParaRPr kumimoji="0" lang="en-IE" sz="2400" b="0" i="0" u="none" strike="noStrike" kern="1200" cap="none" spc="0" normalizeH="0" baseline="0" noProof="0">
              <a:ln>
                <a:noFill/>
              </a:ln>
              <a:solidFill>
                <a:srgbClr val="0B582E"/>
              </a:solidFill>
              <a:effectLst/>
              <a:uLnTx/>
              <a:uFillTx/>
              <a:latin typeface="Calibri" panose="020F0502020204030204"/>
              <a:ea typeface="+mn-ea"/>
              <a:cs typeface="+mn-cs"/>
            </a:endParaRP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s" sz="2400" b="0" i="0" u="none" strike="noStrike" kern="1200" cap="none" spc="0" normalizeH="0" baseline="0" noProof="0">
                <a:ln>
                  <a:noFill/>
                </a:ln>
                <a:solidFill>
                  <a:srgbClr val="0B582E"/>
                </a:solidFill>
                <a:effectLst/>
                <a:uLnTx/>
                <a:uFillTx/>
                <a:latin typeface="Calibri" panose="020F0502020204030204"/>
                <a:ea typeface="+mn-ea"/>
                <a:cs typeface="+mn-cs"/>
              </a:rPr>
              <a:t>Paciencia</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s" sz="2400" b="0" i="0" u="none" strike="noStrike" kern="1200" cap="none" spc="0" normalizeH="0" baseline="0" noProof="0">
                <a:ln>
                  <a:noFill/>
                </a:ln>
                <a:solidFill>
                  <a:srgbClr val="0B582E"/>
                </a:solidFill>
                <a:effectLst/>
                <a:uLnTx/>
                <a:uFillTx/>
                <a:latin typeface="Calibri" panose="020F0502020204030204"/>
                <a:ea typeface="+mn-ea"/>
                <a:cs typeface="+mn-cs"/>
              </a:rPr>
              <a:t>Una capacidad de influencia</a:t>
            </a:r>
            <a:endParaRPr kumimoji="0" lang="en-RU" sz="2400" b="0" i="0" u="none" strike="noStrike" kern="1200" cap="none" spc="0" normalizeH="0" baseline="0" noProof="0">
              <a:ln>
                <a:noFill/>
              </a:ln>
              <a:solidFill>
                <a:srgbClr val="0B582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48700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78C9E4A-2973-E9DA-2D07-1C31AA1D50D9}"/>
              </a:ext>
            </a:extLst>
          </p:cNvPr>
          <p:cNvSpPr>
            <a:spLocks noGrp="1"/>
          </p:cNvSpPr>
          <p:nvPr>
            <p:ph type="body" sz="quarter" idx="16"/>
          </p:nvPr>
        </p:nvSpPr>
        <p:spPr>
          <a:xfrm>
            <a:off x="363793" y="1042493"/>
            <a:ext cx="3636779" cy="3937001"/>
          </a:xfrm>
        </p:spPr>
        <p:txBody>
          <a:bodyPr>
            <a:normAutofit/>
          </a:bodyPr>
          <a:lstStyle/>
          <a:p>
            <a:r>
              <a:rPr lang="es" dirty="0">
                <a:solidFill>
                  <a:srgbClr val="0B582E"/>
                </a:solidFill>
              </a:rPr>
              <a:t>Un consejo importante:</a:t>
            </a:r>
          </a:p>
          <a:p>
            <a:endParaRPr lang="en-US" sz="800" dirty="0">
              <a:solidFill>
                <a:srgbClr val="0B582E"/>
              </a:solidFill>
            </a:endParaRPr>
          </a:p>
          <a:p>
            <a:r>
              <a:rPr lang="es" dirty="0"/>
              <a:t>Tener Autoconciencia y Conciencia de los Demás desde el principio…</a:t>
            </a:r>
          </a:p>
          <a:p>
            <a:endParaRPr lang="en-IE" dirty="0"/>
          </a:p>
        </p:txBody>
      </p:sp>
      <p:sp>
        <p:nvSpPr>
          <p:cNvPr id="4" name="Text Placeholder 1">
            <a:extLst>
              <a:ext uri="{FF2B5EF4-FFF2-40B4-BE49-F238E27FC236}">
                <a16:creationId xmlns:a16="http://schemas.microsoft.com/office/drawing/2014/main" id="{B2306D15-4D38-8BC6-D382-C5AE9CD573C4}"/>
              </a:ext>
            </a:extLst>
          </p:cNvPr>
          <p:cNvSpPr>
            <a:spLocks noGrp="1"/>
          </p:cNvSpPr>
          <p:nvPr>
            <p:ph type="body" sz="quarter" idx="18"/>
          </p:nvPr>
        </p:nvSpPr>
        <p:spPr>
          <a:xfrm>
            <a:off x="4638675" y="661988"/>
            <a:ext cx="6970713" cy="5281612"/>
          </a:xfrm>
        </p:spPr>
        <p:txBody>
          <a:bodyPr anchor="ctr">
            <a:normAutofit lnSpcReduction="10000"/>
          </a:bodyPr>
          <a:lstStyle/>
          <a:p>
            <a:pPr marL="0" indent="0"/>
            <a:endParaRPr lang="en-US"/>
          </a:p>
          <a:p>
            <a:pPr marL="0" indent="0"/>
            <a:r>
              <a:rPr lang="es"/>
              <a:t>Antes de iniciar una colaboración con un proveedor, es importante evaluar no solo lo que busca de la relación, </a:t>
            </a:r>
            <a:r>
              <a:rPr lang="es" b="1"/>
              <a:t>sino que también debe tener en cuenta lo que busca la otra parte. </a:t>
            </a:r>
            <a:r>
              <a:rPr lang="es"/>
              <a:t>Solo al comprender los deseos de cada uno puede esperar satisfacer las necesidades de ambas partes en un escenario de ganar-ganar.</a:t>
            </a:r>
          </a:p>
          <a:p>
            <a:pPr marL="0" indent="0"/>
            <a:endParaRPr lang="en-US"/>
          </a:p>
          <a:p>
            <a:pPr marL="0" indent="0"/>
            <a:endParaRPr lang="en-US"/>
          </a:p>
          <a:p>
            <a:pPr marL="0" indent="0"/>
            <a:endParaRPr lang="en-US"/>
          </a:p>
          <a:p>
            <a:pPr marL="0" indent="0"/>
            <a:r>
              <a:rPr lang="es"/>
              <a:t>Si solo busca un escenario en el que solo usted obtiene lo que quiere, pero la otra parte está en desventaja, creará hostilidad y es menos probable que termine obteniendo el resultado que desea.</a:t>
            </a:r>
            <a:endParaRPr lang="en-RU"/>
          </a:p>
        </p:txBody>
      </p:sp>
      <p:pic>
        <p:nvPicPr>
          <p:cNvPr id="6" name="Graphic 5" descr="Close with solid fill">
            <a:extLst>
              <a:ext uri="{FF2B5EF4-FFF2-40B4-BE49-F238E27FC236}">
                <a16:creationId xmlns:a16="http://schemas.microsoft.com/office/drawing/2014/main" id="{D13D8F39-B838-4EE7-D2DE-33CB411C64E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578350" y="3590460"/>
            <a:ext cx="914400" cy="914400"/>
          </a:xfrm>
          <a:prstGeom prst="rect">
            <a:avLst/>
          </a:prstGeom>
        </p:spPr>
      </p:pic>
      <p:pic>
        <p:nvPicPr>
          <p:cNvPr id="8" name="Graphic 7" descr="Checkmark with solid fill">
            <a:extLst>
              <a:ext uri="{FF2B5EF4-FFF2-40B4-BE49-F238E27FC236}">
                <a16:creationId xmlns:a16="http://schemas.microsoft.com/office/drawing/2014/main" id="{C022CAC6-7667-B423-40A1-F7684283142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638675" y="457200"/>
            <a:ext cx="914400" cy="914400"/>
          </a:xfrm>
          <a:prstGeom prst="rect">
            <a:avLst/>
          </a:prstGeom>
        </p:spPr>
      </p:pic>
    </p:spTree>
    <p:extLst>
      <p:ext uri="{BB962C8B-B14F-4D97-AF65-F5344CB8AC3E}">
        <p14:creationId xmlns:p14="http://schemas.microsoft.com/office/powerpoint/2010/main" val="30486955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9C98862-2428-08F3-CE7C-8403BB5BF694}"/>
              </a:ext>
            </a:extLst>
          </p:cNvPr>
          <p:cNvSpPr>
            <a:spLocks noGrp="1"/>
          </p:cNvSpPr>
          <p:nvPr>
            <p:ph type="body" sz="quarter" idx="16"/>
          </p:nvPr>
        </p:nvSpPr>
        <p:spPr>
          <a:xfrm>
            <a:off x="410288" y="1718848"/>
            <a:ext cx="3089893" cy="2767415"/>
          </a:xfrm>
        </p:spPr>
        <p:txBody>
          <a:bodyPr/>
          <a:lstStyle/>
          <a:p>
            <a:r>
              <a:rPr lang="es"/>
              <a:t>Errores comunes del proceso de colaboración</a:t>
            </a:r>
          </a:p>
        </p:txBody>
      </p:sp>
      <p:sp>
        <p:nvSpPr>
          <p:cNvPr id="4" name="Text Placeholder 2">
            <a:extLst>
              <a:ext uri="{FF2B5EF4-FFF2-40B4-BE49-F238E27FC236}">
                <a16:creationId xmlns:a16="http://schemas.microsoft.com/office/drawing/2014/main" id="{DC5EDE99-D685-23C4-DF3B-E17296E9EFEF}"/>
              </a:ext>
            </a:extLst>
          </p:cNvPr>
          <p:cNvSpPr txBox="1">
            <a:spLocks noGrp="1"/>
          </p:cNvSpPr>
          <p:nvPr>
            <p:ph type="body" sz="quarter" idx="18"/>
          </p:nvPr>
        </p:nvSpPr>
        <p:spPr>
          <a:xfrm>
            <a:off x="4638675" y="592667"/>
            <a:ext cx="6970713" cy="5672665"/>
          </a:xfrm>
          <a:prstGeom prst="rect">
            <a:avLst/>
          </a:prstGeom>
        </p:spPr>
        <p:txBody>
          <a:bodyPr anchor="ctr">
            <a:normAutofit fontScale="77500" lnSpcReduction="2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20000"/>
              </a:lnSpc>
              <a:buNone/>
            </a:pPr>
            <a:endParaRPr lang="en-US">
              <a:solidFill>
                <a:schemeClr val="bg1"/>
              </a:solidFill>
            </a:endParaRPr>
          </a:p>
          <a:p>
            <a:pPr>
              <a:lnSpc>
                <a:spcPct val="120000"/>
              </a:lnSpc>
            </a:pPr>
            <a:r>
              <a:rPr lang="es">
                <a:solidFill>
                  <a:schemeClr val="bg1"/>
                </a:solidFill>
              </a:rPr>
              <a:t>Estar poco preparado</a:t>
            </a:r>
          </a:p>
          <a:p>
            <a:pPr>
              <a:lnSpc>
                <a:spcPct val="120000"/>
              </a:lnSpc>
            </a:pPr>
            <a:r>
              <a:rPr lang="es">
                <a:solidFill>
                  <a:schemeClr val="bg1"/>
                </a:solidFill>
              </a:rPr>
              <a:t>Asumiendo que todo está bien</a:t>
            </a:r>
          </a:p>
          <a:p>
            <a:pPr>
              <a:lnSpc>
                <a:spcPct val="120000"/>
              </a:lnSpc>
            </a:pPr>
            <a:r>
              <a:rPr lang="es">
                <a:solidFill>
                  <a:schemeClr val="bg1"/>
                </a:solidFill>
              </a:rPr>
              <a:t>Ceder demasiado rápido</a:t>
            </a:r>
          </a:p>
          <a:p>
            <a:pPr>
              <a:lnSpc>
                <a:spcPct val="120000"/>
              </a:lnSpc>
            </a:pPr>
            <a:r>
              <a:rPr lang="es">
                <a:solidFill>
                  <a:schemeClr val="bg1"/>
                </a:solidFill>
              </a:rPr>
              <a:t>Deja que las emociones saquen lo mejor de ti</a:t>
            </a:r>
          </a:p>
          <a:p>
            <a:pPr>
              <a:lnSpc>
                <a:spcPct val="120000"/>
              </a:lnSpc>
            </a:pPr>
            <a:r>
              <a:rPr lang="es">
                <a:solidFill>
                  <a:schemeClr val="bg1"/>
                </a:solidFill>
              </a:rPr>
              <a:t>Exceso de seguridad</a:t>
            </a:r>
          </a:p>
          <a:p>
            <a:pPr>
              <a:lnSpc>
                <a:spcPct val="120000"/>
              </a:lnSpc>
            </a:pPr>
            <a:r>
              <a:rPr lang="es">
                <a:solidFill>
                  <a:schemeClr val="bg1"/>
                </a:solidFill>
              </a:rPr>
              <a:t>Ser demasiado fijo en su enfoque</a:t>
            </a:r>
          </a:p>
          <a:p>
            <a:pPr>
              <a:lnSpc>
                <a:spcPct val="120000"/>
              </a:lnSpc>
            </a:pPr>
            <a:r>
              <a:rPr lang="es">
                <a:solidFill>
                  <a:schemeClr val="bg1"/>
                </a:solidFill>
              </a:rPr>
              <a:t>No hacer preguntas específicas (las 5 preguntas clave: ¿Quién? ¿Qué? ¿Dónde? ¿Cuándo? ¿Por qué?)</a:t>
            </a:r>
          </a:p>
          <a:p>
            <a:pPr>
              <a:lnSpc>
                <a:spcPct val="120000"/>
              </a:lnSpc>
            </a:pPr>
            <a:r>
              <a:rPr lang="es">
                <a:solidFill>
                  <a:schemeClr val="bg1"/>
                </a:solidFill>
              </a:rPr>
              <a:t>Asumir que las colaboraciones interculturales son como colaboraciones "locales"</a:t>
            </a:r>
          </a:p>
          <a:p>
            <a:pPr>
              <a:lnSpc>
                <a:spcPct val="120000"/>
              </a:lnSpc>
            </a:pPr>
            <a:r>
              <a:rPr lang="es">
                <a:solidFill>
                  <a:schemeClr val="bg1"/>
                </a:solidFill>
              </a:rPr>
              <a:t>Basándose en el rendimiento anterior ' </a:t>
            </a:r>
            <a:r>
              <a:rPr lang="es" i="1">
                <a:solidFill>
                  <a:schemeClr val="bg1"/>
                </a:solidFill>
              </a:rPr>
              <a:t>funcionó la última vez </a:t>
            </a:r>
            <a:r>
              <a:rPr lang="es">
                <a:solidFill>
                  <a:schemeClr val="bg1"/>
                </a:solidFill>
              </a:rPr>
              <a:t>'</a:t>
            </a:r>
          </a:p>
          <a:p>
            <a:pPr>
              <a:lnSpc>
                <a:spcPct val="120000"/>
              </a:lnSpc>
            </a:pPr>
            <a:endParaRPr lang="en-GB">
              <a:solidFill>
                <a:schemeClr val="bg1"/>
              </a:solidFill>
            </a:endParaRPr>
          </a:p>
          <a:p>
            <a:pPr>
              <a:lnSpc>
                <a:spcPct val="120000"/>
              </a:lnSpc>
            </a:pPr>
            <a:endParaRPr lang="en-GB">
              <a:solidFill>
                <a:schemeClr val="bg1"/>
              </a:solidFill>
            </a:endParaRPr>
          </a:p>
        </p:txBody>
      </p:sp>
    </p:spTree>
    <p:extLst>
      <p:ext uri="{BB962C8B-B14F-4D97-AF65-F5344CB8AC3E}">
        <p14:creationId xmlns:p14="http://schemas.microsoft.com/office/powerpoint/2010/main" val="12791944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CC0E249-12B9-66ED-7CD4-22F2804B6C67}"/>
              </a:ext>
            </a:extLst>
          </p:cNvPr>
          <p:cNvSpPr>
            <a:spLocks noGrp="1"/>
          </p:cNvSpPr>
          <p:nvPr>
            <p:ph type="body" sz="quarter" idx="25"/>
          </p:nvPr>
        </p:nvSpPr>
        <p:spPr>
          <a:xfrm>
            <a:off x="558800" y="4047067"/>
            <a:ext cx="2505027" cy="2364731"/>
          </a:xfrm>
        </p:spPr>
        <p:txBody>
          <a:bodyPr>
            <a:normAutofit fontScale="92500" lnSpcReduction="20000"/>
          </a:bodyPr>
          <a:lstStyle/>
          <a:p>
            <a:pPr marL="0" indent="0"/>
            <a:r>
              <a:rPr lang="es"/>
              <a:t>Esto es crucial para obtener una mejor comprensión de lo que la otra parte está buscando. Desea asegurarse de que está escuchando y cuestionando para que cada lado sepa lo que se busca</a:t>
            </a:r>
          </a:p>
          <a:p>
            <a:pPr marL="0" indent="0"/>
            <a:endParaRPr lang="en-IE"/>
          </a:p>
        </p:txBody>
      </p:sp>
      <p:sp>
        <p:nvSpPr>
          <p:cNvPr id="3" name="Text Placeholder 2">
            <a:extLst>
              <a:ext uri="{FF2B5EF4-FFF2-40B4-BE49-F238E27FC236}">
                <a16:creationId xmlns:a16="http://schemas.microsoft.com/office/drawing/2014/main" id="{147A26A4-34F0-BC8E-C72A-CDEDDE4D1682}"/>
              </a:ext>
            </a:extLst>
          </p:cNvPr>
          <p:cNvSpPr>
            <a:spLocks noGrp="1"/>
          </p:cNvSpPr>
          <p:nvPr>
            <p:ph type="body" sz="quarter" idx="31"/>
          </p:nvPr>
        </p:nvSpPr>
        <p:spPr>
          <a:xfrm>
            <a:off x="3452905" y="4047067"/>
            <a:ext cx="2314856" cy="2364731"/>
          </a:xfrm>
        </p:spPr>
        <p:txBody>
          <a:bodyPr>
            <a:normAutofit fontScale="85000" lnSpcReduction="20000"/>
          </a:bodyPr>
          <a:lstStyle/>
          <a:p>
            <a:pPr marL="0" indent="0"/>
            <a:r>
              <a:rPr lang="es"/>
              <a:t>La etapa de aclaración es simplemente para garantizar que ambas partes hayan identificado y establecido un terreno común sobre el cual comenzar su colaboración y minimizar los malentendidos.</a:t>
            </a:r>
          </a:p>
          <a:p>
            <a:pPr marL="0" indent="0"/>
            <a:endParaRPr lang="en-IE"/>
          </a:p>
        </p:txBody>
      </p:sp>
      <p:sp>
        <p:nvSpPr>
          <p:cNvPr id="4" name="Text Placeholder 3">
            <a:extLst>
              <a:ext uri="{FF2B5EF4-FFF2-40B4-BE49-F238E27FC236}">
                <a16:creationId xmlns:a16="http://schemas.microsoft.com/office/drawing/2014/main" id="{19362562-624E-F5B4-7F0C-3FCB703A38E6}"/>
              </a:ext>
            </a:extLst>
          </p:cNvPr>
          <p:cNvSpPr>
            <a:spLocks noGrp="1"/>
          </p:cNvSpPr>
          <p:nvPr>
            <p:ph type="body" sz="quarter" idx="35"/>
          </p:nvPr>
        </p:nvSpPr>
        <p:spPr>
          <a:xfrm>
            <a:off x="6424240" y="4047067"/>
            <a:ext cx="2061046" cy="2364731"/>
          </a:xfrm>
        </p:spPr>
        <p:txBody>
          <a:bodyPr>
            <a:normAutofit fontScale="92500" lnSpcReduction="20000"/>
          </a:bodyPr>
          <a:lstStyle/>
          <a:p>
            <a:pPr marL="0" indent="0"/>
            <a:r>
              <a:rPr lang="es"/>
              <a:t>Como se mencionó, un resultado de ganar-ganar es el mejor resultado. A veces, puede que no sea posible, pero debería ser por lo que ambas partes se esfuerzan.</a:t>
            </a:r>
          </a:p>
          <a:p>
            <a:pPr marL="0" indent="0"/>
            <a:endParaRPr lang="en-IE"/>
          </a:p>
        </p:txBody>
      </p:sp>
      <p:sp>
        <p:nvSpPr>
          <p:cNvPr id="5" name="Text Placeholder 4">
            <a:extLst>
              <a:ext uri="{FF2B5EF4-FFF2-40B4-BE49-F238E27FC236}">
                <a16:creationId xmlns:a16="http://schemas.microsoft.com/office/drawing/2014/main" id="{EA1C319B-97C0-A9CC-8361-474A337917D0}"/>
              </a:ext>
            </a:extLst>
          </p:cNvPr>
          <p:cNvSpPr>
            <a:spLocks noGrp="1"/>
          </p:cNvSpPr>
          <p:nvPr>
            <p:ph type="body" sz="quarter" idx="37"/>
          </p:nvPr>
        </p:nvSpPr>
        <p:spPr>
          <a:xfrm>
            <a:off x="9395575" y="4047067"/>
            <a:ext cx="2061046" cy="2364731"/>
          </a:xfrm>
        </p:spPr>
        <p:txBody>
          <a:bodyPr>
            <a:normAutofit fontScale="85000" lnSpcReduction="10000"/>
          </a:bodyPr>
          <a:lstStyle/>
          <a:p>
            <a:pPr marL="0" indent="0"/>
            <a:r>
              <a:rPr lang="es"/>
              <a:t>Cada parte debe mantener la mente abierta para que se pueda lograr la mejor solución para todas las partes. Los acuerdos deben ser claros para todas las partes, sin ambigüedad.</a:t>
            </a:r>
          </a:p>
          <a:p>
            <a:pPr marL="0" indent="0"/>
            <a:endParaRPr lang="en-IE"/>
          </a:p>
        </p:txBody>
      </p:sp>
      <p:sp>
        <p:nvSpPr>
          <p:cNvPr id="6" name="Text Placeholder 5">
            <a:extLst>
              <a:ext uri="{FF2B5EF4-FFF2-40B4-BE49-F238E27FC236}">
                <a16:creationId xmlns:a16="http://schemas.microsoft.com/office/drawing/2014/main" id="{39C55D40-C95E-DBDE-D550-BA08105B2614}"/>
              </a:ext>
            </a:extLst>
          </p:cNvPr>
          <p:cNvSpPr>
            <a:spLocks noGrp="1"/>
          </p:cNvSpPr>
          <p:nvPr>
            <p:ph type="body" sz="quarter" idx="29"/>
          </p:nvPr>
        </p:nvSpPr>
        <p:spPr/>
        <p:txBody>
          <a:bodyPr>
            <a:normAutofit lnSpcReduction="10000"/>
          </a:bodyPr>
          <a:lstStyle/>
          <a:p>
            <a:r>
              <a:rPr lang="es" b="1">
                <a:solidFill>
                  <a:srgbClr val="0B582E"/>
                </a:solidFill>
              </a:rPr>
              <a:t>Las cuatro FASES principales del proceso…</a:t>
            </a:r>
          </a:p>
        </p:txBody>
      </p:sp>
      <p:sp>
        <p:nvSpPr>
          <p:cNvPr id="7" name="Text Placeholder 7">
            <a:extLst>
              <a:ext uri="{FF2B5EF4-FFF2-40B4-BE49-F238E27FC236}">
                <a16:creationId xmlns:a16="http://schemas.microsoft.com/office/drawing/2014/main" id="{156C6D1C-CE56-287E-530B-F2A6D0D0CB9E}"/>
              </a:ext>
            </a:extLst>
          </p:cNvPr>
          <p:cNvSpPr txBox="1">
            <a:spLocks/>
          </p:cNvSpPr>
          <p:nvPr/>
        </p:nvSpPr>
        <p:spPr>
          <a:xfrm>
            <a:off x="984216" y="2179621"/>
            <a:ext cx="1581184" cy="34470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 sz="2400">
                <a:solidFill>
                  <a:schemeClr val="bg1"/>
                </a:solidFill>
              </a:rPr>
              <a:t>Fase de Discusión</a:t>
            </a:r>
            <a:endParaRPr lang="en-RU" sz="2400">
              <a:solidFill>
                <a:schemeClr val="bg1"/>
              </a:solidFill>
            </a:endParaRPr>
          </a:p>
        </p:txBody>
      </p:sp>
      <p:sp>
        <p:nvSpPr>
          <p:cNvPr id="9" name="TextBox 8">
            <a:extLst>
              <a:ext uri="{FF2B5EF4-FFF2-40B4-BE49-F238E27FC236}">
                <a16:creationId xmlns:a16="http://schemas.microsoft.com/office/drawing/2014/main" id="{278129F0-C785-F4A2-941B-8939299C45E2}"/>
              </a:ext>
            </a:extLst>
          </p:cNvPr>
          <p:cNvSpPr txBox="1"/>
          <p:nvPr/>
        </p:nvSpPr>
        <p:spPr>
          <a:xfrm>
            <a:off x="3666067" y="2169900"/>
            <a:ext cx="1667933" cy="830997"/>
          </a:xfrm>
          <a:prstGeom prst="rect">
            <a:avLst/>
          </a:prstGeom>
          <a:noFill/>
        </p:spPr>
        <p:txBody>
          <a:bodyPr wrap="square">
            <a:spAutoFit/>
          </a:bodyPr>
          <a:lstStyle/>
          <a:p>
            <a:pPr algn="ctr"/>
            <a:r>
              <a:rPr lang="es" sz="2400">
                <a:solidFill>
                  <a:schemeClr val="bg1"/>
                </a:solidFill>
              </a:rPr>
              <a:t>Fase de Aclaración</a:t>
            </a:r>
          </a:p>
        </p:txBody>
      </p:sp>
      <p:sp>
        <p:nvSpPr>
          <p:cNvPr id="10" name="TextBox 9">
            <a:extLst>
              <a:ext uri="{FF2B5EF4-FFF2-40B4-BE49-F238E27FC236}">
                <a16:creationId xmlns:a16="http://schemas.microsoft.com/office/drawing/2014/main" id="{ACB59D21-D238-F763-8170-B3E594B9E10B}"/>
              </a:ext>
            </a:extLst>
          </p:cNvPr>
          <p:cNvSpPr txBox="1"/>
          <p:nvPr/>
        </p:nvSpPr>
        <p:spPr>
          <a:xfrm>
            <a:off x="9592131" y="2108827"/>
            <a:ext cx="1667933" cy="830997"/>
          </a:xfrm>
          <a:prstGeom prst="rect">
            <a:avLst/>
          </a:prstGeom>
          <a:noFill/>
        </p:spPr>
        <p:txBody>
          <a:bodyPr wrap="square">
            <a:spAutoFit/>
          </a:bodyPr>
          <a:lstStyle/>
          <a:p>
            <a:pPr algn="ctr"/>
            <a:r>
              <a:rPr lang="es" sz="2400">
                <a:solidFill>
                  <a:schemeClr val="bg1"/>
                </a:solidFill>
              </a:rPr>
              <a:t>Fase de Acuerdo</a:t>
            </a:r>
          </a:p>
        </p:txBody>
      </p:sp>
      <p:sp>
        <p:nvSpPr>
          <p:cNvPr id="11" name="TextBox 10">
            <a:extLst>
              <a:ext uri="{FF2B5EF4-FFF2-40B4-BE49-F238E27FC236}">
                <a16:creationId xmlns:a16="http://schemas.microsoft.com/office/drawing/2014/main" id="{EE2A67AB-22C0-B32C-D1A9-FA22C98CAF1F}"/>
              </a:ext>
            </a:extLst>
          </p:cNvPr>
          <p:cNvSpPr txBox="1"/>
          <p:nvPr/>
        </p:nvSpPr>
        <p:spPr>
          <a:xfrm>
            <a:off x="6620796" y="2165299"/>
            <a:ext cx="1667933" cy="830997"/>
          </a:xfrm>
          <a:prstGeom prst="rect">
            <a:avLst/>
          </a:prstGeom>
          <a:noFill/>
        </p:spPr>
        <p:txBody>
          <a:bodyPr wrap="square">
            <a:spAutoFit/>
          </a:bodyPr>
          <a:lstStyle/>
          <a:p>
            <a:pPr algn="ctr"/>
            <a:r>
              <a:rPr lang="es" sz="2400">
                <a:solidFill>
                  <a:schemeClr val="bg1"/>
                </a:solidFill>
              </a:rPr>
              <a:t>Fase de Negociación</a:t>
            </a:r>
          </a:p>
        </p:txBody>
      </p:sp>
    </p:spTree>
    <p:extLst>
      <p:ext uri="{BB962C8B-B14F-4D97-AF65-F5344CB8AC3E}">
        <p14:creationId xmlns:p14="http://schemas.microsoft.com/office/powerpoint/2010/main" val="30875536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98FAC07-5647-0B4B-AD26-E78E3A698A1E}"/>
              </a:ext>
            </a:extLst>
          </p:cNvPr>
          <p:cNvSpPr>
            <a:spLocks noGrp="1"/>
          </p:cNvSpPr>
          <p:nvPr>
            <p:ph type="body" sz="quarter" idx="17"/>
          </p:nvPr>
        </p:nvSpPr>
        <p:spPr>
          <a:xfrm>
            <a:off x="5003137" y="2175836"/>
            <a:ext cx="3791493" cy="1881947"/>
          </a:xfrm>
        </p:spPr>
        <p:txBody>
          <a:bodyPr>
            <a:normAutofit fontScale="92500" lnSpcReduction="10000"/>
          </a:bodyPr>
          <a:lstStyle/>
          <a:p>
            <a:r>
              <a:rPr lang="es">
                <a:cs typeface="Calibri"/>
              </a:rPr>
              <a:t>Triunfos Fáciles / Primeros Pasos</a:t>
            </a:r>
          </a:p>
        </p:txBody>
      </p:sp>
      <p:sp>
        <p:nvSpPr>
          <p:cNvPr id="5" name="Text Placeholder 4">
            <a:extLst>
              <a:ext uri="{FF2B5EF4-FFF2-40B4-BE49-F238E27FC236}">
                <a16:creationId xmlns:a16="http://schemas.microsoft.com/office/drawing/2014/main" id="{430A4C18-0205-DC4A-91BE-E2303B132108}"/>
              </a:ext>
            </a:extLst>
          </p:cNvPr>
          <p:cNvSpPr>
            <a:spLocks noGrp="1"/>
          </p:cNvSpPr>
          <p:nvPr>
            <p:ph type="body" sz="quarter" idx="18"/>
          </p:nvPr>
        </p:nvSpPr>
        <p:spPr>
          <a:xfrm>
            <a:off x="5003138" y="819365"/>
            <a:ext cx="3791493" cy="845970"/>
          </a:xfrm>
        </p:spPr>
        <p:txBody>
          <a:bodyPr/>
          <a:lstStyle/>
          <a:p>
            <a:r>
              <a:rPr lang="es"/>
              <a:t>Seccion 3</a:t>
            </a:r>
          </a:p>
        </p:txBody>
      </p:sp>
    </p:spTree>
    <p:extLst>
      <p:ext uri="{BB962C8B-B14F-4D97-AF65-F5344CB8AC3E}">
        <p14:creationId xmlns:p14="http://schemas.microsoft.com/office/powerpoint/2010/main" val="22804388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5DF42C7-B6B0-0855-3807-D2239B9AF908}"/>
              </a:ext>
            </a:extLst>
          </p:cNvPr>
          <p:cNvSpPr>
            <a:spLocks noGrp="1"/>
          </p:cNvSpPr>
          <p:nvPr>
            <p:ph type="body" sz="quarter" idx="16"/>
          </p:nvPr>
        </p:nvSpPr>
        <p:spPr>
          <a:xfrm>
            <a:off x="411246" y="429619"/>
            <a:ext cx="4308887" cy="1720914"/>
          </a:xfrm>
        </p:spPr>
        <p:txBody>
          <a:bodyPr>
            <a:normAutofit/>
          </a:bodyPr>
          <a:lstStyle/>
          <a:p>
            <a:r>
              <a:rPr lang="es">
                <a:solidFill>
                  <a:srgbClr val="297239"/>
                </a:solidFill>
              </a:rPr>
              <a:t>Seis consejos para impulsar las compras sostenibles</a:t>
            </a:r>
            <a:endParaRPr lang="en-IE">
              <a:solidFill>
                <a:srgbClr val="297239"/>
              </a:solidFill>
            </a:endParaRPr>
          </a:p>
        </p:txBody>
      </p:sp>
      <p:sp>
        <p:nvSpPr>
          <p:cNvPr id="4" name="Text Placeholder 3">
            <a:extLst>
              <a:ext uri="{FF2B5EF4-FFF2-40B4-BE49-F238E27FC236}">
                <a16:creationId xmlns:a16="http://schemas.microsoft.com/office/drawing/2014/main" id="{A5BD1A70-4DEF-F02A-1DCA-85E9C223C2FF}"/>
              </a:ext>
            </a:extLst>
          </p:cNvPr>
          <p:cNvSpPr>
            <a:spLocks noGrp="1"/>
          </p:cNvSpPr>
          <p:nvPr>
            <p:ph type="body" sz="quarter" idx="21"/>
          </p:nvPr>
        </p:nvSpPr>
        <p:spPr>
          <a:xfrm>
            <a:off x="610239" y="2875939"/>
            <a:ext cx="1740791" cy="1072896"/>
          </a:xfrm>
        </p:spPr>
        <p:txBody>
          <a:bodyPr>
            <a:normAutofit lnSpcReduction="10000"/>
          </a:bodyPr>
          <a:lstStyle/>
          <a:p>
            <a:pPr marL="0" indent="0"/>
            <a:r>
              <a:rPr lang="es"/>
              <a:t>Hacer un caso de negocios</a:t>
            </a:r>
          </a:p>
        </p:txBody>
      </p:sp>
      <p:sp>
        <p:nvSpPr>
          <p:cNvPr id="5" name="Text Placeholder 4">
            <a:extLst>
              <a:ext uri="{FF2B5EF4-FFF2-40B4-BE49-F238E27FC236}">
                <a16:creationId xmlns:a16="http://schemas.microsoft.com/office/drawing/2014/main" id="{ABECD0C6-F309-4CC7-FDB9-60A1A354C6BA}"/>
              </a:ext>
            </a:extLst>
          </p:cNvPr>
          <p:cNvSpPr>
            <a:spLocks noGrp="1"/>
          </p:cNvSpPr>
          <p:nvPr>
            <p:ph type="body" sz="quarter" idx="26"/>
          </p:nvPr>
        </p:nvSpPr>
        <p:spPr>
          <a:xfrm>
            <a:off x="3532867" y="3782587"/>
            <a:ext cx="2362811" cy="1720913"/>
          </a:xfrm>
        </p:spPr>
        <p:txBody>
          <a:bodyPr>
            <a:normAutofit/>
          </a:bodyPr>
          <a:lstStyle/>
          <a:p>
            <a:pPr marL="0" indent="0"/>
            <a:r>
              <a:rPr lang="es" sz="2000" dirty="0"/>
              <a:t>Encuentre proveedores que se alineen con su objetivo final</a:t>
            </a:r>
          </a:p>
        </p:txBody>
      </p:sp>
      <p:sp>
        <p:nvSpPr>
          <p:cNvPr id="6" name="Text Placeholder 5">
            <a:extLst>
              <a:ext uri="{FF2B5EF4-FFF2-40B4-BE49-F238E27FC236}">
                <a16:creationId xmlns:a16="http://schemas.microsoft.com/office/drawing/2014/main" id="{B4FC3A6D-D647-0200-A5F0-C07056D62EC5}"/>
              </a:ext>
            </a:extLst>
          </p:cNvPr>
          <p:cNvSpPr>
            <a:spLocks noGrp="1"/>
          </p:cNvSpPr>
          <p:nvPr>
            <p:ph type="body" sz="quarter" idx="28"/>
          </p:nvPr>
        </p:nvSpPr>
        <p:spPr/>
        <p:txBody>
          <a:bodyPr/>
          <a:lstStyle/>
          <a:p>
            <a:r>
              <a:rPr lang="es"/>
              <a:t>Haz tu tarea</a:t>
            </a:r>
          </a:p>
        </p:txBody>
      </p:sp>
      <p:sp>
        <p:nvSpPr>
          <p:cNvPr id="7" name="Text Placeholder 6">
            <a:extLst>
              <a:ext uri="{FF2B5EF4-FFF2-40B4-BE49-F238E27FC236}">
                <a16:creationId xmlns:a16="http://schemas.microsoft.com/office/drawing/2014/main" id="{D743846C-31B7-7511-5468-06EF9760575F}"/>
              </a:ext>
            </a:extLst>
          </p:cNvPr>
          <p:cNvSpPr>
            <a:spLocks noGrp="1"/>
          </p:cNvSpPr>
          <p:nvPr>
            <p:ph type="body" sz="quarter" idx="30"/>
          </p:nvPr>
        </p:nvSpPr>
        <p:spPr/>
        <p:txBody>
          <a:bodyPr/>
          <a:lstStyle/>
          <a:p>
            <a:pPr marL="0" indent="0"/>
            <a:r>
              <a:rPr lang="es"/>
              <a:t>Da un paso a la vez</a:t>
            </a:r>
          </a:p>
        </p:txBody>
      </p:sp>
      <p:sp>
        <p:nvSpPr>
          <p:cNvPr id="8" name="Text Placeholder 7">
            <a:extLst>
              <a:ext uri="{FF2B5EF4-FFF2-40B4-BE49-F238E27FC236}">
                <a16:creationId xmlns:a16="http://schemas.microsoft.com/office/drawing/2014/main" id="{54A6B4F0-AF1C-7A7C-4FA4-9F772BD3B7FB}"/>
              </a:ext>
            </a:extLst>
          </p:cNvPr>
          <p:cNvSpPr>
            <a:spLocks noGrp="1"/>
          </p:cNvSpPr>
          <p:nvPr>
            <p:ph type="body" sz="quarter" idx="32"/>
          </p:nvPr>
        </p:nvSpPr>
        <p:spPr>
          <a:xfrm>
            <a:off x="4992692" y="2633110"/>
            <a:ext cx="2236394" cy="1256183"/>
          </a:xfrm>
        </p:spPr>
        <p:txBody>
          <a:bodyPr>
            <a:normAutofit/>
          </a:bodyPr>
          <a:lstStyle/>
          <a:p>
            <a:r>
              <a:rPr lang="es" dirty="0"/>
              <a:t>trabajar en colaboración</a:t>
            </a:r>
          </a:p>
        </p:txBody>
      </p:sp>
      <p:sp>
        <p:nvSpPr>
          <p:cNvPr id="9" name="Text Placeholder 8">
            <a:extLst>
              <a:ext uri="{FF2B5EF4-FFF2-40B4-BE49-F238E27FC236}">
                <a16:creationId xmlns:a16="http://schemas.microsoft.com/office/drawing/2014/main" id="{3C15E81D-24C2-65CE-5937-4D8C31392AC6}"/>
              </a:ext>
            </a:extLst>
          </p:cNvPr>
          <p:cNvSpPr>
            <a:spLocks noGrp="1"/>
          </p:cNvSpPr>
          <p:nvPr>
            <p:ph type="body" sz="quarter" idx="34"/>
          </p:nvPr>
        </p:nvSpPr>
        <p:spPr/>
        <p:txBody>
          <a:bodyPr/>
          <a:lstStyle/>
          <a:p>
            <a:r>
              <a:rPr lang="es"/>
              <a:t>1</a:t>
            </a:r>
          </a:p>
        </p:txBody>
      </p:sp>
      <p:sp>
        <p:nvSpPr>
          <p:cNvPr id="10" name="Text Placeholder 9">
            <a:extLst>
              <a:ext uri="{FF2B5EF4-FFF2-40B4-BE49-F238E27FC236}">
                <a16:creationId xmlns:a16="http://schemas.microsoft.com/office/drawing/2014/main" id="{9C492B4B-77E1-6357-8BE6-55AE7A9A42F9}"/>
              </a:ext>
            </a:extLst>
          </p:cNvPr>
          <p:cNvSpPr>
            <a:spLocks noGrp="1"/>
          </p:cNvSpPr>
          <p:nvPr>
            <p:ph type="body" sz="quarter" idx="38"/>
          </p:nvPr>
        </p:nvSpPr>
        <p:spPr/>
        <p:txBody>
          <a:bodyPr/>
          <a:lstStyle/>
          <a:p>
            <a:r>
              <a:rPr lang="es"/>
              <a:t>6</a:t>
            </a:r>
          </a:p>
        </p:txBody>
      </p:sp>
      <p:sp>
        <p:nvSpPr>
          <p:cNvPr id="11" name="Text Placeholder 10">
            <a:extLst>
              <a:ext uri="{FF2B5EF4-FFF2-40B4-BE49-F238E27FC236}">
                <a16:creationId xmlns:a16="http://schemas.microsoft.com/office/drawing/2014/main" id="{C713EC95-C6D3-E89F-842A-BABF0DFF9BC7}"/>
              </a:ext>
            </a:extLst>
          </p:cNvPr>
          <p:cNvSpPr>
            <a:spLocks noGrp="1"/>
          </p:cNvSpPr>
          <p:nvPr>
            <p:ph type="body" sz="quarter" idx="35"/>
          </p:nvPr>
        </p:nvSpPr>
        <p:spPr/>
        <p:txBody>
          <a:bodyPr/>
          <a:lstStyle/>
          <a:p>
            <a:r>
              <a:rPr lang="es"/>
              <a:t>3</a:t>
            </a:r>
          </a:p>
        </p:txBody>
      </p:sp>
      <p:sp>
        <p:nvSpPr>
          <p:cNvPr id="12" name="Text Placeholder 11">
            <a:extLst>
              <a:ext uri="{FF2B5EF4-FFF2-40B4-BE49-F238E27FC236}">
                <a16:creationId xmlns:a16="http://schemas.microsoft.com/office/drawing/2014/main" id="{389D594E-55B9-386C-B8B1-910C6D7BB3DE}"/>
              </a:ext>
            </a:extLst>
          </p:cNvPr>
          <p:cNvSpPr>
            <a:spLocks noGrp="1"/>
          </p:cNvSpPr>
          <p:nvPr>
            <p:ph type="body" sz="quarter" idx="36"/>
          </p:nvPr>
        </p:nvSpPr>
        <p:spPr/>
        <p:txBody>
          <a:bodyPr/>
          <a:lstStyle/>
          <a:p>
            <a:r>
              <a:rPr lang="es"/>
              <a:t>4</a:t>
            </a:r>
          </a:p>
        </p:txBody>
      </p:sp>
      <p:sp>
        <p:nvSpPr>
          <p:cNvPr id="13" name="Text Placeholder 12">
            <a:extLst>
              <a:ext uri="{FF2B5EF4-FFF2-40B4-BE49-F238E27FC236}">
                <a16:creationId xmlns:a16="http://schemas.microsoft.com/office/drawing/2014/main" id="{086C381B-28C2-3991-0AAC-F8CE68392313}"/>
              </a:ext>
            </a:extLst>
          </p:cNvPr>
          <p:cNvSpPr>
            <a:spLocks noGrp="1"/>
          </p:cNvSpPr>
          <p:nvPr>
            <p:ph type="body" sz="quarter" idx="39"/>
          </p:nvPr>
        </p:nvSpPr>
        <p:spPr/>
        <p:txBody>
          <a:bodyPr/>
          <a:lstStyle/>
          <a:p>
            <a:r>
              <a:rPr lang="es"/>
              <a:t>5</a:t>
            </a:r>
          </a:p>
        </p:txBody>
      </p:sp>
      <p:sp>
        <p:nvSpPr>
          <p:cNvPr id="14" name="Text Placeholder 13">
            <a:extLst>
              <a:ext uri="{FF2B5EF4-FFF2-40B4-BE49-F238E27FC236}">
                <a16:creationId xmlns:a16="http://schemas.microsoft.com/office/drawing/2014/main" id="{AE76BA7B-3E6D-F368-0152-0EDC4B58F48D}"/>
              </a:ext>
            </a:extLst>
          </p:cNvPr>
          <p:cNvSpPr>
            <a:spLocks noGrp="1"/>
          </p:cNvSpPr>
          <p:nvPr>
            <p:ph type="body" sz="quarter" idx="40"/>
          </p:nvPr>
        </p:nvSpPr>
        <p:spPr>
          <a:xfrm>
            <a:off x="1516712" y="4562924"/>
            <a:ext cx="2130961" cy="1246874"/>
          </a:xfrm>
        </p:spPr>
        <p:txBody>
          <a:bodyPr>
            <a:normAutofit/>
          </a:bodyPr>
          <a:lstStyle/>
          <a:p>
            <a:pPr marL="0" indent="0"/>
            <a:r>
              <a:rPr lang="es" sz="2000" dirty="0"/>
              <a:t>Crea una estrategia que funcione para ti</a:t>
            </a:r>
          </a:p>
        </p:txBody>
      </p:sp>
      <p:sp>
        <p:nvSpPr>
          <p:cNvPr id="15" name="Text Placeholder 14">
            <a:extLst>
              <a:ext uri="{FF2B5EF4-FFF2-40B4-BE49-F238E27FC236}">
                <a16:creationId xmlns:a16="http://schemas.microsoft.com/office/drawing/2014/main" id="{5F47A2C4-A74D-5CA4-54B4-4AA75C8D654F}"/>
              </a:ext>
            </a:extLst>
          </p:cNvPr>
          <p:cNvSpPr>
            <a:spLocks noGrp="1"/>
          </p:cNvSpPr>
          <p:nvPr>
            <p:ph type="body" sz="quarter" idx="41"/>
          </p:nvPr>
        </p:nvSpPr>
        <p:spPr/>
        <p:txBody>
          <a:bodyPr/>
          <a:lstStyle/>
          <a:p>
            <a:r>
              <a:rPr lang="es"/>
              <a:t>2</a:t>
            </a:r>
          </a:p>
        </p:txBody>
      </p:sp>
      <p:sp>
        <p:nvSpPr>
          <p:cNvPr id="2" name="TextBox 1">
            <a:extLst>
              <a:ext uri="{FF2B5EF4-FFF2-40B4-BE49-F238E27FC236}">
                <a16:creationId xmlns:a16="http://schemas.microsoft.com/office/drawing/2014/main" id="{ECC802E0-842B-4CEF-F2BE-98536A53E15B}"/>
              </a:ext>
            </a:extLst>
          </p:cNvPr>
          <p:cNvSpPr txBox="1"/>
          <p:nvPr/>
        </p:nvSpPr>
        <p:spPr>
          <a:xfrm>
            <a:off x="9872134" y="6189134"/>
            <a:ext cx="1971524" cy="369332"/>
          </a:xfrm>
          <a:prstGeom prst="rect">
            <a:avLst/>
          </a:prstGeom>
          <a:noFill/>
        </p:spPr>
        <p:txBody>
          <a:bodyPr wrap="square" rtlCol="0">
            <a:spAutoFit/>
          </a:bodyPr>
          <a:lstStyle/>
          <a:p>
            <a:r>
              <a:rPr lang="es">
                <a:hlinkClick r:id="rId2"/>
              </a:rPr>
              <a:t>fuente</a:t>
            </a:r>
            <a:endParaRPr lang="en-IE"/>
          </a:p>
        </p:txBody>
      </p:sp>
    </p:spTree>
    <p:extLst>
      <p:ext uri="{BB962C8B-B14F-4D97-AF65-F5344CB8AC3E}">
        <p14:creationId xmlns:p14="http://schemas.microsoft.com/office/powerpoint/2010/main" val="37155901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98FAC07-5647-0B4B-AD26-E78E3A698A1E}"/>
              </a:ext>
            </a:extLst>
          </p:cNvPr>
          <p:cNvSpPr>
            <a:spLocks noGrp="1"/>
          </p:cNvSpPr>
          <p:nvPr>
            <p:ph type="body" sz="quarter" idx="17"/>
          </p:nvPr>
        </p:nvSpPr>
        <p:spPr>
          <a:xfrm>
            <a:off x="5003138" y="2175836"/>
            <a:ext cx="4784329" cy="1881947"/>
          </a:xfrm>
        </p:spPr>
        <p:txBody>
          <a:bodyPr>
            <a:normAutofit lnSpcReduction="10000"/>
          </a:bodyPr>
          <a:lstStyle/>
          <a:p>
            <a:r>
              <a:rPr lang="es" dirty="0">
                <a:cs typeface="Calibri"/>
              </a:rPr>
              <a:t>¿Qué es la Compra Sostenible?</a:t>
            </a:r>
            <a:endParaRPr lang="en-US" dirty="0"/>
          </a:p>
        </p:txBody>
      </p:sp>
      <p:sp>
        <p:nvSpPr>
          <p:cNvPr id="5" name="Text Placeholder 4">
            <a:extLst>
              <a:ext uri="{FF2B5EF4-FFF2-40B4-BE49-F238E27FC236}">
                <a16:creationId xmlns:a16="http://schemas.microsoft.com/office/drawing/2014/main" id="{430A4C18-0205-DC4A-91BE-E2303B132108}"/>
              </a:ext>
            </a:extLst>
          </p:cNvPr>
          <p:cNvSpPr>
            <a:spLocks noGrp="1"/>
          </p:cNvSpPr>
          <p:nvPr>
            <p:ph type="body" sz="quarter" idx="18"/>
          </p:nvPr>
        </p:nvSpPr>
        <p:spPr>
          <a:xfrm>
            <a:off x="5003138" y="819365"/>
            <a:ext cx="3791493" cy="845970"/>
          </a:xfrm>
        </p:spPr>
        <p:txBody>
          <a:bodyPr/>
          <a:lstStyle/>
          <a:p>
            <a:r>
              <a:rPr lang="es"/>
              <a:t>Sección 1</a:t>
            </a:r>
          </a:p>
        </p:txBody>
      </p:sp>
    </p:spTree>
    <p:extLst>
      <p:ext uri="{BB962C8B-B14F-4D97-AF65-F5344CB8AC3E}">
        <p14:creationId xmlns:p14="http://schemas.microsoft.com/office/powerpoint/2010/main" val="2595005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E11271E-E868-E213-9DA8-C3885988069B}"/>
              </a:ext>
            </a:extLst>
          </p:cNvPr>
          <p:cNvSpPr>
            <a:spLocks noGrp="1"/>
          </p:cNvSpPr>
          <p:nvPr>
            <p:ph type="body" sz="quarter" idx="20"/>
          </p:nvPr>
        </p:nvSpPr>
        <p:spPr>
          <a:xfrm>
            <a:off x="5623803" y="1560875"/>
            <a:ext cx="5532910" cy="4306547"/>
          </a:xfrm>
        </p:spPr>
        <p:txBody>
          <a:bodyPr/>
          <a:lstStyle/>
          <a:p>
            <a:r>
              <a:rPr lang="es" sz="2000" dirty="0"/>
              <a:t>H</a:t>
            </a:r>
            <a:r>
              <a:rPr lang="es-ES" sz="2000" dirty="0"/>
              <a:t>a</a:t>
            </a:r>
            <a:r>
              <a:rPr lang="es" sz="2000" dirty="0"/>
              <a:t>s decidido que ya es hora de darle forma a un programa integral de sostenibilidad , pero ¿por dónde empezar?</a:t>
            </a:r>
          </a:p>
          <a:p>
            <a:r>
              <a:rPr lang="es" sz="2000" dirty="0"/>
              <a:t>El primer paso para lograr un cambio duradero es identificar a las partes interesadas clave y a los responsables de la toma de decisiones relacionados con su empresa y comunicarles su caso de negocio. Elabore una presentación que explique </a:t>
            </a:r>
            <a:r>
              <a:rPr lang="es" sz="2000" b="1" dirty="0"/>
              <a:t>por qué las compras sostenibles son esenciales </a:t>
            </a:r>
            <a:r>
              <a:rPr lang="es" sz="2000" dirty="0"/>
              <a:t>y cómo contribuirá a los resultados de la empresa.</a:t>
            </a:r>
          </a:p>
          <a:p>
            <a:r>
              <a:rPr lang="es" sz="2000" dirty="0"/>
              <a:t>Identifique a otros porristas dentro o fuera de la empresa que lo defenderán y apoyarán sus esfuerzos.</a:t>
            </a:r>
          </a:p>
          <a:p>
            <a:endParaRPr lang="en-IE" sz="2000" dirty="0"/>
          </a:p>
        </p:txBody>
      </p:sp>
      <p:sp>
        <p:nvSpPr>
          <p:cNvPr id="3" name="Text Placeholder 2">
            <a:extLst>
              <a:ext uri="{FF2B5EF4-FFF2-40B4-BE49-F238E27FC236}">
                <a16:creationId xmlns:a16="http://schemas.microsoft.com/office/drawing/2014/main" id="{E5D2932B-C261-2A91-B6AA-CB0A24615570}"/>
              </a:ext>
            </a:extLst>
          </p:cNvPr>
          <p:cNvSpPr>
            <a:spLocks noGrp="1"/>
          </p:cNvSpPr>
          <p:nvPr>
            <p:ph type="body" sz="quarter" idx="22"/>
          </p:nvPr>
        </p:nvSpPr>
        <p:spPr>
          <a:xfrm>
            <a:off x="5909228" y="561999"/>
            <a:ext cx="5247485" cy="857158"/>
          </a:xfrm>
        </p:spPr>
        <p:txBody>
          <a:bodyPr anchor="t">
            <a:normAutofit fontScale="92500" lnSpcReduction="20000"/>
          </a:bodyPr>
          <a:lstStyle/>
          <a:p>
            <a:r>
              <a:rPr lang="es" dirty="0"/>
              <a:t>Desarrollar un caso de negocios</a:t>
            </a:r>
          </a:p>
          <a:p>
            <a:endParaRPr lang="en-IE" dirty="0"/>
          </a:p>
        </p:txBody>
      </p:sp>
      <p:sp>
        <p:nvSpPr>
          <p:cNvPr id="5" name="Text Placeholder 4">
            <a:extLst>
              <a:ext uri="{FF2B5EF4-FFF2-40B4-BE49-F238E27FC236}">
                <a16:creationId xmlns:a16="http://schemas.microsoft.com/office/drawing/2014/main" id="{38653808-E3EE-4BAD-B8E5-663B8D5AAE24}"/>
              </a:ext>
            </a:extLst>
          </p:cNvPr>
          <p:cNvSpPr>
            <a:spLocks noGrp="1"/>
          </p:cNvSpPr>
          <p:nvPr>
            <p:ph type="body" sz="quarter" idx="24"/>
          </p:nvPr>
        </p:nvSpPr>
        <p:spPr/>
        <p:txBody>
          <a:bodyPr/>
          <a:lstStyle/>
          <a:p>
            <a:r>
              <a:rPr lang="es"/>
              <a:t>1</a:t>
            </a:r>
          </a:p>
        </p:txBody>
      </p:sp>
      <p:pic>
        <p:nvPicPr>
          <p:cNvPr id="7" name="Picture 6" descr="People in a presentation">
            <a:extLst>
              <a:ext uri="{FF2B5EF4-FFF2-40B4-BE49-F238E27FC236}">
                <a16:creationId xmlns:a16="http://schemas.microsoft.com/office/drawing/2014/main" id="{AE867965-9F61-C1C3-B187-4D8058A571ED}"/>
              </a:ext>
            </a:extLst>
          </p:cNvPr>
          <p:cNvPicPr>
            <a:picLocks noChangeAspect="1"/>
          </p:cNvPicPr>
          <p:nvPr/>
        </p:nvPicPr>
        <p:blipFill rotWithShape="1">
          <a:blip r:embed="rId2"/>
          <a:srcRect l="12350" r="7240"/>
          <a:stretch/>
        </p:blipFill>
        <p:spPr>
          <a:xfrm>
            <a:off x="103536" y="1941875"/>
            <a:ext cx="4866397" cy="4038710"/>
          </a:xfrm>
          <a:prstGeom prst="rect">
            <a:avLst/>
          </a:prstGeom>
        </p:spPr>
      </p:pic>
    </p:spTree>
    <p:extLst>
      <p:ext uri="{BB962C8B-B14F-4D97-AF65-F5344CB8AC3E}">
        <p14:creationId xmlns:p14="http://schemas.microsoft.com/office/powerpoint/2010/main" val="20427292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78658" y="0"/>
            <a:ext cx="11858160" cy="6858000"/>
          </a:xfrm>
          <a:prstGeom prst="rect">
            <a:avLst/>
          </a:prstGeom>
        </p:spPr>
      </p:pic>
      <p:sp>
        <p:nvSpPr>
          <p:cNvPr id="3" name="object 3"/>
          <p:cNvSpPr txBox="1">
            <a:spLocks noGrp="1"/>
          </p:cNvSpPr>
          <p:nvPr>
            <p:ph type="title"/>
          </p:nvPr>
        </p:nvSpPr>
        <p:spPr>
          <a:xfrm>
            <a:off x="6072327" y="242157"/>
            <a:ext cx="3928745" cy="1014094"/>
          </a:xfrm>
          <a:prstGeom prst="rect">
            <a:avLst/>
          </a:prstGeom>
        </p:spPr>
        <p:txBody>
          <a:bodyPr vert="horz" wrap="square" lIns="0" tIns="12065" rIns="0" bIns="0" rtlCol="0">
            <a:spAutoFit/>
          </a:bodyPr>
          <a:lstStyle/>
          <a:p>
            <a:pPr marL="12700" marR="5080" indent="9525">
              <a:lnSpc>
                <a:spcPct val="113799"/>
              </a:lnSpc>
              <a:spcBef>
                <a:spcPts val="95"/>
              </a:spcBef>
            </a:pPr>
            <a:r>
              <a:rPr sz="2850" dirty="0">
                <a:solidFill>
                  <a:srgbClr val="FFFFFF"/>
                </a:solidFill>
              </a:rPr>
              <a:t>Crea</a:t>
            </a:r>
            <a:r>
              <a:rPr sz="2850" spc="-10" dirty="0">
                <a:solidFill>
                  <a:srgbClr val="FFFFFF"/>
                </a:solidFill>
              </a:rPr>
              <a:t> </a:t>
            </a:r>
            <a:r>
              <a:rPr sz="2850" dirty="0">
                <a:solidFill>
                  <a:srgbClr val="FFFFFF"/>
                </a:solidFill>
              </a:rPr>
              <a:t>una</a:t>
            </a:r>
            <a:r>
              <a:rPr sz="2850" spc="-10" dirty="0">
                <a:solidFill>
                  <a:srgbClr val="FFFFFF"/>
                </a:solidFill>
              </a:rPr>
              <a:t> </a:t>
            </a:r>
            <a:r>
              <a:rPr sz="2850" dirty="0">
                <a:solidFill>
                  <a:srgbClr val="FFFFFF"/>
                </a:solidFill>
              </a:rPr>
              <a:t>estrategia</a:t>
            </a:r>
            <a:r>
              <a:rPr sz="2850" spc="-10" dirty="0">
                <a:solidFill>
                  <a:srgbClr val="FFFFFF"/>
                </a:solidFill>
              </a:rPr>
              <a:t> </a:t>
            </a:r>
            <a:r>
              <a:rPr sz="2850" dirty="0">
                <a:solidFill>
                  <a:srgbClr val="FFFFFF"/>
                </a:solidFill>
              </a:rPr>
              <a:t>que </a:t>
            </a:r>
            <a:r>
              <a:rPr sz="2850" spc="-775" dirty="0">
                <a:solidFill>
                  <a:srgbClr val="FFFFFF"/>
                </a:solidFill>
              </a:rPr>
              <a:t> </a:t>
            </a:r>
            <a:r>
              <a:rPr sz="2850" dirty="0">
                <a:solidFill>
                  <a:srgbClr val="FFFFFF"/>
                </a:solidFill>
              </a:rPr>
              <a:t>funcione</a:t>
            </a:r>
            <a:r>
              <a:rPr sz="2850" spc="-5" dirty="0">
                <a:solidFill>
                  <a:srgbClr val="FFFFFF"/>
                </a:solidFill>
              </a:rPr>
              <a:t> </a:t>
            </a:r>
            <a:r>
              <a:rPr sz="2850" dirty="0">
                <a:solidFill>
                  <a:srgbClr val="FFFFFF"/>
                </a:solidFill>
              </a:rPr>
              <a:t>para</a:t>
            </a:r>
            <a:r>
              <a:rPr sz="2850" spc="-5" dirty="0">
                <a:solidFill>
                  <a:srgbClr val="FFFFFF"/>
                </a:solidFill>
              </a:rPr>
              <a:t> </a:t>
            </a:r>
            <a:r>
              <a:rPr sz="2850" dirty="0">
                <a:solidFill>
                  <a:srgbClr val="FFFFFF"/>
                </a:solidFill>
              </a:rPr>
              <a:t>ti</a:t>
            </a:r>
            <a:endParaRPr sz="2850"/>
          </a:p>
        </p:txBody>
      </p:sp>
      <p:sp>
        <p:nvSpPr>
          <p:cNvPr id="4" name="object 4"/>
          <p:cNvSpPr txBox="1"/>
          <p:nvPr/>
        </p:nvSpPr>
        <p:spPr>
          <a:xfrm>
            <a:off x="202793" y="284955"/>
            <a:ext cx="4609871" cy="2219518"/>
          </a:xfrm>
          <a:prstGeom prst="rect">
            <a:avLst/>
          </a:prstGeom>
        </p:spPr>
        <p:txBody>
          <a:bodyPr vert="horz" wrap="square" lIns="0" tIns="15875" rIns="0" bIns="0" rtlCol="0">
            <a:spAutoFit/>
          </a:bodyPr>
          <a:lstStyle/>
          <a:p>
            <a:pPr marL="12700" algn="ctr">
              <a:lnSpc>
                <a:spcPct val="100000"/>
              </a:lnSpc>
              <a:spcBef>
                <a:spcPts val="125"/>
              </a:spcBef>
            </a:pPr>
            <a:r>
              <a:rPr sz="1850" b="1" spc="15" dirty="0">
                <a:solidFill>
                  <a:srgbClr val="0B572D"/>
                </a:solidFill>
                <a:latin typeface="Arial"/>
                <a:cs typeface="Arial"/>
              </a:rPr>
              <a:t>Los</a:t>
            </a:r>
            <a:r>
              <a:rPr sz="1850" b="1" spc="-5" dirty="0">
                <a:solidFill>
                  <a:srgbClr val="0B572D"/>
                </a:solidFill>
                <a:latin typeface="Arial"/>
                <a:cs typeface="Arial"/>
              </a:rPr>
              <a:t> </a:t>
            </a:r>
            <a:r>
              <a:rPr sz="1850" b="1" spc="15" dirty="0">
                <a:solidFill>
                  <a:srgbClr val="0B572D"/>
                </a:solidFill>
                <a:latin typeface="Arial"/>
                <a:cs typeface="Arial"/>
              </a:rPr>
              <a:t>equipos</a:t>
            </a:r>
            <a:r>
              <a:rPr sz="1850" b="1" spc="-5" dirty="0">
                <a:solidFill>
                  <a:srgbClr val="0B572D"/>
                </a:solidFill>
                <a:latin typeface="Arial"/>
                <a:cs typeface="Arial"/>
              </a:rPr>
              <a:t> </a:t>
            </a:r>
            <a:r>
              <a:rPr sz="1850" b="1" spc="15" dirty="0">
                <a:solidFill>
                  <a:srgbClr val="0B572D"/>
                </a:solidFill>
                <a:latin typeface="Arial"/>
                <a:cs typeface="Arial"/>
              </a:rPr>
              <a:t>de</a:t>
            </a:r>
            <a:r>
              <a:rPr sz="1850" b="1" spc="-5" dirty="0">
                <a:solidFill>
                  <a:srgbClr val="0B572D"/>
                </a:solidFill>
                <a:latin typeface="Arial"/>
                <a:cs typeface="Arial"/>
              </a:rPr>
              <a:t> </a:t>
            </a:r>
            <a:r>
              <a:rPr sz="1850" b="1" spc="15" dirty="0">
                <a:solidFill>
                  <a:srgbClr val="0B572D"/>
                </a:solidFill>
                <a:latin typeface="Arial"/>
                <a:cs typeface="Arial"/>
              </a:rPr>
              <a:t>compras</a:t>
            </a:r>
            <a:r>
              <a:rPr sz="1850" b="1" spc="-5" dirty="0">
                <a:solidFill>
                  <a:srgbClr val="0B572D"/>
                </a:solidFill>
                <a:latin typeface="Arial"/>
                <a:cs typeface="Arial"/>
              </a:rPr>
              <a:t> </a:t>
            </a:r>
            <a:r>
              <a:rPr sz="1850" b="1" spc="15" dirty="0">
                <a:solidFill>
                  <a:srgbClr val="0B572D"/>
                </a:solidFill>
                <a:latin typeface="Arial"/>
                <a:cs typeface="Arial"/>
              </a:rPr>
              <a:t>y</a:t>
            </a:r>
            <a:r>
              <a:rPr sz="1850" b="1" spc="-5" dirty="0">
                <a:solidFill>
                  <a:srgbClr val="0B572D"/>
                </a:solidFill>
                <a:latin typeface="Arial"/>
                <a:cs typeface="Arial"/>
              </a:rPr>
              <a:t> </a:t>
            </a:r>
            <a:r>
              <a:rPr sz="1850" b="1" spc="10" dirty="0">
                <a:solidFill>
                  <a:srgbClr val="0B572D"/>
                </a:solidFill>
                <a:latin typeface="Arial"/>
                <a:cs typeface="Arial"/>
              </a:rPr>
              <a:t>las</a:t>
            </a:r>
            <a:r>
              <a:rPr sz="1850" b="1" spc="-5" dirty="0">
                <a:solidFill>
                  <a:srgbClr val="0B572D"/>
                </a:solidFill>
                <a:latin typeface="Arial"/>
                <a:cs typeface="Arial"/>
              </a:rPr>
              <a:t> </a:t>
            </a:r>
            <a:r>
              <a:rPr sz="1850" b="1" spc="15" dirty="0" err="1">
                <a:solidFill>
                  <a:srgbClr val="0B572D"/>
                </a:solidFill>
                <a:latin typeface="Arial"/>
                <a:cs typeface="Arial"/>
              </a:rPr>
              <a:t>empresas</a:t>
            </a:r>
            <a:endParaRPr lang="es-ES" sz="1850" b="1" spc="15" dirty="0">
              <a:solidFill>
                <a:srgbClr val="0B572D"/>
              </a:solidFill>
              <a:latin typeface="Arial"/>
              <a:cs typeface="Arial"/>
            </a:endParaRPr>
          </a:p>
          <a:p>
            <a:pPr marL="12700" marR="262255" indent="209550" algn="ctr">
              <a:lnSpc>
                <a:spcPct val="113199"/>
              </a:lnSpc>
              <a:spcBef>
                <a:spcPts val="90"/>
              </a:spcBef>
            </a:pPr>
            <a:r>
              <a:rPr lang="es-ES" sz="1850" b="1" spc="10" dirty="0">
                <a:solidFill>
                  <a:srgbClr val="0B572D"/>
                </a:solidFill>
                <a:latin typeface="Arial"/>
                <a:cs typeface="Arial"/>
              </a:rPr>
              <a:t>vienen </a:t>
            </a:r>
            <a:r>
              <a:rPr lang="es-ES" sz="1850" b="1" spc="15" dirty="0">
                <a:solidFill>
                  <a:srgbClr val="0B572D"/>
                </a:solidFill>
                <a:latin typeface="Arial"/>
                <a:cs typeface="Arial"/>
              </a:rPr>
              <a:t>en </a:t>
            </a:r>
            <a:r>
              <a:rPr lang="es-ES" sz="1850" b="1" spc="10" dirty="0">
                <a:solidFill>
                  <a:srgbClr val="0B572D"/>
                </a:solidFill>
                <a:latin typeface="Arial"/>
                <a:cs typeface="Arial"/>
              </a:rPr>
              <a:t>diferentes </a:t>
            </a:r>
            <a:r>
              <a:rPr lang="es-ES" sz="1850" b="1" spc="15" dirty="0">
                <a:solidFill>
                  <a:srgbClr val="0B572D"/>
                </a:solidFill>
                <a:latin typeface="Arial"/>
                <a:cs typeface="Arial"/>
              </a:rPr>
              <a:t>formas y tamaños,</a:t>
            </a:r>
            <a:r>
              <a:rPr lang="es-ES" sz="1850" b="1" spc="-5" dirty="0">
                <a:solidFill>
                  <a:srgbClr val="0B572D"/>
                </a:solidFill>
                <a:latin typeface="Arial"/>
                <a:cs typeface="Arial"/>
              </a:rPr>
              <a:t> </a:t>
            </a:r>
            <a:r>
              <a:rPr lang="es-ES" sz="1850" b="1" spc="10" dirty="0">
                <a:solidFill>
                  <a:srgbClr val="0B572D"/>
                </a:solidFill>
                <a:latin typeface="Arial"/>
                <a:cs typeface="Arial"/>
              </a:rPr>
              <a:t>lo</a:t>
            </a:r>
            <a:r>
              <a:rPr lang="es-ES" sz="1850" b="1" spc="-5" dirty="0">
                <a:solidFill>
                  <a:srgbClr val="0B572D"/>
                </a:solidFill>
                <a:latin typeface="Arial"/>
                <a:cs typeface="Arial"/>
              </a:rPr>
              <a:t> </a:t>
            </a:r>
            <a:r>
              <a:rPr lang="es-ES" sz="1850" b="1" spc="15" dirty="0">
                <a:solidFill>
                  <a:srgbClr val="0B572D"/>
                </a:solidFill>
                <a:latin typeface="Arial"/>
                <a:cs typeface="Arial"/>
              </a:rPr>
              <a:t>que</a:t>
            </a:r>
            <a:r>
              <a:rPr lang="es-ES" sz="1850" b="1" spc="-5" dirty="0">
                <a:solidFill>
                  <a:srgbClr val="0B572D"/>
                </a:solidFill>
                <a:latin typeface="Arial"/>
                <a:cs typeface="Arial"/>
              </a:rPr>
              <a:t> </a:t>
            </a:r>
            <a:r>
              <a:rPr lang="es-ES" sz="1850" b="1" spc="10" dirty="0">
                <a:solidFill>
                  <a:srgbClr val="0B572D"/>
                </a:solidFill>
                <a:latin typeface="Arial"/>
                <a:cs typeface="Arial"/>
              </a:rPr>
              <a:t>significa</a:t>
            </a:r>
            <a:r>
              <a:rPr lang="es-ES" sz="1850" b="1" spc="-5" dirty="0">
                <a:solidFill>
                  <a:srgbClr val="0B572D"/>
                </a:solidFill>
                <a:latin typeface="Arial"/>
                <a:cs typeface="Arial"/>
              </a:rPr>
              <a:t> </a:t>
            </a:r>
            <a:r>
              <a:rPr lang="es-ES" sz="1850" b="1" spc="15" dirty="0">
                <a:solidFill>
                  <a:srgbClr val="0B572D"/>
                </a:solidFill>
                <a:latin typeface="Arial"/>
                <a:cs typeface="Arial"/>
              </a:rPr>
              <a:t>que</a:t>
            </a:r>
            <a:r>
              <a:rPr lang="es-ES" sz="1850" b="1" spc="-5" dirty="0">
                <a:solidFill>
                  <a:srgbClr val="0B572D"/>
                </a:solidFill>
                <a:latin typeface="Arial"/>
                <a:cs typeface="Arial"/>
              </a:rPr>
              <a:t> </a:t>
            </a:r>
            <a:r>
              <a:rPr lang="es-ES" sz="1850" b="1" spc="15" dirty="0">
                <a:solidFill>
                  <a:srgbClr val="0B572D"/>
                </a:solidFill>
                <a:latin typeface="Arial"/>
                <a:cs typeface="Arial"/>
              </a:rPr>
              <a:t>no</a:t>
            </a:r>
            <a:r>
              <a:rPr lang="es-ES" sz="1850" b="1" dirty="0">
                <a:solidFill>
                  <a:srgbClr val="0B572D"/>
                </a:solidFill>
                <a:latin typeface="Arial"/>
                <a:cs typeface="Arial"/>
              </a:rPr>
              <a:t> </a:t>
            </a:r>
            <a:r>
              <a:rPr lang="es-ES" sz="1850" b="1" spc="15" dirty="0">
                <a:solidFill>
                  <a:srgbClr val="0B572D"/>
                </a:solidFill>
                <a:latin typeface="Arial"/>
                <a:cs typeface="Arial"/>
              </a:rPr>
              <a:t>hay</a:t>
            </a:r>
            <a:r>
              <a:rPr lang="es-ES" sz="1850" dirty="0">
                <a:latin typeface="Arial"/>
                <a:cs typeface="Arial"/>
              </a:rPr>
              <a:t> </a:t>
            </a:r>
            <a:r>
              <a:rPr lang="es-ES" sz="1850" b="1" spc="10" dirty="0">
                <a:solidFill>
                  <a:srgbClr val="0B572D"/>
                </a:solidFill>
                <a:latin typeface="Arial"/>
                <a:cs typeface="Arial"/>
              </a:rPr>
              <a:t>un tamaño único</a:t>
            </a:r>
            <a:r>
              <a:rPr lang="es-ES" sz="1850" b="1" dirty="0">
                <a:solidFill>
                  <a:srgbClr val="0B572D"/>
                </a:solidFill>
                <a:latin typeface="Arial"/>
                <a:cs typeface="Arial"/>
              </a:rPr>
              <a:t> </a:t>
            </a:r>
            <a:r>
              <a:rPr lang="es-ES" sz="1850" b="1" spc="10" dirty="0">
                <a:solidFill>
                  <a:srgbClr val="0B572D"/>
                </a:solidFill>
                <a:latin typeface="Arial"/>
                <a:cs typeface="Arial"/>
              </a:rPr>
              <a:t>para</a:t>
            </a:r>
            <a:r>
              <a:rPr lang="es-ES" sz="1850" b="1" dirty="0">
                <a:solidFill>
                  <a:srgbClr val="0B572D"/>
                </a:solidFill>
                <a:latin typeface="Arial"/>
                <a:cs typeface="Arial"/>
              </a:rPr>
              <a:t> </a:t>
            </a:r>
            <a:r>
              <a:rPr lang="es-ES" sz="1850" b="1" spc="15" dirty="0">
                <a:solidFill>
                  <a:srgbClr val="0B572D"/>
                </a:solidFill>
                <a:latin typeface="Arial"/>
                <a:cs typeface="Arial"/>
              </a:rPr>
              <a:t>todos</a:t>
            </a:r>
            <a:r>
              <a:rPr lang="es-ES" sz="1850" b="1" spc="-5" dirty="0">
                <a:solidFill>
                  <a:srgbClr val="0B572D"/>
                </a:solidFill>
                <a:latin typeface="Arial"/>
                <a:cs typeface="Arial"/>
              </a:rPr>
              <a:t> </a:t>
            </a:r>
            <a:r>
              <a:rPr lang="es-ES" sz="1850" b="1" spc="15" dirty="0">
                <a:solidFill>
                  <a:srgbClr val="0B572D"/>
                </a:solidFill>
                <a:latin typeface="Arial"/>
                <a:cs typeface="Arial"/>
              </a:rPr>
              <a:t>cuando</a:t>
            </a:r>
            <a:r>
              <a:rPr lang="es-ES" sz="1850" b="1" dirty="0">
                <a:solidFill>
                  <a:srgbClr val="0B572D"/>
                </a:solidFill>
                <a:latin typeface="Arial"/>
                <a:cs typeface="Arial"/>
              </a:rPr>
              <a:t> </a:t>
            </a:r>
            <a:r>
              <a:rPr lang="es-ES" sz="1850" b="1" spc="15" dirty="0">
                <a:solidFill>
                  <a:srgbClr val="0B572D"/>
                </a:solidFill>
                <a:latin typeface="Arial"/>
                <a:cs typeface="Arial"/>
              </a:rPr>
              <a:t>se implementan iniciativas de sostenibilidad.</a:t>
            </a:r>
            <a:endParaRPr lang="es-ES" sz="1850" dirty="0">
              <a:latin typeface="Arial"/>
              <a:cs typeface="Arial"/>
            </a:endParaRPr>
          </a:p>
          <a:p>
            <a:pPr marL="12700">
              <a:lnSpc>
                <a:spcPct val="100000"/>
              </a:lnSpc>
              <a:spcBef>
                <a:spcPts val="125"/>
              </a:spcBef>
            </a:pPr>
            <a:endParaRPr sz="1850" dirty="0">
              <a:latin typeface="Arial"/>
              <a:cs typeface="Arial"/>
            </a:endParaRPr>
          </a:p>
        </p:txBody>
      </p:sp>
      <p:sp>
        <p:nvSpPr>
          <p:cNvPr id="6" name="object 6"/>
          <p:cNvSpPr txBox="1"/>
          <p:nvPr/>
        </p:nvSpPr>
        <p:spPr>
          <a:xfrm>
            <a:off x="226114" y="1649255"/>
            <a:ext cx="10277475" cy="4670509"/>
          </a:xfrm>
          <a:prstGeom prst="rect">
            <a:avLst/>
          </a:prstGeom>
        </p:spPr>
        <p:txBody>
          <a:bodyPr vert="horz" wrap="square" lIns="0" tIns="59055" rIns="0" bIns="0" rtlCol="0">
            <a:spAutoFit/>
          </a:bodyPr>
          <a:lstStyle/>
          <a:p>
            <a:pPr marL="12700">
              <a:lnSpc>
                <a:spcPct val="100000"/>
              </a:lnSpc>
              <a:spcBef>
                <a:spcPts val="465"/>
              </a:spcBef>
            </a:pPr>
            <a:r>
              <a:rPr lang="es-ES" sz="2775" b="1" spc="15" baseline="-3003" dirty="0">
                <a:solidFill>
                  <a:srgbClr val="0B572D"/>
                </a:solidFill>
                <a:latin typeface="Arial"/>
                <a:cs typeface="Arial"/>
              </a:rPr>
              <a:t>					</a:t>
            </a:r>
            <a:r>
              <a:rPr sz="2775" b="1" spc="-67" baseline="-3003" dirty="0">
                <a:solidFill>
                  <a:srgbClr val="0B572D"/>
                </a:solidFill>
                <a:latin typeface="Arial"/>
                <a:cs typeface="Arial"/>
              </a:rPr>
              <a:t> </a:t>
            </a:r>
            <a:r>
              <a:rPr lang="es-ES" sz="2775" b="1" spc="-67" baseline="-3003" dirty="0">
                <a:solidFill>
                  <a:srgbClr val="0B572D"/>
                </a:solidFill>
                <a:latin typeface="Arial"/>
                <a:cs typeface="Arial"/>
              </a:rPr>
              <a:t>         </a:t>
            </a:r>
            <a:r>
              <a:rPr sz="1850" spc="5" dirty="0">
                <a:solidFill>
                  <a:srgbClr val="A1CC3A"/>
                </a:solidFill>
                <a:latin typeface="Arial MT"/>
                <a:cs typeface="Arial MT"/>
              </a:rPr>
              <a:t>•</a:t>
            </a:r>
            <a:r>
              <a:rPr sz="1850" spc="15" dirty="0">
                <a:solidFill>
                  <a:srgbClr val="A1CC3A"/>
                </a:solidFill>
                <a:latin typeface="Arial MT"/>
                <a:cs typeface="Arial MT"/>
              </a:rPr>
              <a:t> </a:t>
            </a:r>
            <a:r>
              <a:rPr sz="1850" spc="10" dirty="0">
                <a:solidFill>
                  <a:srgbClr val="FFFFFF"/>
                </a:solidFill>
                <a:latin typeface="Arial MT"/>
                <a:cs typeface="Arial MT"/>
              </a:rPr>
              <a:t>Identifique sus</a:t>
            </a:r>
            <a:r>
              <a:rPr sz="1850" spc="15" dirty="0">
                <a:solidFill>
                  <a:srgbClr val="FFFFFF"/>
                </a:solidFill>
                <a:latin typeface="Arial MT"/>
                <a:cs typeface="Arial MT"/>
              </a:rPr>
              <a:t> </a:t>
            </a:r>
            <a:r>
              <a:rPr sz="1850" spc="10" dirty="0">
                <a:solidFill>
                  <a:srgbClr val="FFFFFF"/>
                </a:solidFill>
                <a:latin typeface="Arial MT"/>
                <a:cs typeface="Arial MT"/>
              </a:rPr>
              <a:t>prioridades:</a:t>
            </a:r>
            <a:r>
              <a:rPr sz="1850" spc="15" dirty="0">
                <a:solidFill>
                  <a:srgbClr val="FFFFFF"/>
                </a:solidFill>
                <a:latin typeface="Arial MT"/>
                <a:cs typeface="Arial MT"/>
              </a:rPr>
              <a:t> </a:t>
            </a:r>
            <a:r>
              <a:rPr sz="1850" spc="10" dirty="0">
                <a:solidFill>
                  <a:srgbClr val="FFFFFF"/>
                </a:solidFill>
                <a:latin typeface="Arial MT"/>
                <a:cs typeface="Arial MT"/>
              </a:rPr>
              <a:t>puntos débiles</a:t>
            </a:r>
            <a:r>
              <a:rPr sz="1850" spc="15" dirty="0">
                <a:solidFill>
                  <a:srgbClr val="FFFFFF"/>
                </a:solidFill>
                <a:latin typeface="Arial MT"/>
                <a:cs typeface="Arial MT"/>
              </a:rPr>
              <a:t> </a:t>
            </a:r>
            <a:r>
              <a:rPr sz="1850" spc="10" dirty="0">
                <a:solidFill>
                  <a:srgbClr val="FFFFFF"/>
                </a:solidFill>
                <a:latin typeface="Arial MT"/>
                <a:cs typeface="Arial MT"/>
              </a:rPr>
              <a:t>y</a:t>
            </a:r>
            <a:endParaRPr sz="1850" dirty="0">
              <a:latin typeface="Arial MT"/>
              <a:cs typeface="Arial MT"/>
            </a:endParaRPr>
          </a:p>
          <a:p>
            <a:pPr marL="5192395">
              <a:lnSpc>
                <a:spcPct val="100000"/>
              </a:lnSpc>
              <a:spcBef>
                <a:spcPts val="375"/>
              </a:spcBef>
            </a:pPr>
            <a:r>
              <a:rPr sz="1850" spc="10" dirty="0">
                <a:solidFill>
                  <a:srgbClr val="FFFFFF"/>
                </a:solidFill>
                <a:latin typeface="Arial MT"/>
                <a:cs typeface="Arial MT"/>
              </a:rPr>
              <a:t>áreas</a:t>
            </a:r>
            <a:r>
              <a:rPr sz="1850" dirty="0">
                <a:solidFill>
                  <a:srgbClr val="FFFFFF"/>
                </a:solidFill>
                <a:latin typeface="Arial MT"/>
                <a:cs typeface="Arial MT"/>
              </a:rPr>
              <a:t> </a:t>
            </a:r>
            <a:r>
              <a:rPr sz="1850" spc="15" dirty="0">
                <a:solidFill>
                  <a:srgbClr val="FFFFFF"/>
                </a:solidFill>
                <a:latin typeface="Arial MT"/>
                <a:cs typeface="Arial MT"/>
              </a:rPr>
              <a:t>de</a:t>
            </a:r>
            <a:r>
              <a:rPr sz="1850" spc="5" dirty="0">
                <a:solidFill>
                  <a:srgbClr val="FFFFFF"/>
                </a:solidFill>
                <a:latin typeface="Arial MT"/>
                <a:cs typeface="Arial MT"/>
              </a:rPr>
              <a:t> </a:t>
            </a:r>
            <a:r>
              <a:rPr sz="1850" spc="10" dirty="0">
                <a:solidFill>
                  <a:srgbClr val="FFFFFF"/>
                </a:solidFill>
                <a:latin typeface="Arial MT"/>
                <a:cs typeface="Arial MT"/>
              </a:rPr>
              <a:t>alto</a:t>
            </a:r>
            <a:r>
              <a:rPr sz="1850" dirty="0">
                <a:solidFill>
                  <a:srgbClr val="FFFFFF"/>
                </a:solidFill>
                <a:latin typeface="Arial MT"/>
                <a:cs typeface="Arial MT"/>
              </a:rPr>
              <a:t> </a:t>
            </a:r>
            <a:r>
              <a:rPr sz="1850" spc="10" dirty="0">
                <a:solidFill>
                  <a:srgbClr val="FFFFFF"/>
                </a:solidFill>
                <a:latin typeface="Arial MT"/>
                <a:cs typeface="Arial MT"/>
              </a:rPr>
              <a:t>riesgo.</a:t>
            </a:r>
            <a:r>
              <a:rPr sz="1850" spc="5" dirty="0">
                <a:solidFill>
                  <a:srgbClr val="FFFFFF"/>
                </a:solidFill>
                <a:latin typeface="Arial MT"/>
                <a:cs typeface="Arial MT"/>
              </a:rPr>
              <a:t> </a:t>
            </a:r>
            <a:endParaRPr lang="es-ES" sz="1850" spc="5" dirty="0">
              <a:solidFill>
                <a:srgbClr val="FFFFFF"/>
              </a:solidFill>
              <a:latin typeface="Arial MT"/>
              <a:cs typeface="Arial MT"/>
            </a:endParaRPr>
          </a:p>
          <a:p>
            <a:pPr marL="5192395">
              <a:lnSpc>
                <a:spcPct val="100000"/>
              </a:lnSpc>
              <a:spcBef>
                <a:spcPts val="375"/>
              </a:spcBef>
            </a:pPr>
            <a:r>
              <a:rPr sz="1850" spc="5" dirty="0">
                <a:solidFill>
                  <a:srgbClr val="A1CC3A"/>
                </a:solidFill>
                <a:latin typeface="Arial MT"/>
                <a:cs typeface="Arial MT"/>
              </a:rPr>
              <a:t>• </a:t>
            </a:r>
            <a:r>
              <a:rPr sz="1850" spc="15" dirty="0">
                <a:solidFill>
                  <a:srgbClr val="FFFFFF"/>
                </a:solidFill>
                <a:latin typeface="Arial MT"/>
                <a:cs typeface="Arial MT"/>
              </a:rPr>
              <a:t>¿Qué</a:t>
            </a:r>
            <a:r>
              <a:rPr sz="1850" dirty="0">
                <a:solidFill>
                  <a:srgbClr val="FFFFFF"/>
                </a:solidFill>
                <a:latin typeface="Arial MT"/>
                <a:cs typeface="Arial MT"/>
              </a:rPr>
              <a:t> </a:t>
            </a:r>
            <a:r>
              <a:rPr sz="1850" spc="10" dirty="0">
                <a:solidFill>
                  <a:srgbClr val="FFFFFF"/>
                </a:solidFill>
                <a:latin typeface="Arial MT"/>
                <a:cs typeface="Arial MT"/>
              </a:rPr>
              <a:t>áreas</a:t>
            </a:r>
            <a:r>
              <a:rPr sz="1850" spc="5" dirty="0">
                <a:solidFill>
                  <a:srgbClr val="FFFFFF"/>
                </a:solidFill>
                <a:latin typeface="Arial MT"/>
                <a:cs typeface="Arial MT"/>
              </a:rPr>
              <a:t> </a:t>
            </a:r>
            <a:r>
              <a:rPr sz="1850" spc="15" dirty="0">
                <a:solidFill>
                  <a:srgbClr val="FFFFFF"/>
                </a:solidFill>
                <a:latin typeface="Arial MT"/>
                <a:cs typeface="Arial MT"/>
              </a:rPr>
              <a:t>de</a:t>
            </a:r>
            <a:r>
              <a:rPr sz="1850" dirty="0">
                <a:solidFill>
                  <a:srgbClr val="FFFFFF"/>
                </a:solidFill>
                <a:latin typeface="Arial MT"/>
                <a:cs typeface="Arial MT"/>
              </a:rPr>
              <a:t> </a:t>
            </a:r>
            <a:r>
              <a:rPr sz="1850" spc="10" dirty="0" err="1">
                <a:solidFill>
                  <a:srgbClr val="FFFFFF"/>
                </a:solidFill>
                <a:latin typeface="Arial MT"/>
                <a:cs typeface="Arial MT"/>
              </a:rPr>
              <a:t>su</a:t>
            </a:r>
            <a:r>
              <a:rPr lang="es-ES" sz="1850" dirty="0">
                <a:latin typeface="Arial MT"/>
                <a:cs typeface="Arial MT"/>
              </a:rPr>
              <a:t> </a:t>
            </a:r>
            <a:r>
              <a:rPr sz="1850" spc="15" dirty="0" err="1">
                <a:solidFill>
                  <a:srgbClr val="FFFFFF"/>
                </a:solidFill>
                <a:latin typeface="Arial MT"/>
                <a:cs typeface="Arial MT"/>
              </a:rPr>
              <a:t>cadena</a:t>
            </a:r>
            <a:r>
              <a:rPr sz="1850" spc="15" dirty="0">
                <a:solidFill>
                  <a:srgbClr val="FFFFFF"/>
                </a:solidFill>
                <a:latin typeface="Arial MT"/>
                <a:cs typeface="Arial MT"/>
              </a:rPr>
              <a:t> de </a:t>
            </a:r>
            <a:r>
              <a:rPr sz="1850" spc="10" dirty="0">
                <a:solidFill>
                  <a:srgbClr val="FFFFFF"/>
                </a:solidFill>
                <a:latin typeface="Arial MT"/>
                <a:cs typeface="Arial MT"/>
              </a:rPr>
              <a:t>suministro se beneficiarán </a:t>
            </a:r>
            <a:r>
              <a:rPr sz="1850" spc="15" dirty="0">
                <a:solidFill>
                  <a:srgbClr val="FFFFFF"/>
                </a:solidFill>
                <a:latin typeface="Arial MT"/>
                <a:cs typeface="Arial MT"/>
              </a:rPr>
              <a:t>más </a:t>
            </a:r>
            <a:r>
              <a:rPr sz="1850" spc="10" dirty="0">
                <a:solidFill>
                  <a:srgbClr val="FFFFFF"/>
                </a:solidFill>
                <a:latin typeface="Arial MT"/>
                <a:cs typeface="Arial MT"/>
              </a:rPr>
              <a:t>del </a:t>
            </a:r>
            <a:r>
              <a:rPr sz="1850" spc="15" dirty="0">
                <a:solidFill>
                  <a:srgbClr val="FFFFFF"/>
                </a:solidFill>
                <a:latin typeface="Arial MT"/>
                <a:cs typeface="Arial MT"/>
              </a:rPr>
              <a:t> cambio?</a:t>
            </a:r>
            <a:r>
              <a:rPr sz="1850" dirty="0">
                <a:solidFill>
                  <a:srgbClr val="FFFFFF"/>
                </a:solidFill>
                <a:latin typeface="Arial MT"/>
                <a:cs typeface="Arial MT"/>
              </a:rPr>
              <a:t> </a:t>
            </a:r>
            <a:endParaRPr lang="es-ES" sz="1850" dirty="0">
              <a:solidFill>
                <a:srgbClr val="FFFFFF"/>
              </a:solidFill>
              <a:latin typeface="Arial MT"/>
              <a:cs typeface="Arial MT"/>
            </a:endParaRPr>
          </a:p>
          <a:p>
            <a:pPr marL="5192395">
              <a:lnSpc>
                <a:spcPct val="100000"/>
              </a:lnSpc>
              <a:spcBef>
                <a:spcPts val="375"/>
              </a:spcBef>
            </a:pPr>
            <a:r>
              <a:rPr sz="1850" spc="5" dirty="0">
                <a:solidFill>
                  <a:srgbClr val="A1CC3A"/>
                </a:solidFill>
                <a:latin typeface="Arial MT"/>
                <a:cs typeface="Arial MT"/>
              </a:rPr>
              <a:t>•</a:t>
            </a:r>
            <a:r>
              <a:rPr sz="1850" dirty="0">
                <a:solidFill>
                  <a:srgbClr val="A1CC3A"/>
                </a:solidFill>
                <a:latin typeface="Arial MT"/>
                <a:cs typeface="Arial MT"/>
              </a:rPr>
              <a:t> </a:t>
            </a:r>
            <a:r>
              <a:rPr sz="1850" spc="15" dirty="0">
                <a:solidFill>
                  <a:srgbClr val="FFFFFF"/>
                </a:solidFill>
                <a:latin typeface="Arial MT"/>
                <a:cs typeface="Arial MT"/>
              </a:rPr>
              <a:t>Sea</a:t>
            </a:r>
            <a:r>
              <a:rPr sz="1850" spc="5" dirty="0">
                <a:solidFill>
                  <a:srgbClr val="FFFFFF"/>
                </a:solidFill>
                <a:latin typeface="Arial MT"/>
                <a:cs typeface="Arial MT"/>
              </a:rPr>
              <a:t> </a:t>
            </a:r>
            <a:r>
              <a:rPr sz="1850" spc="10" dirty="0">
                <a:solidFill>
                  <a:srgbClr val="FFFFFF"/>
                </a:solidFill>
                <a:latin typeface="Arial MT"/>
                <a:cs typeface="Arial MT"/>
              </a:rPr>
              <a:t>realista</a:t>
            </a:r>
            <a:r>
              <a:rPr sz="1850" dirty="0">
                <a:solidFill>
                  <a:srgbClr val="FFFFFF"/>
                </a:solidFill>
                <a:latin typeface="Arial MT"/>
                <a:cs typeface="Arial MT"/>
              </a:rPr>
              <a:t> </a:t>
            </a:r>
            <a:r>
              <a:rPr sz="1850" spc="10" dirty="0">
                <a:solidFill>
                  <a:srgbClr val="FFFFFF"/>
                </a:solidFill>
                <a:latin typeface="Arial MT"/>
                <a:cs typeface="Arial MT"/>
              </a:rPr>
              <a:t>con</a:t>
            </a:r>
            <a:r>
              <a:rPr sz="1850" spc="5" dirty="0">
                <a:solidFill>
                  <a:srgbClr val="FFFFFF"/>
                </a:solidFill>
                <a:latin typeface="Arial MT"/>
                <a:cs typeface="Arial MT"/>
              </a:rPr>
              <a:t> </a:t>
            </a:r>
            <a:r>
              <a:rPr sz="1850" spc="10" dirty="0">
                <a:solidFill>
                  <a:srgbClr val="FFFFFF"/>
                </a:solidFill>
                <a:latin typeface="Arial MT"/>
                <a:cs typeface="Arial MT"/>
              </a:rPr>
              <a:t>sus</a:t>
            </a:r>
            <a:r>
              <a:rPr sz="1850" dirty="0">
                <a:solidFill>
                  <a:srgbClr val="FFFFFF"/>
                </a:solidFill>
                <a:latin typeface="Arial MT"/>
                <a:cs typeface="Arial MT"/>
              </a:rPr>
              <a:t> </a:t>
            </a:r>
            <a:r>
              <a:rPr sz="1850" spc="10" dirty="0" err="1">
                <a:solidFill>
                  <a:srgbClr val="FFFFFF"/>
                </a:solidFill>
                <a:latin typeface="Arial MT"/>
                <a:cs typeface="Arial MT"/>
              </a:rPr>
              <a:t>objetivos</a:t>
            </a:r>
            <a:r>
              <a:rPr sz="1850" spc="10" dirty="0">
                <a:solidFill>
                  <a:srgbClr val="FFFFFF"/>
                </a:solidFill>
                <a:latin typeface="Arial MT"/>
                <a:cs typeface="Arial MT"/>
              </a:rPr>
              <a:t>.</a:t>
            </a:r>
            <a:r>
              <a:rPr lang="es-ES" sz="1850" spc="10" dirty="0">
                <a:solidFill>
                  <a:srgbClr val="FFFFFF"/>
                </a:solidFill>
                <a:latin typeface="Arial MT"/>
                <a:cs typeface="Arial MT"/>
              </a:rPr>
              <a:t> Las iniciativas </a:t>
            </a:r>
            <a:r>
              <a:rPr sz="1850" spc="15" dirty="0">
                <a:solidFill>
                  <a:srgbClr val="FFFFFF"/>
                </a:solidFill>
                <a:latin typeface="Arial MT"/>
                <a:cs typeface="Arial MT"/>
              </a:rPr>
              <a:t>de</a:t>
            </a:r>
            <a:r>
              <a:rPr sz="1850" dirty="0">
                <a:solidFill>
                  <a:srgbClr val="FFFFFF"/>
                </a:solidFill>
                <a:latin typeface="Arial MT"/>
                <a:cs typeface="Arial MT"/>
              </a:rPr>
              <a:t> </a:t>
            </a:r>
            <a:r>
              <a:rPr sz="1850" spc="10" dirty="0">
                <a:solidFill>
                  <a:srgbClr val="FFFFFF"/>
                </a:solidFill>
                <a:latin typeface="Arial MT"/>
                <a:cs typeface="Arial MT"/>
              </a:rPr>
              <a:t>sostenibilidad</a:t>
            </a:r>
            <a:r>
              <a:rPr sz="1850" spc="-5" dirty="0">
                <a:solidFill>
                  <a:srgbClr val="FFFFFF"/>
                </a:solidFill>
                <a:latin typeface="Arial MT"/>
                <a:cs typeface="Arial MT"/>
              </a:rPr>
              <a:t> </a:t>
            </a:r>
            <a:r>
              <a:rPr sz="1850" spc="15" dirty="0">
                <a:solidFill>
                  <a:srgbClr val="FFFFFF"/>
                </a:solidFill>
                <a:latin typeface="Arial MT"/>
                <a:cs typeface="Arial MT"/>
              </a:rPr>
              <a:t>nunca</a:t>
            </a:r>
            <a:r>
              <a:rPr sz="1850" dirty="0">
                <a:solidFill>
                  <a:srgbClr val="FFFFFF"/>
                </a:solidFill>
                <a:latin typeface="Arial MT"/>
                <a:cs typeface="Arial MT"/>
              </a:rPr>
              <a:t> </a:t>
            </a:r>
            <a:r>
              <a:rPr sz="1850" spc="15" dirty="0">
                <a:solidFill>
                  <a:srgbClr val="FFFFFF"/>
                </a:solidFill>
                <a:latin typeface="Arial MT"/>
                <a:cs typeface="Arial MT"/>
              </a:rPr>
              <a:t>deben</a:t>
            </a:r>
            <a:r>
              <a:rPr sz="1850" spc="-5" dirty="0">
                <a:solidFill>
                  <a:srgbClr val="FFFFFF"/>
                </a:solidFill>
                <a:latin typeface="Arial MT"/>
                <a:cs typeface="Arial MT"/>
              </a:rPr>
              <a:t> </a:t>
            </a:r>
            <a:r>
              <a:rPr sz="1850" spc="10" dirty="0">
                <a:solidFill>
                  <a:srgbClr val="FFFFFF"/>
                </a:solidFill>
                <a:latin typeface="Arial MT"/>
                <a:cs typeface="Arial MT"/>
              </a:rPr>
              <a:t>realizarse </a:t>
            </a:r>
            <a:r>
              <a:rPr sz="1850" spc="-500" dirty="0">
                <a:solidFill>
                  <a:srgbClr val="FFFFFF"/>
                </a:solidFill>
                <a:latin typeface="Arial MT"/>
                <a:cs typeface="Arial MT"/>
              </a:rPr>
              <a:t> </a:t>
            </a:r>
            <a:r>
              <a:rPr sz="1850" spc="15" dirty="0">
                <a:solidFill>
                  <a:srgbClr val="FFFFFF"/>
                </a:solidFill>
                <a:latin typeface="Arial MT"/>
                <a:cs typeface="Arial MT"/>
              </a:rPr>
              <a:t>a</a:t>
            </a:r>
            <a:r>
              <a:rPr sz="1850" dirty="0">
                <a:solidFill>
                  <a:srgbClr val="FFFFFF"/>
                </a:solidFill>
                <a:latin typeface="Arial MT"/>
                <a:cs typeface="Arial MT"/>
              </a:rPr>
              <a:t> </a:t>
            </a:r>
            <a:r>
              <a:rPr sz="1850" spc="10" dirty="0">
                <a:solidFill>
                  <a:srgbClr val="FFFFFF"/>
                </a:solidFill>
                <a:latin typeface="Arial MT"/>
                <a:cs typeface="Arial MT"/>
              </a:rPr>
              <a:t>expensas</a:t>
            </a:r>
            <a:r>
              <a:rPr sz="1850" spc="5" dirty="0">
                <a:solidFill>
                  <a:srgbClr val="FFFFFF"/>
                </a:solidFill>
                <a:latin typeface="Arial MT"/>
                <a:cs typeface="Arial MT"/>
              </a:rPr>
              <a:t> </a:t>
            </a:r>
            <a:r>
              <a:rPr sz="1850" spc="10" dirty="0">
                <a:solidFill>
                  <a:srgbClr val="FFFFFF"/>
                </a:solidFill>
                <a:latin typeface="Arial MT"/>
                <a:cs typeface="Arial MT"/>
              </a:rPr>
              <a:t>del</a:t>
            </a:r>
            <a:r>
              <a:rPr sz="1850" spc="5" dirty="0">
                <a:solidFill>
                  <a:srgbClr val="FFFFFF"/>
                </a:solidFill>
                <a:latin typeface="Arial MT"/>
                <a:cs typeface="Arial MT"/>
              </a:rPr>
              <a:t> </a:t>
            </a:r>
            <a:r>
              <a:rPr sz="1850" spc="10" dirty="0">
                <a:solidFill>
                  <a:srgbClr val="FFFFFF"/>
                </a:solidFill>
                <a:latin typeface="Arial MT"/>
                <a:cs typeface="Arial MT"/>
              </a:rPr>
              <a:t>éxito</a:t>
            </a:r>
            <a:r>
              <a:rPr sz="1850" spc="5" dirty="0">
                <a:solidFill>
                  <a:srgbClr val="FFFFFF"/>
                </a:solidFill>
                <a:latin typeface="Arial MT"/>
                <a:cs typeface="Arial MT"/>
              </a:rPr>
              <a:t> </a:t>
            </a:r>
            <a:r>
              <a:rPr sz="1850" spc="10" dirty="0" err="1">
                <a:solidFill>
                  <a:srgbClr val="FFFFFF"/>
                </a:solidFill>
                <a:latin typeface="Arial MT"/>
                <a:cs typeface="Arial MT"/>
              </a:rPr>
              <a:t>empresarial</a:t>
            </a:r>
            <a:r>
              <a:rPr sz="1850" spc="10" dirty="0">
                <a:solidFill>
                  <a:srgbClr val="FFFFFF"/>
                </a:solidFill>
                <a:latin typeface="Arial MT"/>
                <a:cs typeface="Arial MT"/>
              </a:rPr>
              <a:t>.</a:t>
            </a:r>
            <a:endParaRPr lang="es-ES" sz="1850" dirty="0">
              <a:latin typeface="Arial MT"/>
              <a:cs typeface="Arial MT"/>
            </a:endParaRPr>
          </a:p>
          <a:p>
            <a:pPr marL="5192395">
              <a:lnSpc>
                <a:spcPct val="100000"/>
              </a:lnSpc>
              <a:spcBef>
                <a:spcPts val="375"/>
              </a:spcBef>
            </a:pPr>
            <a:r>
              <a:rPr lang="es-ES" sz="1850" spc="5" dirty="0">
                <a:solidFill>
                  <a:srgbClr val="A1CC3A"/>
                </a:solidFill>
                <a:latin typeface="Arial MT"/>
                <a:cs typeface="Arial MT"/>
              </a:rPr>
              <a:t>•</a:t>
            </a:r>
            <a:r>
              <a:rPr lang="es-ES" sz="1850" dirty="0">
                <a:solidFill>
                  <a:srgbClr val="A1CC3A"/>
                </a:solidFill>
                <a:latin typeface="Arial MT"/>
                <a:cs typeface="Arial MT"/>
              </a:rPr>
              <a:t> </a:t>
            </a:r>
            <a:r>
              <a:rPr sz="1850" spc="10" dirty="0" err="1">
                <a:solidFill>
                  <a:srgbClr val="FFFFFF"/>
                </a:solidFill>
                <a:latin typeface="Arial MT"/>
              </a:rPr>
              <a:t>Averiguar</a:t>
            </a:r>
            <a:r>
              <a:rPr sz="1850" spc="10" dirty="0">
                <a:solidFill>
                  <a:srgbClr val="FFFFFF"/>
                </a:solidFill>
                <a:latin typeface="Arial MT"/>
              </a:rPr>
              <a:t> cómo operar más</a:t>
            </a:r>
          </a:p>
          <a:p>
            <a:pPr marL="5181600" marR="818515" indent="1270">
              <a:lnSpc>
                <a:spcPct val="121600"/>
              </a:lnSpc>
              <a:spcBef>
                <a:spcPts val="334"/>
              </a:spcBef>
            </a:pPr>
            <a:r>
              <a:rPr sz="1850" spc="10" dirty="0">
                <a:solidFill>
                  <a:srgbClr val="FFFFFF"/>
                </a:solidFill>
                <a:latin typeface="Arial MT"/>
              </a:rPr>
              <a:t>eficientemente es a menudo un lugar práctico para  </a:t>
            </a:r>
            <a:r>
              <a:rPr sz="1850" spc="10" dirty="0" err="1">
                <a:solidFill>
                  <a:srgbClr val="FFFFFF"/>
                </a:solidFill>
                <a:latin typeface="Arial MT"/>
              </a:rPr>
              <a:t>comenzar</a:t>
            </a:r>
            <a:r>
              <a:rPr sz="1850" spc="10" dirty="0">
                <a:solidFill>
                  <a:srgbClr val="FFFFFF"/>
                </a:solidFill>
                <a:latin typeface="Arial MT"/>
              </a:rPr>
              <a:t>.</a:t>
            </a:r>
            <a:endParaRPr lang="es-ES" sz="1850" spc="10" dirty="0">
              <a:solidFill>
                <a:srgbClr val="FFFFFF"/>
              </a:solidFill>
              <a:latin typeface="Arial MT"/>
            </a:endParaRPr>
          </a:p>
          <a:p>
            <a:pPr marL="5181600" marR="818515" indent="1270">
              <a:lnSpc>
                <a:spcPct val="121600"/>
              </a:lnSpc>
              <a:spcBef>
                <a:spcPts val="334"/>
              </a:spcBef>
            </a:pPr>
            <a:r>
              <a:rPr lang="es-ES" sz="1850" spc="5" dirty="0">
                <a:solidFill>
                  <a:srgbClr val="A1CC3A"/>
                </a:solidFill>
                <a:latin typeface="Arial MT"/>
                <a:cs typeface="Arial MT"/>
              </a:rPr>
              <a:t>•</a:t>
            </a:r>
            <a:r>
              <a:rPr lang="es-ES" sz="1850" dirty="0">
                <a:solidFill>
                  <a:srgbClr val="A1CC3A"/>
                </a:solidFill>
                <a:latin typeface="Arial MT"/>
                <a:cs typeface="Arial MT"/>
              </a:rPr>
              <a:t> </a:t>
            </a:r>
            <a:r>
              <a:rPr sz="1850" spc="15" dirty="0" err="1">
                <a:solidFill>
                  <a:srgbClr val="FFFFFF"/>
                </a:solidFill>
                <a:latin typeface="Arial MT"/>
                <a:cs typeface="Arial MT"/>
              </a:rPr>
              <a:t>También</a:t>
            </a:r>
            <a:r>
              <a:rPr sz="1850" spc="15" dirty="0">
                <a:solidFill>
                  <a:srgbClr val="FFFFFF"/>
                </a:solidFill>
                <a:latin typeface="Arial MT"/>
                <a:cs typeface="Arial MT"/>
              </a:rPr>
              <a:t> </a:t>
            </a:r>
            <a:r>
              <a:rPr sz="1850" spc="10" dirty="0">
                <a:solidFill>
                  <a:srgbClr val="FFFFFF"/>
                </a:solidFill>
                <a:latin typeface="Arial MT"/>
                <a:cs typeface="Arial MT"/>
              </a:rPr>
              <a:t>es importante tratar </a:t>
            </a:r>
            <a:r>
              <a:rPr sz="1850" spc="15" dirty="0">
                <a:solidFill>
                  <a:srgbClr val="FFFFFF"/>
                </a:solidFill>
                <a:latin typeface="Arial MT"/>
                <a:cs typeface="Arial MT"/>
              </a:rPr>
              <a:t>de </a:t>
            </a:r>
            <a:r>
              <a:rPr sz="1850" spc="10" dirty="0">
                <a:solidFill>
                  <a:srgbClr val="FFFFFF"/>
                </a:solidFill>
                <a:latin typeface="Arial MT"/>
                <a:cs typeface="Arial MT"/>
              </a:rPr>
              <a:t>integrar </a:t>
            </a:r>
            <a:r>
              <a:rPr sz="1850" spc="15" dirty="0">
                <a:solidFill>
                  <a:srgbClr val="FFFFFF"/>
                </a:solidFill>
                <a:latin typeface="Arial MT"/>
                <a:cs typeface="Arial MT"/>
              </a:rPr>
              <a:t> </a:t>
            </a:r>
            <a:r>
              <a:rPr sz="1850" spc="10" dirty="0">
                <a:solidFill>
                  <a:srgbClr val="FFFFFF"/>
                </a:solidFill>
                <a:latin typeface="Arial MT"/>
                <a:cs typeface="Arial MT"/>
              </a:rPr>
              <a:t>prácticas sostenibles </a:t>
            </a:r>
            <a:r>
              <a:rPr sz="1850" spc="15" dirty="0">
                <a:solidFill>
                  <a:srgbClr val="FFFFFF"/>
                </a:solidFill>
                <a:latin typeface="Arial MT"/>
                <a:cs typeface="Arial MT"/>
              </a:rPr>
              <a:t>en </a:t>
            </a:r>
            <a:r>
              <a:rPr sz="1850" spc="10" dirty="0">
                <a:solidFill>
                  <a:srgbClr val="FFFFFF"/>
                </a:solidFill>
                <a:latin typeface="Arial MT"/>
                <a:cs typeface="Arial MT"/>
              </a:rPr>
              <a:t>sus procesos </a:t>
            </a:r>
            <a:r>
              <a:rPr sz="1850" spc="15" dirty="0">
                <a:solidFill>
                  <a:srgbClr val="FFFFFF"/>
                </a:solidFill>
                <a:latin typeface="Arial MT"/>
                <a:cs typeface="Arial MT"/>
              </a:rPr>
              <a:t>de </a:t>
            </a:r>
            <a:r>
              <a:rPr sz="1850" spc="20" dirty="0">
                <a:solidFill>
                  <a:srgbClr val="FFFFFF"/>
                </a:solidFill>
                <a:latin typeface="Arial MT"/>
                <a:cs typeface="Arial MT"/>
              </a:rPr>
              <a:t> </a:t>
            </a:r>
            <a:r>
              <a:rPr sz="1850" spc="10" dirty="0">
                <a:solidFill>
                  <a:srgbClr val="FFFFFF"/>
                </a:solidFill>
                <a:latin typeface="Arial MT"/>
                <a:cs typeface="Arial MT"/>
              </a:rPr>
              <a:t>adquisición existentes, </a:t>
            </a:r>
            <a:r>
              <a:rPr sz="1850" spc="15" dirty="0">
                <a:solidFill>
                  <a:srgbClr val="FFFFFF"/>
                </a:solidFill>
                <a:latin typeface="Arial MT"/>
                <a:cs typeface="Arial MT"/>
              </a:rPr>
              <a:t>en </a:t>
            </a:r>
            <a:r>
              <a:rPr sz="1850" spc="10" dirty="0">
                <a:solidFill>
                  <a:srgbClr val="FFFFFF"/>
                </a:solidFill>
                <a:latin typeface="Arial MT"/>
                <a:cs typeface="Arial MT"/>
              </a:rPr>
              <a:t>lugar </a:t>
            </a:r>
            <a:r>
              <a:rPr sz="1850" spc="15" dirty="0">
                <a:solidFill>
                  <a:srgbClr val="FFFFFF"/>
                </a:solidFill>
                <a:latin typeface="Arial MT"/>
                <a:cs typeface="Arial MT"/>
              </a:rPr>
              <a:t>de comenzar </a:t>
            </a:r>
            <a:r>
              <a:rPr sz="1850" spc="-500" dirty="0">
                <a:solidFill>
                  <a:srgbClr val="FFFFFF"/>
                </a:solidFill>
                <a:latin typeface="Arial MT"/>
                <a:cs typeface="Arial MT"/>
              </a:rPr>
              <a:t> </a:t>
            </a:r>
            <a:r>
              <a:rPr sz="1850" spc="15" dirty="0">
                <a:solidFill>
                  <a:srgbClr val="FFFFFF"/>
                </a:solidFill>
                <a:latin typeface="Arial MT"/>
                <a:cs typeface="Arial MT"/>
              </a:rPr>
              <a:t>de</a:t>
            </a:r>
            <a:r>
              <a:rPr sz="1850" dirty="0">
                <a:solidFill>
                  <a:srgbClr val="FFFFFF"/>
                </a:solidFill>
                <a:latin typeface="Arial MT"/>
                <a:cs typeface="Arial MT"/>
              </a:rPr>
              <a:t> </a:t>
            </a:r>
            <a:r>
              <a:rPr sz="1850" spc="10" dirty="0">
                <a:solidFill>
                  <a:srgbClr val="FFFFFF"/>
                </a:solidFill>
                <a:latin typeface="Arial MT"/>
                <a:cs typeface="Arial MT"/>
              </a:rPr>
              <a:t>nuevo.</a:t>
            </a:r>
            <a:endParaRPr sz="1850" dirty="0">
              <a:latin typeface="Arial MT"/>
              <a:cs typeface="Arial MT"/>
            </a:endParaRPr>
          </a:p>
        </p:txBody>
      </p:sp>
      <p:sp>
        <p:nvSpPr>
          <p:cNvPr id="7" name="object 7"/>
          <p:cNvSpPr txBox="1"/>
          <p:nvPr/>
        </p:nvSpPr>
        <p:spPr>
          <a:xfrm>
            <a:off x="5060687" y="771563"/>
            <a:ext cx="304165" cy="626745"/>
          </a:xfrm>
          <a:prstGeom prst="rect">
            <a:avLst/>
          </a:prstGeom>
        </p:spPr>
        <p:txBody>
          <a:bodyPr vert="horz" wrap="square" lIns="0" tIns="11430" rIns="0" bIns="0" rtlCol="0">
            <a:spAutoFit/>
          </a:bodyPr>
          <a:lstStyle/>
          <a:p>
            <a:pPr marL="12700">
              <a:lnSpc>
                <a:spcPct val="100000"/>
              </a:lnSpc>
              <a:spcBef>
                <a:spcPts val="90"/>
              </a:spcBef>
            </a:pPr>
            <a:r>
              <a:rPr sz="3950" spc="-5" dirty="0">
                <a:solidFill>
                  <a:srgbClr val="FFFFFF"/>
                </a:solidFill>
                <a:latin typeface="Arial MT"/>
                <a:cs typeface="Arial MT"/>
              </a:rPr>
              <a:t>2</a:t>
            </a:r>
            <a:endParaRPr sz="3950">
              <a:latin typeface="Arial MT"/>
              <a:cs typeface="Arial MT"/>
            </a:endParaRPr>
          </a:p>
        </p:txBody>
      </p:sp>
      <p:sp>
        <p:nvSpPr>
          <p:cNvPr id="8" name="object 8"/>
          <p:cNvSpPr txBox="1"/>
          <p:nvPr/>
        </p:nvSpPr>
        <p:spPr>
          <a:xfrm rot="10800000">
            <a:off x="11625649" y="3828850"/>
            <a:ext cx="21194" cy="6350"/>
          </a:xfrm>
          <a:prstGeom prst="rect">
            <a:avLst/>
          </a:prstGeom>
        </p:spPr>
        <p:txBody>
          <a:bodyPr vert="horz" wrap="square" lIns="0" tIns="2540" rIns="0" bIns="0" rtlCol="0">
            <a:spAutoFit/>
          </a:bodyPr>
          <a:lstStyle/>
          <a:p>
            <a:pPr>
              <a:lnSpc>
                <a:spcPct val="100000"/>
              </a:lnSpc>
              <a:spcBef>
                <a:spcPts val="20"/>
              </a:spcBef>
            </a:pPr>
            <a:r>
              <a:rPr sz="100" spc="-35" dirty="0">
                <a:latin typeface="Arial MT"/>
                <a:cs typeface="Arial MT"/>
              </a:rPr>
              <a:t>F</a:t>
            </a:r>
            <a:r>
              <a:rPr sz="100" b="1" spc="-35" dirty="0">
                <a:solidFill>
                  <a:srgbClr val="FFFFFF"/>
                </a:solidFill>
                <a:latin typeface="Arial"/>
                <a:cs typeface="Arial"/>
              </a:rPr>
              <a:t>S</a:t>
            </a:r>
            <a:r>
              <a:rPr sz="100" spc="-20" dirty="0">
                <a:solidFill>
                  <a:srgbClr val="FFFFFF"/>
                </a:solidFill>
                <a:latin typeface="Arial MT"/>
                <a:cs typeface="Arial MT"/>
              </a:rPr>
              <a:t>PAR</a:t>
            </a:r>
            <a:r>
              <a:rPr sz="100" spc="-85" dirty="0">
                <a:solidFill>
                  <a:srgbClr val="FFFFFF"/>
                </a:solidFill>
                <a:latin typeface="Arial MT"/>
                <a:cs typeface="Arial MT"/>
              </a:rPr>
              <a:t>A</a:t>
            </a:r>
            <a:r>
              <a:rPr sz="100" b="1" spc="-30" dirty="0">
                <a:solidFill>
                  <a:srgbClr val="FFFFFF"/>
                </a:solidFill>
                <a:latin typeface="Arial"/>
                <a:cs typeface="Arial"/>
              </a:rPr>
              <a:t>E</a:t>
            </a:r>
            <a:r>
              <a:rPr sz="100" spc="-35" dirty="0">
                <a:latin typeface="Arial MT"/>
                <a:cs typeface="Arial MT"/>
              </a:rPr>
              <a:t>U</a:t>
            </a:r>
            <a:r>
              <a:rPr sz="100" b="1" spc="-45" dirty="0">
                <a:solidFill>
                  <a:srgbClr val="FFFFFF"/>
                </a:solidFill>
                <a:latin typeface="Arial"/>
                <a:cs typeface="Arial"/>
              </a:rPr>
              <a:t>O</a:t>
            </a:r>
            <a:r>
              <a:rPr sz="100" b="1" spc="-35" dirty="0">
                <a:solidFill>
                  <a:srgbClr val="FFFFFF"/>
                </a:solidFill>
                <a:latin typeface="Arial"/>
                <a:cs typeface="Arial"/>
              </a:rPr>
              <a:t>M</a:t>
            </a:r>
            <a:r>
              <a:rPr sz="100" spc="-30" dirty="0">
                <a:latin typeface="Arial MT"/>
                <a:cs typeface="Arial MT"/>
              </a:rPr>
              <a:t>T</a:t>
            </a:r>
            <a:r>
              <a:rPr sz="100" b="1" spc="-35" dirty="0">
                <a:solidFill>
                  <a:srgbClr val="FFFFFF"/>
                </a:solidFill>
                <a:latin typeface="Arial"/>
                <a:cs typeface="Arial"/>
              </a:rPr>
              <a:t>S</a:t>
            </a:r>
            <a:r>
              <a:rPr sz="100" b="1" spc="-20" dirty="0">
                <a:solidFill>
                  <a:srgbClr val="FFFFFF"/>
                </a:solidFill>
                <a:latin typeface="Arial"/>
                <a:cs typeface="Arial"/>
              </a:rPr>
              <a:t>PRESA</a:t>
            </a:r>
            <a:r>
              <a:rPr sz="100" b="1" spc="-110" dirty="0">
                <a:solidFill>
                  <a:srgbClr val="FFFFFF"/>
                </a:solidFill>
                <a:latin typeface="Arial"/>
                <a:cs typeface="Arial"/>
              </a:rPr>
              <a:t>S</a:t>
            </a:r>
            <a:r>
              <a:rPr sz="100" spc="-35" dirty="0">
                <a:latin typeface="Arial MT"/>
                <a:cs typeface="Arial MT"/>
              </a:rPr>
              <a:t>U</a:t>
            </a:r>
            <a:r>
              <a:rPr sz="100" b="1" spc="-25" dirty="0">
                <a:solidFill>
                  <a:srgbClr val="FFFFFF"/>
                </a:solidFill>
                <a:latin typeface="Arial"/>
                <a:cs typeface="Arial"/>
              </a:rPr>
              <a:t>T</a:t>
            </a:r>
            <a:r>
              <a:rPr sz="100" spc="-35" dirty="0">
                <a:latin typeface="Arial MT"/>
                <a:cs typeface="Arial MT"/>
              </a:rPr>
              <a:t>R</a:t>
            </a:r>
            <a:r>
              <a:rPr sz="100" b="1" spc="-25" dirty="0">
                <a:solidFill>
                  <a:srgbClr val="FFFFFF"/>
                </a:solidFill>
                <a:latin typeface="Arial"/>
                <a:cs typeface="Arial"/>
              </a:rPr>
              <a:t>E</a:t>
            </a:r>
            <a:r>
              <a:rPr sz="100" spc="-45" dirty="0">
                <a:latin typeface="Arial MT"/>
                <a:cs typeface="Arial MT"/>
              </a:rPr>
              <a:t>O</a:t>
            </a:r>
            <a:r>
              <a:rPr sz="100" b="1" spc="-25" dirty="0">
                <a:solidFill>
                  <a:srgbClr val="FFFFFF"/>
                </a:solidFill>
                <a:latin typeface="Arial"/>
                <a:cs typeface="Arial"/>
              </a:rPr>
              <a:t>N</a:t>
            </a:r>
            <a:r>
              <a:rPr sz="100" spc="-35" dirty="0">
                <a:latin typeface="Arial MT"/>
                <a:cs typeface="Arial MT"/>
              </a:rPr>
              <a:t>S</a:t>
            </a:r>
            <a:r>
              <a:rPr sz="100" b="1" spc="-20" dirty="0">
                <a:solidFill>
                  <a:srgbClr val="FFFFFF"/>
                </a:solidFill>
                <a:latin typeface="Arial"/>
                <a:cs typeface="Arial"/>
              </a:rPr>
              <a:t>IBLES</a:t>
            </a:r>
            <a:endParaRPr sz="100">
              <a:latin typeface="Arial"/>
              <a:cs typeface="Arial"/>
            </a:endParaRPr>
          </a:p>
        </p:txBody>
      </p:sp>
      <p:pic>
        <p:nvPicPr>
          <p:cNvPr id="11" name="Imagen 10">
            <a:extLst>
              <a:ext uri="{FF2B5EF4-FFF2-40B4-BE49-F238E27FC236}">
                <a16:creationId xmlns:a16="http://schemas.microsoft.com/office/drawing/2014/main" id="{518DCFF6-E065-B8D9-6A48-B66CCA6EB093}"/>
              </a:ext>
            </a:extLst>
          </p:cNvPr>
          <p:cNvPicPr>
            <a:picLocks noChangeAspect="1"/>
          </p:cNvPicPr>
          <p:nvPr/>
        </p:nvPicPr>
        <p:blipFill>
          <a:blip r:embed="rId3"/>
          <a:stretch>
            <a:fillRect/>
          </a:stretch>
        </p:blipFill>
        <p:spPr>
          <a:xfrm>
            <a:off x="11381742" y="2719345"/>
            <a:ext cx="294597" cy="3392075"/>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1858160" cy="6858000"/>
          </a:xfrm>
          <a:prstGeom prst="rect">
            <a:avLst/>
          </a:prstGeom>
        </p:spPr>
      </p:pic>
      <p:sp>
        <p:nvSpPr>
          <p:cNvPr id="3" name="object 3"/>
          <p:cNvSpPr txBox="1">
            <a:spLocks noGrp="1"/>
          </p:cNvSpPr>
          <p:nvPr>
            <p:ph type="body" idx="1"/>
          </p:nvPr>
        </p:nvSpPr>
        <p:spPr>
          <a:xfrm>
            <a:off x="1191670" y="1845290"/>
            <a:ext cx="9808660" cy="3567964"/>
          </a:xfrm>
          <a:prstGeom prst="rect">
            <a:avLst/>
          </a:prstGeom>
        </p:spPr>
        <p:txBody>
          <a:bodyPr vert="horz" wrap="square" lIns="0" tIns="12700" rIns="0" bIns="0" rtlCol="0">
            <a:spAutoFit/>
          </a:bodyPr>
          <a:lstStyle/>
          <a:p>
            <a:pPr marL="4406265" marR="273685" indent="0">
              <a:lnSpc>
                <a:spcPct val="123400"/>
              </a:lnSpc>
              <a:spcBef>
                <a:spcPts val="100"/>
              </a:spcBef>
              <a:buNone/>
            </a:pPr>
            <a:r>
              <a:rPr sz="1750" spc="-10" dirty="0"/>
              <a:t>Una</a:t>
            </a:r>
            <a:r>
              <a:rPr sz="1750" spc="-15" dirty="0"/>
              <a:t> </a:t>
            </a:r>
            <a:r>
              <a:rPr sz="1750" spc="-5" dirty="0"/>
              <a:t>vez</a:t>
            </a:r>
            <a:r>
              <a:rPr sz="1750" spc="-15" dirty="0"/>
              <a:t> </a:t>
            </a:r>
            <a:r>
              <a:rPr sz="1750" spc="-5" dirty="0"/>
              <a:t>que</a:t>
            </a:r>
            <a:r>
              <a:rPr sz="1750" spc="-10" dirty="0"/>
              <a:t> </a:t>
            </a:r>
            <a:r>
              <a:rPr sz="1750" spc="-5" dirty="0"/>
              <a:t>haya</a:t>
            </a:r>
            <a:r>
              <a:rPr sz="1750" spc="-15" dirty="0"/>
              <a:t> </a:t>
            </a:r>
            <a:r>
              <a:rPr sz="1750" spc="-5" dirty="0"/>
              <a:t>descubierto</a:t>
            </a:r>
            <a:r>
              <a:rPr sz="1750" spc="-10" dirty="0"/>
              <a:t> </a:t>
            </a:r>
            <a:r>
              <a:rPr sz="1750" spc="-5" dirty="0"/>
              <a:t>sus</a:t>
            </a:r>
            <a:r>
              <a:rPr sz="1750" spc="-15" dirty="0"/>
              <a:t> </a:t>
            </a:r>
            <a:r>
              <a:rPr sz="1750" spc="-5" dirty="0"/>
              <a:t>prioridades</a:t>
            </a:r>
            <a:r>
              <a:rPr sz="1750" spc="-15" dirty="0"/>
              <a:t> </a:t>
            </a:r>
            <a:r>
              <a:rPr sz="1750" spc="-5" dirty="0"/>
              <a:t>de </a:t>
            </a:r>
            <a:r>
              <a:rPr sz="1750" spc="-470" dirty="0"/>
              <a:t> </a:t>
            </a:r>
            <a:r>
              <a:rPr sz="1750" spc="-5" dirty="0"/>
              <a:t>sostenibilidad y sus objetivos finales, es hora de </a:t>
            </a:r>
            <a:r>
              <a:rPr sz="1750" dirty="0"/>
              <a:t> </a:t>
            </a:r>
            <a:r>
              <a:rPr sz="1750" spc="-5" dirty="0"/>
              <a:t>revisar</a:t>
            </a:r>
            <a:r>
              <a:rPr sz="1750" spc="-10" dirty="0"/>
              <a:t> </a:t>
            </a:r>
            <a:r>
              <a:rPr sz="1750" spc="-5" dirty="0"/>
              <a:t>y</a:t>
            </a:r>
            <a:r>
              <a:rPr sz="1750" spc="-10" dirty="0"/>
              <a:t> </a:t>
            </a:r>
            <a:r>
              <a:rPr sz="1750" spc="-5" dirty="0"/>
              <a:t>auditar a</a:t>
            </a:r>
            <a:r>
              <a:rPr sz="1750" spc="-10" dirty="0"/>
              <a:t> </a:t>
            </a:r>
            <a:r>
              <a:rPr sz="1750" spc="-5" dirty="0"/>
              <a:t>sus proveedores.</a:t>
            </a:r>
            <a:endParaRPr sz="1750" dirty="0"/>
          </a:p>
          <a:p>
            <a:pPr marL="4169410" indent="0">
              <a:lnSpc>
                <a:spcPct val="100000"/>
              </a:lnSpc>
              <a:spcBef>
                <a:spcPts val="1415"/>
              </a:spcBef>
              <a:buNone/>
            </a:pPr>
            <a:r>
              <a:rPr lang="es-ES" sz="1750" b="1" spc="-5" dirty="0">
                <a:latin typeface="Arial"/>
                <a:cs typeface="Arial"/>
              </a:rPr>
              <a:t>   </a:t>
            </a:r>
            <a:r>
              <a:rPr sz="1750" b="1" spc="-5" dirty="0">
                <a:latin typeface="Arial"/>
                <a:cs typeface="Arial"/>
              </a:rPr>
              <a:t>¿Cuál</a:t>
            </a:r>
            <a:r>
              <a:rPr sz="1750" b="1" spc="-20" dirty="0">
                <a:latin typeface="Arial"/>
                <a:cs typeface="Arial"/>
              </a:rPr>
              <a:t> </a:t>
            </a:r>
            <a:r>
              <a:rPr sz="1750" b="1" spc="-5" dirty="0">
                <a:latin typeface="Arial"/>
                <a:cs typeface="Arial"/>
              </a:rPr>
              <a:t>de</a:t>
            </a:r>
            <a:r>
              <a:rPr sz="1750" b="1" spc="-15" dirty="0">
                <a:latin typeface="Arial"/>
                <a:cs typeface="Arial"/>
              </a:rPr>
              <a:t> </a:t>
            </a:r>
            <a:r>
              <a:rPr sz="1750" b="1" spc="-5" dirty="0">
                <a:latin typeface="Arial"/>
                <a:cs typeface="Arial"/>
              </a:rPr>
              <a:t>ellos</a:t>
            </a:r>
            <a:r>
              <a:rPr sz="1750" b="1" spc="-15" dirty="0">
                <a:latin typeface="Arial"/>
                <a:cs typeface="Arial"/>
              </a:rPr>
              <a:t> </a:t>
            </a:r>
            <a:r>
              <a:rPr sz="1750" b="1" spc="-5" dirty="0">
                <a:latin typeface="Arial"/>
                <a:cs typeface="Arial"/>
              </a:rPr>
              <a:t>acomoda,</a:t>
            </a:r>
            <a:r>
              <a:rPr sz="1750" b="1" spc="-15" dirty="0">
                <a:latin typeface="Arial"/>
                <a:cs typeface="Arial"/>
              </a:rPr>
              <a:t> </a:t>
            </a:r>
            <a:r>
              <a:rPr sz="1750" b="1" spc="-10" dirty="0">
                <a:latin typeface="Arial"/>
                <a:cs typeface="Arial"/>
              </a:rPr>
              <a:t>o</a:t>
            </a:r>
            <a:r>
              <a:rPr sz="1750" b="1" spc="-20" dirty="0">
                <a:latin typeface="Arial"/>
                <a:cs typeface="Arial"/>
              </a:rPr>
              <a:t> </a:t>
            </a:r>
            <a:r>
              <a:rPr sz="1750" b="1" spc="-5" dirty="0">
                <a:latin typeface="Arial"/>
                <a:cs typeface="Arial"/>
              </a:rPr>
              <a:t>puede</a:t>
            </a:r>
            <a:r>
              <a:rPr sz="1750" b="1" spc="-15" dirty="0">
                <a:latin typeface="Arial"/>
                <a:cs typeface="Arial"/>
              </a:rPr>
              <a:t> </a:t>
            </a:r>
            <a:r>
              <a:rPr sz="1750" b="1" spc="-5" dirty="0">
                <a:latin typeface="Arial"/>
                <a:cs typeface="Arial"/>
              </a:rPr>
              <a:t>trabajar</a:t>
            </a:r>
            <a:endParaRPr sz="1750" dirty="0">
              <a:latin typeface="Arial"/>
              <a:cs typeface="Arial"/>
            </a:endParaRPr>
          </a:p>
          <a:p>
            <a:pPr marL="4396740" marR="947419" indent="0">
              <a:lnSpc>
                <a:spcPct val="104500"/>
              </a:lnSpc>
              <a:spcBef>
                <a:spcPts val="484"/>
              </a:spcBef>
              <a:buNone/>
            </a:pPr>
            <a:r>
              <a:rPr sz="1750" b="1" spc="-5" dirty="0">
                <a:latin typeface="Arial"/>
                <a:cs typeface="Arial"/>
              </a:rPr>
              <a:t>para</a:t>
            </a:r>
            <a:r>
              <a:rPr sz="1750" b="1" spc="-30" dirty="0">
                <a:latin typeface="Arial"/>
                <a:cs typeface="Arial"/>
              </a:rPr>
              <a:t> </a:t>
            </a:r>
            <a:r>
              <a:rPr sz="1750" b="1" spc="-5" dirty="0">
                <a:latin typeface="Arial"/>
                <a:cs typeface="Arial"/>
              </a:rPr>
              <a:t>acomodar,</a:t>
            </a:r>
            <a:r>
              <a:rPr sz="1750" b="1" spc="-25" dirty="0">
                <a:latin typeface="Arial"/>
                <a:cs typeface="Arial"/>
              </a:rPr>
              <a:t> </a:t>
            </a:r>
            <a:r>
              <a:rPr sz="1750" b="1" spc="-5" dirty="0">
                <a:latin typeface="Arial"/>
                <a:cs typeface="Arial"/>
              </a:rPr>
              <a:t>sus</a:t>
            </a:r>
            <a:r>
              <a:rPr sz="1750" b="1" spc="-25" dirty="0">
                <a:latin typeface="Arial"/>
                <a:cs typeface="Arial"/>
              </a:rPr>
              <a:t> </a:t>
            </a:r>
            <a:r>
              <a:rPr sz="1750" b="1" spc="-5" dirty="0">
                <a:latin typeface="Arial"/>
                <a:cs typeface="Arial"/>
              </a:rPr>
              <a:t>necesidades</a:t>
            </a:r>
            <a:r>
              <a:rPr sz="1750" b="1" spc="-30" dirty="0">
                <a:latin typeface="Arial"/>
                <a:cs typeface="Arial"/>
              </a:rPr>
              <a:t> </a:t>
            </a:r>
            <a:r>
              <a:rPr sz="1750" b="1" spc="-5" dirty="0">
                <a:latin typeface="Arial"/>
                <a:cs typeface="Arial"/>
              </a:rPr>
              <a:t>recién </a:t>
            </a:r>
            <a:r>
              <a:rPr sz="1750" b="1" spc="-470" dirty="0">
                <a:latin typeface="Arial"/>
                <a:cs typeface="Arial"/>
              </a:rPr>
              <a:t> </a:t>
            </a:r>
            <a:r>
              <a:rPr sz="1750" b="1" spc="-5" dirty="0">
                <a:latin typeface="Arial"/>
                <a:cs typeface="Arial"/>
              </a:rPr>
              <a:t>establecidas?</a:t>
            </a:r>
            <a:endParaRPr sz="1750" dirty="0">
              <a:latin typeface="Arial"/>
              <a:cs typeface="Arial"/>
            </a:endParaRPr>
          </a:p>
          <a:p>
            <a:pPr marL="4404360" marR="5080" indent="0">
              <a:lnSpc>
                <a:spcPct val="123500"/>
              </a:lnSpc>
              <a:spcBef>
                <a:spcPts val="1395"/>
              </a:spcBef>
              <a:buNone/>
            </a:pPr>
            <a:r>
              <a:rPr sz="1750" spc="-5" dirty="0"/>
              <a:t>Vale la pena desarrollar una hoja de puntuación </a:t>
            </a:r>
            <a:r>
              <a:rPr sz="1750" dirty="0"/>
              <a:t> </a:t>
            </a:r>
            <a:r>
              <a:rPr sz="1750" spc="-5" dirty="0"/>
              <a:t>para</a:t>
            </a:r>
            <a:r>
              <a:rPr sz="1750" spc="-15" dirty="0"/>
              <a:t> </a:t>
            </a:r>
            <a:r>
              <a:rPr sz="1750" spc="-5" dirty="0"/>
              <a:t>calificar</a:t>
            </a:r>
            <a:r>
              <a:rPr sz="1750" spc="-15" dirty="0"/>
              <a:t> </a:t>
            </a:r>
            <a:r>
              <a:rPr sz="1750" spc="-5" dirty="0"/>
              <a:t>y</a:t>
            </a:r>
            <a:r>
              <a:rPr sz="1750" spc="-15" dirty="0"/>
              <a:t> </a:t>
            </a:r>
            <a:r>
              <a:rPr sz="1750" spc="-5" dirty="0"/>
              <a:t>comparar</a:t>
            </a:r>
            <a:r>
              <a:rPr sz="1750" spc="-15" dirty="0"/>
              <a:t> </a:t>
            </a:r>
            <a:r>
              <a:rPr sz="1750" spc="-5" dirty="0"/>
              <a:t>proveedores.</a:t>
            </a:r>
            <a:r>
              <a:rPr sz="1750" spc="-15" dirty="0"/>
              <a:t> </a:t>
            </a:r>
            <a:r>
              <a:rPr sz="1750" spc="-5" dirty="0"/>
              <a:t>Este</a:t>
            </a:r>
            <a:r>
              <a:rPr sz="1750" spc="-15" dirty="0"/>
              <a:t> </a:t>
            </a:r>
            <a:r>
              <a:rPr sz="1750" spc="-5" dirty="0"/>
              <a:t>proceso </a:t>
            </a:r>
            <a:r>
              <a:rPr sz="1750" spc="-470" dirty="0"/>
              <a:t> </a:t>
            </a:r>
            <a:r>
              <a:rPr sz="1750" spc="-5" dirty="0"/>
              <a:t>también es una oportunidad fantástica para conocer </a:t>
            </a:r>
            <a:r>
              <a:rPr sz="1750" spc="-475" dirty="0"/>
              <a:t> </a:t>
            </a:r>
            <a:r>
              <a:rPr sz="1750" spc="-5" dirty="0"/>
              <a:t>mejor</a:t>
            </a:r>
            <a:r>
              <a:rPr sz="1750" spc="-10" dirty="0"/>
              <a:t> </a:t>
            </a:r>
            <a:r>
              <a:rPr sz="1750" spc="-5" dirty="0"/>
              <a:t>a sus</a:t>
            </a:r>
            <a:r>
              <a:rPr sz="1750" spc="-10" dirty="0"/>
              <a:t> </a:t>
            </a:r>
            <a:r>
              <a:rPr sz="1750" spc="-5" dirty="0"/>
              <a:t>proveedores.</a:t>
            </a:r>
            <a:endParaRPr sz="1750" dirty="0"/>
          </a:p>
        </p:txBody>
      </p:sp>
      <p:sp>
        <p:nvSpPr>
          <p:cNvPr id="4" name="object 4"/>
          <p:cNvSpPr txBox="1"/>
          <p:nvPr/>
        </p:nvSpPr>
        <p:spPr>
          <a:xfrm rot="10800000">
            <a:off x="11625649" y="3828850"/>
            <a:ext cx="21194" cy="6350"/>
          </a:xfrm>
          <a:prstGeom prst="rect">
            <a:avLst/>
          </a:prstGeom>
        </p:spPr>
        <p:txBody>
          <a:bodyPr vert="horz" wrap="square" lIns="0" tIns="2540" rIns="0" bIns="0" rtlCol="0">
            <a:spAutoFit/>
          </a:bodyPr>
          <a:lstStyle/>
          <a:p>
            <a:pPr>
              <a:lnSpc>
                <a:spcPct val="100000"/>
              </a:lnSpc>
              <a:spcBef>
                <a:spcPts val="20"/>
              </a:spcBef>
            </a:pPr>
            <a:r>
              <a:rPr sz="100" spc="-35" dirty="0">
                <a:latin typeface="Arial MT"/>
                <a:cs typeface="Arial MT"/>
              </a:rPr>
              <a:t>F</a:t>
            </a:r>
            <a:r>
              <a:rPr sz="100" b="1" spc="-35" dirty="0">
                <a:solidFill>
                  <a:srgbClr val="FFFFFF"/>
                </a:solidFill>
                <a:latin typeface="Arial"/>
                <a:cs typeface="Arial"/>
              </a:rPr>
              <a:t>S</a:t>
            </a:r>
            <a:r>
              <a:rPr sz="100" spc="-20" dirty="0">
                <a:solidFill>
                  <a:srgbClr val="FFFFFF"/>
                </a:solidFill>
                <a:latin typeface="Arial MT"/>
                <a:cs typeface="Arial MT"/>
              </a:rPr>
              <a:t>PAR</a:t>
            </a:r>
            <a:r>
              <a:rPr sz="100" spc="-85" dirty="0">
                <a:solidFill>
                  <a:srgbClr val="FFFFFF"/>
                </a:solidFill>
                <a:latin typeface="Arial MT"/>
                <a:cs typeface="Arial MT"/>
              </a:rPr>
              <a:t>A</a:t>
            </a:r>
            <a:r>
              <a:rPr sz="100" b="1" spc="-30" dirty="0">
                <a:solidFill>
                  <a:srgbClr val="FFFFFF"/>
                </a:solidFill>
                <a:latin typeface="Arial"/>
                <a:cs typeface="Arial"/>
              </a:rPr>
              <a:t>E</a:t>
            </a:r>
            <a:r>
              <a:rPr sz="100" spc="-35" dirty="0">
                <a:latin typeface="Arial MT"/>
                <a:cs typeface="Arial MT"/>
              </a:rPr>
              <a:t>U</a:t>
            </a:r>
            <a:r>
              <a:rPr sz="100" b="1" spc="-45" dirty="0">
                <a:solidFill>
                  <a:srgbClr val="FFFFFF"/>
                </a:solidFill>
                <a:latin typeface="Arial"/>
                <a:cs typeface="Arial"/>
              </a:rPr>
              <a:t>O</a:t>
            </a:r>
            <a:r>
              <a:rPr sz="100" b="1" spc="-35" dirty="0">
                <a:solidFill>
                  <a:srgbClr val="FFFFFF"/>
                </a:solidFill>
                <a:latin typeface="Arial"/>
                <a:cs typeface="Arial"/>
              </a:rPr>
              <a:t>M</a:t>
            </a:r>
            <a:r>
              <a:rPr sz="100" spc="-30" dirty="0">
                <a:latin typeface="Arial MT"/>
                <a:cs typeface="Arial MT"/>
              </a:rPr>
              <a:t>T</a:t>
            </a:r>
            <a:r>
              <a:rPr sz="100" b="1" spc="-35" dirty="0">
                <a:solidFill>
                  <a:srgbClr val="FFFFFF"/>
                </a:solidFill>
                <a:latin typeface="Arial"/>
                <a:cs typeface="Arial"/>
              </a:rPr>
              <a:t>S</a:t>
            </a:r>
            <a:r>
              <a:rPr sz="100" b="1" spc="-20" dirty="0">
                <a:solidFill>
                  <a:srgbClr val="FFFFFF"/>
                </a:solidFill>
                <a:latin typeface="Arial"/>
                <a:cs typeface="Arial"/>
              </a:rPr>
              <a:t>PRESA</a:t>
            </a:r>
            <a:r>
              <a:rPr sz="100" b="1" spc="-110" dirty="0">
                <a:solidFill>
                  <a:srgbClr val="FFFFFF"/>
                </a:solidFill>
                <a:latin typeface="Arial"/>
                <a:cs typeface="Arial"/>
              </a:rPr>
              <a:t>S</a:t>
            </a:r>
            <a:r>
              <a:rPr sz="100" spc="-35" dirty="0">
                <a:latin typeface="Arial MT"/>
                <a:cs typeface="Arial MT"/>
              </a:rPr>
              <a:t>U</a:t>
            </a:r>
            <a:r>
              <a:rPr sz="100" b="1" spc="-25" dirty="0">
                <a:solidFill>
                  <a:srgbClr val="FFFFFF"/>
                </a:solidFill>
                <a:latin typeface="Arial"/>
                <a:cs typeface="Arial"/>
              </a:rPr>
              <a:t>T</a:t>
            </a:r>
            <a:r>
              <a:rPr sz="100" spc="-35" dirty="0">
                <a:latin typeface="Arial MT"/>
                <a:cs typeface="Arial MT"/>
              </a:rPr>
              <a:t>R</a:t>
            </a:r>
            <a:r>
              <a:rPr sz="100" b="1" spc="-25" dirty="0">
                <a:solidFill>
                  <a:srgbClr val="FFFFFF"/>
                </a:solidFill>
                <a:latin typeface="Arial"/>
                <a:cs typeface="Arial"/>
              </a:rPr>
              <a:t>E</a:t>
            </a:r>
            <a:r>
              <a:rPr sz="100" spc="-45" dirty="0">
                <a:latin typeface="Arial MT"/>
                <a:cs typeface="Arial MT"/>
              </a:rPr>
              <a:t>O</a:t>
            </a:r>
            <a:r>
              <a:rPr sz="100" b="1" spc="-25" dirty="0">
                <a:solidFill>
                  <a:srgbClr val="FFFFFF"/>
                </a:solidFill>
                <a:latin typeface="Arial"/>
                <a:cs typeface="Arial"/>
              </a:rPr>
              <a:t>N</a:t>
            </a:r>
            <a:r>
              <a:rPr sz="100" spc="-35" dirty="0">
                <a:latin typeface="Arial MT"/>
                <a:cs typeface="Arial MT"/>
              </a:rPr>
              <a:t>S</a:t>
            </a:r>
            <a:r>
              <a:rPr sz="100" b="1" spc="-20" dirty="0">
                <a:solidFill>
                  <a:srgbClr val="FFFFFF"/>
                </a:solidFill>
                <a:latin typeface="Arial"/>
                <a:cs typeface="Arial"/>
              </a:rPr>
              <a:t>IBLES</a:t>
            </a:r>
            <a:endParaRPr sz="100">
              <a:latin typeface="Arial"/>
              <a:cs typeface="Arial"/>
            </a:endParaRPr>
          </a:p>
        </p:txBody>
      </p:sp>
      <p:sp>
        <p:nvSpPr>
          <p:cNvPr id="5" name="object 5"/>
          <p:cNvSpPr txBox="1">
            <a:spLocks noGrp="1"/>
          </p:cNvSpPr>
          <p:nvPr>
            <p:ph type="title"/>
          </p:nvPr>
        </p:nvSpPr>
        <p:spPr>
          <a:xfrm>
            <a:off x="5057027" y="431094"/>
            <a:ext cx="6181243" cy="869084"/>
          </a:xfrm>
          <a:prstGeom prst="rect">
            <a:avLst/>
          </a:prstGeom>
        </p:spPr>
        <p:txBody>
          <a:bodyPr vert="horz" wrap="square" lIns="0" tIns="12065" rIns="0" bIns="0" rtlCol="0">
            <a:spAutoFit/>
          </a:bodyPr>
          <a:lstStyle/>
          <a:p>
            <a:pPr marL="12700" marR="5080" indent="1006475">
              <a:lnSpc>
                <a:spcPct val="106700"/>
              </a:lnSpc>
              <a:spcBef>
                <a:spcPts val="95"/>
              </a:spcBef>
            </a:pPr>
            <a:r>
              <a:rPr sz="2700" dirty="0">
                <a:solidFill>
                  <a:srgbClr val="FFFFFF"/>
                </a:solidFill>
              </a:rPr>
              <a:t>Encuentre</a:t>
            </a:r>
            <a:r>
              <a:rPr sz="2700" spc="-55" dirty="0">
                <a:solidFill>
                  <a:srgbClr val="FFFFFF"/>
                </a:solidFill>
              </a:rPr>
              <a:t> </a:t>
            </a:r>
            <a:r>
              <a:rPr sz="2700" dirty="0">
                <a:solidFill>
                  <a:srgbClr val="FFFFFF"/>
                </a:solidFill>
              </a:rPr>
              <a:t>proveedores</a:t>
            </a:r>
            <a:r>
              <a:rPr sz="2700" spc="-55" dirty="0">
                <a:solidFill>
                  <a:srgbClr val="FFFFFF"/>
                </a:solidFill>
              </a:rPr>
              <a:t> </a:t>
            </a:r>
            <a:r>
              <a:rPr sz="2700" dirty="0">
                <a:solidFill>
                  <a:srgbClr val="FFFFFF"/>
                </a:solidFill>
              </a:rPr>
              <a:t>que </a:t>
            </a:r>
            <a:r>
              <a:rPr sz="2700" spc="-735" dirty="0">
                <a:solidFill>
                  <a:srgbClr val="FFFFFF"/>
                </a:solidFill>
              </a:rPr>
              <a:t> </a:t>
            </a:r>
            <a:r>
              <a:rPr lang="es-ES" sz="2700" spc="-735" dirty="0">
                <a:solidFill>
                  <a:srgbClr val="FFFFFF"/>
                </a:solidFill>
              </a:rPr>
              <a:t>    	</a:t>
            </a:r>
            <a:r>
              <a:rPr sz="2700" dirty="0" err="1">
                <a:solidFill>
                  <a:srgbClr val="FFFFFF"/>
                </a:solidFill>
              </a:rPr>
              <a:t>alineen</a:t>
            </a:r>
            <a:r>
              <a:rPr sz="2700" spc="-15" dirty="0">
                <a:solidFill>
                  <a:srgbClr val="FFFFFF"/>
                </a:solidFill>
              </a:rPr>
              <a:t> </a:t>
            </a:r>
            <a:r>
              <a:rPr sz="2700" dirty="0">
                <a:solidFill>
                  <a:srgbClr val="FFFFFF"/>
                </a:solidFill>
              </a:rPr>
              <a:t>3</a:t>
            </a:r>
            <a:r>
              <a:rPr sz="2700" spc="-10" dirty="0">
                <a:solidFill>
                  <a:srgbClr val="FFFFFF"/>
                </a:solidFill>
              </a:rPr>
              <a:t> </a:t>
            </a:r>
            <a:r>
              <a:rPr sz="2700" dirty="0">
                <a:solidFill>
                  <a:srgbClr val="FFFFFF"/>
                </a:solidFill>
              </a:rPr>
              <a:t>con</a:t>
            </a:r>
            <a:r>
              <a:rPr sz="2700" spc="-10" dirty="0">
                <a:solidFill>
                  <a:srgbClr val="FFFFFF"/>
                </a:solidFill>
              </a:rPr>
              <a:t> </a:t>
            </a:r>
            <a:r>
              <a:rPr sz="2700" dirty="0">
                <a:solidFill>
                  <a:srgbClr val="FFFFFF"/>
                </a:solidFill>
              </a:rPr>
              <a:t>su</a:t>
            </a:r>
            <a:r>
              <a:rPr sz="2700" spc="-10" dirty="0">
                <a:solidFill>
                  <a:srgbClr val="FFFFFF"/>
                </a:solidFill>
              </a:rPr>
              <a:t> </a:t>
            </a:r>
            <a:r>
              <a:rPr sz="2700" dirty="0">
                <a:solidFill>
                  <a:srgbClr val="FFFFFF"/>
                </a:solidFill>
              </a:rPr>
              <a:t>objetivo</a:t>
            </a:r>
            <a:r>
              <a:rPr sz="2700" spc="-10" dirty="0">
                <a:solidFill>
                  <a:srgbClr val="FFFFFF"/>
                </a:solidFill>
              </a:rPr>
              <a:t> </a:t>
            </a:r>
            <a:r>
              <a:rPr sz="2700" dirty="0">
                <a:solidFill>
                  <a:srgbClr val="FFFFFF"/>
                </a:solidFill>
              </a:rPr>
              <a:t>final</a:t>
            </a:r>
            <a:endParaRPr sz="2700" dirty="0"/>
          </a:p>
        </p:txBody>
      </p:sp>
      <p:pic>
        <p:nvPicPr>
          <p:cNvPr id="7" name="Imagen 6">
            <a:extLst>
              <a:ext uri="{FF2B5EF4-FFF2-40B4-BE49-F238E27FC236}">
                <a16:creationId xmlns:a16="http://schemas.microsoft.com/office/drawing/2014/main" id="{7663D6DD-070C-0101-4BC8-53258CDD598E}"/>
              </a:ext>
            </a:extLst>
          </p:cNvPr>
          <p:cNvPicPr>
            <a:picLocks noChangeAspect="1"/>
          </p:cNvPicPr>
          <p:nvPr/>
        </p:nvPicPr>
        <p:blipFill>
          <a:blip r:embed="rId3"/>
          <a:stretch>
            <a:fillRect/>
          </a:stretch>
        </p:blipFill>
        <p:spPr>
          <a:xfrm>
            <a:off x="11478350" y="2719345"/>
            <a:ext cx="294597" cy="3392075"/>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73170" y="0"/>
            <a:ext cx="11784990" cy="6858000"/>
          </a:xfrm>
          <a:prstGeom prst="rect">
            <a:avLst/>
          </a:prstGeom>
        </p:spPr>
      </p:pic>
      <p:sp>
        <p:nvSpPr>
          <p:cNvPr id="3" name="object 3"/>
          <p:cNvSpPr txBox="1">
            <a:spLocks noGrp="1"/>
          </p:cNvSpPr>
          <p:nvPr>
            <p:ph type="title"/>
          </p:nvPr>
        </p:nvSpPr>
        <p:spPr>
          <a:xfrm>
            <a:off x="5040560" y="740418"/>
            <a:ext cx="333375" cy="688975"/>
          </a:xfrm>
          <a:prstGeom prst="rect">
            <a:avLst/>
          </a:prstGeom>
        </p:spPr>
        <p:txBody>
          <a:bodyPr vert="horz" wrap="square" lIns="0" tIns="12700" rIns="0" bIns="0" rtlCol="0">
            <a:spAutoFit/>
          </a:bodyPr>
          <a:lstStyle/>
          <a:p>
            <a:pPr marL="12700">
              <a:lnSpc>
                <a:spcPct val="100000"/>
              </a:lnSpc>
              <a:spcBef>
                <a:spcPts val="100"/>
              </a:spcBef>
            </a:pPr>
            <a:r>
              <a:rPr sz="4350" dirty="0">
                <a:solidFill>
                  <a:srgbClr val="FFFFFF"/>
                </a:solidFill>
              </a:rPr>
              <a:t>4</a:t>
            </a:r>
            <a:endParaRPr sz="4350"/>
          </a:p>
        </p:txBody>
      </p:sp>
      <p:sp>
        <p:nvSpPr>
          <p:cNvPr id="4" name="object 4"/>
          <p:cNvSpPr txBox="1"/>
          <p:nvPr/>
        </p:nvSpPr>
        <p:spPr>
          <a:xfrm>
            <a:off x="5707760" y="1585104"/>
            <a:ext cx="5339111" cy="3826176"/>
          </a:xfrm>
          <a:prstGeom prst="rect">
            <a:avLst/>
          </a:prstGeom>
        </p:spPr>
        <p:txBody>
          <a:bodyPr vert="horz" wrap="square" lIns="0" tIns="12065" rIns="0" bIns="0" rtlCol="0">
            <a:spAutoFit/>
          </a:bodyPr>
          <a:lstStyle/>
          <a:p>
            <a:pPr marL="15875" marR="764540" indent="6350">
              <a:lnSpc>
                <a:spcPct val="110400"/>
              </a:lnSpc>
              <a:spcBef>
                <a:spcPts val="95"/>
              </a:spcBef>
            </a:pPr>
            <a:r>
              <a:rPr sz="1650" dirty="0">
                <a:solidFill>
                  <a:srgbClr val="FFFFFF"/>
                </a:solidFill>
                <a:latin typeface="Arial MT"/>
                <a:cs typeface="Arial MT"/>
              </a:rPr>
              <a:t>El </a:t>
            </a:r>
            <a:r>
              <a:rPr sz="1650" spc="5" dirty="0">
                <a:solidFill>
                  <a:srgbClr val="FFFFFF"/>
                </a:solidFill>
                <a:latin typeface="Arial MT"/>
                <a:cs typeface="Arial MT"/>
              </a:rPr>
              <a:t>cambio no </a:t>
            </a:r>
            <a:r>
              <a:rPr sz="1650" dirty="0">
                <a:solidFill>
                  <a:srgbClr val="FFFFFF"/>
                </a:solidFill>
                <a:latin typeface="Arial MT"/>
                <a:cs typeface="Arial MT"/>
              </a:rPr>
              <a:t>ocurrirá</a:t>
            </a:r>
            <a:r>
              <a:rPr sz="1650" spc="5" dirty="0">
                <a:solidFill>
                  <a:srgbClr val="FFFFFF"/>
                </a:solidFill>
                <a:latin typeface="Arial MT"/>
                <a:cs typeface="Arial MT"/>
              </a:rPr>
              <a:t> </a:t>
            </a:r>
            <a:r>
              <a:rPr sz="1650" dirty="0">
                <a:solidFill>
                  <a:srgbClr val="FFFFFF"/>
                </a:solidFill>
                <a:latin typeface="Arial MT"/>
                <a:cs typeface="Arial MT"/>
              </a:rPr>
              <a:t>sin</a:t>
            </a:r>
            <a:r>
              <a:rPr sz="1650" spc="5" dirty="0">
                <a:solidFill>
                  <a:srgbClr val="FFFFFF"/>
                </a:solidFill>
                <a:latin typeface="Arial MT"/>
                <a:cs typeface="Arial MT"/>
              </a:rPr>
              <a:t> </a:t>
            </a:r>
            <a:r>
              <a:rPr sz="1650" dirty="0">
                <a:solidFill>
                  <a:srgbClr val="FFFFFF"/>
                </a:solidFill>
                <a:latin typeface="Arial MT"/>
                <a:cs typeface="Arial MT"/>
              </a:rPr>
              <a:t>la</a:t>
            </a:r>
            <a:r>
              <a:rPr sz="1650" spc="5" dirty="0">
                <a:solidFill>
                  <a:srgbClr val="FFFFFF"/>
                </a:solidFill>
                <a:latin typeface="Arial MT"/>
                <a:cs typeface="Arial MT"/>
              </a:rPr>
              <a:t> </a:t>
            </a:r>
            <a:r>
              <a:rPr sz="1650" dirty="0">
                <a:solidFill>
                  <a:srgbClr val="FFFFFF"/>
                </a:solidFill>
                <a:latin typeface="Arial MT"/>
                <a:cs typeface="Arial MT"/>
              </a:rPr>
              <a:t>colaboración</a:t>
            </a:r>
            <a:r>
              <a:rPr sz="1650" spc="5" dirty="0">
                <a:solidFill>
                  <a:srgbClr val="FFFFFF"/>
                </a:solidFill>
                <a:latin typeface="Arial MT"/>
                <a:cs typeface="Arial MT"/>
              </a:rPr>
              <a:t> de toda </a:t>
            </a:r>
            <a:r>
              <a:rPr sz="1650" dirty="0">
                <a:solidFill>
                  <a:srgbClr val="FFFFFF"/>
                </a:solidFill>
                <a:latin typeface="Arial MT"/>
                <a:cs typeface="Arial MT"/>
              </a:rPr>
              <a:t>la </a:t>
            </a:r>
            <a:r>
              <a:rPr sz="1650" spc="-445" dirty="0">
                <a:solidFill>
                  <a:srgbClr val="FFFFFF"/>
                </a:solidFill>
                <a:latin typeface="Arial MT"/>
                <a:cs typeface="Arial MT"/>
              </a:rPr>
              <a:t> </a:t>
            </a:r>
            <a:r>
              <a:rPr sz="1650" spc="5" dirty="0">
                <a:solidFill>
                  <a:srgbClr val="FFFFFF"/>
                </a:solidFill>
                <a:latin typeface="Arial MT"/>
                <a:cs typeface="Arial MT"/>
              </a:rPr>
              <a:t>empresa</a:t>
            </a:r>
            <a:r>
              <a:rPr sz="1650" spc="-5" dirty="0">
                <a:solidFill>
                  <a:srgbClr val="FFFFFF"/>
                </a:solidFill>
                <a:latin typeface="Arial MT"/>
                <a:cs typeface="Arial MT"/>
              </a:rPr>
              <a:t> </a:t>
            </a:r>
            <a:r>
              <a:rPr sz="1650" spc="5" dirty="0">
                <a:solidFill>
                  <a:srgbClr val="FFFFFF"/>
                </a:solidFill>
                <a:latin typeface="Arial MT"/>
                <a:cs typeface="Arial MT"/>
              </a:rPr>
              <a:t>que</a:t>
            </a:r>
            <a:r>
              <a:rPr sz="1650" spc="-5" dirty="0">
                <a:solidFill>
                  <a:srgbClr val="FFFFFF"/>
                </a:solidFill>
                <a:latin typeface="Arial MT"/>
                <a:cs typeface="Arial MT"/>
              </a:rPr>
              <a:t> </a:t>
            </a:r>
            <a:r>
              <a:rPr sz="1650" dirty="0">
                <a:solidFill>
                  <a:srgbClr val="FFFFFF"/>
                </a:solidFill>
                <a:latin typeface="Arial MT"/>
                <a:cs typeface="Arial MT"/>
              </a:rPr>
              <a:t>garantice </a:t>
            </a:r>
            <a:r>
              <a:rPr sz="1650" spc="5" dirty="0">
                <a:solidFill>
                  <a:srgbClr val="FFFFFF"/>
                </a:solidFill>
                <a:latin typeface="Arial MT"/>
                <a:cs typeface="Arial MT"/>
              </a:rPr>
              <a:t>que</a:t>
            </a:r>
            <a:r>
              <a:rPr sz="1650" spc="-5" dirty="0">
                <a:solidFill>
                  <a:srgbClr val="FFFFFF"/>
                </a:solidFill>
                <a:latin typeface="Arial MT"/>
                <a:cs typeface="Arial MT"/>
              </a:rPr>
              <a:t> </a:t>
            </a:r>
            <a:r>
              <a:rPr sz="1650" spc="5" dirty="0">
                <a:solidFill>
                  <a:srgbClr val="FFFFFF"/>
                </a:solidFill>
                <a:latin typeface="Arial MT"/>
                <a:cs typeface="Arial MT"/>
              </a:rPr>
              <a:t>todas</a:t>
            </a:r>
            <a:r>
              <a:rPr sz="1650" dirty="0">
                <a:solidFill>
                  <a:srgbClr val="FFFFFF"/>
                </a:solidFill>
                <a:latin typeface="Arial MT"/>
                <a:cs typeface="Arial MT"/>
              </a:rPr>
              <a:t> las</a:t>
            </a:r>
            <a:r>
              <a:rPr sz="1650" spc="-5" dirty="0">
                <a:solidFill>
                  <a:srgbClr val="FFFFFF"/>
                </a:solidFill>
                <a:latin typeface="Arial MT"/>
                <a:cs typeface="Arial MT"/>
              </a:rPr>
              <a:t> </a:t>
            </a:r>
            <a:r>
              <a:rPr sz="1650" spc="5" dirty="0">
                <a:solidFill>
                  <a:srgbClr val="FFFFFF"/>
                </a:solidFill>
                <a:latin typeface="Arial MT"/>
                <a:cs typeface="Arial MT"/>
              </a:rPr>
              <a:t>áreas</a:t>
            </a:r>
            <a:r>
              <a:rPr sz="1650" dirty="0">
                <a:solidFill>
                  <a:srgbClr val="FFFFFF"/>
                </a:solidFill>
                <a:latin typeface="Arial MT"/>
                <a:cs typeface="Arial MT"/>
              </a:rPr>
              <a:t> </a:t>
            </a:r>
            <a:r>
              <a:rPr sz="1650" spc="5" dirty="0">
                <a:solidFill>
                  <a:srgbClr val="FFFFFF"/>
                </a:solidFill>
                <a:latin typeface="Arial MT"/>
                <a:cs typeface="Arial MT"/>
              </a:rPr>
              <a:t>de</a:t>
            </a:r>
            <a:r>
              <a:rPr sz="1650" spc="-5" dirty="0">
                <a:solidFill>
                  <a:srgbClr val="FFFFFF"/>
                </a:solidFill>
                <a:latin typeface="Arial MT"/>
                <a:cs typeface="Arial MT"/>
              </a:rPr>
              <a:t> </a:t>
            </a:r>
            <a:r>
              <a:rPr sz="1650" spc="5" dirty="0" err="1">
                <a:solidFill>
                  <a:srgbClr val="FFFFFF"/>
                </a:solidFill>
                <a:latin typeface="Arial MT"/>
                <a:cs typeface="Arial MT"/>
              </a:rPr>
              <a:t>su</a:t>
            </a:r>
            <a:r>
              <a:rPr lang="es-ES" sz="1650" spc="5" dirty="0">
                <a:latin typeface="Arial MT"/>
                <a:cs typeface="Arial MT"/>
              </a:rPr>
              <a:t> </a:t>
            </a:r>
            <a:r>
              <a:rPr sz="1650" dirty="0" err="1">
                <a:solidFill>
                  <a:srgbClr val="FFFFFF"/>
                </a:solidFill>
                <a:latin typeface="Arial MT"/>
                <a:cs typeface="Arial MT"/>
              </a:rPr>
              <a:t>organización</a:t>
            </a:r>
            <a:r>
              <a:rPr sz="1650" dirty="0">
                <a:solidFill>
                  <a:srgbClr val="FFFFFF"/>
                </a:solidFill>
                <a:latin typeface="Arial MT"/>
                <a:cs typeface="Arial MT"/>
              </a:rPr>
              <a:t> </a:t>
            </a:r>
            <a:r>
              <a:rPr sz="1650" spc="5" dirty="0">
                <a:solidFill>
                  <a:srgbClr val="FFFFFF"/>
                </a:solidFill>
                <a:latin typeface="Arial MT"/>
                <a:cs typeface="Arial MT"/>
              </a:rPr>
              <a:t>o empresa</a:t>
            </a:r>
            <a:r>
              <a:rPr sz="1650" dirty="0">
                <a:solidFill>
                  <a:srgbClr val="FFFFFF"/>
                </a:solidFill>
                <a:latin typeface="Arial MT"/>
                <a:cs typeface="Arial MT"/>
              </a:rPr>
              <a:t> </a:t>
            </a:r>
            <a:r>
              <a:rPr sz="1650" spc="5" dirty="0">
                <a:solidFill>
                  <a:srgbClr val="FFFFFF"/>
                </a:solidFill>
                <a:latin typeface="Arial MT"/>
                <a:cs typeface="Arial MT"/>
              </a:rPr>
              <a:t>estén </a:t>
            </a:r>
            <a:r>
              <a:rPr sz="1650" dirty="0">
                <a:solidFill>
                  <a:srgbClr val="FFFFFF"/>
                </a:solidFill>
                <a:latin typeface="Arial MT"/>
                <a:cs typeface="Arial MT"/>
              </a:rPr>
              <a:t>alineadas.</a:t>
            </a:r>
            <a:endParaRPr sz="1650" dirty="0">
              <a:latin typeface="Arial MT"/>
              <a:cs typeface="Arial MT"/>
            </a:endParaRPr>
          </a:p>
          <a:p>
            <a:pPr>
              <a:lnSpc>
                <a:spcPct val="100000"/>
              </a:lnSpc>
            </a:pPr>
            <a:endParaRPr sz="1800" dirty="0">
              <a:latin typeface="Arial MT"/>
              <a:cs typeface="Arial MT"/>
            </a:endParaRPr>
          </a:p>
          <a:p>
            <a:pPr marL="20320" marR="754380" indent="13335">
              <a:lnSpc>
                <a:spcPct val="130900"/>
              </a:lnSpc>
            </a:pPr>
            <a:r>
              <a:rPr sz="1650" spc="5" dirty="0">
                <a:solidFill>
                  <a:srgbClr val="FFFFFF"/>
                </a:solidFill>
                <a:latin typeface="Arial MT"/>
                <a:cs typeface="Arial MT"/>
              </a:rPr>
              <a:t>De hecho, </a:t>
            </a:r>
            <a:r>
              <a:rPr sz="1650" dirty="0">
                <a:solidFill>
                  <a:srgbClr val="FFFFFF"/>
                </a:solidFill>
                <a:latin typeface="Arial MT"/>
                <a:cs typeface="Arial MT"/>
              </a:rPr>
              <a:t>el </a:t>
            </a:r>
            <a:r>
              <a:rPr sz="1650" spc="5" dirty="0">
                <a:solidFill>
                  <a:srgbClr val="FFFFFF"/>
                </a:solidFill>
                <a:latin typeface="Arial MT"/>
                <a:cs typeface="Arial MT"/>
              </a:rPr>
              <a:t>70% de </a:t>
            </a:r>
            <a:r>
              <a:rPr sz="1650" dirty="0">
                <a:solidFill>
                  <a:srgbClr val="FFFFFF"/>
                </a:solidFill>
                <a:latin typeface="Arial MT"/>
                <a:cs typeface="Arial MT"/>
              </a:rPr>
              <a:t>las </a:t>
            </a:r>
            <a:r>
              <a:rPr sz="1650" spc="5" dirty="0">
                <a:solidFill>
                  <a:srgbClr val="FFFFFF"/>
                </a:solidFill>
                <a:latin typeface="Arial MT"/>
                <a:cs typeface="Arial MT"/>
              </a:rPr>
              <a:t>empresas </a:t>
            </a:r>
            <a:r>
              <a:rPr sz="1650" dirty="0">
                <a:solidFill>
                  <a:srgbClr val="FFFFFF"/>
                </a:solidFill>
                <a:latin typeface="Arial MT"/>
                <a:cs typeface="Arial MT"/>
              </a:rPr>
              <a:t>afirma </a:t>
            </a:r>
            <a:r>
              <a:rPr sz="1650" spc="5" dirty="0">
                <a:solidFill>
                  <a:srgbClr val="FFFFFF"/>
                </a:solidFill>
                <a:latin typeface="Arial MT"/>
                <a:cs typeface="Arial MT"/>
              </a:rPr>
              <a:t>que </a:t>
            </a:r>
            <a:r>
              <a:rPr sz="1650" dirty="0">
                <a:solidFill>
                  <a:srgbClr val="FFFFFF"/>
                </a:solidFill>
                <a:latin typeface="Arial MT"/>
                <a:cs typeface="Arial MT"/>
              </a:rPr>
              <a:t>las </a:t>
            </a:r>
            <a:r>
              <a:rPr sz="1650" spc="5" dirty="0">
                <a:solidFill>
                  <a:srgbClr val="FFFFFF"/>
                </a:solidFill>
                <a:latin typeface="Arial MT"/>
                <a:cs typeface="Arial MT"/>
              </a:rPr>
              <a:t> colaboraciones de </a:t>
            </a:r>
            <a:r>
              <a:rPr sz="1650" dirty="0">
                <a:solidFill>
                  <a:srgbClr val="FFFFFF"/>
                </a:solidFill>
                <a:latin typeface="Arial MT"/>
                <a:cs typeface="Arial MT"/>
              </a:rPr>
              <a:t>múltiples</a:t>
            </a:r>
            <a:r>
              <a:rPr sz="1650" spc="5" dirty="0">
                <a:solidFill>
                  <a:srgbClr val="FFFFFF"/>
                </a:solidFill>
                <a:latin typeface="Arial MT"/>
                <a:cs typeface="Arial MT"/>
              </a:rPr>
              <a:t> </a:t>
            </a:r>
            <a:r>
              <a:rPr sz="1650" dirty="0">
                <a:solidFill>
                  <a:srgbClr val="FFFFFF"/>
                </a:solidFill>
                <a:latin typeface="Arial MT"/>
                <a:cs typeface="Arial MT"/>
              </a:rPr>
              <a:t>partes</a:t>
            </a:r>
            <a:r>
              <a:rPr sz="1650" spc="5" dirty="0">
                <a:solidFill>
                  <a:srgbClr val="FFFFFF"/>
                </a:solidFill>
                <a:latin typeface="Arial MT"/>
                <a:cs typeface="Arial MT"/>
              </a:rPr>
              <a:t> </a:t>
            </a:r>
            <a:r>
              <a:rPr sz="1650" dirty="0">
                <a:solidFill>
                  <a:srgbClr val="FFFFFF"/>
                </a:solidFill>
                <a:latin typeface="Arial MT"/>
                <a:cs typeface="Arial MT"/>
              </a:rPr>
              <a:t>interesadas</a:t>
            </a:r>
            <a:r>
              <a:rPr sz="1650" spc="5" dirty="0">
                <a:solidFill>
                  <a:srgbClr val="FFFFFF"/>
                </a:solidFill>
                <a:latin typeface="Arial MT"/>
                <a:cs typeface="Arial MT"/>
              </a:rPr>
              <a:t> son</a:t>
            </a:r>
            <a:endParaRPr sz="1650" dirty="0">
              <a:latin typeface="Arial MT"/>
              <a:cs typeface="Arial MT"/>
            </a:endParaRPr>
          </a:p>
          <a:p>
            <a:pPr marL="20320">
              <a:lnSpc>
                <a:spcPct val="100000"/>
              </a:lnSpc>
              <a:spcBef>
                <a:spcPts val="615"/>
              </a:spcBef>
            </a:pPr>
            <a:r>
              <a:rPr sz="1650" dirty="0">
                <a:solidFill>
                  <a:srgbClr val="FFFFFF"/>
                </a:solidFill>
                <a:latin typeface="Arial MT"/>
                <a:cs typeface="Arial MT"/>
              </a:rPr>
              <a:t>clave</a:t>
            </a:r>
            <a:r>
              <a:rPr sz="1650" spc="5" dirty="0">
                <a:solidFill>
                  <a:srgbClr val="FFFFFF"/>
                </a:solidFill>
                <a:latin typeface="Arial MT"/>
                <a:cs typeface="Arial MT"/>
              </a:rPr>
              <a:t> para</a:t>
            </a:r>
            <a:r>
              <a:rPr sz="1650" spc="10" dirty="0">
                <a:solidFill>
                  <a:srgbClr val="FFFFFF"/>
                </a:solidFill>
                <a:latin typeface="Arial MT"/>
                <a:cs typeface="Arial MT"/>
              </a:rPr>
              <a:t> </a:t>
            </a:r>
            <a:r>
              <a:rPr sz="1650" spc="5" dirty="0">
                <a:solidFill>
                  <a:srgbClr val="FFFFFF"/>
                </a:solidFill>
                <a:latin typeface="Arial MT"/>
                <a:cs typeface="Arial MT"/>
              </a:rPr>
              <a:t>cadenas de</a:t>
            </a:r>
            <a:r>
              <a:rPr sz="1650" spc="10" dirty="0">
                <a:solidFill>
                  <a:srgbClr val="FFFFFF"/>
                </a:solidFill>
                <a:latin typeface="Arial MT"/>
                <a:cs typeface="Arial MT"/>
              </a:rPr>
              <a:t> </a:t>
            </a:r>
            <a:r>
              <a:rPr sz="1650" dirty="0">
                <a:solidFill>
                  <a:srgbClr val="FFFFFF"/>
                </a:solidFill>
                <a:latin typeface="Arial MT"/>
                <a:cs typeface="Arial MT"/>
              </a:rPr>
              <a:t>suministro</a:t>
            </a:r>
            <a:r>
              <a:rPr sz="1650" spc="10" dirty="0">
                <a:solidFill>
                  <a:srgbClr val="FFFFFF"/>
                </a:solidFill>
                <a:latin typeface="Arial MT"/>
                <a:cs typeface="Arial MT"/>
              </a:rPr>
              <a:t> </a:t>
            </a:r>
            <a:r>
              <a:rPr sz="1650" spc="5" dirty="0">
                <a:solidFill>
                  <a:srgbClr val="FFFFFF"/>
                </a:solidFill>
                <a:latin typeface="Arial MT"/>
                <a:cs typeface="Arial MT"/>
              </a:rPr>
              <a:t>más </a:t>
            </a:r>
            <a:r>
              <a:rPr sz="1650" dirty="0">
                <a:solidFill>
                  <a:srgbClr val="FFFFFF"/>
                </a:solidFill>
                <a:latin typeface="Arial MT"/>
                <a:cs typeface="Arial MT"/>
              </a:rPr>
              <a:t>sostenibles</a:t>
            </a:r>
            <a:r>
              <a:rPr sz="1650" spc="10" dirty="0">
                <a:solidFill>
                  <a:srgbClr val="FFFFFF"/>
                </a:solidFill>
                <a:latin typeface="Arial MT"/>
                <a:cs typeface="Arial MT"/>
              </a:rPr>
              <a:t> </a:t>
            </a:r>
            <a:r>
              <a:rPr sz="1650" spc="5" dirty="0">
                <a:solidFill>
                  <a:srgbClr val="FFFFFF"/>
                </a:solidFill>
                <a:latin typeface="Arial MT"/>
                <a:cs typeface="Arial MT"/>
              </a:rPr>
              <a:t>y </a:t>
            </a:r>
            <a:r>
              <a:rPr sz="1650" dirty="0" err="1">
                <a:solidFill>
                  <a:srgbClr val="FFFFFF"/>
                </a:solidFill>
                <a:latin typeface="Arial MT"/>
                <a:cs typeface="Arial MT"/>
              </a:rPr>
              <a:t>éticas</a:t>
            </a:r>
            <a:r>
              <a:rPr sz="1650" dirty="0">
                <a:solidFill>
                  <a:srgbClr val="FFFFFF"/>
                </a:solidFill>
                <a:latin typeface="Arial MT"/>
                <a:cs typeface="Arial MT"/>
              </a:rPr>
              <a:t>.</a:t>
            </a:r>
            <a:endParaRPr sz="1800" dirty="0">
              <a:latin typeface="Arial MT"/>
              <a:cs typeface="Arial MT"/>
            </a:endParaRPr>
          </a:p>
          <a:p>
            <a:pPr>
              <a:lnSpc>
                <a:spcPct val="100000"/>
              </a:lnSpc>
              <a:spcBef>
                <a:spcPts val="40"/>
              </a:spcBef>
            </a:pPr>
            <a:endParaRPr sz="1950" dirty="0">
              <a:latin typeface="Arial MT"/>
              <a:cs typeface="Arial MT"/>
            </a:endParaRPr>
          </a:p>
          <a:p>
            <a:pPr marL="20955" marR="449580" indent="-8890">
              <a:lnSpc>
                <a:spcPct val="110400"/>
              </a:lnSpc>
            </a:pPr>
            <a:r>
              <a:rPr sz="1650" spc="5" dirty="0">
                <a:solidFill>
                  <a:srgbClr val="FFFFFF"/>
                </a:solidFill>
                <a:latin typeface="Arial MT"/>
                <a:cs typeface="Arial MT"/>
              </a:rPr>
              <a:t>También puede </a:t>
            </a:r>
            <a:r>
              <a:rPr sz="1650" dirty="0">
                <a:solidFill>
                  <a:srgbClr val="FFFFFF"/>
                </a:solidFill>
                <a:latin typeface="Arial MT"/>
                <a:cs typeface="Arial MT"/>
              </a:rPr>
              <a:t>optar </a:t>
            </a:r>
            <a:r>
              <a:rPr sz="1650" spc="5" dirty="0">
                <a:solidFill>
                  <a:srgbClr val="FFFFFF"/>
                </a:solidFill>
                <a:latin typeface="Arial MT"/>
                <a:cs typeface="Arial MT"/>
              </a:rPr>
              <a:t>por </a:t>
            </a:r>
            <a:r>
              <a:rPr sz="1650" dirty="0">
                <a:solidFill>
                  <a:srgbClr val="FFFFFF"/>
                </a:solidFill>
                <a:latin typeface="Arial MT"/>
                <a:cs typeface="Arial MT"/>
              </a:rPr>
              <a:t>trabajar junto </a:t>
            </a:r>
            <a:r>
              <a:rPr sz="1650" spc="5" dirty="0">
                <a:solidFill>
                  <a:srgbClr val="FFFFFF"/>
                </a:solidFill>
                <a:latin typeface="Arial MT"/>
                <a:cs typeface="Arial MT"/>
              </a:rPr>
              <a:t>con </a:t>
            </a:r>
            <a:r>
              <a:rPr sz="1650" dirty="0">
                <a:solidFill>
                  <a:srgbClr val="FFFFFF"/>
                </a:solidFill>
                <a:latin typeface="Arial MT"/>
                <a:cs typeface="Arial MT"/>
              </a:rPr>
              <a:t>otras </a:t>
            </a:r>
            <a:r>
              <a:rPr sz="1650" spc="5" dirty="0">
                <a:solidFill>
                  <a:srgbClr val="FFFFFF"/>
                </a:solidFill>
                <a:latin typeface="Arial MT"/>
                <a:cs typeface="Arial MT"/>
              </a:rPr>
              <a:t> empresas</a:t>
            </a:r>
            <a:r>
              <a:rPr sz="1650" dirty="0">
                <a:solidFill>
                  <a:srgbClr val="FFFFFF"/>
                </a:solidFill>
                <a:latin typeface="Arial MT"/>
                <a:cs typeface="Arial MT"/>
              </a:rPr>
              <a:t> </a:t>
            </a:r>
            <a:r>
              <a:rPr sz="1650" spc="5" dirty="0">
                <a:solidFill>
                  <a:srgbClr val="FFFFFF"/>
                </a:solidFill>
                <a:latin typeface="Arial MT"/>
                <a:cs typeface="Arial MT"/>
              </a:rPr>
              <a:t>u ONG</a:t>
            </a:r>
            <a:r>
              <a:rPr sz="1650" dirty="0">
                <a:solidFill>
                  <a:srgbClr val="FFFFFF"/>
                </a:solidFill>
                <a:latin typeface="Arial MT"/>
                <a:cs typeface="Arial MT"/>
              </a:rPr>
              <a:t> </a:t>
            </a:r>
            <a:r>
              <a:rPr sz="1650" spc="5" dirty="0">
                <a:solidFill>
                  <a:srgbClr val="FFFFFF"/>
                </a:solidFill>
                <a:latin typeface="Arial MT"/>
                <a:cs typeface="Arial MT"/>
              </a:rPr>
              <a:t>para</a:t>
            </a:r>
            <a:r>
              <a:rPr sz="1650" dirty="0">
                <a:solidFill>
                  <a:srgbClr val="FFFFFF"/>
                </a:solidFill>
                <a:latin typeface="Arial MT"/>
                <a:cs typeface="Arial MT"/>
              </a:rPr>
              <a:t> compartir</a:t>
            </a:r>
            <a:r>
              <a:rPr sz="1650" spc="5" dirty="0">
                <a:solidFill>
                  <a:srgbClr val="FFFFFF"/>
                </a:solidFill>
                <a:latin typeface="Arial MT"/>
                <a:cs typeface="Arial MT"/>
              </a:rPr>
              <a:t> </a:t>
            </a:r>
            <a:r>
              <a:rPr sz="1650" dirty="0">
                <a:solidFill>
                  <a:srgbClr val="FFFFFF"/>
                </a:solidFill>
                <a:latin typeface="Arial MT"/>
                <a:cs typeface="Arial MT"/>
              </a:rPr>
              <a:t>las </a:t>
            </a:r>
            <a:r>
              <a:rPr sz="1650" spc="5" dirty="0" err="1">
                <a:solidFill>
                  <a:srgbClr val="FFFFFF"/>
                </a:solidFill>
                <a:latin typeface="Arial MT"/>
                <a:cs typeface="Arial MT"/>
              </a:rPr>
              <a:t>mejores</a:t>
            </a:r>
            <a:r>
              <a:rPr sz="1650" spc="5" dirty="0">
                <a:solidFill>
                  <a:srgbClr val="FFFFFF"/>
                </a:solidFill>
                <a:latin typeface="Arial MT"/>
                <a:cs typeface="Arial MT"/>
              </a:rPr>
              <a:t> </a:t>
            </a:r>
            <a:r>
              <a:rPr sz="1650" dirty="0" err="1">
                <a:solidFill>
                  <a:srgbClr val="FFFFFF"/>
                </a:solidFill>
                <a:latin typeface="Arial MT"/>
                <a:cs typeface="Arial MT"/>
              </a:rPr>
              <a:t>prácticas</a:t>
            </a:r>
            <a:r>
              <a:rPr lang="es-ES" sz="1650" dirty="0">
                <a:latin typeface="Arial MT"/>
                <a:cs typeface="Arial MT"/>
              </a:rPr>
              <a:t> </a:t>
            </a:r>
            <a:r>
              <a:rPr sz="1650" spc="5" dirty="0">
                <a:solidFill>
                  <a:srgbClr val="FFFFFF"/>
                </a:solidFill>
                <a:latin typeface="Arial MT"/>
                <a:cs typeface="Arial MT"/>
              </a:rPr>
              <a:t>para</a:t>
            </a:r>
            <a:r>
              <a:rPr sz="1650" spc="-5" dirty="0">
                <a:solidFill>
                  <a:srgbClr val="FFFFFF"/>
                </a:solidFill>
                <a:latin typeface="Arial MT"/>
                <a:cs typeface="Arial MT"/>
              </a:rPr>
              <a:t> </a:t>
            </a:r>
            <a:r>
              <a:rPr sz="1650" dirty="0">
                <a:solidFill>
                  <a:srgbClr val="FFFFFF"/>
                </a:solidFill>
                <a:latin typeface="Arial MT"/>
                <a:cs typeface="Arial MT"/>
              </a:rPr>
              <a:t>lograr</a:t>
            </a:r>
            <a:r>
              <a:rPr sz="1650" spc="-5" dirty="0">
                <a:solidFill>
                  <a:srgbClr val="FFFFFF"/>
                </a:solidFill>
                <a:latin typeface="Arial MT"/>
                <a:cs typeface="Arial MT"/>
              </a:rPr>
              <a:t> </a:t>
            </a:r>
            <a:r>
              <a:rPr sz="1650" spc="5" dirty="0">
                <a:solidFill>
                  <a:srgbClr val="FFFFFF"/>
                </a:solidFill>
                <a:latin typeface="Arial MT"/>
                <a:cs typeface="Arial MT"/>
              </a:rPr>
              <a:t>sus</a:t>
            </a:r>
            <a:r>
              <a:rPr sz="1650" spc="-5" dirty="0">
                <a:solidFill>
                  <a:srgbClr val="FFFFFF"/>
                </a:solidFill>
                <a:latin typeface="Arial MT"/>
                <a:cs typeface="Arial MT"/>
              </a:rPr>
              <a:t> </a:t>
            </a:r>
            <a:r>
              <a:rPr sz="1650" dirty="0">
                <a:solidFill>
                  <a:srgbClr val="FFFFFF"/>
                </a:solidFill>
                <a:latin typeface="Arial MT"/>
                <a:cs typeface="Arial MT"/>
              </a:rPr>
              <a:t>objetivos</a:t>
            </a:r>
            <a:r>
              <a:rPr sz="1650" spc="-5" dirty="0">
                <a:solidFill>
                  <a:srgbClr val="FFFFFF"/>
                </a:solidFill>
                <a:latin typeface="Arial MT"/>
                <a:cs typeface="Arial MT"/>
              </a:rPr>
              <a:t> </a:t>
            </a:r>
            <a:r>
              <a:rPr sz="1650" spc="5" dirty="0">
                <a:solidFill>
                  <a:srgbClr val="FFFFFF"/>
                </a:solidFill>
                <a:latin typeface="Arial MT"/>
                <a:cs typeface="Arial MT"/>
              </a:rPr>
              <a:t>comunes.</a:t>
            </a:r>
            <a:endParaRPr sz="1650" dirty="0">
              <a:latin typeface="Arial MT"/>
              <a:cs typeface="Arial MT"/>
            </a:endParaRPr>
          </a:p>
        </p:txBody>
      </p:sp>
      <p:sp>
        <p:nvSpPr>
          <p:cNvPr id="5" name="object 5"/>
          <p:cNvSpPr txBox="1"/>
          <p:nvPr/>
        </p:nvSpPr>
        <p:spPr>
          <a:xfrm>
            <a:off x="6074155" y="733429"/>
            <a:ext cx="3837940" cy="452120"/>
          </a:xfrm>
          <a:prstGeom prst="rect">
            <a:avLst/>
          </a:prstGeom>
        </p:spPr>
        <p:txBody>
          <a:bodyPr vert="horz" wrap="square" lIns="0" tIns="12065" rIns="0" bIns="0" rtlCol="0">
            <a:spAutoFit/>
          </a:bodyPr>
          <a:lstStyle/>
          <a:p>
            <a:pPr marL="12700">
              <a:lnSpc>
                <a:spcPct val="100000"/>
              </a:lnSpc>
              <a:spcBef>
                <a:spcPts val="95"/>
              </a:spcBef>
            </a:pPr>
            <a:r>
              <a:rPr sz="2800" spc="-5" dirty="0">
                <a:solidFill>
                  <a:srgbClr val="FFFFFF"/>
                </a:solidFill>
                <a:latin typeface="Arial MT"/>
                <a:cs typeface="Arial MT"/>
              </a:rPr>
              <a:t>trabajar</a:t>
            </a:r>
            <a:r>
              <a:rPr sz="2800" spc="-10" dirty="0">
                <a:solidFill>
                  <a:srgbClr val="FFFFFF"/>
                </a:solidFill>
                <a:latin typeface="Arial MT"/>
                <a:cs typeface="Arial MT"/>
              </a:rPr>
              <a:t> </a:t>
            </a:r>
            <a:r>
              <a:rPr sz="2800" spc="-5" dirty="0">
                <a:solidFill>
                  <a:srgbClr val="FFFFFF"/>
                </a:solidFill>
                <a:latin typeface="Arial MT"/>
                <a:cs typeface="Arial MT"/>
              </a:rPr>
              <a:t>en</a:t>
            </a:r>
            <a:r>
              <a:rPr sz="2800" spc="-10" dirty="0">
                <a:solidFill>
                  <a:srgbClr val="FFFFFF"/>
                </a:solidFill>
                <a:latin typeface="Arial MT"/>
                <a:cs typeface="Arial MT"/>
              </a:rPr>
              <a:t> </a:t>
            </a:r>
            <a:r>
              <a:rPr sz="2800" spc="-5" dirty="0">
                <a:solidFill>
                  <a:srgbClr val="FFFFFF"/>
                </a:solidFill>
                <a:latin typeface="Arial MT"/>
                <a:cs typeface="Arial MT"/>
              </a:rPr>
              <a:t>colaboración</a:t>
            </a:r>
            <a:endParaRPr sz="2800">
              <a:latin typeface="Arial MT"/>
              <a:cs typeface="Arial MT"/>
            </a:endParaRPr>
          </a:p>
        </p:txBody>
      </p:sp>
      <p:sp>
        <p:nvSpPr>
          <p:cNvPr id="6" name="object 6"/>
          <p:cNvSpPr txBox="1"/>
          <p:nvPr/>
        </p:nvSpPr>
        <p:spPr>
          <a:xfrm rot="10800000">
            <a:off x="11625649" y="3828850"/>
            <a:ext cx="21194" cy="6350"/>
          </a:xfrm>
          <a:prstGeom prst="rect">
            <a:avLst/>
          </a:prstGeom>
        </p:spPr>
        <p:txBody>
          <a:bodyPr vert="horz" wrap="square" lIns="0" tIns="2540" rIns="0" bIns="0" rtlCol="0">
            <a:spAutoFit/>
          </a:bodyPr>
          <a:lstStyle/>
          <a:p>
            <a:pPr>
              <a:lnSpc>
                <a:spcPct val="100000"/>
              </a:lnSpc>
              <a:spcBef>
                <a:spcPts val="20"/>
              </a:spcBef>
            </a:pPr>
            <a:r>
              <a:rPr sz="100" spc="-35" dirty="0">
                <a:latin typeface="Arial MT"/>
                <a:cs typeface="Arial MT"/>
              </a:rPr>
              <a:t>F</a:t>
            </a:r>
            <a:r>
              <a:rPr sz="100" b="1" spc="-35" dirty="0">
                <a:solidFill>
                  <a:srgbClr val="FFFFFF"/>
                </a:solidFill>
                <a:latin typeface="Arial"/>
                <a:cs typeface="Arial"/>
              </a:rPr>
              <a:t>S</a:t>
            </a:r>
            <a:r>
              <a:rPr sz="100" spc="-20" dirty="0">
                <a:solidFill>
                  <a:srgbClr val="FFFFFF"/>
                </a:solidFill>
                <a:latin typeface="Arial MT"/>
                <a:cs typeface="Arial MT"/>
              </a:rPr>
              <a:t>PAR</a:t>
            </a:r>
            <a:r>
              <a:rPr sz="100" spc="-85" dirty="0">
                <a:solidFill>
                  <a:srgbClr val="FFFFFF"/>
                </a:solidFill>
                <a:latin typeface="Arial MT"/>
                <a:cs typeface="Arial MT"/>
              </a:rPr>
              <a:t>A</a:t>
            </a:r>
            <a:r>
              <a:rPr sz="100" b="1" spc="-30" dirty="0">
                <a:solidFill>
                  <a:srgbClr val="FFFFFF"/>
                </a:solidFill>
                <a:latin typeface="Arial"/>
                <a:cs typeface="Arial"/>
              </a:rPr>
              <a:t>E</a:t>
            </a:r>
            <a:r>
              <a:rPr sz="100" spc="-35" dirty="0">
                <a:latin typeface="Arial MT"/>
                <a:cs typeface="Arial MT"/>
              </a:rPr>
              <a:t>U</a:t>
            </a:r>
            <a:r>
              <a:rPr sz="100" b="1" spc="-45" dirty="0">
                <a:solidFill>
                  <a:srgbClr val="FFFFFF"/>
                </a:solidFill>
                <a:latin typeface="Arial"/>
                <a:cs typeface="Arial"/>
              </a:rPr>
              <a:t>O</a:t>
            </a:r>
            <a:r>
              <a:rPr sz="100" b="1" spc="-35" dirty="0">
                <a:solidFill>
                  <a:srgbClr val="FFFFFF"/>
                </a:solidFill>
                <a:latin typeface="Arial"/>
                <a:cs typeface="Arial"/>
              </a:rPr>
              <a:t>M</a:t>
            </a:r>
            <a:r>
              <a:rPr sz="100" spc="-30" dirty="0">
                <a:latin typeface="Arial MT"/>
                <a:cs typeface="Arial MT"/>
              </a:rPr>
              <a:t>T</a:t>
            </a:r>
            <a:r>
              <a:rPr sz="100" b="1" spc="-35" dirty="0">
                <a:solidFill>
                  <a:srgbClr val="FFFFFF"/>
                </a:solidFill>
                <a:latin typeface="Arial"/>
                <a:cs typeface="Arial"/>
              </a:rPr>
              <a:t>S</a:t>
            </a:r>
            <a:r>
              <a:rPr sz="100" b="1" spc="-20" dirty="0">
                <a:solidFill>
                  <a:srgbClr val="FFFFFF"/>
                </a:solidFill>
                <a:latin typeface="Arial"/>
                <a:cs typeface="Arial"/>
              </a:rPr>
              <a:t>PRESA</a:t>
            </a:r>
            <a:r>
              <a:rPr sz="100" b="1" spc="-110" dirty="0">
                <a:solidFill>
                  <a:srgbClr val="FFFFFF"/>
                </a:solidFill>
                <a:latin typeface="Arial"/>
                <a:cs typeface="Arial"/>
              </a:rPr>
              <a:t>S</a:t>
            </a:r>
            <a:r>
              <a:rPr sz="100" spc="-35" dirty="0">
                <a:latin typeface="Arial MT"/>
                <a:cs typeface="Arial MT"/>
              </a:rPr>
              <a:t>U</a:t>
            </a:r>
            <a:r>
              <a:rPr sz="100" b="1" spc="-25" dirty="0">
                <a:solidFill>
                  <a:srgbClr val="FFFFFF"/>
                </a:solidFill>
                <a:latin typeface="Arial"/>
                <a:cs typeface="Arial"/>
              </a:rPr>
              <a:t>T</a:t>
            </a:r>
            <a:r>
              <a:rPr sz="100" spc="-35" dirty="0">
                <a:latin typeface="Arial MT"/>
                <a:cs typeface="Arial MT"/>
              </a:rPr>
              <a:t>R</a:t>
            </a:r>
            <a:r>
              <a:rPr sz="100" b="1" spc="-25" dirty="0">
                <a:solidFill>
                  <a:srgbClr val="FFFFFF"/>
                </a:solidFill>
                <a:latin typeface="Arial"/>
                <a:cs typeface="Arial"/>
              </a:rPr>
              <a:t>E</a:t>
            </a:r>
            <a:r>
              <a:rPr sz="100" spc="-45" dirty="0">
                <a:latin typeface="Arial MT"/>
                <a:cs typeface="Arial MT"/>
              </a:rPr>
              <a:t>O</a:t>
            </a:r>
            <a:r>
              <a:rPr sz="100" b="1" spc="-25" dirty="0">
                <a:solidFill>
                  <a:srgbClr val="FFFFFF"/>
                </a:solidFill>
                <a:latin typeface="Arial"/>
                <a:cs typeface="Arial"/>
              </a:rPr>
              <a:t>N</a:t>
            </a:r>
            <a:r>
              <a:rPr sz="100" spc="-35" dirty="0">
                <a:latin typeface="Arial MT"/>
                <a:cs typeface="Arial MT"/>
              </a:rPr>
              <a:t>S</a:t>
            </a:r>
            <a:r>
              <a:rPr sz="100" b="1" spc="-20" dirty="0">
                <a:solidFill>
                  <a:srgbClr val="FFFFFF"/>
                </a:solidFill>
                <a:latin typeface="Arial"/>
                <a:cs typeface="Arial"/>
              </a:rPr>
              <a:t>IBLES</a:t>
            </a:r>
            <a:endParaRPr sz="100">
              <a:latin typeface="Arial"/>
              <a:cs typeface="Arial"/>
            </a:endParaRPr>
          </a:p>
        </p:txBody>
      </p:sp>
      <p:pic>
        <p:nvPicPr>
          <p:cNvPr id="8" name="Imagen 7">
            <a:extLst>
              <a:ext uri="{FF2B5EF4-FFF2-40B4-BE49-F238E27FC236}">
                <a16:creationId xmlns:a16="http://schemas.microsoft.com/office/drawing/2014/main" id="{AF822247-0D28-97F5-8A6B-A33A0D1B18A1}"/>
              </a:ext>
            </a:extLst>
          </p:cNvPr>
          <p:cNvPicPr>
            <a:picLocks noChangeAspect="1"/>
          </p:cNvPicPr>
          <p:nvPr/>
        </p:nvPicPr>
        <p:blipFill>
          <a:blip r:embed="rId3"/>
          <a:stretch>
            <a:fillRect/>
          </a:stretch>
        </p:blipFill>
        <p:spPr>
          <a:xfrm>
            <a:off x="11478350" y="2719345"/>
            <a:ext cx="294597" cy="3392075"/>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1858160" cy="6858000"/>
          </a:xfrm>
          <a:prstGeom prst="rect">
            <a:avLst/>
          </a:prstGeom>
        </p:spPr>
      </p:pic>
      <p:sp>
        <p:nvSpPr>
          <p:cNvPr id="3" name="object 3"/>
          <p:cNvSpPr txBox="1"/>
          <p:nvPr/>
        </p:nvSpPr>
        <p:spPr>
          <a:xfrm>
            <a:off x="5056418" y="765808"/>
            <a:ext cx="306705" cy="631825"/>
          </a:xfrm>
          <a:prstGeom prst="rect">
            <a:avLst/>
          </a:prstGeom>
        </p:spPr>
        <p:txBody>
          <a:bodyPr vert="horz" wrap="square" lIns="0" tIns="15875" rIns="0" bIns="0" rtlCol="0">
            <a:spAutoFit/>
          </a:bodyPr>
          <a:lstStyle/>
          <a:p>
            <a:pPr marL="12700">
              <a:lnSpc>
                <a:spcPct val="100000"/>
              </a:lnSpc>
              <a:spcBef>
                <a:spcPts val="125"/>
              </a:spcBef>
            </a:pPr>
            <a:r>
              <a:rPr sz="3950" spc="10" dirty="0">
                <a:solidFill>
                  <a:srgbClr val="FFFFFF"/>
                </a:solidFill>
                <a:latin typeface="Arial MT"/>
                <a:cs typeface="Arial MT"/>
              </a:rPr>
              <a:t>5</a:t>
            </a:r>
            <a:endParaRPr sz="3950">
              <a:latin typeface="Arial MT"/>
              <a:cs typeface="Arial MT"/>
            </a:endParaRPr>
          </a:p>
        </p:txBody>
      </p:sp>
      <p:sp>
        <p:nvSpPr>
          <p:cNvPr id="4" name="object 4"/>
          <p:cNvSpPr txBox="1"/>
          <p:nvPr/>
        </p:nvSpPr>
        <p:spPr>
          <a:xfrm>
            <a:off x="5486286" y="1575540"/>
            <a:ext cx="5716106" cy="4320606"/>
          </a:xfrm>
          <a:prstGeom prst="rect">
            <a:avLst/>
          </a:prstGeom>
        </p:spPr>
        <p:txBody>
          <a:bodyPr vert="horz" wrap="square" lIns="0" tIns="12700" rIns="0" bIns="0" rtlCol="0">
            <a:spAutoFit/>
          </a:bodyPr>
          <a:lstStyle/>
          <a:p>
            <a:pPr marL="15875" marR="543560" indent="2540">
              <a:lnSpc>
                <a:spcPct val="127099"/>
              </a:lnSpc>
              <a:spcBef>
                <a:spcPts val="100"/>
              </a:spcBef>
            </a:pPr>
            <a:r>
              <a:rPr sz="1700" spc="-5" dirty="0">
                <a:solidFill>
                  <a:srgbClr val="FFFFFF"/>
                </a:solidFill>
                <a:latin typeface="Arial MT"/>
                <a:cs typeface="Arial MT"/>
              </a:rPr>
              <a:t>La</a:t>
            </a:r>
            <a:r>
              <a:rPr sz="1700" dirty="0">
                <a:solidFill>
                  <a:srgbClr val="FFFFFF"/>
                </a:solidFill>
                <a:latin typeface="Arial MT"/>
                <a:cs typeface="Arial MT"/>
              </a:rPr>
              <a:t> </a:t>
            </a:r>
            <a:r>
              <a:rPr sz="1700" spc="-5" dirty="0">
                <a:solidFill>
                  <a:srgbClr val="FFFFFF"/>
                </a:solidFill>
                <a:latin typeface="Arial MT"/>
                <a:cs typeface="Arial MT"/>
              </a:rPr>
              <a:t>compra</a:t>
            </a:r>
            <a:r>
              <a:rPr sz="1700" dirty="0">
                <a:solidFill>
                  <a:srgbClr val="FFFFFF"/>
                </a:solidFill>
                <a:latin typeface="Arial MT"/>
                <a:cs typeface="Arial MT"/>
              </a:rPr>
              <a:t> </a:t>
            </a:r>
            <a:r>
              <a:rPr sz="1700" spc="-5" dirty="0">
                <a:solidFill>
                  <a:srgbClr val="FFFFFF"/>
                </a:solidFill>
                <a:latin typeface="Arial MT"/>
                <a:cs typeface="Arial MT"/>
              </a:rPr>
              <a:t>sostenible</a:t>
            </a:r>
            <a:r>
              <a:rPr sz="1700" spc="5" dirty="0">
                <a:solidFill>
                  <a:srgbClr val="FFFFFF"/>
                </a:solidFill>
                <a:latin typeface="Arial MT"/>
                <a:cs typeface="Arial MT"/>
              </a:rPr>
              <a:t> </a:t>
            </a:r>
            <a:r>
              <a:rPr sz="1700" spc="-5" dirty="0">
                <a:solidFill>
                  <a:srgbClr val="FFFFFF"/>
                </a:solidFill>
                <a:latin typeface="Arial MT"/>
                <a:cs typeface="Arial MT"/>
              </a:rPr>
              <a:t>no</a:t>
            </a:r>
            <a:r>
              <a:rPr sz="1700" dirty="0">
                <a:solidFill>
                  <a:srgbClr val="FFFFFF"/>
                </a:solidFill>
                <a:latin typeface="Arial MT"/>
                <a:cs typeface="Arial MT"/>
              </a:rPr>
              <a:t> </a:t>
            </a:r>
            <a:r>
              <a:rPr sz="1700" spc="-5" dirty="0">
                <a:solidFill>
                  <a:srgbClr val="FFFFFF"/>
                </a:solidFill>
                <a:latin typeface="Arial MT"/>
                <a:cs typeface="Arial MT"/>
              </a:rPr>
              <a:t>se</a:t>
            </a:r>
            <a:r>
              <a:rPr sz="1700" spc="5" dirty="0">
                <a:solidFill>
                  <a:srgbClr val="FFFFFF"/>
                </a:solidFill>
                <a:latin typeface="Arial MT"/>
                <a:cs typeface="Arial MT"/>
              </a:rPr>
              <a:t> </a:t>
            </a:r>
            <a:r>
              <a:rPr sz="1700" spc="-5" dirty="0" err="1">
                <a:solidFill>
                  <a:srgbClr val="FFFFFF"/>
                </a:solidFill>
                <a:latin typeface="Arial MT"/>
                <a:cs typeface="Arial MT"/>
              </a:rPr>
              <a:t>puede</a:t>
            </a:r>
            <a:r>
              <a:rPr sz="1700" dirty="0">
                <a:solidFill>
                  <a:srgbClr val="FFFFFF"/>
                </a:solidFill>
                <a:latin typeface="Arial MT"/>
                <a:cs typeface="Arial MT"/>
              </a:rPr>
              <a:t> </a:t>
            </a:r>
            <a:r>
              <a:rPr sz="1700" spc="-5" dirty="0">
                <a:solidFill>
                  <a:srgbClr val="FFFFFF"/>
                </a:solidFill>
                <a:latin typeface="Arial MT"/>
                <a:cs typeface="Arial MT"/>
              </a:rPr>
              <a:t>l</a:t>
            </a:r>
            <a:r>
              <a:rPr lang="es-ES" sz="1700" spc="-5" dirty="0" err="1">
                <a:solidFill>
                  <a:srgbClr val="FFFFFF"/>
                </a:solidFill>
                <a:latin typeface="Arial MT"/>
                <a:cs typeface="Arial MT"/>
              </a:rPr>
              <a:t>ograr</a:t>
            </a:r>
            <a:r>
              <a:rPr lang="es-ES" sz="1700" spc="5" dirty="0">
                <a:solidFill>
                  <a:srgbClr val="FFFFFF"/>
                </a:solidFill>
                <a:latin typeface="Arial MT"/>
                <a:cs typeface="Arial MT"/>
              </a:rPr>
              <a:t> </a:t>
            </a:r>
            <a:r>
              <a:rPr sz="1700" spc="-5" dirty="0">
                <a:solidFill>
                  <a:srgbClr val="FFFFFF"/>
                </a:solidFill>
                <a:latin typeface="Arial MT"/>
                <a:cs typeface="Arial MT"/>
              </a:rPr>
              <a:t>sin</a:t>
            </a:r>
            <a:r>
              <a:rPr sz="1700" dirty="0">
                <a:solidFill>
                  <a:srgbClr val="FFFFFF"/>
                </a:solidFill>
                <a:latin typeface="Arial MT"/>
                <a:cs typeface="Arial MT"/>
              </a:rPr>
              <a:t> </a:t>
            </a:r>
            <a:r>
              <a:rPr sz="1700" b="1" spc="-5" dirty="0">
                <a:solidFill>
                  <a:srgbClr val="FFFFFF"/>
                </a:solidFill>
                <a:latin typeface="Arial"/>
                <a:cs typeface="Arial"/>
              </a:rPr>
              <a:t>transparencia </a:t>
            </a:r>
            <a:r>
              <a:rPr sz="1700" b="1" spc="-455" dirty="0">
                <a:solidFill>
                  <a:srgbClr val="FFFFFF"/>
                </a:solidFill>
                <a:latin typeface="Arial"/>
                <a:cs typeface="Arial"/>
              </a:rPr>
              <a:t> </a:t>
            </a:r>
            <a:r>
              <a:rPr sz="1700" spc="-5" dirty="0">
                <a:solidFill>
                  <a:srgbClr val="FFFFFF"/>
                </a:solidFill>
                <a:latin typeface="Arial MT"/>
                <a:cs typeface="Arial MT"/>
              </a:rPr>
              <a:t>en toda</a:t>
            </a:r>
            <a:r>
              <a:rPr sz="1700" dirty="0">
                <a:solidFill>
                  <a:srgbClr val="FFFFFF"/>
                </a:solidFill>
                <a:latin typeface="Arial MT"/>
                <a:cs typeface="Arial MT"/>
              </a:rPr>
              <a:t> </a:t>
            </a:r>
            <a:r>
              <a:rPr sz="1700" spc="-5" dirty="0">
                <a:solidFill>
                  <a:srgbClr val="FFFFFF"/>
                </a:solidFill>
                <a:latin typeface="Arial MT"/>
                <a:cs typeface="Arial MT"/>
              </a:rPr>
              <a:t>la</a:t>
            </a:r>
            <a:r>
              <a:rPr sz="1700" dirty="0">
                <a:solidFill>
                  <a:srgbClr val="FFFFFF"/>
                </a:solidFill>
                <a:latin typeface="Arial MT"/>
                <a:cs typeface="Arial MT"/>
              </a:rPr>
              <a:t> </a:t>
            </a:r>
            <a:r>
              <a:rPr sz="1700" spc="-5" dirty="0">
                <a:solidFill>
                  <a:srgbClr val="FFFFFF"/>
                </a:solidFill>
                <a:latin typeface="Arial MT"/>
                <a:cs typeface="Arial MT"/>
              </a:rPr>
              <a:t>cadena</a:t>
            </a:r>
            <a:r>
              <a:rPr sz="1700" dirty="0">
                <a:solidFill>
                  <a:srgbClr val="FFFFFF"/>
                </a:solidFill>
                <a:latin typeface="Arial MT"/>
                <a:cs typeface="Arial MT"/>
              </a:rPr>
              <a:t> </a:t>
            </a:r>
            <a:r>
              <a:rPr sz="1700" spc="-5" dirty="0">
                <a:solidFill>
                  <a:srgbClr val="FFFFFF"/>
                </a:solidFill>
                <a:latin typeface="Arial MT"/>
                <a:cs typeface="Arial MT"/>
              </a:rPr>
              <a:t>de</a:t>
            </a:r>
            <a:r>
              <a:rPr sz="1700" dirty="0">
                <a:solidFill>
                  <a:srgbClr val="FFFFFF"/>
                </a:solidFill>
                <a:latin typeface="Arial MT"/>
                <a:cs typeface="Arial MT"/>
              </a:rPr>
              <a:t> </a:t>
            </a:r>
            <a:r>
              <a:rPr sz="1700" spc="-5" dirty="0">
                <a:solidFill>
                  <a:srgbClr val="FFFFFF"/>
                </a:solidFill>
                <a:latin typeface="Arial MT"/>
                <a:cs typeface="Arial MT"/>
              </a:rPr>
              <a:t>suministro,</a:t>
            </a:r>
            <a:r>
              <a:rPr sz="1700" dirty="0">
                <a:solidFill>
                  <a:srgbClr val="FFFFFF"/>
                </a:solidFill>
                <a:latin typeface="Arial MT"/>
                <a:cs typeface="Arial MT"/>
              </a:rPr>
              <a:t> </a:t>
            </a:r>
            <a:r>
              <a:rPr sz="1700" spc="-5" dirty="0">
                <a:solidFill>
                  <a:srgbClr val="FFFFFF"/>
                </a:solidFill>
                <a:latin typeface="Arial MT"/>
                <a:cs typeface="Arial MT"/>
              </a:rPr>
              <a:t>lo que</a:t>
            </a:r>
            <a:r>
              <a:rPr sz="1700" dirty="0">
                <a:solidFill>
                  <a:srgbClr val="FFFFFF"/>
                </a:solidFill>
                <a:latin typeface="Arial MT"/>
                <a:cs typeface="Arial MT"/>
              </a:rPr>
              <a:t> </a:t>
            </a:r>
            <a:r>
              <a:rPr sz="1700" spc="-5" dirty="0">
                <a:solidFill>
                  <a:srgbClr val="FFFFFF"/>
                </a:solidFill>
                <a:latin typeface="Arial MT"/>
                <a:cs typeface="Arial MT"/>
              </a:rPr>
              <a:t>significa</a:t>
            </a:r>
            <a:r>
              <a:rPr sz="1700" dirty="0">
                <a:solidFill>
                  <a:srgbClr val="FFFFFF"/>
                </a:solidFill>
                <a:latin typeface="Arial MT"/>
                <a:cs typeface="Arial MT"/>
              </a:rPr>
              <a:t> </a:t>
            </a:r>
            <a:r>
              <a:rPr sz="1700" spc="-5" dirty="0">
                <a:solidFill>
                  <a:srgbClr val="FFFFFF"/>
                </a:solidFill>
                <a:latin typeface="Arial MT"/>
                <a:cs typeface="Arial MT"/>
              </a:rPr>
              <a:t>hacer</a:t>
            </a:r>
            <a:r>
              <a:rPr sz="1700" dirty="0">
                <a:solidFill>
                  <a:srgbClr val="FFFFFF"/>
                </a:solidFill>
                <a:latin typeface="Arial MT"/>
                <a:cs typeface="Arial MT"/>
              </a:rPr>
              <a:t> </a:t>
            </a:r>
            <a:r>
              <a:rPr sz="1700" spc="-5" dirty="0">
                <a:solidFill>
                  <a:srgbClr val="FFFFFF"/>
                </a:solidFill>
                <a:latin typeface="Arial MT"/>
                <a:cs typeface="Arial MT"/>
              </a:rPr>
              <a:t>su </a:t>
            </a:r>
            <a:r>
              <a:rPr sz="1700" dirty="0">
                <a:solidFill>
                  <a:srgbClr val="FFFFFF"/>
                </a:solidFill>
                <a:latin typeface="Arial MT"/>
                <a:cs typeface="Arial MT"/>
              </a:rPr>
              <a:t> </a:t>
            </a:r>
            <a:r>
              <a:rPr sz="1700" spc="-5" dirty="0">
                <a:solidFill>
                  <a:srgbClr val="FFFFFF"/>
                </a:solidFill>
                <a:latin typeface="Arial MT"/>
                <a:cs typeface="Arial MT"/>
              </a:rPr>
              <a:t>tarea.</a:t>
            </a:r>
            <a:endParaRPr sz="1700" dirty="0">
              <a:latin typeface="Arial MT"/>
              <a:cs typeface="Arial MT"/>
            </a:endParaRPr>
          </a:p>
          <a:p>
            <a:pPr marL="19685" marR="781685" indent="-7620">
              <a:lnSpc>
                <a:spcPct val="127099"/>
              </a:lnSpc>
              <a:spcBef>
                <a:spcPts val="1005"/>
              </a:spcBef>
            </a:pPr>
            <a:r>
              <a:rPr sz="1700" spc="-5" dirty="0">
                <a:solidFill>
                  <a:srgbClr val="FFFFFF"/>
                </a:solidFill>
                <a:latin typeface="Arial MT"/>
                <a:cs typeface="Arial MT"/>
              </a:rPr>
              <a:t>Necesitará una visibilidad</a:t>
            </a:r>
            <a:r>
              <a:rPr sz="1700" dirty="0">
                <a:solidFill>
                  <a:srgbClr val="FFFFFF"/>
                </a:solidFill>
                <a:latin typeface="Arial MT"/>
                <a:cs typeface="Arial MT"/>
              </a:rPr>
              <a:t> </a:t>
            </a:r>
            <a:r>
              <a:rPr sz="1700" spc="-5" dirty="0">
                <a:solidFill>
                  <a:srgbClr val="FFFFFF"/>
                </a:solidFill>
                <a:latin typeface="Arial MT"/>
                <a:cs typeface="Arial MT"/>
              </a:rPr>
              <a:t>completa de todos</a:t>
            </a:r>
            <a:r>
              <a:rPr sz="1700" dirty="0">
                <a:solidFill>
                  <a:srgbClr val="FFFFFF"/>
                </a:solidFill>
                <a:latin typeface="Arial MT"/>
                <a:cs typeface="Arial MT"/>
              </a:rPr>
              <a:t> </a:t>
            </a:r>
            <a:r>
              <a:rPr sz="1700" spc="-5" dirty="0">
                <a:solidFill>
                  <a:srgbClr val="FFFFFF"/>
                </a:solidFill>
                <a:latin typeface="Arial MT"/>
                <a:cs typeface="Arial MT"/>
              </a:rPr>
              <a:t>sus </a:t>
            </a:r>
            <a:r>
              <a:rPr sz="1700" dirty="0">
                <a:solidFill>
                  <a:srgbClr val="FFFFFF"/>
                </a:solidFill>
                <a:latin typeface="Arial MT"/>
                <a:cs typeface="Arial MT"/>
              </a:rPr>
              <a:t> </a:t>
            </a:r>
            <a:r>
              <a:rPr sz="1700" spc="-5" dirty="0">
                <a:solidFill>
                  <a:srgbClr val="FFFFFF"/>
                </a:solidFill>
                <a:latin typeface="Arial MT"/>
                <a:cs typeface="Arial MT"/>
              </a:rPr>
              <a:t>proveedores</a:t>
            </a:r>
            <a:r>
              <a:rPr sz="1700" dirty="0">
                <a:solidFill>
                  <a:srgbClr val="FFFFFF"/>
                </a:solidFill>
                <a:latin typeface="Arial MT"/>
                <a:cs typeface="Arial MT"/>
              </a:rPr>
              <a:t> </a:t>
            </a:r>
            <a:r>
              <a:rPr sz="1700" spc="-5" dirty="0">
                <a:solidFill>
                  <a:srgbClr val="FFFFFF"/>
                </a:solidFill>
                <a:latin typeface="Arial MT"/>
                <a:cs typeface="Arial MT"/>
              </a:rPr>
              <a:t>de</a:t>
            </a:r>
            <a:r>
              <a:rPr sz="1700" dirty="0">
                <a:solidFill>
                  <a:srgbClr val="FFFFFF"/>
                </a:solidFill>
                <a:latin typeface="Arial MT"/>
                <a:cs typeface="Arial MT"/>
              </a:rPr>
              <a:t> </a:t>
            </a:r>
            <a:r>
              <a:rPr sz="1700" spc="-5" dirty="0">
                <a:solidFill>
                  <a:srgbClr val="FFFFFF"/>
                </a:solidFill>
                <a:latin typeface="Arial MT"/>
                <a:cs typeface="Arial MT"/>
              </a:rPr>
              <a:t>nivel</a:t>
            </a:r>
            <a:r>
              <a:rPr sz="1700" spc="5" dirty="0">
                <a:solidFill>
                  <a:srgbClr val="FFFFFF"/>
                </a:solidFill>
                <a:latin typeface="Arial MT"/>
                <a:cs typeface="Arial MT"/>
              </a:rPr>
              <a:t> </a:t>
            </a:r>
            <a:r>
              <a:rPr sz="1700" spc="-5" dirty="0">
                <a:solidFill>
                  <a:srgbClr val="FFFFFF"/>
                </a:solidFill>
                <a:latin typeface="Arial MT"/>
                <a:cs typeface="Arial MT"/>
              </a:rPr>
              <a:t>1,</a:t>
            </a:r>
            <a:r>
              <a:rPr sz="1700" dirty="0">
                <a:solidFill>
                  <a:srgbClr val="FFFFFF"/>
                </a:solidFill>
                <a:latin typeface="Arial MT"/>
                <a:cs typeface="Arial MT"/>
              </a:rPr>
              <a:t> </a:t>
            </a:r>
            <a:r>
              <a:rPr sz="1700" spc="-5" dirty="0">
                <a:solidFill>
                  <a:srgbClr val="FFFFFF"/>
                </a:solidFill>
                <a:latin typeface="Arial MT"/>
                <a:cs typeface="Arial MT"/>
              </a:rPr>
              <a:t>requerirá</a:t>
            </a:r>
            <a:r>
              <a:rPr sz="1700" spc="5" dirty="0">
                <a:solidFill>
                  <a:srgbClr val="FFFFFF"/>
                </a:solidFill>
                <a:latin typeface="Arial MT"/>
                <a:cs typeface="Arial MT"/>
              </a:rPr>
              <a:t> </a:t>
            </a:r>
            <a:r>
              <a:rPr sz="1700" spc="-5" dirty="0">
                <a:solidFill>
                  <a:srgbClr val="FFFFFF"/>
                </a:solidFill>
                <a:latin typeface="Arial MT"/>
                <a:cs typeface="Arial MT"/>
              </a:rPr>
              <a:t>que</a:t>
            </a:r>
            <a:r>
              <a:rPr sz="1700" dirty="0">
                <a:solidFill>
                  <a:srgbClr val="FFFFFF"/>
                </a:solidFill>
                <a:latin typeface="Arial MT"/>
                <a:cs typeface="Arial MT"/>
              </a:rPr>
              <a:t> </a:t>
            </a:r>
            <a:r>
              <a:rPr sz="1700" spc="-5" dirty="0">
                <a:solidFill>
                  <a:srgbClr val="FFFFFF"/>
                </a:solidFill>
                <a:latin typeface="Arial MT"/>
                <a:cs typeface="Arial MT"/>
              </a:rPr>
              <a:t>los</a:t>
            </a:r>
            <a:r>
              <a:rPr sz="1700" spc="5" dirty="0">
                <a:solidFill>
                  <a:srgbClr val="FFFFFF"/>
                </a:solidFill>
                <a:latin typeface="Arial MT"/>
                <a:cs typeface="Arial MT"/>
              </a:rPr>
              <a:t> </a:t>
            </a:r>
            <a:r>
              <a:rPr sz="1700" spc="-5" dirty="0">
                <a:solidFill>
                  <a:srgbClr val="FFFFFF"/>
                </a:solidFill>
                <a:latin typeface="Arial MT"/>
                <a:cs typeface="Arial MT"/>
              </a:rPr>
              <a:t>proveedores</a:t>
            </a:r>
            <a:r>
              <a:rPr sz="1700" dirty="0">
                <a:solidFill>
                  <a:srgbClr val="FFFFFF"/>
                </a:solidFill>
                <a:latin typeface="Arial MT"/>
                <a:cs typeface="Arial MT"/>
              </a:rPr>
              <a:t> </a:t>
            </a:r>
            <a:r>
              <a:rPr sz="1700" spc="-5" dirty="0">
                <a:solidFill>
                  <a:srgbClr val="FFFFFF"/>
                </a:solidFill>
                <a:latin typeface="Arial MT"/>
                <a:cs typeface="Arial MT"/>
              </a:rPr>
              <a:t>de </a:t>
            </a:r>
            <a:r>
              <a:rPr sz="1700" spc="-455" dirty="0">
                <a:solidFill>
                  <a:srgbClr val="FFFFFF"/>
                </a:solidFill>
                <a:latin typeface="Arial MT"/>
                <a:cs typeface="Arial MT"/>
              </a:rPr>
              <a:t> </a:t>
            </a:r>
            <a:r>
              <a:rPr sz="1700" spc="-5" dirty="0">
                <a:solidFill>
                  <a:srgbClr val="FFFFFF"/>
                </a:solidFill>
                <a:latin typeface="Arial MT"/>
                <a:cs typeface="Arial MT"/>
              </a:rPr>
              <a:t>nivel 1 hagan lo</a:t>
            </a:r>
            <a:r>
              <a:rPr sz="1700" dirty="0">
                <a:solidFill>
                  <a:srgbClr val="FFFFFF"/>
                </a:solidFill>
                <a:latin typeface="Arial MT"/>
                <a:cs typeface="Arial MT"/>
              </a:rPr>
              <a:t> </a:t>
            </a:r>
            <a:r>
              <a:rPr sz="1700" spc="-5" dirty="0">
                <a:solidFill>
                  <a:srgbClr val="FFFFFF"/>
                </a:solidFill>
                <a:latin typeface="Arial MT"/>
                <a:cs typeface="Arial MT"/>
              </a:rPr>
              <a:t>mismo con sus</a:t>
            </a:r>
            <a:r>
              <a:rPr sz="1700" dirty="0">
                <a:solidFill>
                  <a:srgbClr val="FFFFFF"/>
                </a:solidFill>
                <a:latin typeface="Arial MT"/>
                <a:cs typeface="Arial MT"/>
              </a:rPr>
              <a:t> </a:t>
            </a:r>
            <a:r>
              <a:rPr sz="1700" spc="-5" dirty="0">
                <a:solidFill>
                  <a:srgbClr val="FFFFFF"/>
                </a:solidFill>
                <a:latin typeface="Arial MT"/>
                <a:cs typeface="Arial MT"/>
              </a:rPr>
              <a:t>proveedores, etc.</a:t>
            </a:r>
            <a:endParaRPr sz="1700" dirty="0">
              <a:latin typeface="Arial MT"/>
              <a:cs typeface="Arial MT"/>
            </a:endParaRPr>
          </a:p>
          <a:p>
            <a:pPr marL="33655" marR="1163320" indent="-635">
              <a:lnSpc>
                <a:spcPct val="108200"/>
              </a:lnSpc>
              <a:spcBef>
                <a:spcPts val="1380"/>
              </a:spcBef>
            </a:pPr>
            <a:r>
              <a:rPr sz="1700" spc="-5" dirty="0">
                <a:solidFill>
                  <a:srgbClr val="FFFFFF"/>
                </a:solidFill>
                <a:latin typeface="Arial MT"/>
                <a:hlinkClick r:id="rId3">
                  <a:extLst>
                    <a:ext uri="{A12FA001-AC4F-418D-AE19-62706E023703}">
                      <ahyp:hlinkClr xmlns:ahyp="http://schemas.microsoft.com/office/drawing/2018/hyperlinkcolor" val="tx"/>
                    </a:ext>
                  </a:extLst>
                </a:hlinkClick>
              </a:rPr>
              <a:t>El informe bienal </a:t>
            </a:r>
            <a:r>
              <a:rPr sz="1700" spc="-5" dirty="0">
                <a:solidFill>
                  <a:srgbClr val="FFFFFF"/>
                </a:solidFill>
                <a:latin typeface="Arial MT"/>
              </a:rPr>
              <a:t>Barómetro de adquisiciones  sostenibles de EcoVadis encontró que el 45 % de las</a:t>
            </a:r>
            <a:r>
              <a:rPr lang="es-ES" sz="1700" spc="-5" dirty="0">
                <a:solidFill>
                  <a:srgbClr val="FFFFFF"/>
                </a:solidFill>
                <a:latin typeface="Arial MT"/>
              </a:rPr>
              <a:t> </a:t>
            </a:r>
            <a:r>
              <a:rPr sz="1700" spc="-5" dirty="0" err="1">
                <a:solidFill>
                  <a:srgbClr val="FFFFFF"/>
                </a:solidFill>
                <a:latin typeface="Arial MT"/>
              </a:rPr>
              <a:t>organizaciones</a:t>
            </a:r>
            <a:r>
              <a:rPr sz="1700" spc="-5" dirty="0">
                <a:solidFill>
                  <a:srgbClr val="FFFFFF"/>
                </a:solidFill>
                <a:latin typeface="Arial MT"/>
              </a:rPr>
              <a:t> solo tienen visibilidad con </a:t>
            </a:r>
            <a:r>
              <a:rPr sz="1700" spc="-5" dirty="0" err="1">
                <a:solidFill>
                  <a:srgbClr val="FFFFFF"/>
                </a:solidFill>
                <a:latin typeface="Arial MT"/>
              </a:rPr>
              <a:t>los</a:t>
            </a:r>
            <a:r>
              <a:rPr lang="es-ES" sz="1700" spc="-5" dirty="0">
                <a:solidFill>
                  <a:srgbClr val="FFFFFF"/>
                </a:solidFill>
                <a:latin typeface="Arial MT"/>
              </a:rPr>
              <a:t> </a:t>
            </a:r>
            <a:r>
              <a:rPr sz="1700" spc="-5" dirty="0" err="1">
                <a:solidFill>
                  <a:srgbClr val="FFFFFF"/>
                </a:solidFill>
                <a:latin typeface="Arial MT"/>
              </a:rPr>
              <a:t>proveedores</a:t>
            </a:r>
            <a:r>
              <a:rPr sz="1700" spc="-5" dirty="0">
                <a:solidFill>
                  <a:srgbClr val="FFFFFF"/>
                </a:solidFill>
                <a:latin typeface="Arial MT"/>
              </a:rPr>
              <a:t> de nivel 1 y, de manera preocupante, el 28 %  afirma no tener ninguna visibilidad de sus cadenas de suministro</a:t>
            </a:r>
            <a:r>
              <a:rPr sz="1700" spc="-5" dirty="0">
                <a:solidFill>
                  <a:srgbClr val="FFFFFF"/>
                </a:solidFill>
                <a:latin typeface="Arial MT"/>
                <a:cs typeface="Arial MT"/>
              </a:rPr>
              <a:t>.</a:t>
            </a:r>
            <a:endParaRPr sz="1700" dirty="0">
              <a:latin typeface="Arial MT"/>
              <a:cs typeface="Arial MT"/>
            </a:endParaRPr>
          </a:p>
        </p:txBody>
      </p:sp>
      <p:sp>
        <p:nvSpPr>
          <p:cNvPr id="5" name="object 5"/>
          <p:cNvSpPr txBox="1">
            <a:spLocks noGrp="1"/>
          </p:cNvSpPr>
          <p:nvPr>
            <p:ph type="title"/>
          </p:nvPr>
        </p:nvSpPr>
        <p:spPr>
          <a:xfrm>
            <a:off x="6065062" y="530026"/>
            <a:ext cx="2941320" cy="668020"/>
          </a:xfrm>
          <a:prstGeom prst="rect">
            <a:avLst/>
          </a:prstGeom>
        </p:spPr>
        <p:txBody>
          <a:bodyPr vert="horz" wrap="square" lIns="0" tIns="14605" rIns="0" bIns="0" rtlCol="0">
            <a:spAutoFit/>
          </a:bodyPr>
          <a:lstStyle/>
          <a:p>
            <a:pPr marL="12700">
              <a:lnSpc>
                <a:spcPct val="100000"/>
              </a:lnSpc>
              <a:spcBef>
                <a:spcPts val="115"/>
              </a:spcBef>
            </a:pPr>
            <a:r>
              <a:rPr sz="4200" spc="5" dirty="0">
                <a:solidFill>
                  <a:srgbClr val="FFFFFF"/>
                </a:solidFill>
              </a:rPr>
              <a:t>Haz</a:t>
            </a:r>
            <a:r>
              <a:rPr sz="4200" spc="-40" dirty="0">
                <a:solidFill>
                  <a:srgbClr val="FFFFFF"/>
                </a:solidFill>
              </a:rPr>
              <a:t> </a:t>
            </a:r>
            <a:r>
              <a:rPr sz="4200" spc="5" dirty="0">
                <a:solidFill>
                  <a:srgbClr val="FFFFFF"/>
                </a:solidFill>
              </a:rPr>
              <a:t>tu</a:t>
            </a:r>
            <a:r>
              <a:rPr sz="4200" spc="-35" dirty="0">
                <a:solidFill>
                  <a:srgbClr val="FFFFFF"/>
                </a:solidFill>
              </a:rPr>
              <a:t> </a:t>
            </a:r>
            <a:r>
              <a:rPr sz="4200" spc="5" dirty="0">
                <a:solidFill>
                  <a:srgbClr val="FFFFFF"/>
                </a:solidFill>
              </a:rPr>
              <a:t>tarea</a:t>
            </a:r>
            <a:endParaRPr sz="4200"/>
          </a:p>
        </p:txBody>
      </p:sp>
      <p:sp>
        <p:nvSpPr>
          <p:cNvPr id="6" name="object 6"/>
          <p:cNvSpPr txBox="1"/>
          <p:nvPr/>
        </p:nvSpPr>
        <p:spPr>
          <a:xfrm rot="10800000">
            <a:off x="11625649" y="3828850"/>
            <a:ext cx="21194" cy="6350"/>
          </a:xfrm>
          <a:prstGeom prst="rect">
            <a:avLst/>
          </a:prstGeom>
        </p:spPr>
        <p:txBody>
          <a:bodyPr vert="horz" wrap="square" lIns="0" tIns="2540" rIns="0" bIns="0" rtlCol="0">
            <a:spAutoFit/>
          </a:bodyPr>
          <a:lstStyle/>
          <a:p>
            <a:pPr>
              <a:lnSpc>
                <a:spcPct val="100000"/>
              </a:lnSpc>
              <a:spcBef>
                <a:spcPts val="20"/>
              </a:spcBef>
            </a:pPr>
            <a:r>
              <a:rPr sz="100" spc="-35" dirty="0">
                <a:latin typeface="Arial MT"/>
                <a:cs typeface="Arial MT"/>
              </a:rPr>
              <a:t>F</a:t>
            </a:r>
            <a:r>
              <a:rPr sz="100" b="1" spc="-35" dirty="0">
                <a:solidFill>
                  <a:srgbClr val="FFFFFF"/>
                </a:solidFill>
                <a:latin typeface="Arial"/>
                <a:cs typeface="Arial"/>
              </a:rPr>
              <a:t>S</a:t>
            </a:r>
            <a:r>
              <a:rPr sz="100" spc="-20" dirty="0">
                <a:solidFill>
                  <a:srgbClr val="FFFFFF"/>
                </a:solidFill>
                <a:latin typeface="Arial MT"/>
                <a:cs typeface="Arial MT"/>
              </a:rPr>
              <a:t>PAR</a:t>
            </a:r>
            <a:r>
              <a:rPr sz="100" spc="-85" dirty="0">
                <a:solidFill>
                  <a:srgbClr val="FFFFFF"/>
                </a:solidFill>
                <a:latin typeface="Arial MT"/>
                <a:cs typeface="Arial MT"/>
              </a:rPr>
              <a:t>A</a:t>
            </a:r>
            <a:r>
              <a:rPr sz="100" b="1" spc="-30" dirty="0">
                <a:solidFill>
                  <a:srgbClr val="FFFFFF"/>
                </a:solidFill>
                <a:latin typeface="Arial"/>
                <a:cs typeface="Arial"/>
              </a:rPr>
              <a:t>E</a:t>
            </a:r>
            <a:r>
              <a:rPr sz="100" spc="-35" dirty="0">
                <a:latin typeface="Arial MT"/>
                <a:cs typeface="Arial MT"/>
              </a:rPr>
              <a:t>U</a:t>
            </a:r>
            <a:r>
              <a:rPr sz="100" b="1" spc="-45" dirty="0">
                <a:solidFill>
                  <a:srgbClr val="FFFFFF"/>
                </a:solidFill>
                <a:latin typeface="Arial"/>
                <a:cs typeface="Arial"/>
              </a:rPr>
              <a:t>O</a:t>
            </a:r>
            <a:r>
              <a:rPr sz="100" b="1" spc="-35" dirty="0">
                <a:solidFill>
                  <a:srgbClr val="FFFFFF"/>
                </a:solidFill>
                <a:latin typeface="Arial"/>
                <a:cs typeface="Arial"/>
              </a:rPr>
              <a:t>M</a:t>
            </a:r>
            <a:r>
              <a:rPr sz="100" spc="-30" dirty="0">
                <a:latin typeface="Arial MT"/>
                <a:cs typeface="Arial MT"/>
              </a:rPr>
              <a:t>T</a:t>
            </a:r>
            <a:r>
              <a:rPr sz="100" b="1" spc="-35" dirty="0">
                <a:solidFill>
                  <a:srgbClr val="FFFFFF"/>
                </a:solidFill>
                <a:latin typeface="Arial"/>
                <a:cs typeface="Arial"/>
              </a:rPr>
              <a:t>S</a:t>
            </a:r>
            <a:r>
              <a:rPr sz="100" b="1" spc="-20" dirty="0">
                <a:solidFill>
                  <a:srgbClr val="FFFFFF"/>
                </a:solidFill>
                <a:latin typeface="Arial"/>
                <a:cs typeface="Arial"/>
              </a:rPr>
              <a:t>PRESA</a:t>
            </a:r>
            <a:r>
              <a:rPr sz="100" b="1" spc="-110" dirty="0">
                <a:solidFill>
                  <a:srgbClr val="FFFFFF"/>
                </a:solidFill>
                <a:latin typeface="Arial"/>
                <a:cs typeface="Arial"/>
              </a:rPr>
              <a:t>S</a:t>
            </a:r>
            <a:r>
              <a:rPr sz="100" spc="-35" dirty="0">
                <a:latin typeface="Arial MT"/>
                <a:cs typeface="Arial MT"/>
              </a:rPr>
              <a:t>U</a:t>
            </a:r>
            <a:r>
              <a:rPr sz="100" b="1" spc="-25" dirty="0">
                <a:solidFill>
                  <a:srgbClr val="FFFFFF"/>
                </a:solidFill>
                <a:latin typeface="Arial"/>
                <a:cs typeface="Arial"/>
              </a:rPr>
              <a:t>T</a:t>
            </a:r>
            <a:r>
              <a:rPr sz="100" spc="-35" dirty="0">
                <a:latin typeface="Arial MT"/>
                <a:cs typeface="Arial MT"/>
              </a:rPr>
              <a:t>R</a:t>
            </a:r>
            <a:r>
              <a:rPr sz="100" b="1" spc="-25" dirty="0">
                <a:solidFill>
                  <a:srgbClr val="FFFFFF"/>
                </a:solidFill>
                <a:latin typeface="Arial"/>
                <a:cs typeface="Arial"/>
              </a:rPr>
              <a:t>E</a:t>
            </a:r>
            <a:r>
              <a:rPr sz="100" spc="-45" dirty="0">
                <a:latin typeface="Arial MT"/>
                <a:cs typeface="Arial MT"/>
              </a:rPr>
              <a:t>O</a:t>
            </a:r>
            <a:r>
              <a:rPr sz="100" b="1" spc="-25" dirty="0">
                <a:solidFill>
                  <a:srgbClr val="FFFFFF"/>
                </a:solidFill>
                <a:latin typeface="Arial"/>
                <a:cs typeface="Arial"/>
              </a:rPr>
              <a:t>N</a:t>
            </a:r>
            <a:r>
              <a:rPr sz="100" spc="-35" dirty="0">
                <a:latin typeface="Arial MT"/>
                <a:cs typeface="Arial MT"/>
              </a:rPr>
              <a:t>S</a:t>
            </a:r>
            <a:r>
              <a:rPr sz="100" b="1" spc="-20" dirty="0">
                <a:solidFill>
                  <a:srgbClr val="FFFFFF"/>
                </a:solidFill>
                <a:latin typeface="Arial"/>
                <a:cs typeface="Arial"/>
              </a:rPr>
              <a:t>IBLES</a:t>
            </a:r>
            <a:endParaRPr sz="100">
              <a:latin typeface="Arial"/>
              <a:cs typeface="Arial"/>
            </a:endParaRPr>
          </a:p>
        </p:txBody>
      </p:sp>
      <p:pic>
        <p:nvPicPr>
          <p:cNvPr id="8" name="Imagen 7">
            <a:extLst>
              <a:ext uri="{FF2B5EF4-FFF2-40B4-BE49-F238E27FC236}">
                <a16:creationId xmlns:a16="http://schemas.microsoft.com/office/drawing/2014/main" id="{29052FBD-22FE-EF81-4D0D-B6C41C33B410}"/>
              </a:ext>
            </a:extLst>
          </p:cNvPr>
          <p:cNvPicPr>
            <a:picLocks noChangeAspect="1"/>
          </p:cNvPicPr>
          <p:nvPr/>
        </p:nvPicPr>
        <p:blipFill>
          <a:blip r:embed="rId4"/>
          <a:stretch>
            <a:fillRect/>
          </a:stretch>
        </p:blipFill>
        <p:spPr>
          <a:xfrm>
            <a:off x="11478350" y="2719345"/>
            <a:ext cx="294597" cy="3392075"/>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73170" y="0"/>
            <a:ext cx="11784990" cy="6858000"/>
          </a:xfrm>
          <a:prstGeom prst="rect">
            <a:avLst/>
          </a:prstGeom>
        </p:spPr>
      </p:pic>
      <p:sp>
        <p:nvSpPr>
          <p:cNvPr id="3" name="object 3"/>
          <p:cNvSpPr txBox="1"/>
          <p:nvPr/>
        </p:nvSpPr>
        <p:spPr>
          <a:xfrm>
            <a:off x="5886602" y="513259"/>
            <a:ext cx="4329114" cy="525144"/>
          </a:xfrm>
          <a:prstGeom prst="rect">
            <a:avLst/>
          </a:prstGeom>
        </p:spPr>
        <p:txBody>
          <a:bodyPr vert="horz" wrap="square" lIns="0" tIns="17145" rIns="0" bIns="0" rtlCol="0">
            <a:spAutoFit/>
          </a:bodyPr>
          <a:lstStyle/>
          <a:p>
            <a:pPr marL="12700">
              <a:lnSpc>
                <a:spcPct val="100000"/>
              </a:lnSpc>
              <a:spcBef>
                <a:spcPts val="135"/>
              </a:spcBef>
            </a:pPr>
            <a:r>
              <a:rPr sz="3300" spc="20" dirty="0">
                <a:solidFill>
                  <a:srgbClr val="FFFFFF"/>
                </a:solidFill>
                <a:latin typeface="Arial MT"/>
                <a:cs typeface="Arial MT"/>
              </a:rPr>
              <a:t>Da</a:t>
            </a:r>
            <a:r>
              <a:rPr sz="3300" spc="-10" dirty="0">
                <a:solidFill>
                  <a:srgbClr val="FFFFFF"/>
                </a:solidFill>
                <a:latin typeface="Arial MT"/>
                <a:cs typeface="Arial MT"/>
              </a:rPr>
              <a:t> </a:t>
            </a:r>
            <a:r>
              <a:rPr sz="3300" spc="20" dirty="0">
                <a:solidFill>
                  <a:srgbClr val="FFFFFF"/>
                </a:solidFill>
                <a:latin typeface="Arial MT"/>
                <a:cs typeface="Arial MT"/>
              </a:rPr>
              <a:t>un</a:t>
            </a:r>
            <a:r>
              <a:rPr sz="3300" spc="-5" dirty="0">
                <a:solidFill>
                  <a:srgbClr val="FFFFFF"/>
                </a:solidFill>
                <a:latin typeface="Arial MT"/>
                <a:cs typeface="Arial MT"/>
              </a:rPr>
              <a:t> </a:t>
            </a:r>
            <a:r>
              <a:rPr sz="3300" spc="20" dirty="0">
                <a:solidFill>
                  <a:srgbClr val="FFFFFF"/>
                </a:solidFill>
                <a:latin typeface="Arial MT"/>
                <a:cs typeface="Arial MT"/>
              </a:rPr>
              <a:t>paso</a:t>
            </a:r>
            <a:r>
              <a:rPr sz="3300" spc="-10" dirty="0">
                <a:solidFill>
                  <a:srgbClr val="FFFFFF"/>
                </a:solidFill>
                <a:latin typeface="Arial MT"/>
                <a:cs typeface="Arial MT"/>
              </a:rPr>
              <a:t> </a:t>
            </a:r>
            <a:r>
              <a:rPr lang="es-ES" sz="3300" spc="20" dirty="0">
                <a:solidFill>
                  <a:srgbClr val="FFFFFF"/>
                </a:solidFill>
                <a:latin typeface="Arial MT"/>
                <a:cs typeface="Arial MT"/>
              </a:rPr>
              <a:t>cada</a:t>
            </a:r>
            <a:r>
              <a:rPr sz="3300" spc="-5" dirty="0">
                <a:solidFill>
                  <a:srgbClr val="FFFFFF"/>
                </a:solidFill>
                <a:latin typeface="Arial MT"/>
                <a:cs typeface="Arial MT"/>
              </a:rPr>
              <a:t> </a:t>
            </a:r>
            <a:r>
              <a:rPr sz="3300" spc="20" dirty="0" err="1">
                <a:solidFill>
                  <a:srgbClr val="FFFFFF"/>
                </a:solidFill>
                <a:latin typeface="Arial MT"/>
                <a:cs typeface="Arial MT"/>
              </a:rPr>
              <a:t>vez</a:t>
            </a:r>
            <a:endParaRPr sz="3300" dirty="0">
              <a:latin typeface="Arial MT"/>
              <a:cs typeface="Arial MT"/>
            </a:endParaRPr>
          </a:p>
        </p:txBody>
      </p:sp>
      <p:sp>
        <p:nvSpPr>
          <p:cNvPr id="4" name="object 4"/>
          <p:cNvSpPr txBox="1"/>
          <p:nvPr/>
        </p:nvSpPr>
        <p:spPr>
          <a:xfrm rot="10800000">
            <a:off x="11625649" y="3828850"/>
            <a:ext cx="21194" cy="6350"/>
          </a:xfrm>
          <a:prstGeom prst="rect">
            <a:avLst/>
          </a:prstGeom>
        </p:spPr>
        <p:txBody>
          <a:bodyPr vert="horz" wrap="square" lIns="0" tIns="2540" rIns="0" bIns="0" rtlCol="0">
            <a:spAutoFit/>
          </a:bodyPr>
          <a:lstStyle/>
          <a:p>
            <a:pPr>
              <a:lnSpc>
                <a:spcPct val="100000"/>
              </a:lnSpc>
              <a:spcBef>
                <a:spcPts val="20"/>
              </a:spcBef>
            </a:pPr>
            <a:r>
              <a:rPr sz="100" spc="-35" dirty="0">
                <a:latin typeface="Arial MT"/>
                <a:cs typeface="Arial MT"/>
              </a:rPr>
              <a:t>F</a:t>
            </a:r>
            <a:r>
              <a:rPr sz="100" b="1" spc="-35" dirty="0">
                <a:solidFill>
                  <a:srgbClr val="FFFFFF"/>
                </a:solidFill>
                <a:latin typeface="Arial"/>
                <a:cs typeface="Arial"/>
              </a:rPr>
              <a:t>S</a:t>
            </a:r>
            <a:r>
              <a:rPr sz="100" spc="-20" dirty="0">
                <a:solidFill>
                  <a:srgbClr val="FFFFFF"/>
                </a:solidFill>
                <a:latin typeface="Arial MT"/>
                <a:cs typeface="Arial MT"/>
              </a:rPr>
              <a:t>PAR</a:t>
            </a:r>
            <a:r>
              <a:rPr sz="100" spc="-85" dirty="0">
                <a:solidFill>
                  <a:srgbClr val="FFFFFF"/>
                </a:solidFill>
                <a:latin typeface="Arial MT"/>
                <a:cs typeface="Arial MT"/>
              </a:rPr>
              <a:t>A</a:t>
            </a:r>
            <a:r>
              <a:rPr sz="100" b="1" spc="-30" dirty="0">
                <a:solidFill>
                  <a:srgbClr val="FFFFFF"/>
                </a:solidFill>
                <a:latin typeface="Arial"/>
                <a:cs typeface="Arial"/>
              </a:rPr>
              <a:t>E</a:t>
            </a:r>
            <a:r>
              <a:rPr sz="100" spc="-35" dirty="0">
                <a:latin typeface="Arial MT"/>
                <a:cs typeface="Arial MT"/>
              </a:rPr>
              <a:t>U</a:t>
            </a:r>
            <a:r>
              <a:rPr sz="100" b="1" spc="-45" dirty="0">
                <a:solidFill>
                  <a:srgbClr val="FFFFFF"/>
                </a:solidFill>
                <a:latin typeface="Arial"/>
                <a:cs typeface="Arial"/>
              </a:rPr>
              <a:t>O</a:t>
            </a:r>
            <a:r>
              <a:rPr sz="100" b="1" spc="-35" dirty="0">
                <a:solidFill>
                  <a:srgbClr val="FFFFFF"/>
                </a:solidFill>
                <a:latin typeface="Arial"/>
                <a:cs typeface="Arial"/>
              </a:rPr>
              <a:t>M</a:t>
            </a:r>
            <a:r>
              <a:rPr sz="100" spc="-30" dirty="0">
                <a:latin typeface="Arial MT"/>
                <a:cs typeface="Arial MT"/>
              </a:rPr>
              <a:t>T</a:t>
            </a:r>
            <a:r>
              <a:rPr sz="100" b="1" spc="-35" dirty="0">
                <a:solidFill>
                  <a:srgbClr val="FFFFFF"/>
                </a:solidFill>
                <a:latin typeface="Arial"/>
                <a:cs typeface="Arial"/>
              </a:rPr>
              <a:t>S</a:t>
            </a:r>
            <a:r>
              <a:rPr sz="100" b="1" spc="-20" dirty="0">
                <a:solidFill>
                  <a:srgbClr val="FFFFFF"/>
                </a:solidFill>
                <a:latin typeface="Arial"/>
                <a:cs typeface="Arial"/>
              </a:rPr>
              <a:t>PRESA</a:t>
            </a:r>
            <a:r>
              <a:rPr sz="100" b="1" spc="-110" dirty="0">
                <a:solidFill>
                  <a:srgbClr val="FFFFFF"/>
                </a:solidFill>
                <a:latin typeface="Arial"/>
                <a:cs typeface="Arial"/>
              </a:rPr>
              <a:t>S</a:t>
            </a:r>
            <a:r>
              <a:rPr sz="100" spc="-35" dirty="0">
                <a:latin typeface="Arial MT"/>
                <a:cs typeface="Arial MT"/>
              </a:rPr>
              <a:t>U</a:t>
            </a:r>
            <a:r>
              <a:rPr sz="100" b="1" spc="-25" dirty="0">
                <a:solidFill>
                  <a:srgbClr val="FFFFFF"/>
                </a:solidFill>
                <a:latin typeface="Arial"/>
                <a:cs typeface="Arial"/>
              </a:rPr>
              <a:t>T</a:t>
            </a:r>
            <a:r>
              <a:rPr sz="100" spc="-35" dirty="0">
                <a:latin typeface="Arial MT"/>
                <a:cs typeface="Arial MT"/>
              </a:rPr>
              <a:t>R</a:t>
            </a:r>
            <a:r>
              <a:rPr sz="100" b="1" spc="-25" dirty="0">
                <a:solidFill>
                  <a:srgbClr val="FFFFFF"/>
                </a:solidFill>
                <a:latin typeface="Arial"/>
                <a:cs typeface="Arial"/>
              </a:rPr>
              <a:t>E</a:t>
            </a:r>
            <a:r>
              <a:rPr sz="100" spc="-45" dirty="0">
                <a:latin typeface="Arial MT"/>
                <a:cs typeface="Arial MT"/>
              </a:rPr>
              <a:t>O</a:t>
            </a:r>
            <a:r>
              <a:rPr sz="100" b="1" spc="-25" dirty="0">
                <a:solidFill>
                  <a:srgbClr val="FFFFFF"/>
                </a:solidFill>
                <a:latin typeface="Arial"/>
                <a:cs typeface="Arial"/>
              </a:rPr>
              <a:t>N</a:t>
            </a:r>
            <a:r>
              <a:rPr sz="100" spc="-35" dirty="0">
                <a:latin typeface="Arial MT"/>
                <a:cs typeface="Arial MT"/>
              </a:rPr>
              <a:t>S</a:t>
            </a:r>
            <a:r>
              <a:rPr sz="100" b="1" spc="-20" dirty="0">
                <a:solidFill>
                  <a:srgbClr val="FFFFFF"/>
                </a:solidFill>
                <a:latin typeface="Arial"/>
                <a:cs typeface="Arial"/>
              </a:rPr>
              <a:t>IBLES</a:t>
            </a:r>
            <a:endParaRPr sz="100">
              <a:latin typeface="Arial"/>
              <a:cs typeface="Arial"/>
            </a:endParaRPr>
          </a:p>
        </p:txBody>
      </p:sp>
      <p:sp>
        <p:nvSpPr>
          <p:cNvPr id="5" name="object 5"/>
          <p:cNvSpPr txBox="1">
            <a:spLocks noGrp="1"/>
          </p:cNvSpPr>
          <p:nvPr>
            <p:ph type="body" idx="1"/>
          </p:nvPr>
        </p:nvSpPr>
        <p:spPr>
          <a:xfrm>
            <a:off x="838200" y="1825625"/>
            <a:ext cx="10183761" cy="3855607"/>
          </a:xfrm>
          <a:prstGeom prst="rect">
            <a:avLst/>
          </a:prstGeom>
        </p:spPr>
        <p:txBody>
          <a:bodyPr vert="horz" wrap="square" lIns="0" tIns="12700" rIns="0" bIns="0" rtlCol="0">
            <a:spAutoFit/>
          </a:bodyPr>
          <a:lstStyle/>
          <a:p>
            <a:pPr marL="4404995" marR="818515" indent="0">
              <a:lnSpc>
                <a:spcPct val="130900"/>
              </a:lnSpc>
              <a:spcBef>
                <a:spcPts val="100"/>
              </a:spcBef>
              <a:buNone/>
            </a:pPr>
            <a:r>
              <a:rPr sz="2000" spc="-5" dirty="0"/>
              <a:t>Una cosa que podemos garantizar es que el </a:t>
            </a:r>
            <a:r>
              <a:rPr sz="2000" spc="-445" dirty="0"/>
              <a:t> </a:t>
            </a:r>
            <a:r>
              <a:rPr sz="2000" spc="-5" dirty="0"/>
              <a:t>cambio</a:t>
            </a:r>
            <a:r>
              <a:rPr sz="2000" spc="-10" dirty="0"/>
              <a:t> </a:t>
            </a:r>
            <a:r>
              <a:rPr sz="2000" spc="-5" dirty="0"/>
              <a:t>no ocurrirá de la noche a</a:t>
            </a:r>
            <a:r>
              <a:rPr sz="2000" spc="-10" dirty="0"/>
              <a:t> </a:t>
            </a:r>
            <a:r>
              <a:rPr sz="2000" spc="-5" dirty="0"/>
              <a:t>la mañana.</a:t>
            </a:r>
          </a:p>
          <a:p>
            <a:pPr marL="4396740" marR="434340" indent="0">
              <a:lnSpc>
                <a:spcPct val="130900"/>
              </a:lnSpc>
              <a:spcBef>
                <a:spcPts val="1010"/>
              </a:spcBef>
              <a:buNone/>
            </a:pPr>
            <a:r>
              <a:rPr sz="2000" spc="-5" dirty="0"/>
              <a:t>La implementación de</a:t>
            </a:r>
            <a:r>
              <a:rPr sz="2000" dirty="0"/>
              <a:t> </a:t>
            </a:r>
            <a:r>
              <a:rPr sz="2000" spc="-5" dirty="0"/>
              <a:t>medidas de</a:t>
            </a:r>
            <a:r>
              <a:rPr sz="2000" dirty="0"/>
              <a:t> </a:t>
            </a:r>
            <a:r>
              <a:rPr sz="2000" spc="-5" dirty="0"/>
              <a:t>sostenibilidad </a:t>
            </a:r>
            <a:r>
              <a:rPr sz="2000" spc="-445" dirty="0"/>
              <a:t> </a:t>
            </a:r>
            <a:r>
              <a:rPr sz="2000" spc="-5" dirty="0"/>
              <a:t>requiere tiempo, compromiso</a:t>
            </a:r>
            <a:r>
              <a:rPr sz="2000" spc="-10" dirty="0"/>
              <a:t> </a:t>
            </a:r>
            <a:r>
              <a:rPr sz="2000" spc="-5" dirty="0"/>
              <a:t>y paciencia.</a:t>
            </a:r>
          </a:p>
          <a:p>
            <a:pPr marL="4396740" marR="5080" indent="0">
              <a:lnSpc>
                <a:spcPct val="131000"/>
              </a:lnSpc>
              <a:spcBef>
                <a:spcPts val="994"/>
              </a:spcBef>
              <a:buNone/>
            </a:pPr>
            <a:r>
              <a:rPr sz="2000" spc="-5" dirty="0"/>
              <a:t>En lugar de morder más de lo que puede masticar en </a:t>
            </a:r>
            <a:r>
              <a:rPr sz="2000" spc="-440" dirty="0"/>
              <a:t> </a:t>
            </a:r>
            <a:r>
              <a:rPr sz="2000" spc="-5" dirty="0"/>
              <a:t>un pequeño espacio de tiempo, comience por </a:t>
            </a:r>
            <a:r>
              <a:rPr sz="2000" dirty="0"/>
              <a:t> </a:t>
            </a:r>
            <a:r>
              <a:rPr sz="2000" spc="-5" dirty="0"/>
              <a:t>concentrarse</a:t>
            </a:r>
            <a:r>
              <a:rPr sz="2000" spc="-10" dirty="0"/>
              <a:t> </a:t>
            </a:r>
            <a:r>
              <a:rPr sz="2000" spc="-5" dirty="0"/>
              <a:t>en las ganancias rápidas.</a:t>
            </a:r>
          </a:p>
        </p:txBody>
      </p:sp>
      <p:sp>
        <p:nvSpPr>
          <p:cNvPr id="6" name="object 6"/>
          <p:cNvSpPr txBox="1">
            <a:spLocks noGrp="1"/>
          </p:cNvSpPr>
          <p:nvPr>
            <p:ph type="title"/>
          </p:nvPr>
        </p:nvSpPr>
        <p:spPr>
          <a:xfrm>
            <a:off x="186811" y="556737"/>
            <a:ext cx="4407407" cy="871072"/>
          </a:xfrm>
          <a:prstGeom prst="rect">
            <a:avLst/>
          </a:prstGeom>
        </p:spPr>
        <p:txBody>
          <a:bodyPr vert="horz" wrap="square" lIns="0" tIns="12700" rIns="0" bIns="0" rtlCol="0">
            <a:spAutoFit/>
          </a:bodyPr>
          <a:lstStyle/>
          <a:p>
            <a:pPr marL="12700" marR="5080" indent="162560" algn="ctr">
              <a:lnSpc>
                <a:spcPct val="116399"/>
              </a:lnSpc>
              <a:spcBef>
                <a:spcPts val="100"/>
              </a:spcBef>
            </a:pPr>
            <a:r>
              <a:rPr sz="1650" b="1" spc="-5" dirty="0">
                <a:latin typeface="Arial"/>
                <a:cs typeface="Arial"/>
              </a:rPr>
              <a:t>Esos cambios incrementales </a:t>
            </a:r>
            <a:r>
              <a:rPr sz="1650" b="1" dirty="0">
                <a:latin typeface="Arial"/>
                <a:cs typeface="Arial"/>
              </a:rPr>
              <a:t> </a:t>
            </a:r>
            <a:r>
              <a:rPr sz="1650" b="1" spc="-5" dirty="0">
                <a:latin typeface="Arial"/>
                <a:cs typeface="Arial"/>
              </a:rPr>
              <a:t>aparentemente insignificantes </a:t>
            </a:r>
            <a:r>
              <a:rPr sz="1650" b="1" spc="-5" dirty="0" err="1">
                <a:latin typeface="Arial"/>
                <a:cs typeface="Arial"/>
              </a:rPr>
              <a:t>pueden</a:t>
            </a:r>
            <a:r>
              <a:rPr sz="1650" b="1" spc="-5" dirty="0">
                <a:latin typeface="Arial"/>
                <a:cs typeface="Arial"/>
              </a:rPr>
              <a:t> </a:t>
            </a:r>
            <a:r>
              <a:rPr sz="1650" b="1" spc="-5" dirty="0" err="1">
                <a:latin typeface="Arial"/>
                <a:cs typeface="Arial"/>
              </a:rPr>
              <a:t>sumar</a:t>
            </a:r>
            <a:r>
              <a:rPr lang="es-ES" sz="1650" b="1" spc="-5" dirty="0">
                <a:latin typeface="Arial"/>
                <a:cs typeface="Arial"/>
              </a:rPr>
              <a:t> </a:t>
            </a:r>
            <a:r>
              <a:rPr sz="1650" b="1" spc="-5" dirty="0">
                <a:latin typeface="Arial"/>
                <a:cs typeface="Arial"/>
              </a:rPr>
              <a:t>para hacer el mayor cambio.</a:t>
            </a:r>
            <a:endParaRPr sz="1650" dirty="0">
              <a:latin typeface="Arial"/>
              <a:cs typeface="Arial"/>
            </a:endParaRPr>
          </a:p>
        </p:txBody>
      </p:sp>
      <p:pic>
        <p:nvPicPr>
          <p:cNvPr id="8" name="Imagen 7">
            <a:extLst>
              <a:ext uri="{FF2B5EF4-FFF2-40B4-BE49-F238E27FC236}">
                <a16:creationId xmlns:a16="http://schemas.microsoft.com/office/drawing/2014/main" id="{CCEB7AC5-637C-1E1E-F6D9-86B1ACA42C3F}"/>
              </a:ext>
            </a:extLst>
          </p:cNvPr>
          <p:cNvPicPr>
            <a:picLocks noChangeAspect="1"/>
          </p:cNvPicPr>
          <p:nvPr/>
        </p:nvPicPr>
        <p:blipFill>
          <a:blip r:embed="rId3"/>
          <a:stretch>
            <a:fillRect/>
          </a:stretch>
        </p:blipFill>
        <p:spPr>
          <a:xfrm>
            <a:off x="11478350" y="2719345"/>
            <a:ext cx="294597" cy="3392075"/>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994887" y="2107002"/>
            <a:ext cx="8999945" cy="3520440"/>
          </a:xfrm>
          <a:prstGeom prst="rect">
            <a:avLst/>
          </a:prstGeom>
        </p:spPr>
      </p:pic>
      <p:sp>
        <p:nvSpPr>
          <p:cNvPr id="3" name="object 3"/>
          <p:cNvSpPr txBox="1"/>
          <p:nvPr/>
        </p:nvSpPr>
        <p:spPr>
          <a:xfrm>
            <a:off x="4384966" y="3658456"/>
            <a:ext cx="2022475" cy="936154"/>
          </a:xfrm>
          <a:prstGeom prst="rect">
            <a:avLst/>
          </a:prstGeom>
        </p:spPr>
        <p:txBody>
          <a:bodyPr vert="horz" wrap="square" lIns="0" tIns="48260" rIns="0" bIns="0" rtlCol="0">
            <a:spAutoFit/>
          </a:bodyPr>
          <a:lstStyle/>
          <a:p>
            <a:pPr marL="548640" marR="5080" indent="-536575" algn="ctr">
              <a:lnSpc>
                <a:spcPts val="2190"/>
              </a:lnSpc>
              <a:spcBef>
                <a:spcPts val="380"/>
              </a:spcBef>
            </a:pPr>
            <a:r>
              <a:rPr sz="1600" spc="15" dirty="0">
                <a:solidFill>
                  <a:srgbClr val="FFFFFF"/>
                </a:solidFill>
                <a:latin typeface="Arial MT"/>
                <a:cs typeface="Arial MT"/>
              </a:rPr>
              <a:t>Gestión</a:t>
            </a:r>
            <a:r>
              <a:rPr sz="1600" spc="-35" dirty="0">
                <a:solidFill>
                  <a:srgbClr val="FFFFFF"/>
                </a:solidFill>
                <a:latin typeface="Arial MT"/>
                <a:cs typeface="Arial MT"/>
              </a:rPr>
              <a:t> </a:t>
            </a:r>
            <a:r>
              <a:rPr sz="1600" spc="15" dirty="0">
                <a:solidFill>
                  <a:srgbClr val="FFFFFF"/>
                </a:solidFill>
                <a:latin typeface="Arial MT"/>
                <a:cs typeface="Arial MT"/>
              </a:rPr>
              <a:t>eficaz</a:t>
            </a:r>
            <a:r>
              <a:rPr sz="1600" spc="-30" dirty="0">
                <a:solidFill>
                  <a:srgbClr val="FFFFFF"/>
                </a:solidFill>
                <a:latin typeface="Arial MT"/>
                <a:cs typeface="Arial MT"/>
              </a:rPr>
              <a:t> </a:t>
            </a:r>
            <a:r>
              <a:rPr sz="1600" spc="15" dirty="0">
                <a:solidFill>
                  <a:srgbClr val="FFFFFF"/>
                </a:solidFill>
                <a:latin typeface="Arial MT"/>
                <a:cs typeface="Arial MT"/>
              </a:rPr>
              <a:t>de </a:t>
            </a:r>
            <a:r>
              <a:rPr sz="1600" spc="-540" dirty="0">
                <a:solidFill>
                  <a:srgbClr val="FFFFFF"/>
                </a:solidFill>
                <a:latin typeface="Arial MT"/>
                <a:cs typeface="Arial MT"/>
              </a:rPr>
              <a:t> </a:t>
            </a:r>
            <a:r>
              <a:rPr sz="1600" spc="15" dirty="0">
                <a:solidFill>
                  <a:srgbClr val="FFFFFF"/>
                </a:solidFill>
                <a:latin typeface="Arial MT"/>
                <a:cs typeface="Arial MT"/>
              </a:rPr>
              <a:t>contratos</a:t>
            </a:r>
            <a:r>
              <a:rPr sz="1600" spc="-50" dirty="0">
                <a:solidFill>
                  <a:srgbClr val="FFFFFF"/>
                </a:solidFill>
                <a:latin typeface="Arial MT"/>
                <a:cs typeface="Arial MT"/>
              </a:rPr>
              <a:t> </a:t>
            </a:r>
            <a:r>
              <a:rPr sz="1600" spc="15" dirty="0">
                <a:solidFill>
                  <a:srgbClr val="FFFFFF"/>
                </a:solidFill>
                <a:latin typeface="Arial MT"/>
                <a:cs typeface="Arial MT"/>
              </a:rPr>
              <a:t>en</a:t>
            </a:r>
            <a:endParaRPr sz="1600" dirty="0">
              <a:latin typeface="Arial MT"/>
              <a:cs typeface="Arial MT"/>
            </a:endParaRPr>
          </a:p>
          <a:p>
            <a:pPr marL="247650" algn="ctr">
              <a:lnSpc>
                <a:spcPct val="100000"/>
              </a:lnSpc>
              <a:spcBef>
                <a:spcPts val="560"/>
              </a:spcBef>
            </a:pPr>
            <a:r>
              <a:rPr sz="1600" spc="15" dirty="0">
                <a:solidFill>
                  <a:srgbClr val="FFFFFF"/>
                </a:solidFill>
                <a:latin typeface="Arial MT"/>
                <a:cs typeface="Arial MT"/>
              </a:rPr>
              <a:t>curso</a:t>
            </a:r>
            <a:endParaRPr sz="1600" dirty="0">
              <a:latin typeface="Arial MT"/>
              <a:cs typeface="Arial MT"/>
            </a:endParaRPr>
          </a:p>
        </p:txBody>
      </p:sp>
      <p:sp>
        <p:nvSpPr>
          <p:cNvPr id="4" name="object 4"/>
          <p:cNvSpPr txBox="1"/>
          <p:nvPr/>
        </p:nvSpPr>
        <p:spPr>
          <a:xfrm>
            <a:off x="1982877" y="2340520"/>
            <a:ext cx="332740" cy="687705"/>
          </a:xfrm>
          <a:prstGeom prst="rect">
            <a:avLst/>
          </a:prstGeom>
        </p:spPr>
        <p:txBody>
          <a:bodyPr vert="horz" wrap="square" lIns="0" tIns="12065" rIns="0" bIns="0" rtlCol="0">
            <a:spAutoFit/>
          </a:bodyPr>
          <a:lstStyle/>
          <a:p>
            <a:pPr marL="12700">
              <a:lnSpc>
                <a:spcPct val="100000"/>
              </a:lnSpc>
              <a:spcBef>
                <a:spcPts val="95"/>
              </a:spcBef>
            </a:pPr>
            <a:r>
              <a:rPr sz="4350" spc="-5" dirty="0">
                <a:latin typeface="Arial MT"/>
                <a:cs typeface="Arial MT"/>
              </a:rPr>
              <a:t>1</a:t>
            </a:r>
            <a:endParaRPr sz="4350">
              <a:latin typeface="Arial MT"/>
              <a:cs typeface="Arial MT"/>
            </a:endParaRPr>
          </a:p>
        </p:txBody>
      </p:sp>
      <p:sp>
        <p:nvSpPr>
          <p:cNvPr id="5" name="object 5"/>
          <p:cNvSpPr txBox="1"/>
          <p:nvPr/>
        </p:nvSpPr>
        <p:spPr>
          <a:xfrm>
            <a:off x="5092039" y="2394484"/>
            <a:ext cx="304165" cy="626745"/>
          </a:xfrm>
          <a:prstGeom prst="rect">
            <a:avLst/>
          </a:prstGeom>
        </p:spPr>
        <p:txBody>
          <a:bodyPr vert="horz" wrap="square" lIns="0" tIns="11430" rIns="0" bIns="0" rtlCol="0">
            <a:spAutoFit/>
          </a:bodyPr>
          <a:lstStyle/>
          <a:p>
            <a:pPr marL="12700">
              <a:lnSpc>
                <a:spcPct val="100000"/>
              </a:lnSpc>
              <a:spcBef>
                <a:spcPts val="90"/>
              </a:spcBef>
            </a:pPr>
            <a:r>
              <a:rPr sz="3950" spc="-5" dirty="0">
                <a:latin typeface="Arial MT"/>
                <a:cs typeface="Arial MT"/>
              </a:rPr>
              <a:t>2</a:t>
            </a:r>
            <a:endParaRPr sz="3950">
              <a:latin typeface="Arial MT"/>
              <a:cs typeface="Arial MT"/>
            </a:endParaRPr>
          </a:p>
        </p:txBody>
      </p:sp>
      <p:sp>
        <p:nvSpPr>
          <p:cNvPr id="6" name="object 6"/>
          <p:cNvSpPr txBox="1"/>
          <p:nvPr/>
        </p:nvSpPr>
        <p:spPr>
          <a:xfrm>
            <a:off x="1336444" y="3526194"/>
            <a:ext cx="2402798" cy="1123256"/>
          </a:xfrm>
          <a:prstGeom prst="rect">
            <a:avLst/>
          </a:prstGeom>
        </p:spPr>
        <p:txBody>
          <a:bodyPr vert="horz" wrap="square" lIns="0" tIns="12065" rIns="0" bIns="0" rtlCol="0">
            <a:spAutoFit/>
          </a:bodyPr>
          <a:lstStyle/>
          <a:p>
            <a:pPr marL="282575" marR="5080" indent="-270510">
              <a:lnSpc>
                <a:spcPct val="160000"/>
              </a:lnSpc>
              <a:spcBef>
                <a:spcPts val="95"/>
              </a:spcBef>
            </a:pPr>
            <a:r>
              <a:rPr sz="1600" spc="10" dirty="0">
                <a:solidFill>
                  <a:srgbClr val="FFFFFF"/>
                </a:solidFill>
                <a:latin typeface="Arial MT"/>
                <a:cs typeface="Arial MT"/>
              </a:rPr>
              <a:t>Planificación</a:t>
            </a:r>
            <a:r>
              <a:rPr sz="1600" spc="-60" dirty="0">
                <a:solidFill>
                  <a:srgbClr val="FFFFFF"/>
                </a:solidFill>
                <a:latin typeface="Arial MT"/>
                <a:cs typeface="Arial MT"/>
              </a:rPr>
              <a:t> </a:t>
            </a:r>
            <a:r>
              <a:rPr sz="1600" spc="10" dirty="0">
                <a:solidFill>
                  <a:srgbClr val="FFFFFF"/>
                </a:solidFill>
                <a:latin typeface="Arial MT"/>
                <a:cs typeface="Arial MT"/>
              </a:rPr>
              <a:t>anticipada </a:t>
            </a:r>
            <a:r>
              <a:rPr sz="1600" spc="-365" dirty="0">
                <a:solidFill>
                  <a:srgbClr val="FFFFFF"/>
                </a:solidFill>
                <a:latin typeface="Arial MT"/>
                <a:cs typeface="Arial MT"/>
              </a:rPr>
              <a:t> </a:t>
            </a:r>
            <a:r>
              <a:rPr sz="1600" spc="10" dirty="0">
                <a:solidFill>
                  <a:srgbClr val="FFFFFF"/>
                </a:solidFill>
                <a:latin typeface="Arial MT"/>
                <a:cs typeface="Arial MT"/>
              </a:rPr>
              <a:t>para</a:t>
            </a:r>
            <a:r>
              <a:rPr sz="1600" spc="-5" dirty="0">
                <a:solidFill>
                  <a:srgbClr val="FFFFFF"/>
                </a:solidFill>
                <a:latin typeface="Arial MT"/>
                <a:cs typeface="Arial MT"/>
              </a:rPr>
              <a:t> </a:t>
            </a:r>
            <a:r>
              <a:rPr sz="1600" spc="10" dirty="0">
                <a:solidFill>
                  <a:srgbClr val="FFFFFF"/>
                </a:solidFill>
                <a:latin typeface="Arial MT"/>
                <a:cs typeface="Arial MT"/>
              </a:rPr>
              <a:t>gestionar</a:t>
            </a:r>
            <a:r>
              <a:rPr sz="1600" spc="-5" dirty="0">
                <a:solidFill>
                  <a:srgbClr val="FFFFFF"/>
                </a:solidFill>
                <a:latin typeface="Arial MT"/>
                <a:cs typeface="Arial MT"/>
              </a:rPr>
              <a:t> </a:t>
            </a:r>
            <a:r>
              <a:rPr sz="1600" spc="10" dirty="0">
                <a:solidFill>
                  <a:srgbClr val="FFFFFF"/>
                </a:solidFill>
                <a:latin typeface="Arial MT"/>
                <a:cs typeface="Arial MT"/>
              </a:rPr>
              <a:t>la</a:t>
            </a:r>
            <a:endParaRPr sz="1600" dirty="0">
              <a:latin typeface="Arial MT"/>
              <a:cs typeface="Arial MT"/>
            </a:endParaRPr>
          </a:p>
          <a:p>
            <a:pPr marL="440055">
              <a:lnSpc>
                <a:spcPct val="100000"/>
              </a:lnSpc>
              <a:spcBef>
                <a:spcPts val="565"/>
              </a:spcBef>
            </a:pPr>
            <a:r>
              <a:rPr sz="1600" spc="15" dirty="0">
                <a:solidFill>
                  <a:srgbClr val="FFFFFF"/>
                </a:solidFill>
                <a:latin typeface="Arial MT"/>
                <a:cs typeface="Arial MT"/>
              </a:rPr>
              <a:t>demanda</a:t>
            </a:r>
            <a:endParaRPr sz="1600" dirty="0">
              <a:latin typeface="Arial MT"/>
              <a:cs typeface="Arial MT"/>
            </a:endParaRPr>
          </a:p>
        </p:txBody>
      </p:sp>
      <p:sp>
        <p:nvSpPr>
          <p:cNvPr id="7" name="object 7"/>
          <p:cNvSpPr txBox="1"/>
          <p:nvPr/>
        </p:nvSpPr>
        <p:spPr>
          <a:xfrm>
            <a:off x="7531725" y="3459748"/>
            <a:ext cx="2290699" cy="1142236"/>
          </a:xfrm>
          <a:prstGeom prst="rect">
            <a:avLst/>
          </a:prstGeom>
        </p:spPr>
        <p:txBody>
          <a:bodyPr vert="horz" wrap="square" lIns="0" tIns="12065" rIns="0" bIns="0" rtlCol="0">
            <a:spAutoFit/>
          </a:bodyPr>
          <a:lstStyle/>
          <a:p>
            <a:pPr marL="12700" marR="109220" indent="319405" algn="ctr">
              <a:lnSpc>
                <a:spcPct val="160000"/>
              </a:lnSpc>
              <a:spcBef>
                <a:spcPts val="95"/>
              </a:spcBef>
            </a:pPr>
            <a:r>
              <a:rPr sz="1600" spc="15" dirty="0">
                <a:solidFill>
                  <a:srgbClr val="FFFFFF"/>
                </a:solidFill>
                <a:latin typeface="Arial MT"/>
                <a:cs typeface="Arial MT"/>
              </a:rPr>
              <a:t>Cómo </a:t>
            </a:r>
            <a:r>
              <a:rPr sz="1600" spc="5" dirty="0">
                <a:solidFill>
                  <a:srgbClr val="FFFFFF"/>
                </a:solidFill>
                <a:latin typeface="Arial MT"/>
                <a:cs typeface="Arial MT"/>
              </a:rPr>
              <a:t>lidiar </a:t>
            </a:r>
            <a:r>
              <a:rPr sz="1600" spc="10" dirty="0">
                <a:solidFill>
                  <a:srgbClr val="FFFFFF"/>
                </a:solidFill>
                <a:latin typeface="Arial MT"/>
                <a:cs typeface="Arial MT"/>
              </a:rPr>
              <a:t>con </a:t>
            </a:r>
            <a:r>
              <a:rPr sz="1600" spc="10" dirty="0" err="1">
                <a:solidFill>
                  <a:srgbClr val="FFFFFF"/>
                </a:solidFill>
                <a:latin typeface="Arial MT"/>
                <a:cs typeface="Arial MT"/>
              </a:rPr>
              <a:t>los</a:t>
            </a:r>
            <a:r>
              <a:rPr sz="1600" spc="10" dirty="0">
                <a:solidFill>
                  <a:srgbClr val="FFFFFF"/>
                </a:solidFill>
                <a:latin typeface="Arial MT"/>
                <a:cs typeface="Arial MT"/>
              </a:rPr>
              <a:t> </a:t>
            </a:r>
            <a:r>
              <a:rPr sz="1600" spc="15" dirty="0">
                <a:solidFill>
                  <a:srgbClr val="FFFFFF"/>
                </a:solidFill>
                <a:latin typeface="Arial MT"/>
                <a:cs typeface="Arial MT"/>
              </a:rPr>
              <a:t> </a:t>
            </a:r>
            <a:r>
              <a:rPr lang="es-ES" sz="1600" spc="15" dirty="0">
                <a:solidFill>
                  <a:srgbClr val="FFFFFF"/>
                </a:solidFill>
                <a:latin typeface="Arial MT"/>
                <a:cs typeface="Arial MT"/>
              </a:rPr>
              <a:t>   </a:t>
            </a:r>
            <a:r>
              <a:rPr sz="1600" spc="10" dirty="0" err="1">
                <a:solidFill>
                  <a:srgbClr val="FFFFFF"/>
                </a:solidFill>
                <a:latin typeface="Arial MT"/>
                <a:cs typeface="Arial MT"/>
              </a:rPr>
              <a:t>riesgos</a:t>
            </a:r>
            <a:r>
              <a:rPr sz="1600" spc="-10" dirty="0">
                <a:solidFill>
                  <a:srgbClr val="FFFFFF"/>
                </a:solidFill>
                <a:latin typeface="Arial MT"/>
                <a:cs typeface="Arial MT"/>
              </a:rPr>
              <a:t> </a:t>
            </a:r>
            <a:r>
              <a:rPr sz="1600" spc="10" dirty="0">
                <a:solidFill>
                  <a:srgbClr val="FFFFFF"/>
                </a:solidFill>
                <a:latin typeface="Arial MT"/>
                <a:cs typeface="Arial MT"/>
              </a:rPr>
              <a:t>e</a:t>
            </a:r>
            <a:r>
              <a:rPr sz="1600" spc="-5" dirty="0">
                <a:solidFill>
                  <a:srgbClr val="FFFFFF"/>
                </a:solidFill>
                <a:latin typeface="Arial MT"/>
                <a:cs typeface="Arial MT"/>
              </a:rPr>
              <a:t> </a:t>
            </a:r>
            <a:r>
              <a:rPr sz="1600" spc="10" dirty="0">
                <a:solidFill>
                  <a:srgbClr val="FFFFFF"/>
                </a:solidFill>
                <a:latin typeface="Arial MT"/>
                <a:cs typeface="Arial MT"/>
              </a:rPr>
              <a:t>impactos</a:t>
            </a:r>
            <a:r>
              <a:rPr sz="1600" spc="-10" dirty="0">
                <a:solidFill>
                  <a:srgbClr val="FFFFFF"/>
                </a:solidFill>
                <a:latin typeface="Arial MT"/>
                <a:cs typeface="Arial MT"/>
              </a:rPr>
              <a:t> </a:t>
            </a:r>
            <a:r>
              <a:rPr sz="1600" spc="10" dirty="0">
                <a:solidFill>
                  <a:srgbClr val="FFFFFF"/>
                </a:solidFill>
                <a:latin typeface="Arial MT"/>
                <a:cs typeface="Arial MT"/>
              </a:rPr>
              <a:t>de</a:t>
            </a:r>
            <a:r>
              <a:rPr sz="1600" spc="-5" dirty="0">
                <a:solidFill>
                  <a:srgbClr val="FFFFFF"/>
                </a:solidFill>
                <a:latin typeface="Arial MT"/>
                <a:cs typeface="Arial MT"/>
              </a:rPr>
              <a:t> </a:t>
            </a:r>
            <a:r>
              <a:rPr sz="1600" spc="10" dirty="0">
                <a:solidFill>
                  <a:srgbClr val="FFFFFF"/>
                </a:solidFill>
                <a:latin typeface="Arial MT"/>
                <a:cs typeface="Arial MT"/>
              </a:rPr>
              <a:t>la</a:t>
            </a:r>
            <a:r>
              <a:rPr lang="es-ES" sz="1600" dirty="0">
                <a:latin typeface="Arial MT"/>
                <a:cs typeface="Arial MT"/>
              </a:rPr>
              <a:t> </a:t>
            </a:r>
            <a:r>
              <a:rPr sz="1600" spc="10" dirty="0" err="1">
                <a:solidFill>
                  <a:srgbClr val="FFFFFF"/>
                </a:solidFill>
                <a:latin typeface="Arial MT"/>
                <a:cs typeface="Arial MT"/>
              </a:rPr>
              <a:t>cadena</a:t>
            </a:r>
            <a:r>
              <a:rPr sz="1600" spc="-20" dirty="0">
                <a:solidFill>
                  <a:srgbClr val="FFFFFF"/>
                </a:solidFill>
                <a:latin typeface="Arial MT"/>
                <a:cs typeface="Arial MT"/>
              </a:rPr>
              <a:t> </a:t>
            </a:r>
            <a:r>
              <a:rPr sz="1600" spc="10" dirty="0">
                <a:solidFill>
                  <a:srgbClr val="FFFFFF"/>
                </a:solidFill>
                <a:latin typeface="Arial MT"/>
                <a:cs typeface="Arial MT"/>
              </a:rPr>
              <a:t>de</a:t>
            </a:r>
            <a:r>
              <a:rPr sz="1600" spc="-15" dirty="0">
                <a:solidFill>
                  <a:srgbClr val="FFFFFF"/>
                </a:solidFill>
                <a:latin typeface="Arial MT"/>
                <a:cs typeface="Arial MT"/>
              </a:rPr>
              <a:t> </a:t>
            </a:r>
            <a:r>
              <a:rPr sz="1600" spc="10" dirty="0">
                <a:solidFill>
                  <a:srgbClr val="FFFFFF"/>
                </a:solidFill>
                <a:latin typeface="Arial MT"/>
                <a:cs typeface="Arial MT"/>
              </a:rPr>
              <a:t>suministro</a:t>
            </a:r>
            <a:endParaRPr sz="1600" dirty="0">
              <a:latin typeface="Arial MT"/>
              <a:cs typeface="Arial MT"/>
            </a:endParaRPr>
          </a:p>
        </p:txBody>
      </p:sp>
      <p:sp>
        <p:nvSpPr>
          <p:cNvPr id="8" name="object 8"/>
          <p:cNvSpPr txBox="1"/>
          <p:nvPr/>
        </p:nvSpPr>
        <p:spPr>
          <a:xfrm>
            <a:off x="436585" y="488770"/>
            <a:ext cx="10236835" cy="971550"/>
          </a:xfrm>
          <a:prstGeom prst="rect">
            <a:avLst/>
          </a:prstGeom>
        </p:spPr>
        <p:txBody>
          <a:bodyPr vert="horz" wrap="square" lIns="0" tIns="12065" rIns="0" bIns="0" rtlCol="0">
            <a:spAutoFit/>
          </a:bodyPr>
          <a:lstStyle/>
          <a:p>
            <a:pPr marL="104139">
              <a:lnSpc>
                <a:spcPct val="100000"/>
              </a:lnSpc>
              <a:spcBef>
                <a:spcPts val="95"/>
              </a:spcBef>
            </a:pPr>
            <a:r>
              <a:rPr sz="1950" spc="-5" dirty="0">
                <a:solidFill>
                  <a:srgbClr val="0B572D"/>
                </a:solidFill>
                <a:latin typeface="Arial MT"/>
                <a:cs typeface="Arial MT"/>
              </a:rPr>
              <a:t>RESUMEN:</a:t>
            </a:r>
            <a:endParaRPr sz="1950">
              <a:latin typeface="Arial MT"/>
              <a:cs typeface="Arial MT"/>
            </a:endParaRPr>
          </a:p>
          <a:p>
            <a:pPr>
              <a:lnSpc>
                <a:spcPct val="100000"/>
              </a:lnSpc>
            </a:pPr>
            <a:endParaRPr sz="2350">
              <a:latin typeface="Arial MT"/>
              <a:cs typeface="Arial MT"/>
            </a:endParaRPr>
          </a:p>
          <a:p>
            <a:pPr marL="12700">
              <a:lnSpc>
                <a:spcPct val="100000"/>
              </a:lnSpc>
            </a:pPr>
            <a:r>
              <a:rPr sz="2000" spc="15" dirty="0">
                <a:solidFill>
                  <a:srgbClr val="0B572D"/>
                </a:solidFill>
                <a:latin typeface="Arial MT"/>
                <a:cs typeface="Arial MT"/>
              </a:rPr>
              <a:t>La compra sostenible no</a:t>
            </a:r>
            <a:r>
              <a:rPr sz="2000" spc="20" dirty="0">
                <a:solidFill>
                  <a:srgbClr val="0B572D"/>
                </a:solidFill>
                <a:latin typeface="Arial MT"/>
                <a:cs typeface="Arial MT"/>
              </a:rPr>
              <a:t> </a:t>
            </a:r>
            <a:r>
              <a:rPr sz="2000" spc="15" dirty="0">
                <a:solidFill>
                  <a:srgbClr val="0B572D"/>
                </a:solidFill>
                <a:latin typeface="Arial MT"/>
                <a:cs typeface="Arial MT"/>
              </a:rPr>
              <a:t>se </a:t>
            </a:r>
            <a:r>
              <a:rPr sz="2000" spc="10" dirty="0">
                <a:solidFill>
                  <a:srgbClr val="0B572D"/>
                </a:solidFill>
                <a:latin typeface="Arial MT"/>
                <a:cs typeface="Arial MT"/>
              </a:rPr>
              <a:t>trata</a:t>
            </a:r>
            <a:r>
              <a:rPr sz="2000" spc="20" dirty="0">
                <a:solidFill>
                  <a:srgbClr val="0B572D"/>
                </a:solidFill>
                <a:latin typeface="Arial MT"/>
                <a:cs typeface="Arial MT"/>
              </a:rPr>
              <a:t> </a:t>
            </a:r>
            <a:r>
              <a:rPr sz="2000" spc="15" dirty="0">
                <a:solidFill>
                  <a:srgbClr val="0B572D"/>
                </a:solidFill>
                <a:latin typeface="Arial MT"/>
                <a:cs typeface="Arial MT"/>
              </a:rPr>
              <a:t>solo de</a:t>
            </a:r>
            <a:r>
              <a:rPr sz="2000" spc="20" dirty="0">
                <a:solidFill>
                  <a:srgbClr val="0B572D"/>
                </a:solidFill>
                <a:latin typeface="Arial MT"/>
                <a:cs typeface="Arial MT"/>
              </a:rPr>
              <a:t> </a:t>
            </a:r>
            <a:r>
              <a:rPr sz="2000" spc="15" dirty="0">
                <a:solidFill>
                  <a:srgbClr val="0B572D"/>
                </a:solidFill>
                <a:latin typeface="Arial MT"/>
                <a:cs typeface="Arial MT"/>
              </a:rPr>
              <a:t>comprar productos 'VERDES'.</a:t>
            </a:r>
            <a:r>
              <a:rPr sz="2000" spc="20" dirty="0">
                <a:solidFill>
                  <a:srgbClr val="0B572D"/>
                </a:solidFill>
                <a:latin typeface="Arial MT"/>
                <a:cs typeface="Arial MT"/>
              </a:rPr>
              <a:t> </a:t>
            </a:r>
            <a:r>
              <a:rPr sz="2000" spc="15" dirty="0">
                <a:solidFill>
                  <a:srgbClr val="0B572D"/>
                </a:solidFill>
                <a:latin typeface="Arial MT"/>
                <a:cs typeface="Arial MT"/>
              </a:rPr>
              <a:t>También</a:t>
            </a:r>
            <a:r>
              <a:rPr sz="2000" spc="20" dirty="0">
                <a:solidFill>
                  <a:srgbClr val="0B572D"/>
                </a:solidFill>
                <a:latin typeface="Arial MT"/>
                <a:cs typeface="Arial MT"/>
              </a:rPr>
              <a:t> </a:t>
            </a:r>
            <a:r>
              <a:rPr sz="2000" spc="10" dirty="0">
                <a:solidFill>
                  <a:srgbClr val="0B572D"/>
                </a:solidFill>
                <a:latin typeface="Arial MT"/>
                <a:cs typeface="Arial MT"/>
              </a:rPr>
              <a:t>incluye:</a:t>
            </a:r>
            <a:endParaRPr sz="2000">
              <a:latin typeface="Arial MT"/>
              <a:cs typeface="Arial MT"/>
            </a:endParaRPr>
          </a:p>
        </p:txBody>
      </p:sp>
      <p:sp>
        <p:nvSpPr>
          <p:cNvPr id="10" name="object 10"/>
          <p:cNvSpPr txBox="1"/>
          <p:nvPr/>
        </p:nvSpPr>
        <p:spPr>
          <a:xfrm>
            <a:off x="8169021" y="2390366"/>
            <a:ext cx="300990" cy="619125"/>
          </a:xfrm>
          <a:prstGeom prst="rect">
            <a:avLst/>
          </a:prstGeom>
        </p:spPr>
        <p:txBody>
          <a:bodyPr vert="horz" wrap="square" lIns="0" tIns="12065" rIns="0" bIns="0" rtlCol="0">
            <a:spAutoFit/>
          </a:bodyPr>
          <a:lstStyle/>
          <a:p>
            <a:pPr marL="12700">
              <a:lnSpc>
                <a:spcPct val="100000"/>
              </a:lnSpc>
              <a:spcBef>
                <a:spcPts val="95"/>
              </a:spcBef>
            </a:pPr>
            <a:r>
              <a:rPr sz="3900" spc="-5" dirty="0">
                <a:solidFill>
                  <a:srgbClr val="46893F"/>
                </a:solidFill>
                <a:latin typeface="Arial MT"/>
                <a:cs typeface="Arial MT"/>
              </a:rPr>
              <a:t>3</a:t>
            </a:r>
            <a:endParaRPr sz="3900">
              <a:latin typeface="Arial MT"/>
              <a:cs typeface="Arial MT"/>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434448" y="0"/>
            <a:ext cx="9516711" cy="6858000"/>
          </a:xfrm>
          <a:prstGeom prst="rect">
            <a:avLst/>
          </a:prstGeom>
        </p:spPr>
      </p:pic>
      <p:sp>
        <p:nvSpPr>
          <p:cNvPr id="3" name="object 3"/>
          <p:cNvSpPr txBox="1"/>
          <p:nvPr/>
        </p:nvSpPr>
        <p:spPr>
          <a:xfrm rot="10800000">
            <a:off x="736643" y="3982774"/>
            <a:ext cx="21194" cy="6350"/>
          </a:xfrm>
          <a:prstGeom prst="rect">
            <a:avLst/>
          </a:prstGeom>
        </p:spPr>
        <p:txBody>
          <a:bodyPr vert="horz" wrap="square" lIns="0" tIns="2540" rIns="0" bIns="0" rtlCol="0">
            <a:spAutoFit/>
          </a:bodyPr>
          <a:lstStyle/>
          <a:p>
            <a:pPr>
              <a:lnSpc>
                <a:spcPct val="100000"/>
              </a:lnSpc>
              <a:spcBef>
                <a:spcPts val="20"/>
              </a:spcBef>
            </a:pPr>
            <a:r>
              <a:rPr sz="100" spc="-35" dirty="0">
                <a:latin typeface="Arial MT"/>
                <a:cs typeface="Arial MT"/>
              </a:rPr>
              <a:t>F</a:t>
            </a:r>
            <a:r>
              <a:rPr sz="100" b="1" spc="-35" dirty="0">
                <a:solidFill>
                  <a:srgbClr val="FFFFFF"/>
                </a:solidFill>
                <a:latin typeface="Arial"/>
                <a:cs typeface="Arial"/>
              </a:rPr>
              <a:t>S</a:t>
            </a:r>
            <a:r>
              <a:rPr sz="100" spc="-20" dirty="0">
                <a:solidFill>
                  <a:srgbClr val="FFFFFF"/>
                </a:solidFill>
                <a:latin typeface="Arial MT"/>
                <a:cs typeface="Arial MT"/>
              </a:rPr>
              <a:t>PAR</a:t>
            </a:r>
            <a:r>
              <a:rPr sz="100" spc="-85" dirty="0">
                <a:solidFill>
                  <a:srgbClr val="FFFFFF"/>
                </a:solidFill>
                <a:latin typeface="Arial MT"/>
                <a:cs typeface="Arial MT"/>
              </a:rPr>
              <a:t>A</a:t>
            </a:r>
            <a:r>
              <a:rPr sz="100" b="1" spc="-30" dirty="0">
                <a:solidFill>
                  <a:srgbClr val="FFFFFF"/>
                </a:solidFill>
                <a:latin typeface="Arial"/>
                <a:cs typeface="Arial"/>
              </a:rPr>
              <a:t>E</a:t>
            </a:r>
            <a:r>
              <a:rPr sz="100" spc="-35" dirty="0">
                <a:latin typeface="Arial MT"/>
                <a:cs typeface="Arial MT"/>
              </a:rPr>
              <a:t>U</a:t>
            </a:r>
            <a:r>
              <a:rPr sz="100" b="1" spc="-45" dirty="0">
                <a:solidFill>
                  <a:srgbClr val="FFFFFF"/>
                </a:solidFill>
                <a:latin typeface="Arial"/>
                <a:cs typeface="Arial"/>
              </a:rPr>
              <a:t>O</a:t>
            </a:r>
            <a:r>
              <a:rPr sz="100" b="1" spc="-35" dirty="0">
                <a:solidFill>
                  <a:srgbClr val="FFFFFF"/>
                </a:solidFill>
                <a:latin typeface="Arial"/>
                <a:cs typeface="Arial"/>
              </a:rPr>
              <a:t>M</a:t>
            </a:r>
            <a:r>
              <a:rPr sz="100" spc="-30" dirty="0">
                <a:latin typeface="Arial MT"/>
                <a:cs typeface="Arial MT"/>
              </a:rPr>
              <a:t>T</a:t>
            </a:r>
            <a:r>
              <a:rPr sz="100" b="1" spc="-35" dirty="0">
                <a:solidFill>
                  <a:srgbClr val="FFFFFF"/>
                </a:solidFill>
                <a:latin typeface="Arial"/>
                <a:cs typeface="Arial"/>
              </a:rPr>
              <a:t>S</a:t>
            </a:r>
            <a:r>
              <a:rPr sz="100" b="1" spc="-20" dirty="0">
                <a:solidFill>
                  <a:srgbClr val="FFFFFF"/>
                </a:solidFill>
                <a:latin typeface="Arial"/>
                <a:cs typeface="Arial"/>
              </a:rPr>
              <a:t>PRESA</a:t>
            </a:r>
            <a:r>
              <a:rPr sz="100" b="1" spc="-110" dirty="0">
                <a:solidFill>
                  <a:srgbClr val="FFFFFF"/>
                </a:solidFill>
                <a:latin typeface="Arial"/>
                <a:cs typeface="Arial"/>
              </a:rPr>
              <a:t>S</a:t>
            </a:r>
            <a:r>
              <a:rPr sz="100" spc="-35" dirty="0">
                <a:latin typeface="Arial MT"/>
                <a:cs typeface="Arial MT"/>
              </a:rPr>
              <a:t>U</a:t>
            </a:r>
            <a:r>
              <a:rPr sz="100" b="1" spc="-25" dirty="0">
                <a:solidFill>
                  <a:srgbClr val="FFFFFF"/>
                </a:solidFill>
                <a:latin typeface="Arial"/>
                <a:cs typeface="Arial"/>
              </a:rPr>
              <a:t>T</a:t>
            </a:r>
            <a:r>
              <a:rPr sz="100" spc="-35" dirty="0">
                <a:latin typeface="Arial MT"/>
                <a:cs typeface="Arial MT"/>
              </a:rPr>
              <a:t>R</a:t>
            </a:r>
            <a:r>
              <a:rPr sz="100" b="1" spc="-25" dirty="0">
                <a:solidFill>
                  <a:srgbClr val="FFFFFF"/>
                </a:solidFill>
                <a:latin typeface="Arial"/>
                <a:cs typeface="Arial"/>
              </a:rPr>
              <a:t>E</a:t>
            </a:r>
            <a:r>
              <a:rPr sz="100" spc="-45" dirty="0">
                <a:latin typeface="Arial MT"/>
                <a:cs typeface="Arial MT"/>
              </a:rPr>
              <a:t>O</a:t>
            </a:r>
            <a:r>
              <a:rPr sz="100" b="1" spc="-25" dirty="0">
                <a:solidFill>
                  <a:srgbClr val="FFFFFF"/>
                </a:solidFill>
                <a:latin typeface="Arial"/>
                <a:cs typeface="Arial"/>
              </a:rPr>
              <a:t>N</a:t>
            </a:r>
            <a:r>
              <a:rPr sz="100" spc="-35" dirty="0">
                <a:latin typeface="Arial MT"/>
                <a:cs typeface="Arial MT"/>
              </a:rPr>
              <a:t>S</a:t>
            </a:r>
            <a:r>
              <a:rPr sz="100" b="1" spc="-20" dirty="0">
                <a:solidFill>
                  <a:srgbClr val="FFFFFF"/>
                </a:solidFill>
                <a:latin typeface="Arial"/>
                <a:cs typeface="Arial"/>
              </a:rPr>
              <a:t>IBLES</a:t>
            </a:r>
            <a:endParaRPr sz="100">
              <a:latin typeface="Arial"/>
              <a:cs typeface="Arial"/>
            </a:endParaRPr>
          </a:p>
        </p:txBody>
      </p:sp>
      <p:sp>
        <p:nvSpPr>
          <p:cNvPr id="4" name="object 4"/>
          <p:cNvSpPr txBox="1"/>
          <p:nvPr/>
        </p:nvSpPr>
        <p:spPr>
          <a:xfrm>
            <a:off x="5096001" y="1255947"/>
            <a:ext cx="3841521" cy="2851422"/>
          </a:xfrm>
          <a:prstGeom prst="rect">
            <a:avLst/>
          </a:prstGeom>
        </p:spPr>
        <p:txBody>
          <a:bodyPr vert="horz" wrap="square" lIns="0" tIns="12065" rIns="0" bIns="0" rtlCol="0">
            <a:spAutoFit/>
          </a:bodyPr>
          <a:lstStyle/>
          <a:p>
            <a:pPr marL="12700">
              <a:lnSpc>
                <a:spcPct val="100000"/>
              </a:lnSpc>
              <a:spcBef>
                <a:spcPts val="95"/>
              </a:spcBef>
            </a:pPr>
            <a:r>
              <a:rPr sz="2550" spc="-5" dirty="0">
                <a:solidFill>
                  <a:srgbClr val="83BA41"/>
                </a:solidFill>
                <a:latin typeface="Arial MT"/>
                <a:cs typeface="Arial MT"/>
              </a:rPr>
              <a:t>Sección</a:t>
            </a:r>
            <a:r>
              <a:rPr sz="2550" spc="-40" dirty="0">
                <a:solidFill>
                  <a:srgbClr val="83BA41"/>
                </a:solidFill>
                <a:latin typeface="Arial MT"/>
                <a:cs typeface="Arial MT"/>
              </a:rPr>
              <a:t> </a:t>
            </a:r>
            <a:r>
              <a:rPr sz="2550" spc="-5" dirty="0">
                <a:solidFill>
                  <a:srgbClr val="83BA41"/>
                </a:solidFill>
                <a:latin typeface="Arial MT"/>
                <a:cs typeface="Arial MT"/>
              </a:rPr>
              <a:t>4</a:t>
            </a:r>
            <a:endParaRPr sz="2550" dirty="0">
              <a:latin typeface="Arial MT"/>
              <a:cs typeface="Arial MT"/>
            </a:endParaRPr>
          </a:p>
          <a:p>
            <a:pPr>
              <a:lnSpc>
                <a:spcPct val="100000"/>
              </a:lnSpc>
              <a:spcBef>
                <a:spcPts val="20"/>
              </a:spcBef>
            </a:pPr>
            <a:endParaRPr sz="3900" dirty="0">
              <a:latin typeface="Arial MT"/>
              <a:cs typeface="Arial MT"/>
            </a:endParaRPr>
          </a:p>
          <a:p>
            <a:pPr marL="50165">
              <a:lnSpc>
                <a:spcPts val="3520"/>
              </a:lnSpc>
            </a:pPr>
            <a:r>
              <a:rPr lang="es-ES" sz="4050" spc="5" dirty="0">
                <a:solidFill>
                  <a:srgbClr val="287238"/>
                </a:solidFill>
                <a:latin typeface="Arial MT"/>
              </a:rPr>
              <a:t>D</a:t>
            </a:r>
            <a:r>
              <a:rPr sz="4050" spc="5" dirty="0" err="1">
                <a:solidFill>
                  <a:srgbClr val="287238"/>
                </a:solidFill>
                <a:latin typeface="Arial MT"/>
              </a:rPr>
              <a:t>esarrollando</a:t>
            </a:r>
            <a:r>
              <a:rPr sz="4050" spc="5" dirty="0">
                <a:solidFill>
                  <a:srgbClr val="287238"/>
                </a:solidFill>
                <a:latin typeface="Arial MT"/>
              </a:rPr>
              <a:t> un</a:t>
            </a:r>
            <a:r>
              <a:rPr lang="es-ES" sz="4050" spc="5" dirty="0">
                <a:solidFill>
                  <a:srgbClr val="287238"/>
                </a:solidFill>
                <a:latin typeface="Arial MT"/>
              </a:rPr>
              <a:t>a Estrategia de Compras </a:t>
            </a:r>
            <a:endParaRPr sz="4050" spc="5" dirty="0">
              <a:solidFill>
                <a:srgbClr val="287238"/>
              </a:solidFill>
              <a:latin typeface="Arial MT"/>
            </a:endParaRPr>
          </a:p>
          <a:p>
            <a:pPr marL="20320">
              <a:lnSpc>
                <a:spcPts val="3879"/>
              </a:lnSpc>
            </a:pPr>
            <a:r>
              <a:rPr sz="4050" spc="5" dirty="0" err="1">
                <a:solidFill>
                  <a:srgbClr val="287238"/>
                </a:solidFill>
                <a:latin typeface="Arial MT"/>
              </a:rPr>
              <a:t>Sostenible</a:t>
            </a:r>
            <a:endParaRPr sz="4050" spc="5" dirty="0">
              <a:solidFill>
                <a:srgbClr val="287238"/>
              </a:solidFill>
              <a:latin typeface="Arial MT"/>
            </a:endParaRPr>
          </a:p>
        </p:txBody>
      </p:sp>
      <p:pic>
        <p:nvPicPr>
          <p:cNvPr id="6" name="Imagen 5">
            <a:extLst>
              <a:ext uri="{FF2B5EF4-FFF2-40B4-BE49-F238E27FC236}">
                <a16:creationId xmlns:a16="http://schemas.microsoft.com/office/drawing/2014/main" id="{25527477-32A4-CDE6-25EB-4289F1561114}"/>
              </a:ext>
            </a:extLst>
          </p:cNvPr>
          <p:cNvPicPr>
            <a:picLocks noChangeAspect="1"/>
          </p:cNvPicPr>
          <p:nvPr/>
        </p:nvPicPr>
        <p:blipFill>
          <a:blip r:embed="rId3"/>
          <a:stretch>
            <a:fillRect/>
          </a:stretch>
        </p:blipFill>
        <p:spPr>
          <a:xfrm>
            <a:off x="589344" y="2875226"/>
            <a:ext cx="294597" cy="3392075"/>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192000" cy="6583680"/>
          </a:xfrm>
          <a:prstGeom prst="rect">
            <a:avLst/>
          </a:prstGeom>
        </p:spPr>
      </p:pic>
      <p:sp>
        <p:nvSpPr>
          <p:cNvPr id="3" name="object 3"/>
          <p:cNvSpPr txBox="1"/>
          <p:nvPr/>
        </p:nvSpPr>
        <p:spPr>
          <a:xfrm rot="10800000">
            <a:off x="11972739" y="4054933"/>
            <a:ext cx="21194" cy="6350"/>
          </a:xfrm>
          <a:prstGeom prst="rect">
            <a:avLst/>
          </a:prstGeom>
        </p:spPr>
        <p:txBody>
          <a:bodyPr vert="horz" wrap="square" lIns="0" tIns="2540" rIns="0" bIns="0" rtlCol="0">
            <a:spAutoFit/>
          </a:bodyPr>
          <a:lstStyle/>
          <a:p>
            <a:pPr>
              <a:lnSpc>
                <a:spcPct val="100000"/>
              </a:lnSpc>
              <a:spcBef>
                <a:spcPts val="20"/>
              </a:spcBef>
            </a:pPr>
            <a:r>
              <a:rPr sz="100" spc="-35" dirty="0">
                <a:latin typeface="Arial MT"/>
                <a:cs typeface="Arial MT"/>
              </a:rPr>
              <a:t>F</a:t>
            </a:r>
            <a:r>
              <a:rPr sz="100" b="1" spc="-35" dirty="0">
                <a:solidFill>
                  <a:srgbClr val="FFFFFF"/>
                </a:solidFill>
                <a:latin typeface="Arial"/>
                <a:cs typeface="Arial"/>
              </a:rPr>
              <a:t>S</a:t>
            </a:r>
            <a:r>
              <a:rPr sz="100" spc="-20" dirty="0">
                <a:solidFill>
                  <a:srgbClr val="FFFFFF"/>
                </a:solidFill>
                <a:latin typeface="Arial MT"/>
                <a:cs typeface="Arial MT"/>
              </a:rPr>
              <a:t>PAR</a:t>
            </a:r>
            <a:r>
              <a:rPr sz="100" spc="-85" dirty="0">
                <a:solidFill>
                  <a:srgbClr val="FFFFFF"/>
                </a:solidFill>
                <a:latin typeface="Arial MT"/>
                <a:cs typeface="Arial MT"/>
              </a:rPr>
              <a:t>A</a:t>
            </a:r>
            <a:r>
              <a:rPr sz="100" b="1" spc="-30" dirty="0">
                <a:solidFill>
                  <a:srgbClr val="FFFFFF"/>
                </a:solidFill>
                <a:latin typeface="Arial"/>
                <a:cs typeface="Arial"/>
              </a:rPr>
              <a:t>E</a:t>
            </a:r>
            <a:r>
              <a:rPr sz="100" spc="-35" dirty="0">
                <a:latin typeface="Arial MT"/>
                <a:cs typeface="Arial MT"/>
              </a:rPr>
              <a:t>U</a:t>
            </a:r>
            <a:r>
              <a:rPr sz="100" b="1" spc="-45" dirty="0">
                <a:solidFill>
                  <a:srgbClr val="FFFFFF"/>
                </a:solidFill>
                <a:latin typeface="Arial"/>
                <a:cs typeface="Arial"/>
              </a:rPr>
              <a:t>O</a:t>
            </a:r>
            <a:r>
              <a:rPr sz="100" b="1" spc="-35" dirty="0">
                <a:solidFill>
                  <a:srgbClr val="FFFFFF"/>
                </a:solidFill>
                <a:latin typeface="Arial"/>
                <a:cs typeface="Arial"/>
              </a:rPr>
              <a:t>M</a:t>
            </a:r>
            <a:r>
              <a:rPr sz="100" spc="-30" dirty="0">
                <a:latin typeface="Arial MT"/>
                <a:cs typeface="Arial MT"/>
              </a:rPr>
              <a:t>T</a:t>
            </a:r>
            <a:r>
              <a:rPr sz="100" b="1" spc="-35" dirty="0">
                <a:solidFill>
                  <a:srgbClr val="FFFFFF"/>
                </a:solidFill>
                <a:latin typeface="Arial"/>
                <a:cs typeface="Arial"/>
              </a:rPr>
              <a:t>S</a:t>
            </a:r>
            <a:r>
              <a:rPr sz="100" b="1" spc="-20" dirty="0">
                <a:solidFill>
                  <a:srgbClr val="FFFFFF"/>
                </a:solidFill>
                <a:latin typeface="Arial"/>
                <a:cs typeface="Arial"/>
              </a:rPr>
              <a:t>PRESA</a:t>
            </a:r>
            <a:r>
              <a:rPr sz="100" b="1" spc="-110" dirty="0">
                <a:solidFill>
                  <a:srgbClr val="FFFFFF"/>
                </a:solidFill>
                <a:latin typeface="Arial"/>
                <a:cs typeface="Arial"/>
              </a:rPr>
              <a:t>S</a:t>
            </a:r>
            <a:r>
              <a:rPr sz="100" spc="-35" dirty="0">
                <a:latin typeface="Arial MT"/>
                <a:cs typeface="Arial MT"/>
              </a:rPr>
              <a:t>U</a:t>
            </a:r>
            <a:r>
              <a:rPr sz="100" b="1" spc="-25" dirty="0">
                <a:solidFill>
                  <a:srgbClr val="FFFFFF"/>
                </a:solidFill>
                <a:latin typeface="Arial"/>
                <a:cs typeface="Arial"/>
              </a:rPr>
              <a:t>T</a:t>
            </a:r>
            <a:r>
              <a:rPr sz="100" spc="-35" dirty="0">
                <a:latin typeface="Arial MT"/>
                <a:cs typeface="Arial MT"/>
              </a:rPr>
              <a:t>R</a:t>
            </a:r>
            <a:r>
              <a:rPr sz="100" b="1" spc="-25" dirty="0">
                <a:solidFill>
                  <a:srgbClr val="FFFFFF"/>
                </a:solidFill>
                <a:latin typeface="Arial"/>
                <a:cs typeface="Arial"/>
              </a:rPr>
              <a:t>E</a:t>
            </a:r>
            <a:r>
              <a:rPr sz="100" spc="-45" dirty="0">
                <a:latin typeface="Arial MT"/>
                <a:cs typeface="Arial MT"/>
              </a:rPr>
              <a:t>O</a:t>
            </a:r>
            <a:r>
              <a:rPr sz="100" b="1" spc="-25" dirty="0">
                <a:solidFill>
                  <a:srgbClr val="FFFFFF"/>
                </a:solidFill>
                <a:latin typeface="Arial"/>
                <a:cs typeface="Arial"/>
              </a:rPr>
              <a:t>N</a:t>
            </a:r>
            <a:r>
              <a:rPr sz="100" spc="-35" dirty="0">
                <a:latin typeface="Arial MT"/>
                <a:cs typeface="Arial MT"/>
              </a:rPr>
              <a:t>S</a:t>
            </a:r>
            <a:r>
              <a:rPr sz="100" b="1" spc="-20" dirty="0">
                <a:solidFill>
                  <a:srgbClr val="FFFFFF"/>
                </a:solidFill>
                <a:latin typeface="Arial"/>
                <a:cs typeface="Arial"/>
              </a:rPr>
              <a:t>IBLES</a:t>
            </a:r>
            <a:endParaRPr sz="100">
              <a:latin typeface="Arial"/>
              <a:cs typeface="Arial"/>
            </a:endParaRPr>
          </a:p>
        </p:txBody>
      </p:sp>
      <p:sp>
        <p:nvSpPr>
          <p:cNvPr id="4" name="object 4"/>
          <p:cNvSpPr txBox="1"/>
          <p:nvPr/>
        </p:nvSpPr>
        <p:spPr>
          <a:xfrm>
            <a:off x="5380482" y="601769"/>
            <a:ext cx="5744210" cy="2787650"/>
          </a:xfrm>
          <a:prstGeom prst="rect">
            <a:avLst/>
          </a:prstGeom>
        </p:spPr>
        <p:txBody>
          <a:bodyPr vert="horz" wrap="square" lIns="0" tIns="11430" rIns="0" bIns="0" rtlCol="0">
            <a:spAutoFit/>
          </a:bodyPr>
          <a:lstStyle/>
          <a:p>
            <a:pPr marL="236854" marR="5080" indent="-224790">
              <a:lnSpc>
                <a:spcPct val="113700"/>
              </a:lnSpc>
              <a:spcBef>
                <a:spcPts val="90"/>
              </a:spcBef>
            </a:pPr>
            <a:r>
              <a:rPr sz="1900" spc="15" dirty="0">
                <a:latin typeface="Arial MT"/>
                <a:cs typeface="Arial MT"/>
              </a:rPr>
              <a:t>Queremos </a:t>
            </a:r>
            <a:r>
              <a:rPr sz="1900" spc="10" dirty="0">
                <a:latin typeface="Arial MT"/>
                <a:cs typeface="Arial MT"/>
              </a:rPr>
              <a:t>ayudarlo </a:t>
            </a:r>
            <a:r>
              <a:rPr sz="1900" spc="15" dirty="0">
                <a:latin typeface="Arial MT"/>
                <a:cs typeface="Arial MT"/>
              </a:rPr>
              <a:t>a </a:t>
            </a:r>
            <a:r>
              <a:rPr sz="1900" spc="10" dirty="0">
                <a:latin typeface="Arial MT"/>
                <a:cs typeface="Arial MT"/>
              </a:rPr>
              <a:t>descubrir </a:t>
            </a:r>
            <a:r>
              <a:rPr sz="1900" spc="15" dirty="0">
                <a:latin typeface="Arial MT"/>
                <a:cs typeface="Arial MT"/>
              </a:rPr>
              <a:t>cómo </a:t>
            </a:r>
            <a:r>
              <a:rPr sz="1900" spc="10" dirty="0">
                <a:latin typeface="Arial MT"/>
                <a:cs typeface="Arial MT"/>
              </a:rPr>
              <a:t>las </a:t>
            </a:r>
            <a:r>
              <a:rPr sz="1900" spc="15" dirty="0">
                <a:latin typeface="Arial MT"/>
                <a:cs typeface="Arial MT"/>
              </a:rPr>
              <a:t>compras </a:t>
            </a:r>
            <a:r>
              <a:rPr sz="1900" spc="20" dirty="0">
                <a:latin typeface="Arial MT"/>
                <a:cs typeface="Arial MT"/>
              </a:rPr>
              <a:t> </a:t>
            </a:r>
            <a:r>
              <a:rPr sz="1900" spc="10" dirty="0">
                <a:latin typeface="Arial MT"/>
                <a:cs typeface="Arial MT"/>
              </a:rPr>
              <a:t>sostenibles </a:t>
            </a:r>
            <a:r>
              <a:rPr sz="1900" spc="15" dirty="0">
                <a:latin typeface="Arial MT"/>
                <a:cs typeface="Arial MT"/>
              </a:rPr>
              <a:t>y </a:t>
            </a:r>
            <a:r>
              <a:rPr sz="1900" spc="10" dirty="0">
                <a:latin typeface="Arial MT"/>
                <a:cs typeface="Arial MT"/>
              </a:rPr>
              <a:t>los </a:t>
            </a:r>
            <a:r>
              <a:rPr sz="1900" spc="15" dirty="0">
                <a:latin typeface="Arial MT"/>
                <a:cs typeface="Arial MT"/>
              </a:rPr>
              <a:t>productos de </a:t>
            </a:r>
            <a:r>
              <a:rPr sz="1900" spc="10" dirty="0">
                <a:latin typeface="Arial MT"/>
                <a:cs typeface="Arial MT"/>
              </a:rPr>
              <a:t>origen ético </a:t>
            </a:r>
            <a:r>
              <a:rPr sz="1900" spc="15" dirty="0">
                <a:latin typeface="Arial MT"/>
                <a:cs typeface="Arial MT"/>
              </a:rPr>
              <a:t>en su </a:t>
            </a:r>
            <a:r>
              <a:rPr sz="1900" spc="20" dirty="0">
                <a:latin typeface="Arial MT"/>
                <a:cs typeface="Arial MT"/>
              </a:rPr>
              <a:t> </a:t>
            </a:r>
            <a:r>
              <a:rPr sz="1900" spc="15" dirty="0">
                <a:latin typeface="Arial MT"/>
                <a:cs typeface="Arial MT"/>
              </a:rPr>
              <a:t>cadena</a:t>
            </a:r>
            <a:r>
              <a:rPr sz="1900" dirty="0">
                <a:latin typeface="Arial MT"/>
                <a:cs typeface="Arial MT"/>
              </a:rPr>
              <a:t> </a:t>
            </a:r>
            <a:r>
              <a:rPr sz="1900" spc="15" dirty="0">
                <a:latin typeface="Arial MT"/>
                <a:cs typeface="Arial MT"/>
              </a:rPr>
              <a:t>de</a:t>
            </a:r>
            <a:r>
              <a:rPr sz="1900" spc="5" dirty="0">
                <a:latin typeface="Arial MT"/>
                <a:cs typeface="Arial MT"/>
              </a:rPr>
              <a:t> </a:t>
            </a:r>
            <a:r>
              <a:rPr sz="1900" spc="10" dirty="0">
                <a:latin typeface="Arial MT"/>
                <a:cs typeface="Arial MT"/>
              </a:rPr>
              <a:t>suministro</a:t>
            </a:r>
            <a:r>
              <a:rPr sz="1900" dirty="0">
                <a:latin typeface="Arial MT"/>
                <a:cs typeface="Arial MT"/>
              </a:rPr>
              <a:t> </a:t>
            </a:r>
            <a:r>
              <a:rPr sz="1900" spc="15" dirty="0">
                <a:latin typeface="Arial MT"/>
                <a:cs typeface="Arial MT"/>
              </a:rPr>
              <a:t>pueden</a:t>
            </a:r>
            <a:r>
              <a:rPr sz="1900" spc="5" dirty="0">
                <a:latin typeface="Arial MT"/>
                <a:cs typeface="Arial MT"/>
              </a:rPr>
              <a:t> </a:t>
            </a:r>
            <a:r>
              <a:rPr sz="1900" spc="15" dirty="0">
                <a:latin typeface="Arial MT"/>
                <a:cs typeface="Arial MT"/>
              </a:rPr>
              <a:t>ayudar</a:t>
            </a:r>
            <a:r>
              <a:rPr sz="1900" spc="5" dirty="0">
                <a:latin typeface="Arial MT"/>
                <a:cs typeface="Arial MT"/>
              </a:rPr>
              <a:t> </a:t>
            </a:r>
            <a:r>
              <a:rPr sz="1900" spc="15" dirty="0">
                <a:latin typeface="Arial MT"/>
                <a:cs typeface="Arial MT"/>
              </a:rPr>
              <a:t>a</a:t>
            </a:r>
            <a:r>
              <a:rPr sz="1900" dirty="0">
                <a:latin typeface="Arial MT"/>
                <a:cs typeface="Arial MT"/>
              </a:rPr>
              <a:t> </a:t>
            </a:r>
            <a:r>
              <a:rPr sz="1900" spc="15" dirty="0">
                <a:latin typeface="Arial MT"/>
                <a:cs typeface="Arial MT"/>
              </a:rPr>
              <a:t>su</a:t>
            </a:r>
            <a:r>
              <a:rPr sz="1900" spc="5" dirty="0">
                <a:latin typeface="Arial MT"/>
                <a:cs typeface="Arial MT"/>
              </a:rPr>
              <a:t> </a:t>
            </a:r>
            <a:r>
              <a:rPr sz="1900" spc="15" dirty="0">
                <a:latin typeface="Arial MT"/>
                <a:cs typeface="Arial MT"/>
              </a:rPr>
              <a:t>negocio </a:t>
            </a:r>
            <a:r>
              <a:rPr sz="1900" spc="-515" dirty="0">
                <a:latin typeface="Arial MT"/>
                <a:cs typeface="Arial MT"/>
              </a:rPr>
              <a:t> </a:t>
            </a:r>
            <a:r>
              <a:rPr sz="1900" spc="15" dirty="0">
                <a:latin typeface="Arial MT"/>
                <a:cs typeface="Arial MT"/>
              </a:rPr>
              <a:t>en</a:t>
            </a:r>
            <a:r>
              <a:rPr sz="1900" dirty="0">
                <a:latin typeface="Arial MT"/>
                <a:cs typeface="Arial MT"/>
              </a:rPr>
              <a:t> </a:t>
            </a:r>
            <a:r>
              <a:rPr sz="1900" spc="15" dirty="0">
                <a:latin typeface="Arial MT"/>
                <a:cs typeface="Arial MT"/>
              </a:rPr>
              <a:t>su</a:t>
            </a:r>
            <a:r>
              <a:rPr sz="1900" spc="5" dirty="0">
                <a:latin typeface="Arial MT"/>
                <a:cs typeface="Arial MT"/>
              </a:rPr>
              <a:t> </a:t>
            </a:r>
            <a:r>
              <a:rPr sz="1900" b="1" spc="20" dirty="0">
                <a:latin typeface="Arial"/>
                <a:cs typeface="Arial"/>
              </a:rPr>
              <a:t>NET</a:t>
            </a:r>
            <a:r>
              <a:rPr sz="1900" b="1" dirty="0">
                <a:latin typeface="Arial"/>
                <a:cs typeface="Arial"/>
              </a:rPr>
              <a:t> </a:t>
            </a:r>
            <a:r>
              <a:rPr sz="1900" b="1" spc="20" dirty="0">
                <a:latin typeface="Arial"/>
                <a:cs typeface="Arial"/>
              </a:rPr>
              <a:t>ZERO</a:t>
            </a:r>
            <a:r>
              <a:rPr sz="1900" b="1" spc="5" dirty="0">
                <a:latin typeface="Arial"/>
                <a:cs typeface="Arial"/>
              </a:rPr>
              <a:t> </a:t>
            </a:r>
            <a:r>
              <a:rPr sz="1900" b="1" spc="20" dirty="0">
                <a:latin typeface="Arial"/>
                <a:cs typeface="Arial"/>
              </a:rPr>
              <a:t>JOURNEY</a:t>
            </a:r>
            <a:r>
              <a:rPr sz="1900" b="1" spc="5" dirty="0">
                <a:latin typeface="Arial"/>
                <a:cs typeface="Arial"/>
              </a:rPr>
              <a:t> .</a:t>
            </a:r>
            <a:endParaRPr sz="1900" dirty="0">
              <a:latin typeface="Arial"/>
              <a:cs typeface="Arial"/>
            </a:endParaRPr>
          </a:p>
          <a:p>
            <a:pPr marL="236854" marR="219075" indent="-222885">
              <a:lnSpc>
                <a:spcPct val="113700"/>
              </a:lnSpc>
              <a:spcBef>
                <a:spcPts val="1015"/>
              </a:spcBef>
            </a:pPr>
            <a:r>
              <a:rPr sz="1900" spc="15" dirty="0">
                <a:latin typeface="Arial MT"/>
                <a:cs typeface="Arial MT"/>
              </a:rPr>
              <a:t>Las compras </a:t>
            </a:r>
            <a:r>
              <a:rPr sz="1900" spc="10" dirty="0">
                <a:latin typeface="Arial MT"/>
                <a:cs typeface="Arial MT"/>
              </a:rPr>
              <a:t>sostenibles le </a:t>
            </a:r>
            <a:r>
              <a:rPr sz="1900" spc="15" dirty="0">
                <a:latin typeface="Arial MT"/>
                <a:cs typeface="Arial MT"/>
              </a:rPr>
              <a:t>permiten desbloquear </a:t>
            </a:r>
            <a:r>
              <a:rPr sz="1900" spc="20" dirty="0">
                <a:latin typeface="Arial MT"/>
                <a:cs typeface="Arial MT"/>
              </a:rPr>
              <a:t> </a:t>
            </a:r>
            <a:r>
              <a:rPr sz="1900" spc="10" dirty="0">
                <a:latin typeface="Arial MT"/>
                <a:cs typeface="Arial MT"/>
              </a:rPr>
              <a:t>los beneficios financieros, operativos </a:t>
            </a:r>
            <a:r>
              <a:rPr sz="1900" spc="15" dirty="0">
                <a:latin typeface="Arial MT"/>
                <a:cs typeface="Arial MT"/>
              </a:rPr>
              <a:t>y de </a:t>
            </a:r>
            <a:r>
              <a:rPr sz="1900" spc="20" dirty="0">
                <a:latin typeface="Arial MT"/>
                <a:cs typeface="Arial MT"/>
              </a:rPr>
              <a:t> </a:t>
            </a:r>
            <a:r>
              <a:rPr sz="1900" spc="10" dirty="0">
                <a:latin typeface="Arial MT"/>
                <a:cs typeface="Arial MT"/>
              </a:rPr>
              <a:t>reputación </a:t>
            </a:r>
            <a:r>
              <a:rPr sz="1900" spc="15" dirty="0">
                <a:latin typeface="Arial MT"/>
                <a:cs typeface="Arial MT"/>
              </a:rPr>
              <a:t>de </a:t>
            </a:r>
            <a:r>
              <a:rPr sz="1900" spc="10" dirty="0">
                <a:latin typeface="Arial MT"/>
                <a:cs typeface="Arial MT"/>
              </a:rPr>
              <a:t>desarrollar </a:t>
            </a:r>
            <a:r>
              <a:rPr sz="1900" spc="15" dirty="0">
                <a:latin typeface="Arial MT"/>
                <a:cs typeface="Arial MT"/>
              </a:rPr>
              <a:t>y </a:t>
            </a:r>
            <a:r>
              <a:rPr sz="1900" spc="10" dirty="0">
                <a:latin typeface="Arial MT"/>
                <a:cs typeface="Arial MT"/>
              </a:rPr>
              <a:t>trabajar </a:t>
            </a:r>
            <a:r>
              <a:rPr sz="1900" spc="15" dirty="0">
                <a:latin typeface="Arial MT"/>
                <a:cs typeface="Arial MT"/>
              </a:rPr>
              <a:t>con cadenas </a:t>
            </a:r>
            <a:r>
              <a:rPr sz="1900" spc="-515" dirty="0">
                <a:latin typeface="Arial MT"/>
                <a:cs typeface="Arial MT"/>
              </a:rPr>
              <a:t> </a:t>
            </a:r>
            <a:r>
              <a:rPr sz="1900" spc="15" dirty="0">
                <a:latin typeface="Arial MT"/>
                <a:cs typeface="Arial MT"/>
              </a:rPr>
              <a:t>de</a:t>
            </a:r>
            <a:r>
              <a:rPr sz="1900" dirty="0">
                <a:latin typeface="Arial MT"/>
                <a:cs typeface="Arial MT"/>
              </a:rPr>
              <a:t> </a:t>
            </a:r>
            <a:r>
              <a:rPr sz="1900" spc="10" dirty="0">
                <a:latin typeface="Arial MT"/>
                <a:cs typeface="Arial MT"/>
              </a:rPr>
              <a:t>suministro</a:t>
            </a:r>
            <a:r>
              <a:rPr sz="1900" spc="5" dirty="0">
                <a:latin typeface="Arial MT"/>
                <a:cs typeface="Arial MT"/>
              </a:rPr>
              <a:t> </a:t>
            </a:r>
            <a:r>
              <a:rPr sz="1900" spc="10" dirty="0">
                <a:latin typeface="Arial MT"/>
                <a:cs typeface="Arial MT"/>
              </a:rPr>
              <a:t>sostenibles.</a:t>
            </a:r>
            <a:endParaRPr sz="1900" dirty="0">
              <a:latin typeface="Arial MT"/>
              <a:cs typeface="Arial MT"/>
            </a:endParaRPr>
          </a:p>
        </p:txBody>
      </p:sp>
      <p:sp>
        <p:nvSpPr>
          <p:cNvPr id="5" name="object 5"/>
          <p:cNvSpPr txBox="1"/>
          <p:nvPr/>
        </p:nvSpPr>
        <p:spPr>
          <a:xfrm>
            <a:off x="481228" y="1656631"/>
            <a:ext cx="2488565" cy="2425408"/>
          </a:xfrm>
          <a:prstGeom prst="rect">
            <a:avLst/>
          </a:prstGeom>
        </p:spPr>
        <p:txBody>
          <a:bodyPr vert="horz" wrap="square" lIns="0" tIns="12065" rIns="0" bIns="0" rtlCol="0">
            <a:spAutoFit/>
          </a:bodyPr>
          <a:lstStyle/>
          <a:p>
            <a:pPr marL="12700" marR="5080" indent="21590">
              <a:lnSpc>
                <a:spcPct val="106200"/>
              </a:lnSpc>
              <a:spcBef>
                <a:spcPts val="95"/>
              </a:spcBef>
            </a:pPr>
            <a:r>
              <a:rPr lang="es-ES" sz="3050" b="1" spc="5" dirty="0">
                <a:solidFill>
                  <a:srgbClr val="83BA41"/>
                </a:solidFill>
                <a:latin typeface="Arial"/>
                <a:cs typeface="Arial"/>
              </a:rPr>
              <a:t>C</a:t>
            </a:r>
            <a:r>
              <a:rPr sz="3050" b="1" spc="5" dirty="0" err="1">
                <a:solidFill>
                  <a:srgbClr val="83BA41"/>
                </a:solidFill>
                <a:latin typeface="Arial"/>
                <a:cs typeface="Arial"/>
              </a:rPr>
              <a:t>omenzando</a:t>
            </a:r>
            <a:r>
              <a:rPr sz="3050" b="1" spc="5" dirty="0">
                <a:solidFill>
                  <a:srgbClr val="83BA41"/>
                </a:solidFill>
                <a:latin typeface="Arial"/>
                <a:cs typeface="Arial"/>
              </a:rPr>
              <a:t>  su</a:t>
            </a:r>
            <a:r>
              <a:rPr sz="3050" b="1" spc="-15" dirty="0">
                <a:solidFill>
                  <a:srgbClr val="83BA41"/>
                </a:solidFill>
                <a:latin typeface="Arial"/>
                <a:cs typeface="Arial"/>
              </a:rPr>
              <a:t> </a:t>
            </a:r>
            <a:r>
              <a:rPr sz="3050" b="1" spc="5" dirty="0" err="1">
                <a:solidFill>
                  <a:srgbClr val="83BA41"/>
                </a:solidFill>
                <a:latin typeface="Arial"/>
                <a:cs typeface="Arial"/>
              </a:rPr>
              <a:t>viaje</a:t>
            </a:r>
            <a:r>
              <a:rPr sz="3050" b="1" spc="-10" dirty="0">
                <a:solidFill>
                  <a:srgbClr val="83BA41"/>
                </a:solidFill>
                <a:latin typeface="Arial"/>
                <a:cs typeface="Arial"/>
              </a:rPr>
              <a:t> </a:t>
            </a:r>
            <a:r>
              <a:rPr sz="3050" b="1" spc="5" dirty="0">
                <a:solidFill>
                  <a:srgbClr val="83BA41"/>
                </a:solidFill>
                <a:latin typeface="Arial"/>
                <a:cs typeface="Arial"/>
              </a:rPr>
              <a:t>a</a:t>
            </a:r>
            <a:r>
              <a:rPr lang="es-ES" sz="3050" b="1" spc="5" dirty="0">
                <a:solidFill>
                  <a:srgbClr val="83BA41"/>
                </a:solidFill>
                <a:latin typeface="Arial"/>
                <a:cs typeface="Arial"/>
              </a:rPr>
              <a:t> una Adquisición</a:t>
            </a:r>
            <a:endParaRPr sz="3050" dirty="0">
              <a:latin typeface="Arial"/>
              <a:cs typeface="Arial"/>
            </a:endParaRPr>
          </a:p>
          <a:p>
            <a:pPr marL="34290">
              <a:lnSpc>
                <a:spcPts val="3335"/>
              </a:lnSpc>
            </a:pPr>
            <a:r>
              <a:rPr sz="3050" b="1" spc="5" dirty="0" err="1">
                <a:solidFill>
                  <a:srgbClr val="83BA41"/>
                </a:solidFill>
                <a:latin typeface="Arial"/>
                <a:cs typeface="Arial"/>
              </a:rPr>
              <a:t>Sostenible</a:t>
            </a:r>
            <a:endParaRPr sz="3050" b="1" spc="5" dirty="0">
              <a:solidFill>
                <a:srgbClr val="83BA41"/>
              </a:solidFill>
              <a:latin typeface="Arial"/>
              <a:cs typeface="Arial"/>
            </a:endParaRPr>
          </a:p>
        </p:txBody>
      </p:sp>
      <p:pic>
        <p:nvPicPr>
          <p:cNvPr id="7" name="Imagen 6">
            <a:extLst>
              <a:ext uri="{FF2B5EF4-FFF2-40B4-BE49-F238E27FC236}">
                <a16:creationId xmlns:a16="http://schemas.microsoft.com/office/drawing/2014/main" id="{3311FA5A-A908-BD4A-112B-19FF93F5B355}"/>
              </a:ext>
            </a:extLst>
          </p:cNvPr>
          <p:cNvPicPr>
            <a:picLocks noChangeAspect="1"/>
          </p:cNvPicPr>
          <p:nvPr/>
        </p:nvPicPr>
        <p:blipFill>
          <a:blip r:embed="rId3"/>
          <a:stretch>
            <a:fillRect/>
          </a:stretch>
        </p:blipFill>
        <p:spPr>
          <a:xfrm>
            <a:off x="11825440" y="2798004"/>
            <a:ext cx="294597" cy="3392075"/>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97254" y="288036"/>
            <a:ext cx="11560906" cy="2130552"/>
          </a:xfrm>
          <a:prstGeom prst="rect">
            <a:avLst/>
          </a:prstGeom>
        </p:spPr>
      </p:pic>
      <p:sp>
        <p:nvSpPr>
          <p:cNvPr id="3" name="object 3"/>
          <p:cNvSpPr txBox="1"/>
          <p:nvPr/>
        </p:nvSpPr>
        <p:spPr>
          <a:xfrm>
            <a:off x="661111" y="2664258"/>
            <a:ext cx="9566275" cy="3201774"/>
          </a:xfrm>
          <a:prstGeom prst="rect">
            <a:avLst/>
          </a:prstGeom>
        </p:spPr>
        <p:txBody>
          <a:bodyPr vert="horz" wrap="square" lIns="0" tIns="12065" rIns="0" bIns="0" rtlCol="0">
            <a:spAutoFit/>
          </a:bodyPr>
          <a:lstStyle/>
          <a:p>
            <a:pPr marL="240029" indent="-237490">
              <a:lnSpc>
                <a:spcPct val="116799"/>
              </a:lnSpc>
              <a:spcBef>
                <a:spcPts val="95"/>
              </a:spcBef>
            </a:pPr>
            <a:r>
              <a:rPr sz="1850" spc="5" dirty="0">
                <a:latin typeface="Arial MT"/>
                <a:cs typeface="Arial MT"/>
              </a:rPr>
              <a:t>Un producto sostenible evita el agotamiento de los recursos naturales para mantener una </a:t>
            </a:r>
            <a:r>
              <a:rPr sz="1850" spc="10" dirty="0">
                <a:latin typeface="Arial MT"/>
                <a:cs typeface="Arial MT"/>
              </a:rPr>
              <a:t> </a:t>
            </a:r>
            <a:r>
              <a:rPr sz="1850" spc="5" dirty="0">
                <a:latin typeface="Arial MT"/>
                <a:cs typeface="Arial MT"/>
              </a:rPr>
              <a:t>Balance</a:t>
            </a:r>
            <a:r>
              <a:rPr sz="1850" dirty="0">
                <a:latin typeface="Arial MT"/>
                <a:cs typeface="Arial MT"/>
              </a:rPr>
              <a:t> </a:t>
            </a:r>
            <a:r>
              <a:rPr sz="1850" spc="5" dirty="0">
                <a:latin typeface="Arial MT"/>
                <a:cs typeface="Arial MT"/>
              </a:rPr>
              <a:t>ecológico.</a:t>
            </a:r>
            <a:r>
              <a:rPr sz="1850" dirty="0">
                <a:latin typeface="Arial MT"/>
                <a:cs typeface="Arial MT"/>
              </a:rPr>
              <a:t> </a:t>
            </a:r>
            <a:r>
              <a:rPr sz="1850" spc="5" dirty="0">
                <a:latin typeface="Arial MT"/>
                <a:cs typeface="Arial MT"/>
              </a:rPr>
              <a:t>Al</a:t>
            </a:r>
            <a:r>
              <a:rPr sz="1850" dirty="0">
                <a:latin typeface="Arial MT"/>
                <a:cs typeface="Arial MT"/>
              </a:rPr>
              <a:t> </a:t>
            </a:r>
            <a:r>
              <a:rPr sz="1850" spc="5" dirty="0">
                <a:latin typeface="Arial MT"/>
                <a:cs typeface="Arial MT"/>
              </a:rPr>
              <a:t>comprar</a:t>
            </a:r>
            <a:r>
              <a:rPr sz="1850" dirty="0">
                <a:latin typeface="Arial MT"/>
                <a:cs typeface="Arial MT"/>
              </a:rPr>
              <a:t> </a:t>
            </a:r>
            <a:r>
              <a:rPr sz="1850" spc="5" dirty="0">
                <a:latin typeface="Arial MT"/>
                <a:cs typeface="Arial MT"/>
              </a:rPr>
              <a:t>para</a:t>
            </a:r>
            <a:r>
              <a:rPr sz="1850" dirty="0">
                <a:latin typeface="Arial MT"/>
                <a:cs typeface="Arial MT"/>
              </a:rPr>
              <a:t> </a:t>
            </a:r>
            <a:r>
              <a:rPr sz="1850" spc="5" dirty="0">
                <a:latin typeface="Arial MT"/>
                <a:cs typeface="Arial MT"/>
              </a:rPr>
              <a:t>la</a:t>
            </a:r>
            <a:r>
              <a:rPr sz="1850" dirty="0">
                <a:latin typeface="Arial MT"/>
                <a:cs typeface="Arial MT"/>
              </a:rPr>
              <a:t> </a:t>
            </a:r>
            <a:r>
              <a:rPr sz="1850" spc="5" dirty="0">
                <a:latin typeface="Arial MT"/>
                <a:cs typeface="Arial MT"/>
              </a:rPr>
              <a:t>sostenibilidad,</a:t>
            </a:r>
            <a:r>
              <a:rPr sz="1850" dirty="0">
                <a:latin typeface="Arial MT"/>
                <a:cs typeface="Arial MT"/>
              </a:rPr>
              <a:t> </a:t>
            </a:r>
            <a:r>
              <a:rPr sz="1850" spc="5" dirty="0">
                <a:latin typeface="Arial MT"/>
                <a:cs typeface="Arial MT"/>
              </a:rPr>
              <a:t>debe</a:t>
            </a:r>
            <a:r>
              <a:rPr sz="1850" dirty="0">
                <a:latin typeface="Arial MT"/>
                <a:cs typeface="Arial MT"/>
              </a:rPr>
              <a:t> </a:t>
            </a:r>
            <a:r>
              <a:rPr sz="1850" spc="5" dirty="0">
                <a:latin typeface="Arial MT"/>
                <a:cs typeface="Arial MT"/>
              </a:rPr>
              <a:t>tener</a:t>
            </a:r>
            <a:r>
              <a:rPr sz="1850" dirty="0">
                <a:latin typeface="Arial MT"/>
                <a:cs typeface="Arial MT"/>
              </a:rPr>
              <a:t> </a:t>
            </a:r>
            <a:r>
              <a:rPr sz="1850" spc="5" dirty="0">
                <a:latin typeface="Arial MT"/>
                <a:cs typeface="Arial MT"/>
              </a:rPr>
              <a:t>en</a:t>
            </a:r>
            <a:r>
              <a:rPr sz="1850" dirty="0">
                <a:latin typeface="Arial MT"/>
                <a:cs typeface="Arial MT"/>
              </a:rPr>
              <a:t> </a:t>
            </a:r>
            <a:r>
              <a:rPr sz="1850" spc="5" dirty="0">
                <a:latin typeface="Arial MT"/>
                <a:cs typeface="Arial MT"/>
              </a:rPr>
              <a:t>cuenta</a:t>
            </a:r>
            <a:r>
              <a:rPr sz="1850" dirty="0">
                <a:latin typeface="Arial MT"/>
                <a:cs typeface="Arial MT"/>
              </a:rPr>
              <a:t> </a:t>
            </a:r>
            <a:r>
              <a:rPr sz="1850" spc="5" dirty="0">
                <a:latin typeface="Arial MT"/>
                <a:cs typeface="Arial MT"/>
              </a:rPr>
              <a:t>que</a:t>
            </a:r>
            <a:r>
              <a:rPr sz="1850" dirty="0">
                <a:latin typeface="Arial MT"/>
                <a:cs typeface="Arial MT"/>
              </a:rPr>
              <a:t> </a:t>
            </a:r>
            <a:r>
              <a:rPr sz="1850" spc="5" dirty="0">
                <a:latin typeface="Arial MT"/>
                <a:cs typeface="Arial MT"/>
              </a:rPr>
              <a:t>todos</a:t>
            </a:r>
            <a:r>
              <a:rPr sz="1850" dirty="0">
                <a:latin typeface="Arial MT"/>
                <a:cs typeface="Arial MT"/>
              </a:rPr>
              <a:t> </a:t>
            </a:r>
            <a:r>
              <a:rPr sz="1850" spc="5" dirty="0">
                <a:latin typeface="Arial MT"/>
                <a:cs typeface="Arial MT"/>
              </a:rPr>
              <a:t>los </a:t>
            </a:r>
            <a:r>
              <a:rPr sz="1850" spc="-500" dirty="0">
                <a:latin typeface="Arial MT"/>
                <a:cs typeface="Arial MT"/>
              </a:rPr>
              <a:t> </a:t>
            </a:r>
            <a:r>
              <a:rPr sz="1850" spc="5" dirty="0">
                <a:latin typeface="Arial MT"/>
                <a:cs typeface="Arial MT"/>
              </a:rPr>
              <a:t>productos,</a:t>
            </a:r>
            <a:r>
              <a:rPr sz="1850" spc="-5" dirty="0">
                <a:latin typeface="Arial MT"/>
                <a:cs typeface="Arial MT"/>
              </a:rPr>
              <a:t> </a:t>
            </a:r>
            <a:r>
              <a:rPr sz="1850" spc="5" dirty="0">
                <a:latin typeface="Arial MT"/>
                <a:cs typeface="Arial MT"/>
              </a:rPr>
              <a:t>suministros</a:t>
            </a:r>
            <a:r>
              <a:rPr sz="1850" dirty="0">
                <a:latin typeface="Arial MT"/>
                <a:cs typeface="Arial MT"/>
              </a:rPr>
              <a:t> </a:t>
            </a:r>
            <a:r>
              <a:rPr sz="1850" spc="5" dirty="0">
                <a:latin typeface="Arial MT"/>
                <a:cs typeface="Arial MT"/>
              </a:rPr>
              <a:t>y</a:t>
            </a:r>
            <a:r>
              <a:rPr sz="1850" dirty="0">
                <a:latin typeface="Arial MT"/>
                <a:cs typeface="Arial MT"/>
              </a:rPr>
              <a:t> </a:t>
            </a:r>
            <a:r>
              <a:rPr sz="1850" spc="5" dirty="0">
                <a:latin typeface="Arial MT"/>
                <a:cs typeface="Arial MT"/>
              </a:rPr>
              <a:t>contratos</a:t>
            </a:r>
            <a:r>
              <a:rPr sz="1850" dirty="0">
                <a:latin typeface="Arial MT"/>
                <a:cs typeface="Arial MT"/>
              </a:rPr>
              <a:t> </a:t>
            </a:r>
            <a:r>
              <a:rPr sz="1850" spc="5" dirty="0">
                <a:latin typeface="Arial MT"/>
                <a:cs typeface="Arial MT"/>
              </a:rPr>
              <a:t>pueden</a:t>
            </a:r>
            <a:r>
              <a:rPr sz="1850" dirty="0">
                <a:latin typeface="Arial MT"/>
                <a:cs typeface="Arial MT"/>
              </a:rPr>
              <a:t> </a:t>
            </a:r>
            <a:r>
              <a:rPr sz="1850" spc="5" dirty="0">
                <a:latin typeface="Arial MT"/>
                <a:cs typeface="Arial MT"/>
              </a:rPr>
              <a:t>plantear</a:t>
            </a:r>
            <a:r>
              <a:rPr sz="1850" dirty="0">
                <a:latin typeface="Arial MT"/>
                <a:cs typeface="Arial MT"/>
              </a:rPr>
              <a:t> </a:t>
            </a:r>
            <a:r>
              <a:rPr sz="1850" spc="5" dirty="0">
                <a:latin typeface="Arial MT"/>
                <a:cs typeface="Arial MT"/>
              </a:rPr>
              <a:t>problemas</a:t>
            </a:r>
            <a:r>
              <a:rPr sz="1850" dirty="0">
                <a:latin typeface="Arial MT"/>
                <a:cs typeface="Arial MT"/>
              </a:rPr>
              <a:t> </a:t>
            </a:r>
            <a:r>
              <a:rPr sz="1850" spc="5" dirty="0">
                <a:latin typeface="Arial MT"/>
                <a:cs typeface="Arial MT"/>
              </a:rPr>
              <a:t>de</a:t>
            </a:r>
            <a:r>
              <a:rPr sz="1850" dirty="0">
                <a:latin typeface="Arial MT"/>
                <a:cs typeface="Arial MT"/>
              </a:rPr>
              <a:t> </a:t>
            </a:r>
            <a:r>
              <a:rPr sz="1850" spc="5" dirty="0">
                <a:latin typeface="Arial MT"/>
                <a:cs typeface="Arial MT"/>
              </a:rPr>
              <a:t>sostenibilidad.</a:t>
            </a:r>
            <a:endParaRPr sz="1850" dirty="0">
              <a:latin typeface="Arial MT"/>
              <a:cs typeface="Arial MT"/>
            </a:endParaRPr>
          </a:p>
          <a:p>
            <a:pPr marL="2299970" marR="1464945" indent="-2300605">
              <a:lnSpc>
                <a:spcPct val="139200"/>
              </a:lnSpc>
              <a:spcBef>
                <a:spcPts val="509"/>
              </a:spcBef>
            </a:pPr>
            <a:r>
              <a:rPr sz="1850" spc="5" dirty="0">
                <a:latin typeface="Arial MT"/>
                <a:cs typeface="Arial MT"/>
              </a:rPr>
              <a:t>Se</a:t>
            </a:r>
            <a:r>
              <a:rPr sz="1850" spc="-5" dirty="0">
                <a:latin typeface="Arial MT"/>
                <a:cs typeface="Arial MT"/>
              </a:rPr>
              <a:t> </a:t>
            </a:r>
            <a:r>
              <a:rPr sz="1850" spc="5" dirty="0">
                <a:latin typeface="Arial MT"/>
                <a:cs typeface="Arial MT"/>
              </a:rPr>
              <a:t>deben</a:t>
            </a:r>
            <a:r>
              <a:rPr sz="1850" dirty="0">
                <a:latin typeface="Arial MT"/>
                <a:cs typeface="Arial MT"/>
              </a:rPr>
              <a:t> </a:t>
            </a:r>
            <a:r>
              <a:rPr sz="1850" spc="5" dirty="0">
                <a:latin typeface="Arial MT"/>
                <a:cs typeface="Arial MT"/>
              </a:rPr>
              <a:t>considerar</a:t>
            </a:r>
            <a:r>
              <a:rPr sz="1850" dirty="0">
                <a:latin typeface="Arial MT"/>
                <a:cs typeface="Arial MT"/>
              </a:rPr>
              <a:t> </a:t>
            </a:r>
            <a:r>
              <a:rPr sz="1850" spc="5" dirty="0">
                <a:latin typeface="Arial MT"/>
                <a:cs typeface="Arial MT"/>
              </a:rPr>
              <a:t>los</a:t>
            </a:r>
            <a:r>
              <a:rPr sz="1850" dirty="0">
                <a:latin typeface="Arial MT"/>
                <a:cs typeface="Arial MT"/>
              </a:rPr>
              <a:t> </a:t>
            </a:r>
            <a:r>
              <a:rPr sz="1850" spc="5" dirty="0">
                <a:latin typeface="Arial MT"/>
                <a:cs typeface="Arial MT"/>
              </a:rPr>
              <a:t>impactos</a:t>
            </a:r>
            <a:r>
              <a:rPr sz="1850" spc="-5" dirty="0">
                <a:latin typeface="Arial MT"/>
                <a:cs typeface="Arial MT"/>
              </a:rPr>
              <a:t> </a:t>
            </a:r>
            <a:r>
              <a:rPr sz="1850" spc="5" dirty="0">
                <a:latin typeface="Arial MT"/>
                <a:cs typeface="Arial MT"/>
              </a:rPr>
              <a:t>de</a:t>
            </a:r>
            <a:r>
              <a:rPr sz="1850" dirty="0">
                <a:latin typeface="Arial MT"/>
                <a:cs typeface="Arial MT"/>
              </a:rPr>
              <a:t> </a:t>
            </a:r>
            <a:r>
              <a:rPr sz="1850" spc="5" dirty="0">
                <a:latin typeface="Arial MT"/>
                <a:cs typeface="Arial MT"/>
              </a:rPr>
              <a:t>sostenibilidad</a:t>
            </a:r>
            <a:r>
              <a:rPr sz="1850" dirty="0">
                <a:latin typeface="Arial MT"/>
                <a:cs typeface="Arial MT"/>
              </a:rPr>
              <a:t> </a:t>
            </a:r>
            <a:r>
              <a:rPr sz="1850" spc="5" dirty="0">
                <a:latin typeface="Arial MT"/>
                <a:cs typeface="Arial MT"/>
              </a:rPr>
              <a:t>de</a:t>
            </a:r>
            <a:r>
              <a:rPr sz="1850" dirty="0">
                <a:latin typeface="Arial MT"/>
                <a:cs typeface="Arial MT"/>
              </a:rPr>
              <a:t> </a:t>
            </a:r>
            <a:r>
              <a:rPr sz="1850" spc="5" dirty="0">
                <a:latin typeface="Arial MT"/>
                <a:cs typeface="Arial MT"/>
              </a:rPr>
              <a:t>las</a:t>
            </a:r>
            <a:r>
              <a:rPr sz="1850" dirty="0">
                <a:latin typeface="Arial MT"/>
                <a:cs typeface="Arial MT"/>
              </a:rPr>
              <a:t> </a:t>
            </a:r>
            <a:r>
              <a:rPr sz="1850" spc="5" dirty="0">
                <a:latin typeface="Arial MT"/>
                <a:cs typeface="Arial MT"/>
              </a:rPr>
              <a:t>siguientes</a:t>
            </a:r>
            <a:r>
              <a:rPr sz="1850" spc="-5" dirty="0">
                <a:latin typeface="Arial MT"/>
                <a:cs typeface="Arial MT"/>
              </a:rPr>
              <a:t> </a:t>
            </a:r>
            <a:r>
              <a:rPr sz="1850" spc="5" dirty="0">
                <a:latin typeface="Arial MT"/>
                <a:cs typeface="Arial MT"/>
              </a:rPr>
              <a:t>áreas:</a:t>
            </a:r>
            <a:r>
              <a:rPr sz="1850" dirty="0">
                <a:latin typeface="Arial MT"/>
                <a:cs typeface="Arial MT"/>
              </a:rPr>
              <a:t> </a:t>
            </a:r>
            <a:r>
              <a:rPr sz="1850" dirty="0">
                <a:solidFill>
                  <a:srgbClr val="0B572D"/>
                </a:solidFill>
                <a:latin typeface="Arial MT"/>
                <a:cs typeface="Arial MT"/>
              </a:rPr>
              <a:t> </a:t>
            </a:r>
            <a:r>
              <a:rPr lang="es-ES" sz="1850" dirty="0">
                <a:solidFill>
                  <a:srgbClr val="0B572D"/>
                </a:solidFill>
                <a:latin typeface="Arial MT"/>
                <a:cs typeface="Arial MT"/>
              </a:rPr>
              <a:t>• </a:t>
            </a:r>
            <a:r>
              <a:rPr sz="1850" b="1" spc="5" dirty="0" err="1">
                <a:solidFill>
                  <a:srgbClr val="0B572D"/>
                </a:solidFill>
                <a:latin typeface="Arial"/>
                <a:cs typeface="Arial"/>
              </a:rPr>
              <a:t>compra</a:t>
            </a:r>
            <a:r>
              <a:rPr sz="1850" b="1" spc="5" dirty="0">
                <a:solidFill>
                  <a:srgbClr val="0B572D"/>
                </a:solidFill>
                <a:latin typeface="Arial"/>
                <a:cs typeface="Arial"/>
              </a:rPr>
              <a:t> de productos, </a:t>
            </a:r>
            <a:endParaRPr lang="es-ES" sz="1850" b="1" spc="5" dirty="0">
              <a:solidFill>
                <a:srgbClr val="0B572D"/>
              </a:solidFill>
              <a:latin typeface="Arial"/>
              <a:cs typeface="Arial"/>
            </a:endParaRPr>
          </a:p>
          <a:p>
            <a:pPr marL="2299970" marR="1464945" indent="-2300605">
              <a:lnSpc>
                <a:spcPct val="139200"/>
              </a:lnSpc>
              <a:spcBef>
                <a:spcPts val="509"/>
              </a:spcBef>
            </a:pPr>
            <a:r>
              <a:rPr lang="es-ES" sz="1850" b="1" spc="5" dirty="0">
                <a:solidFill>
                  <a:srgbClr val="0B572D"/>
                </a:solidFill>
                <a:latin typeface="Arial"/>
                <a:cs typeface="Arial"/>
              </a:rPr>
              <a:t>	</a:t>
            </a:r>
            <a:r>
              <a:rPr sz="1850" dirty="0">
                <a:solidFill>
                  <a:srgbClr val="0B572D"/>
                </a:solidFill>
                <a:latin typeface="Arial MT"/>
                <a:cs typeface="Arial MT"/>
              </a:rPr>
              <a:t>• </a:t>
            </a:r>
            <a:r>
              <a:rPr sz="1850" b="1" spc="5" dirty="0">
                <a:solidFill>
                  <a:srgbClr val="0B572D"/>
                </a:solidFill>
                <a:latin typeface="Arial"/>
                <a:cs typeface="Arial"/>
              </a:rPr>
              <a:t>decisiones de compra, </a:t>
            </a:r>
            <a:endParaRPr lang="es-ES" sz="1850" b="1" spc="5" dirty="0">
              <a:solidFill>
                <a:srgbClr val="0B572D"/>
              </a:solidFill>
              <a:latin typeface="Arial"/>
              <a:cs typeface="Arial"/>
            </a:endParaRPr>
          </a:p>
          <a:p>
            <a:pPr marL="2299970" marR="1464945" indent="-2300605">
              <a:lnSpc>
                <a:spcPct val="139200"/>
              </a:lnSpc>
              <a:spcBef>
                <a:spcPts val="509"/>
              </a:spcBef>
            </a:pPr>
            <a:r>
              <a:rPr lang="es-ES" sz="1850" spc="10" dirty="0">
                <a:latin typeface="Arial MT"/>
                <a:cs typeface="Arial MT"/>
              </a:rPr>
              <a:t>	</a:t>
            </a:r>
            <a:r>
              <a:rPr sz="1850" spc="10" dirty="0">
                <a:latin typeface="Arial MT"/>
                <a:cs typeface="Arial MT"/>
              </a:rPr>
              <a:t>•</a:t>
            </a:r>
            <a:r>
              <a:rPr lang="es-ES" sz="1850" spc="10" dirty="0">
                <a:latin typeface="Arial MT"/>
                <a:cs typeface="Arial MT"/>
              </a:rPr>
              <a:t> </a:t>
            </a:r>
            <a:r>
              <a:rPr lang="es-ES" sz="1850" b="1" spc="5" dirty="0">
                <a:solidFill>
                  <a:srgbClr val="0B572D"/>
                </a:solidFill>
                <a:latin typeface="Arial"/>
                <a:cs typeface="Arial"/>
              </a:rPr>
              <a:t>su </a:t>
            </a:r>
            <a:r>
              <a:rPr lang="es-ES" sz="1850" b="1" spc="10" dirty="0">
                <a:solidFill>
                  <a:srgbClr val="0B572D"/>
                </a:solidFill>
                <a:latin typeface="Arial"/>
                <a:cs typeface="Arial"/>
              </a:rPr>
              <a:t> </a:t>
            </a:r>
            <a:r>
              <a:rPr lang="es-ES" sz="1850" b="1" spc="5" dirty="0">
                <a:solidFill>
                  <a:srgbClr val="0B572D"/>
                </a:solidFill>
                <a:latin typeface="Arial"/>
                <a:cs typeface="Arial"/>
              </a:rPr>
              <a:t>cadena</a:t>
            </a:r>
            <a:r>
              <a:rPr lang="es-ES" sz="1850" b="1" spc="-5" dirty="0">
                <a:solidFill>
                  <a:srgbClr val="0B572D"/>
                </a:solidFill>
                <a:latin typeface="Arial"/>
                <a:cs typeface="Arial"/>
              </a:rPr>
              <a:t> </a:t>
            </a:r>
            <a:r>
              <a:rPr lang="es-ES" sz="1850" b="1" spc="5" dirty="0">
                <a:solidFill>
                  <a:srgbClr val="0B572D"/>
                </a:solidFill>
                <a:latin typeface="Arial"/>
                <a:cs typeface="Arial"/>
              </a:rPr>
              <a:t>de</a:t>
            </a:r>
            <a:r>
              <a:rPr lang="es-ES" sz="1850" b="1" dirty="0">
                <a:solidFill>
                  <a:srgbClr val="0B572D"/>
                </a:solidFill>
                <a:latin typeface="Arial"/>
                <a:cs typeface="Arial"/>
              </a:rPr>
              <a:t> </a:t>
            </a:r>
            <a:r>
              <a:rPr lang="es-ES" sz="1850" b="1" spc="5" dirty="0">
                <a:solidFill>
                  <a:srgbClr val="0B572D"/>
                </a:solidFill>
                <a:latin typeface="Arial"/>
                <a:cs typeface="Arial"/>
              </a:rPr>
              <a:t>suministro.</a:t>
            </a:r>
            <a:endParaRPr lang="es-ES" sz="1850" dirty="0">
              <a:latin typeface="Arial"/>
              <a:cs typeface="Arial"/>
            </a:endParaRPr>
          </a:p>
          <a:p>
            <a:pPr marL="2299970" marR="1464945" indent="-2300605">
              <a:lnSpc>
                <a:spcPct val="139200"/>
              </a:lnSpc>
              <a:spcBef>
                <a:spcPts val="509"/>
              </a:spcBef>
            </a:pPr>
            <a:endParaRPr sz="1850" dirty="0">
              <a:latin typeface="Arial MT"/>
              <a:cs typeface="Arial MT"/>
            </a:endParaRPr>
          </a:p>
        </p:txBody>
      </p:sp>
      <p:sp>
        <p:nvSpPr>
          <p:cNvPr id="6" name="object 6"/>
          <p:cNvSpPr txBox="1"/>
          <p:nvPr/>
        </p:nvSpPr>
        <p:spPr>
          <a:xfrm>
            <a:off x="8370619" y="6425446"/>
            <a:ext cx="2820670" cy="142240"/>
          </a:xfrm>
          <a:prstGeom prst="rect">
            <a:avLst/>
          </a:prstGeom>
        </p:spPr>
        <p:txBody>
          <a:bodyPr vert="horz" wrap="square" lIns="0" tIns="5080" rIns="0" bIns="0" rtlCol="0">
            <a:spAutoFit/>
          </a:bodyPr>
          <a:lstStyle/>
          <a:p>
            <a:pPr marL="12700">
              <a:lnSpc>
                <a:spcPct val="100000"/>
              </a:lnSpc>
              <a:spcBef>
                <a:spcPts val="40"/>
              </a:spcBef>
            </a:pPr>
            <a:r>
              <a:rPr sz="800" spc="10" dirty="0">
                <a:latin typeface="Arial MT"/>
                <a:cs typeface="Arial MT"/>
              </a:rPr>
              <a:t>FUTUROS </a:t>
            </a:r>
            <a:r>
              <a:rPr sz="800" b="1" spc="10" dirty="0">
                <a:solidFill>
                  <a:srgbClr val="0B572D"/>
                </a:solidFill>
                <a:latin typeface="Arial"/>
                <a:cs typeface="Arial"/>
              </a:rPr>
              <a:t>SOSTENIBLES </a:t>
            </a:r>
            <a:r>
              <a:rPr sz="800" spc="10" dirty="0">
                <a:solidFill>
                  <a:srgbClr val="0B572D"/>
                </a:solidFill>
                <a:latin typeface="Arial MT"/>
                <a:cs typeface="Arial MT"/>
              </a:rPr>
              <a:t>PARA</a:t>
            </a:r>
            <a:r>
              <a:rPr sz="800" spc="15" dirty="0">
                <a:solidFill>
                  <a:srgbClr val="0B572D"/>
                </a:solidFill>
                <a:latin typeface="Arial MT"/>
                <a:cs typeface="Arial MT"/>
              </a:rPr>
              <a:t> </a:t>
            </a:r>
            <a:r>
              <a:rPr sz="800" spc="10" dirty="0">
                <a:solidFill>
                  <a:srgbClr val="0B572D"/>
                </a:solidFill>
                <a:latin typeface="Arial MT"/>
                <a:cs typeface="Arial MT"/>
              </a:rPr>
              <a:t>EMPRESAS EMPRESAS</a:t>
            </a:r>
            <a:endParaRPr sz="800">
              <a:latin typeface="Arial MT"/>
              <a:cs typeface="Arial MT"/>
            </a:endParaRPr>
          </a:p>
        </p:txBody>
      </p:sp>
      <p:sp>
        <p:nvSpPr>
          <p:cNvPr id="4" name="object 4"/>
          <p:cNvSpPr txBox="1">
            <a:spLocks noGrp="1"/>
          </p:cNvSpPr>
          <p:nvPr>
            <p:ph type="title"/>
          </p:nvPr>
        </p:nvSpPr>
        <p:spPr>
          <a:xfrm>
            <a:off x="657104" y="668925"/>
            <a:ext cx="5345430" cy="427355"/>
          </a:xfrm>
          <a:prstGeom prst="rect">
            <a:avLst/>
          </a:prstGeom>
        </p:spPr>
        <p:txBody>
          <a:bodyPr vert="horz" wrap="square" lIns="0" tIns="17145" rIns="0" bIns="0" rtlCol="0">
            <a:spAutoFit/>
          </a:bodyPr>
          <a:lstStyle/>
          <a:p>
            <a:pPr marL="12700">
              <a:lnSpc>
                <a:spcPct val="100000"/>
              </a:lnSpc>
              <a:spcBef>
                <a:spcPts val="135"/>
              </a:spcBef>
            </a:pPr>
            <a:r>
              <a:rPr sz="2600" b="1" spc="20" dirty="0">
                <a:solidFill>
                  <a:srgbClr val="FFFFFF"/>
                </a:solidFill>
                <a:latin typeface="Arial"/>
                <a:cs typeface="Arial"/>
              </a:rPr>
              <a:t>¿Qué</a:t>
            </a:r>
            <a:r>
              <a:rPr sz="2600" b="1" spc="5" dirty="0">
                <a:solidFill>
                  <a:srgbClr val="FFFFFF"/>
                </a:solidFill>
                <a:latin typeface="Arial"/>
                <a:cs typeface="Arial"/>
              </a:rPr>
              <a:t> </a:t>
            </a:r>
            <a:r>
              <a:rPr sz="2600" b="1" spc="20" dirty="0">
                <a:solidFill>
                  <a:srgbClr val="FFFFFF"/>
                </a:solidFill>
                <a:latin typeface="Arial"/>
                <a:cs typeface="Arial"/>
              </a:rPr>
              <a:t>es</a:t>
            </a:r>
            <a:r>
              <a:rPr sz="2600" b="1" dirty="0">
                <a:solidFill>
                  <a:srgbClr val="FFFFFF"/>
                </a:solidFill>
                <a:latin typeface="Arial"/>
                <a:cs typeface="Arial"/>
              </a:rPr>
              <a:t> </a:t>
            </a:r>
            <a:r>
              <a:rPr sz="2600" b="1" spc="20" dirty="0">
                <a:solidFill>
                  <a:srgbClr val="FFFFFF"/>
                </a:solidFill>
                <a:latin typeface="Arial"/>
                <a:cs typeface="Arial"/>
              </a:rPr>
              <a:t>un</a:t>
            </a:r>
            <a:r>
              <a:rPr sz="2600" b="1" spc="5" dirty="0">
                <a:solidFill>
                  <a:srgbClr val="FFFFFF"/>
                </a:solidFill>
                <a:latin typeface="Arial"/>
                <a:cs typeface="Arial"/>
              </a:rPr>
              <a:t> </a:t>
            </a:r>
            <a:r>
              <a:rPr sz="2600" b="1" spc="15" dirty="0">
                <a:solidFill>
                  <a:srgbClr val="FFFFFF"/>
                </a:solidFill>
                <a:latin typeface="Arial"/>
                <a:cs typeface="Arial"/>
              </a:rPr>
              <a:t>producto</a:t>
            </a:r>
            <a:r>
              <a:rPr sz="2600" b="1" spc="10" dirty="0">
                <a:solidFill>
                  <a:srgbClr val="FFFFFF"/>
                </a:solidFill>
                <a:latin typeface="Arial"/>
                <a:cs typeface="Arial"/>
              </a:rPr>
              <a:t> </a:t>
            </a:r>
            <a:r>
              <a:rPr sz="2600" b="1" spc="15" dirty="0">
                <a:solidFill>
                  <a:srgbClr val="FFFFFF"/>
                </a:solidFill>
                <a:latin typeface="Arial"/>
                <a:cs typeface="Arial"/>
              </a:rPr>
              <a:t>sostenible?</a:t>
            </a:r>
            <a:endParaRPr sz="2600">
              <a:latin typeface="Arial"/>
              <a:cs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59603C1-E8F2-8646-8D1C-AF7780F62AE9}"/>
              </a:ext>
            </a:extLst>
          </p:cNvPr>
          <p:cNvSpPr>
            <a:spLocks noGrp="1"/>
          </p:cNvSpPr>
          <p:nvPr>
            <p:ph type="body" sz="quarter" idx="18"/>
          </p:nvPr>
        </p:nvSpPr>
        <p:spPr>
          <a:xfrm>
            <a:off x="5627065" y="397440"/>
            <a:ext cx="5616667" cy="3818960"/>
          </a:xfrm>
        </p:spPr>
        <p:txBody>
          <a:bodyPr>
            <a:normAutofit fontScale="92500" lnSpcReduction="10000"/>
          </a:bodyPr>
          <a:lstStyle/>
          <a:p>
            <a:pPr marL="0" indent="0"/>
            <a:r>
              <a:rPr lang="es" b="1" dirty="0"/>
              <a:t>La adquisición </a:t>
            </a:r>
            <a:r>
              <a:rPr lang="es" dirty="0"/>
              <a:t>es una de las partes transaccionales más vitales de la conducción de un negocio desde el comienzo del comercio. Aunque los días de los escribas redactaban y revisaban los pedidos en los rollos de papiro, la actividad básica que involucra la selección y compra de bienes y servicios necesarios para el funcionamiento diario sigue siendo la misma.</a:t>
            </a:r>
          </a:p>
          <a:p>
            <a:pPr marL="0" indent="0"/>
            <a:r>
              <a:rPr lang="es" dirty="0"/>
              <a:t>Teniendo en cuenta la creciente degradación ambiental y nuestras infinitas necesidades, la adquisición sostenible se ha convertido en la necesidad del momento.</a:t>
            </a:r>
          </a:p>
        </p:txBody>
      </p:sp>
      <p:sp>
        <p:nvSpPr>
          <p:cNvPr id="4" name="Text Placeholder 3">
            <a:extLst>
              <a:ext uri="{FF2B5EF4-FFF2-40B4-BE49-F238E27FC236}">
                <a16:creationId xmlns:a16="http://schemas.microsoft.com/office/drawing/2014/main" id="{25303A16-1D94-7648-8BE9-06D07F8F14ED}"/>
              </a:ext>
            </a:extLst>
          </p:cNvPr>
          <p:cNvSpPr>
            <a:spLocks noGrp="1"/>
          </p:cNvSpPr>
          <p:nvPr>
            <p:ph type="body" sz="quarter" idx="16"/>
          </p:nvPr>
        </p:nvSpPr>
        <p:spPr>
          <a:xfrm>
            <a:off x="460840" y="493654"/>
            <a:ext cx="4164986" cy="5025470"/>
          </a:xfrm>
        </p:spPr>
        <p:txBody>
          <a:bodyPr anchor="ctr"/>
          <a:lstStyle/>
          <a:p>
            <a:pPr algn="ctr"/>
            <a:r>
              <a:rPr lang="es" dirty="0"/>
              <a:t>¡¡¡Entender el proceso de Compras y hacer este proceso más Sustentable!!!</a:t>
            </a:r>
          </a:p>
        </p:txBody>
      </p:sp>
      <p:sp>
        <p:nvSpPr>
          <p:cNvPr id="3" name="TextBox 2">
            <a:extLst>
              <a:ext uri="{FF2B5EF4-FFF2-40B4-BE49-F238E27FC236}">
                <a16:creationId xmlns:a16="http://schemas.microsoft.com/office/drawing/2014/main" id="{1780B1F4-B283-06F8-F6C3-8BEAB0E6BA6C}"/>
              </a:ext>
            </a:extLst>
          </p:cNvPr>
          <p:cNvSpPr txBox="1"/>
          <p:nvPr/>
        </p:nvSpPr>
        <p:spPr>
          <a:xfrm>
            <a:off x="5789564" y="4314735"/>
            <a:ext cx="5156200" cy="1938992"/>
          </a:xfrm>
          <a:prstGeom prst="rect">
            <a:avLst/>
          </a:prstGeom>
          <a:solidFill>
            <a:srgbClr val="A2CC3A"/>
          </a:solidFill>
        </p:spPr>
        <p:txBody>
          <a:bodyPr wrap="square">
            <a:spAutoFit/>
          </a:bodyPr>
          <a:lstStyle/>
          <a:p>
            <a:pPr marL="0" indent="0" algn="just"/>
            <a:r>
              <a:rPr lang="es" sz="2000" b="1" dirty="0">
                <a:solidFill>
                  <a:srgbClr val="0B582E"/>
                </a:solidFill>
                <a:highlight>
                  <a:srgbClr val="A2CC3A"/>
                </a:highlight>
              </a:rPr>
              <a:t>La compra sostenible es un método mediante el cual nos aseguramos de que los bienes y servicios que compramos sean lo más sostenibles posible, con el menor impacto ambiental y los más altos resultados sociales positivos.</a:t>
            </a:r>
          </a:p>
        </p:txBody>
      </p:sp>
      <p:pic>
        <p:nvPicPr>
          <p:cNvPr id="6" name="Picture 4" descr="Icon&#10;&#10;Description automatically generated">
            <a:extLst>
              <a:ext uri="{FF2B5EF4-FFF2-40B4-BE49-F238E27FC236}">
                <a16:creationId xmlns:a16="http://schemas.microsoft.com/office/drawing/2014/main" id="{E365ED1C-10A4-DE73-5DC1-E6F809E91149}"/>
              </a:ext>
            </a:extLst>
          </p:cNvPr>
          <p:cNvPicPr>
            <a:picLocks noChangeAspect="1"/>
          </p:cNvPicPr>
          <p:nvPr/>
        </p:nvPicPr>
        <p:blipFill>
          <a:blip r:embed="rId2"/>
          <a:stretch>
            <a:fillRect/>
          </a:stretch>
        </p:blipFill>
        <p:spPr>
          <a:xfrm>
            <a:off x="1466995" y="4569297"/>
            <a:ext cx="2152677" cy="1799199"/>
          </a:xfrm>
          <a:prstGeom prst="rect">
            <a:avLst/>
          </a:prstGeom>
        </p:spPr>
      </p:pic>
    </p:spTree>
    <p:extLst>
      <p:ext uri="{BB962C8B-B14F-4D97-AF65-F5344CB8AC3E}">
        <p14:creationId xmlns:p14="http://schemas.microsoft.com/office/powerpoint/2010/main" val="37614596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97254" y="288036"/>
            <a:ext cx="11560906" cy="2130552"/>
          </a:xfrm>
          <a:prstGeom prst="rect">
            <a:avLst/>
          </a:prstGeom>
        </p:spPr>
      </p:pic>
      <p:sp>
        <p:nvSpPr>
          <p:cNvPr id="3" name="object 3"/>
          <p:cNvSpPr txBox="1"/>
          <p:nvPr/>
        </p:nvSpPr>
        <p:spPr>
          <a:xfrm>
            <a:off x="397560" y="2640296"/>
            <a:ext cx="11536045" cy="3551229"/>
          </a:xfrm>
          <a:prstGeom prst="rect">
            <a:avLst/>
          </a:prstGeom>
        </p:spPr>
        <p:txBody>
          <a:bodyPr vert="horz" wrap="square" lIns="0" tIns="11430" rIns="0" bIns="0" rtlCol="0">
            <a:spAutoFit/>
          </a:bodyPr>
          <a:lstStyle/>
          <a:p>
            <a:pPr marL="258445" marR="5080" indent="-241300">
              <a:lnSpc>
                <a:spcPct val="116799"/>
              </a:lnSpc>
              <a:spcBef>
                <a:spcPts val="90"/>
              </a:spcBef>
            </a:pPr>
            <a:r>
              <a:rPr sz="1850" spc="15" dirty="0">
                <a:solidFill>
                  <a:srgbClr val="0B572D"/>
                </a:solidFill>
                <a:latin typeface="Arial MT"/>
                <a:cs typeface="Arial MT"/>
              </a:rPr>
              <a:t>Los productos sostenibles deben usar </a:t>
            </a:r>
            <a:r>
              <a:rPr sz="1850" spc="20" dirty="0">
                <a:solidFill>
                  <a:srgbClr val="0B572D"/>
                </a:solidFill>
                <a:latin typeface="Arial MT"/>
                <a:cs typeface="Arial MT"/>
              </a:rPr>
              <a:t>menos </a:t>
            </a:r>
            <a:r>
              <a:rPr sz="1850" spc="15" dirty="0">
                <a:solidFill>
                  <a:srgbClr val="0B572D"/>
                </a:solidFill>
                <a:latin typeface="Arial MT"/>
                <a:cs typeface="Arial MT"/>
              </a:rPr>
              <a:t>recursos </a:t>
            </a:r>
            <a:r>
              <a:rPr sz="1850" spc="10" dirty="0">
                <a:solidFill>
                  <a:srgbClr val="0B572D"/>
                </a:solidFill>
                <a:latin typeface="Arial MT"/>
                <a:cs typeface="Arial MT"/>
              </a:rPr>
              <a:t>naturales, </a:t>
            </a:r>
            <a:r>
              <a:rPr sz="1850" spc="15" dirty="0">
                <a:solidFill>
                  <a:srgbClr val="0B572D"/>
                </a:solidFill>
                <a:latin typeface="Arial MT"/>
                <a:cs typeface="Arial MT"/>
              </a:rPr>
              <a:t>contener </a:t>
            </a:r>
            <a:r>
              <a:rPr sz="1850" spc="20" dirty="0">
                <a:solidFill>
                  <a:srgbClr val="0B572D"/>
                </a:solidFill>
                <a:latin typeface="Arial MT"/>
                <a:cs typeface="Arial MT"/>
              </a:rPr>
              <a:t>menos </a:t>
            </a:r>
            <a:r>
              <a:rPr sz="1850" spc="15" dirty="0">
                <a:solidFill>
                  <a:srgbClr val="0B572D"/>
                </a:solidFill>
                <a:latin typeface="Arial MT"/>
                <a:cs typeface="Arial MT"/>
              </a:rPr>
              <a:t>materiales </a:t>
            </a:r>
            <a:r>
              <a:rPr sz="1850" spc="10" dirty="0">
                <a:solidFill>
                  <a:srgbClr val="0B572D"/>
                </a:solidFill>
                <a:latin typeface="Arial MT"/>
                <a:cs typeface="Arial MT"/>
              </a:rPr>
              <a:t>peligrosos, </a:t>
            </a:r>
            <a:r>
              <a:rPr sz="1850" spc="15" dirty="0">
                <a:solidFill>
                  <a:srgbClr val="0B572D"/>
                </a:solidFill>
                <a:latin typeface="Arial MT"/>
                <a:cs typeface="Arial MT"/>
              </a:rPr>
              <a:t> tener una vida </a:t>
            </a:r>
            <a:r>
              <a:rPr sz="1850" spc="10" dirty="0">
                <a:solidFill>
                  <a:srgbClr val="0B572D"/>
                </a:solidFill>
                <a:latin typeface="Arial MT"/>
                <a:cs typeface="Arial MT"/>
              </a:rPr>
              <a:t>útil </a:t>
            </a:r>
            <a:r>
              <a:rPr sz="1850" spc="20" dirty="0">
                <a:solidFill>
                  <a:srgbClr val="0B572D"/>
                </a:solidFill>
                <a:latin typeface="Arial MT"/>
                <a:cs typeface="Arial MT"/>
              </a:rPr>
              <a:t>más </a:t>
            </a:r>
            <a:r>
              <a:rPr sz="1850" spc="10" dirty="0">
                <a:solidFill>
                  <a:srgbClr val="0B572D"/>
                </a:solidFill>
                <a:latin typeface="Arial MT"/>
                <a:cs typeface="Arial MT"/>
              </a:rPr>
              <a:t>larga, </a:t>
            </a:r>
            <a:r>
              <a:rPr sz="1850" spc="15" dirty="0">
                <a:solidFill>
                  <a:srgbClr val="0B572D"/>
                </a:solidFill>
                <a:latin typeface="Arial MT"/>
                <a:cs typeface="Arial MT"/>
              </a:rPr>
              <a:t>consumir </a:t>
            </a:r>
            <a:r>
              <a:rPr sz="1850" spc="20" dirty="0">
                <a:solidFill>
                  <a:srgbClr val="0B572D"/>
                </a:solidFill>
                <a:latin typeface="Arial MT"/>
                <a:cs typeface="Arial MT"/>
              </a:rPr>
              <a:t>menos </a:t>
            </a:r>
            <a:r>
              <a:rPr sz="1850" spc="15" dirty="0">
                <a:solidFill>
                  <a:srgbClr val="0B572D"/>
                </a:solidFill>
                <a:latin typeface="Arial MT"/>
                <a:cs typeface="Arial MT"/>
              </a:rPr>
              <a:t>energía o agua en </a:t>
            </a:r>
            <a:r>
              <a:rPr sz="1850" spc="10" dirty="0">
                <a:solidFill>
                  <a:srgbClr val="0B572D"/>
                </a:solidFill>
                <a:latin typeface="Arial MT"/>
                <a:cs typeface="Arial MT"/>
              </a:rPr>
              <a:t>la </a:t>
            </a:r>
            <a:r>
              <a:rPr sz="1850" spc="15" dirty="0">
                <a:solidFill>
                  <a:srgbClr val="0B572D"/>
                </a:solidFill>
                <a:latin typeface="Arial MT"/>
                <a:cs typeface="Arial MT"/>
              </a:rPr>
              <a:t>producción o </a:t>
            </a:r>
            <a:r>
              <a:rPr sz="1850" spc="10" dirty="0">
                <a:solidFill>
                  <a:srgbClr val="0B572D"/>
                </a:solidFill>
                <a:latin typeface="Arial MT"/>
                <a:cs typeface="Arial MT"/>
              </a:rPr>
              <a:t>el </a:t>
            </a:r>
            <a:r>
              <a:rPr sz="1850" spc="15" dirty="0">
                <a:solidFill>
                  <a:srgbClr val="0B572D"/>
                </a:solidFill>
                <a:latin typeface="Arial MT"/>
                <a:cs typeface="Arial MT"/>
              </a:rPr>
              <a:t>uso, poder </a:t>
            </a:r>
            <a:r>
              <a:rPr sz="1850" spc="10" dirty="0">
                <a:solidFill>
                  <a:srgbClr val="0B572D"/>
                </a:solidFill>
                <a:latin typeface="Arial MT"/>
                <a:cs typeface="Arial MT"/>
              </a:rPr>
              <a:t>reutilizarse </a:t>
            </a:r>
            <a:r>
              <a:rPr sz="1850" spc="-500" dirty="0">
                <a:solidFill>
                  <a:srgbClr val="0B572D"/>
                </a:solidFill>
                <a:latin typeface="Arial MT"/>
                <a:cs typeface="Arial MT"/>
              </a:rPr>
              <a:t> </a:t>
            </a:r>
            <a:r>
              <a:rPr sz="1850" spc="15" dirty="0">
                <a:solidFill>
                  <a:srgbClr val="0B572D"/>
                </a:solidFill>
                <a:latin typeface="Arial MT"/>
                <a:cs typeface="Arial MT"/>
              </a:rPr>
              <a:t>o</a:t>
            </a:r>
            <a:r>
              <a:rPr sz="1850" spc="5" dirty="0">
                <a:solidFill>
                  <a:srgbClr val="0B572D"/>
                </a:solidFill>
                <a:latin typeface="Arial MT"/>
                <a:cs typeface="Arial MT"/>
              </a:rPr>
              <a:t> </a:t>
            </a:r>
            <a:r>
              <a:rPr sz="1850" spc="10" dirty="0">
                <a:solidFill>
                  <a:srgbClr val="0B572D"/>
                </a:solidFill>
                <a:latin typeface="Arial MT"/>
                <a:cs typeface="Arial MT"/>
              </a:rPr>
              <a:t>reciclarse</a:t>
            </a:r>
            <a:r>
              <a:rPr sz="1850" spc="5" dirty="0">
                <a:solidFill>
                  <a:srgbClr val="0B572D"/>
                </a:solidFill>
                <a:latin typeface="Arial MT"/>
                <a:cs typeface="Arial MT"/>
              </a:rPr>
              <a:t> </a:t>
            </a:r>
            <a:r>
              <a:rPr sz="1850" spc="10" dirty="0">
                <a:solidFill>
                  <a:srgbClr val="0B572D"/>
                </a:solidFill>
                <a:latin typeface="Arial MT"/>
                <a:cs typeface="Arial MT"/>
              </a:rPr>
              <a:t>al </a:t>
            </a:r>
            <a:r>
              <a:rPr sz="1850" spc="15" dirty="0">
                <a:solidFill>
                  <a:srgbClr val="0B572D"/>
                </a:solidFill>
                <a:latin typeface="Arial MT"/>
                <a:cs typeface="Arial MT"/>
              </a:rPr>
              <a:t>desecharlos</a:t>
            </a:r>
            <a:r>
              <a:rPr sz="1850" spc="5" dirty="0">
                <a:solidFill>
                  <a:srgbClr val="0B572D"/>
                </a:solidFill>
                <a:latin typeface="Arial MT"/>
                <a:cs typeface="Arial MT"/>
              </a:rPr>
              <a:t> </a:t>
            </a:r>
            <a:r>
              <a:rPr sz="1850" spc="10" dirty="0">
                <a:solidFill>
                  <a:srgbClr val="0B572D"/>
                </a:solidFill>
                <a:latin typeface="Arial MT"/>
                <a:cs typeface="Arial MT"/>
              </a:rPr>
              <a:t>y,</a:t>
            </a:r>
            <a:r>
              <a:rPr sz="1850" spc="15" dirty="0">
                <a:solidFill>
                  <a:srgbClr val="0B572D"/>
                </a:solidFill>
                <a:latin typeface="Arial MT"/>
                <a:cs typeface="Arial MT"/>
              </a:rPr>
              <a:t> por</a:t>
            </a:r>
            <a:r>
              <a:rPr sz="1850" spc="5" dirty="0">
                <a:solidFill>
                  <a:srgbClr val="0B572D"/>
                </a:solidFill>
                <a:latin typeface="Arial MT"/>
                <a:cs typeface="Arial MT"/>
              </a:rPr>
              <a:t> </a:t>
            </a:r>
            <a:r>
              <a:rPr sz="1850" spc="10" dirty="0">
                <a:solidFill>
                  <a:srgbClr val="0B572D"/>
                </a:solidFill>
                <a:latin typeface="Arial MT"/>
                <a:cs typeface="Arial MT"/>
              </a:rPr>
              <a:t>último,</a:t>
            </a:r>
            <a:r>
              <a:rPr sz="1850" spc="5" dirty="0">
                <a:solidFill>
                  <a:srgbClr val="0B572D"/>
                </a:solidFill>
                <a:latin typeface="Arial MT"/>
                <a:cs typeface="Arial MT"/>
              </a:rPr>
              <a:t> </a:t>
            </a:r>
            <a:r>
              <a:rPr sz="1850" spc="15" dirty="0">
                <a:solidFill>
                  <a:srgbClr val="0B572D"/>
                </a:solidFill>
                <a:latin typeface="Arial MT"/>
                <a:cs typeface="Arial MT"/>
              </a:rPr>
              <a:t>generar</a:t>
            </a:r>
            <a:r>
              <a:rPr sz="1850" spc="10" dirty="0">
                <a:solidFill>
                  <a:srgbClr val="0B572D"/>
                </a:solidFill>
                <a:latin typeface="Arial MT"/>
                <a:cs typeface="Arial MT"/>
              </a:rPr>
              <a:t> </a:t>
            </a:r>
            <a:r>
              <a:rPr sz="1850" spc="20" dirty="0">
                <a:solidFill>
                  <a:srgbClr val="0B572D"/>
                </a:solidFill>
                <a:latin typeface="Arial MT"/>
                <a:cs typeface="Arial MT"/>
              </a:rPr>
              <a:t>menos</a:t>
            </a:r>
            <a:r>
              <a:rPr sz="1850" spc="5" dirty="0">
                <a:solidFill>
                  <a:srgbClr val="0B572D"/>
                </a:solidFill>
                <a:latin typeface="Arial MT"/>
                <a:cs typeface="Arial MT"/>
              </a:rPr>
              <a:t> </a:t>
            </a:r>
            <a:r>
              <a:rPr sz="1850" spc="15" dirty="0">
                <a:solidFill>
                  <a:srgbClr val="0B572D"/>
                </a:solidFill>
                <a:latin typeface="Arial MT"/>
                <a:cs typeface="Arial MT"/>
              </a:rPr>
              <a:t>desechos</a:t>
            </a:r>
            <a:r>
              <a:rPr sz="1850" spc="10" dirty="0">
                <a:solidFill>
                  <a:srgbClr val="0B572D"/>
                </a:solidFill>
                <a:latin typeface="Arial MT"/>
                <a:cs typeface="Arial MT"/>
              </a:rPr>
              <a:t> al</a:t>
            </a:r>
            <a:r>
              <a:rPr sz="1850" spc="5" dirty="0">
                <a:solidFill>
                  <a:srgbClr val="0B572D"/>
                </a:solidFill>
                <a:latin typeface="Arial MT"/>
                <a:cs typeface="Arial MT"/>
              </a:rPr>
              <a:t> </a:t>
            </a:r>
            <a:r>
              <a:rPr sz="1850" spc="10" dirty="0">
                <a:solidFill>
                  <a:srgbClr val="0B572D"/>
                </a:solidFill>
                <a:latin typeface="Arial MT"/>
                <a:cs typeface="Arial MT"/>
              </a:rPr>
              <a:t>final</a:t>
            </a:r>
            <a:r>
              <a:rPr sz="1850" spc="5" dirty="0">
                <a:solidFill>
                  <a:srgbClr val="0B572D"/>
                </a:solidFill>
                <a:latin typeface="Arial MT"/>
                <a:cs typeface="Arial MT"/>
              </a:rPr>
              <a:t> </a:t>
            </a:r>
            <a:r>
              <a:rPr sz="1850" spc="15" dirty="0">
                <a:solidFill>
                  <a:srgbClr val="0B572D"/>
                </a:solidFill>
                <a:latin typeface="Arial MT"/>
                <a:cs typeface="Arial MT"/>
              </a:rPr>
              <a:t>de</a:t>
            </a:r>
            <a:r>
              <a:rPr sz="1850" spc="10" dirty="0">
                <a:solidFill>
                  <a:srgbClr val="0B572D"/>
                </a:solidFill>
                <a:latin typeface="Arial MT"/>
                <a:cs typeface="Arial MT"/>
              </a:rPr>
              <a:t> </a:t>
            </a:r>
            <a:r>
              <a:rPr sz="1850" spc="15" dirty="0">
                <a:solidFill>
                  <a:srgbClr val="0B572D"/>
                </a:solidFill>
                <a:latin typeface="Arial MT"/>
                <a:cs typeface="Arial MT"/>
              </a:rPr>
              <a:t>su</a:t>
            </a:r>
            <a:r>
              <a:rPr sz="1850" spc="5" dirty="0">
                <a:solidFill>
                  <a:srgbClr val="0B572D"/>
                </a:solidFill>
                <a:latin typeface="Arial MT"/>
                <a:cs typeface="Arial MT"/>
              </a:rPr>
              <a:t> </a:t>
            </a:r>
            <a:r>
              <a:rPr sz="1850" spc="15" dirty="0">
                <a:solidFill>
                  <a:srgbClr val="0B572D"/>
                </a:solidFill>
                <a:latin typeface="Arial MT"/>
                <a:cs typeface="Arial MT"/>
              </a:rPr>
              <a:t>vida</a:t>
            </a:r>
            <a:r>
              <a:rPr sz="1850" spc="10" dirty="0">
                <a:solidFill>
                  <a:srgbClr val="0B572D"/>
                </a:solidFill>
                <a:latin typeface="Arial MT"/>
                <a:cs typeface="Arial MT"/>
              </a:rPr>
              <a:t> </a:t>
            </a:r>
            <a:r>
              <a:rPr sz="1850" spc="10" dirty="0" err="1">
                <a:solidFill>
                  <a:srgbClr val="0B572D"/>
                </a:solidFill>
                <a:latin typeface="Arial MT"/>
                <a:cs typeface="Arial MT"/>
              </a:rPr>
              <a:t>útil</a:t>
            </a:r>
            <a:r>
              <a:rPr sz="1850" spc="10" dirty="0">
                <a:solidFill>
                  <a:srgbClr val="0B572D"/>
                </a:solidFill>
                <a:latin typeface="Arial MT"/>
                <a:cs typeface="Arial MT"/>
              </a:rPr>
              <a:t>.</a:t>
            </a:r>
            <a:endParaRPr lang="es-ES" sz="1850" spc="10" dirty="0">
              <a:solidFill>
                <a:srgbClr val="0B572D"/>
              </a:solidFill>
              <a:latin typeface="Arial MT"/>
              <a:cs typeface="Arial MT"/>
            </a:endParaRPr>
          </a:p>
          <a:p>
            <a:pPr marL="258445" marR="5080" indent="-241300">
              <a:lnSpc>
                <a:spcPct val="116799"/>
              </a:lnSpc>
              <a:spcBef>
                <a:spcPts val="90"/>
              </a:spcBef>
            </a:pPr>
            <a:endParaRPr sz="3100" dirty="0">
              <a:latin typeface="Arial MT"/>
              <a:cs typeface="Arial MT"/>
            </a:endParaRPr>
          </a:p>
          <a:p>
            <a:pPr marL="258445" marR="577215" indent="-241300">
              <a:lnSpc>
                <a:spcPct val="116799"/>
              </a:lnSpc>
            </a:pPr>
            <a:r>
              <a:rPr sz="1850" spc="15" dirty="0">
                <a:solidFill>
                  <a:srgbClr val="0B572D"/>
                </a:solidFill>
                <a:latin typeface="Arial MT"/>
                <a:cs typeface="Arial MT"/>
              </a:rPr>
              <a:t>La compra sostenible no se </a:t>
            </a:r>
            <a:r>
              <a:rPr sz="1850" spc="10" dirty="0">
                <a:solidFill>
                  <a:srgbClr val="0B572D"/>
                </a:solidFill>
                <a:latin typeface="Arial MT"/>
                <a:cs typeface="Arial MT"/>
              </a:rPr>
              <a:t>trata </a:t>
            </a:r>
            <a:r>
              <a:rPr sz="1850" spc="15" dirty="0">
                <a:solidFill>
                  <a:srgbClr val="0B572D"/>
                </a:solidFill>
                <a:latin typeface="Arial MT"/>
                <a:cs typeface="Arial MT"/>
              </a:rPr>
              <a:t>solo de </a:t>
            </a:r>
            <a:r>
              <a:rPr sz="1850" spc="10" dirty="0">
                <a:solidFill>
                  <a:srgbClr val="0B572D"/>
                </a:solidFill>
                <a:latin typeface="Arial MT"/>
                <a:cs typeface="Arial MT"/>
              </a:rPr>
              <a:t>la </a:t>
            </a:r>
            <a:r>
              <a:rPr sz="1850" spc="15" dirty="0">
                <a:solidFill>
                  <a:srgbClr val="0B572D"/>
                </a:solidFill>
                <a:latin typeface="Arial MT"/>
                <a:cs typeface="Arial MT"/>
              </a:rPr>
              <a:t>representación de </a:t>
            </a:r>
            <a:r>
              <a:rPr sz="1850" spc="10" dirty="0">
                <a:solidFill>
                  <a:srgbClr val="0B572D"/>
                </a:solidFill>
                <a:latin typeface="Arial MT"/>
                <a:cs typeface="Arial MT"/>
              </a:rPr>
              <a:t>la </a:t>
            </a:r>
            <a:r>
              <a:rPr sz="1850" spc="15" dirty="0">
                <a:solidFill>
                  <a:srgbClr val="0B572D"/>
                </a:solidFill>
                <a:latin typeface="Arial MT"/>
                <a:cs typeface="Arial MT"/>
              </a:rPr>
              <a:t>compra de 'productos </a:t>
            </a:r>
            <a:r>
              <a:rPr sz="1850" spc="10" dirty="0">
                <a:solidFill>
                  <a:srgbClr val="0B572D"/>
                </a:solidFill>
                <a:latin typeface="Arial MT"/>
                <a:cs typeface="Arial MT"/>
              </a:rPr>
              <a:t>ecológicos', </a:t>
            </a:r>
            <a:r>
              <a:rPr sz="1850" spc="15" dirty="0">
                <a:solidFill>
                  <a:srgbClr val="0B572D"/>
                </a:solidFill>
                <a:latin typeface="Arial MT"/>
                <a:cs typeface="Arial MT"/>
              </a:rPr>
              <a:t>se </a:t>
            </a:r>
            <a:r>
              <a:rPr sz="1850" spc="20" dirty="0">
                <a:solidFill>
                  <a:srgbClr val="0B572D"/>
                </a:solidFill>
                <a:latin typeface="Arial MT"/>
                <a:cs typeface="Arial MT"/>
              </a:rPr>
              <a:t> </a:t>
            </a:r>
            <a:r>
              <a:rPr sz="1850" spc="10" dirty="0">
                <a:solidFill>
                  <a:srgbClr val="0B572D"/>
                </a:solidFill>
                <a:latin typeface="Arial MT"/>
                <a:cs typeface="Arial MT"/>
              </a:rPr>
              <a:t>trata </a:t>
            </a:r>
            <a:r>
              <a:rPr sz="1850" spc="15" dirty="0">
                <a:solidFill>
                  <a:srgbClr val="0B572D"/>
                </a:solidFill>
                <a:latin typeface="Arial MT"/>
                <a:cs typeface="Arial MT"/>
              </a:rPr>
              <a:t>de</a:t>
            </a:r>
            <a:r>
              <a:rPr sz="1850" spc="10" dirty="0">
                <a:solidFill>
                  <a:srgbClr val="0B572D"/>
                </a:solidFill>
                <a:latin typeface="Arial MT"/>
                <a:cs typeface="Arial MT"/>
              </a:rPr>
              <a:t> </a:t>
            </a:r>
            <a:r>
              <a:rPr sz="1850" spc="15" dirty="0">
                <a:solidFill>
                  <a:srgbClr val="0B572D"/>
                </a:solidFill>
                <a:latin typeface="Arial MT"/>
                <a:cs typeface="Arial MT"/>
              </a:rPr>
              <a:t>minimizar</a:t>
            </a:r>
            <a:r>
              <a:rPr sz="1850" spc="10" dirty="0">
                <a:solidFill>
                  <a:srgbClr val="0B572D"/>
                </a:solidFill>
                <a:latin typeface="Arial MT"/>
                <a:cs typeface="Arial MT"/>
              </a:rPr>
              <a:t> los</a:t>
            </a:r>
            <a:r>
              <a:rPr sz="1850" spc="15" dirty="0">
                <a:solidFill>
                  <a:srgbClr val="0B572D"/>
                </a:solidFill>
                <a:latin typeface="Arial MT"/>
                <a:cs typeface="Arial MT"/>
              </a:rPr>
              <a:t> efectos</a:t>
            </a:r>
            <a:r>
              <a:rPr sz="1850" spc="10" dirty="0">
                <a:solidFill>
                  <a:srgbClr val="0B572D"/>
                </a:solidFill>
                <a:latin typeface="Arial MT"/>
                <a:cs typeface="Arial MT"/>
              </a:rPr>
              <a:t> </a:t>
            </a:r>
            <a:r>
              <a:rPr sz="1850" spc="15" dirty="0">
                <a:solidFill>
                  <a:srgbClr val="0B572D"/>
                </a:solidFill>
                <a:latin typeface="Arial MT"/>
                <a:cs typeface="Arial MT"/>
              </a:rPr>
              <a:t>socioeconómicos</a:t>
            </a:r>
            <a:r>
              <a:rPr sz="1850" spc="10" dirty="0">
                <a:solidFill>
                  <a:srgbClr val="0B572D"/>
                </a:solidFill>
                <a:latin typeface="Arial MT"/>
                <a:cs typeface="Arial MT"/>
              </a:rPr>
              <a:t> </a:t>
            </a:r>
            <a:r>
              <a:rPr sz="1850" spc="15" dirty="0">
                <a:solidFill>
                  <a:srgbClr val="0B572D"/>
                </a:solidFill>
                <a:latin typeface="Arial MT"/>
                <a:cs typeface="Arial MT"/>
              </a:rPr>
              <a:t>negativos</a:t>
            </a:r>
            <a:r>
              <a:rPr sz="1850" spc="10" dirty="0">
                <a:solidFill>
                  <a:srgbClr val="0B572D"/>
                </a:solidFill>
                <a:latin typeface="Arial MT"/>
                <a:cs typeface="Arial MT"/>
              </a:rPr>
              <a:t> </a:t>
            </a:r>
            <a:r>
              <a:rPr sz="1850" spc="15" dirty="0">
                <a:solidFill>
                  <a:srgbClr val="0B572D"/>
                </a:solidFill>
                <a:latin typeface="Arial MT"/>
                <a:cs typeface="Arial MT"/>
              </a:rPr>
              <a:t>de </a:t>
            </a:r>
            <a:r>
              <a:rPr sz="1850" spc="10" dirty="0">
                <a:solidFill>
                  <a:srgbClr val="0B572D"/>
                </a:solidFill>
                <a:latin typeface="Arial MT"/>
                <a:cs typeface="Arial MT"/>
              </a:rPr>
              <a:t>la </a:t>
            </a:r>
            <a:r>
              <a:rPr sz="1850" spc="15" dirty="0">
                <a:solidFill>
                  <a:srgbClr val="0B572D"/>
                </a:solidFill>
                <a:latin typeface="Arial MT"/>
                <a:cs typeface="Arial MT"/>
              </a:rPr>
              <a:t>decisión</a:t>
            </a:r>
            <a:r>
              <a:rPr sz="1850" spc="10" dirty="0">
                <a:solidFill>
                  <a:srgbClr val="0B572D"/>
                </a:solidFill>
                <a:latin typeface="Arial MT"/>
                <a:cs typeface="Arial MT"/>
              </a:rPr>
              <a:t> </a:t>
            </a:r>
            <a:r>
              <a:rPr sz="1850" spc="15" dirty="0">
                <a:solidFill>
                  <a:srgbClr val="0B572D"/>
                </a:solidFill>
                <a:latin typeface="Arial MT"/>
                <a:cs typeface="Arial MT"/>
              </a:rPr>
              <a:t>de</a:t>
            </a:r>
            <a:r>
              <a:rPr sz="1850" spc="10" dirty="0">
                <a:solidFill>
                  <a:srgbClr val="0B572D"/>
                </a:solidFill>
                <a:latin typeface="Arial MT"/>
                <a:cs typeface="Arial MT"/>
              </a:rPr>
              <a:t> </a:t>
            </a:r>
            <a:r>
              <a:rPr sz="1850" spc="15" dirty="0">
                <a:solidFill>
                  <a:srgbClr val="0B572D"/>
                </a:solidFill>
                <a:latin typeface="Arial MT"/>
                <a:cs typeface="Arial MT"/>
              </a:rPr>
              <a:t>compra de</a:t>
            </a:r>
            <a:r>
              <a:rPr sz="1850" spc="10" dirty="0">
                <a:solidFill>
                  <a:srgbClr val="0B572D"/>
                </a:solidFill>
                <a:latin typeface="Arial MT"/>
                <a:cs typeface="Arial MT"/>
              </a:rPr>
              <a:t> </a:t>
            </a:r>
            <a:r>
              <a:rPr sz="1850" spc="15" dirty="0">
                <a:solidFill>
                  <a:srgbClr val="0B572D"/>
                </a:solidFill>
                <a:latin typeface="Arial MT"/>
                <a:cs typeface="Arial MT"/>
              </a:rPr>
              <a:t>una</a:t>
            </a:r>
            <a:r>
              <a:rPr sz="1850" spc="10" dirty="0">
                <a:solidFill>
                  <a:srgbClr val="0B572D"/>
                </a:solidFill>
                <a:latin typeface="Arial MT"/>
                <a:cs typeface="Arial MT"/>
              </a:rPr>
              <a:t> </a:t>
            </a:r>
            <a:r>
              <a:rPr sz="1850" spc="15" dirty="0" err="1">
                <a:solidFill>
                  <a:srgbClr val="0B572D"/>
                </a:solidFill>
                <a:latin typeface="Arial MT"/>
                <a:cs typeface="Arial MT"/>
              </a:rPr>
              <a:t>empresa</a:t>
            </a:r>
            <a:r>
              <a:rPr sz="1850" spc="15" dirty="0">
                <a:solidFill>
                  <a:srgbClr val="0B572D"/>
                </a:solidFill>
                <a:latin typeface="Arial MT"/>
                <a:cs typeface="Arial MT"/>
              </a:rPr>
              <a:t>.</a:t>
            </a:r>
            <a:endParaRPr lang="es-ES" sz="1850" spc="15" dirty="0">
              <a:solidFill>
                <a:srgbClr val="0B572D"/>
              </a:solidFill>
              <a:latin typeface="Arial MT"/>
              <a:cs typeface="Arial MT"/>
            </a:endParaRPr>
          </a:p>
          <a:p>
            <a:pPr marL="258445" marR="577215" indent="-241300">
              <a:lnSpc>
                <a:spcPct val="116799"/>
              </a:lnSpc>
            </a:pPr>
            <a:endParaRPr lang="es-ES" sz="1850" dirty="0">
              <a:latin typeface="Arial MT"/>
              <a:cs typeface="Arial MT"/>
            </a:endParaRPr>
          </a:p>
          <a:p>
            <a:pPr marL="258445" marR="577215" indent="-241300">
              <a:lnSpc>
                <a:spcPct val="116799"/>
              </a:lnSpc>
            </a:pPr>
            <a:r>
              <a:rPr sz="1850" spc="20" dirty="0">
                <a:solidFill>
                  <a:srgbClr val="0B572D"/>
                </a:solidFill>
                <a:latin typeface="Arial MT"/>
                <a:cs typeface="Arial MT"/>
              </a:rPr>
              <a:t>Como </a:t>
            </a:r>
            <a:r>
              <a:rPr sz="1850" spc="15" dirty="0">
                <a:solidFill>
                  <a:srgbClr val="0B572D"/>
                </a:solidFill>
                <a:latin typeface="Arial MT"/>
                <a:cs typeface="Arial MT"/>
              </a:rPr>
              <a:t>empresa, tomar decisiones de compra sostenibles </a:t>
            </a:r>
            <a:r>
              <a:rPr sz="1850" spc="10" dirty="0">
                <a:solidFill>
                  <a:srgbClr val="0B572D"/>
                </a:solidFill>
                <a:latin typeface="Arial MT"/>
                <a:cs typeface="Arial MT"/>
              </a:rPr>
              <a:t>le </a:t>
            </a:r>
            <a:r>
              <a:rPr sz="1850" spc="15" dirty="0">
                <a:solidFill>
                  <a:srgbClr val="0B572D"/>
                </a:solidFill>
                <a:latin typeface="Arial MT"/>
                <a:cs typeface="Arial MT"/>
              </a:rPr>
              <a:t>brinda </a:t>
            </a:r>
            <a:r>
              <a:rPr sz="1850" spc="10" dirty="0">
                <a:solidFill>
                  <a:srgbClr val="0B572D"/>
                </a:solidFill>
                <a:latin typeface="Arial MT"/>
                <a:cs typeface="Arial MT"/>
              </a:rPr>
              <a:t>la </a:t>
            </a:r>
            <a:r>
              <a:rPr sz="1850" spc="15" dirty="0">
                <a:solidFill>
                  <a:srgbClr val="0B572D"/>
                </a:solidFill>
                <a:latin typeface="Arial MT"/>
                <a:cs typeface="Arial MT"/>
              </a:rPr>
              <a:t>capacidad de minimizar </a:t>
            </a:r>
            <a:r>
              <a:rPr sz="1850" spc="10" dirty="0">
                <a:solidFill>
                  <a:srgbClr val="0B572D"/>
                </a:solidFill>
                <a:latin typeface="Arial MT"/>
                <a:cs typeface="Arial MT"/>
              </a:rPr>
              <a:t>los </a:t>
            </a:r>
            <a:r>
              <a:rPr sz="1850" spc="15" dirty="0">
                <a:solidFill>
                  <a:srgbClr val="0B572D"/>
                </a:solidFill>
                <a:latin typeface="Arial MT"/>
                <a:cs typeface="Arial MT"/>
              </a:rPr>
              <a:t>impactos </a:t>
            </a:r>
            <a:r>
              <a:rPr sz="1850" spc="-505" dirty="0">
                <a:solidFill>
                  <a:srgbClr val="0B572D"/>
                </a:solidFill>
                <a:latin typeface="Arial MT"/>
                <a:cs typeface="Arial MT"/>
              </a:rPr>
              <a:t> </a:t>
            </a:r>
            <a:r>
              <a:rPr sz="1850" spc="15" dirty="0">
                <a:solidFill>
                  <a:srgbClr val="0B572D"/>
                </a:solidFill>
                <a:latin typeface="Arial MT"/>
                <a:cs typeface="Arial MT"/>
              </a:rPr>
              <a:t>negativos e </a:t>
            </a:r>
            <a:r>
              <a:rPr sz="1850" spc="10" dirty="0">
                <a:solidFill>
                  <a:srgbClr val="0B572D"/>
                </a:solidFill>
                <a:latin typeface="Arial MT"/>
                <a:cs typeface="Arial MT"/>
              </a:rPr>
              <a:t>indirectos </a:t>
            </a:r>
            <a:r>
              <a:rPr sz="1850" spc="15" dirty="0">
                <a:solidFill>
                  <a:srgbClr val="0B572D"/>
                </a:solidFill>
                <a:latin typeface="Arial MT"/>
                <a:cs typeface="Arial MT"/>
              </a:rPr>
              <a:t>de su organización, sus operaciones y </a:t>
            </a:r>
            <a:r>
              <a:rPr sz="1850" spc="10" dirty="0">
                <a:solidFill>
                  <a:srgbClr val="0B572D"/>
                </a:solidFill>
                <a:latin typeface="Arial MT"/>
                <a:cs typeface="Arial MT"/>
              </a:rPr>
              <a:t>los servicios </a:t>
            </a:r>
            <a:r>
              <a:rPr sz="1850" spc="15" dirty="0">
                <a:solidFill>
                  <a:srgbClr val="0B572D"/>
                </a:solidFill>
                <a:latin typeface="Arial MT"/>
                <a:cs typeface="Arial MT"/>
              </a:rPr>
              <a:t>que brinda en </a:t>
            </a:r>
            <a:r>
              <a:rPr sz="1850" spc="10" dirty="0">
                <a:solidFill>
                  <a:srgbClr val="0B572D"/>
                </a:solidFill>
                <a:latin typeface="Arial MT"/>
                <a:cs typeface="Arial MT"/>
              </a:rPr>
              <a:t>el </a:t>
            </a:r>
            <a:r>
              <a:rPr sz="1850" spc="15" dirty="0">
                <a:solidFill>
                  <a:srgbClr val="0B572D"/>
                </a:solidFill>
                <a:latin typeface="Arial MT"/>
                <a:cs typeface="Arial MT"/>
              </a:rPr>
              <a:t>medio </a:t>
            </a:r>
            <a:r>
              <a:rPr sz="1850" spc="20" dirty="0">
                <a:solidFill>
                  <a:srgbClr val="0B572D"/>
                </a:solidFill>
                <a:latin typeface="Arial MT"/>
                <a:cs typeface="Arial MT"/>
              </a:rPr>
              <a:t> </a:t>
            </a:r>
            <a:r>
              <a:rPr sz="1850" spc="15" dirty="0">
                <a:solidFill>
                  <a:srgbClr val="0B572D"/>
                </a:solidFill>
                <a:latin typeface="Arial MT"/>
                <a:cs typeface="Arial MT"/>
              </a:rPr>
              <a:t>ambiente.</a:t>
            </a:r>
            <a:endParaRPr sz="1850" dirty="0">
              <a:latin typeface="Arial MT"/>
              <a:cs typeface="Arial MT"/>
            </a:endParaRPr>
          </a:p>
        </p:txBody>
      </p:sp>
      <p:sp>
        <p:nvSpPr>
          <p:cNvPr id="7" name="object 7"/>
          <p:cNvSpPr txBox="1"/>
          <p:nvPr/>
        </p:nvSpPr>
        <p:spPr>
          <a:xfrm>
            <a:off x="8370619" y="6425446"/>
            <a:ext cx="2820670" cy="142240"/>
          </a:xfrm>
          <a:prstGeom prst="rect">
            <a:avLst/>
          </a:prstGeom>
        </p:spPr>
        <p:txBody>
          <a:bodyPr vert="horz" wrap="square" lIns="0" tIns="5080" rIns="0" bIns="0" rtlCol="0">
            <a:spAutoFit/>
          </a:bodyPr>
          <a:lstStyle/>
          <a:p>
            <a:pPr marL="12700">
              <a:lnSpc>
                <a:spcPct val="100000"/>
              </a:lnSpc>
              <a:spcBef>
                <a:spcPts val="40"/>
              </a:spcBef>
            </a:pPr>
            <a:r>
              <a:rPr sz="800" spc="10" dirty="0">
                <a:latin typeface="Arial MT"/>
                <a:cs typeface="Arial MT"/>
              </a:rPr>
              <a:t>FUTUROS </a:t>
            </a:r>
            <a:r>
              <a:rPr sz="800" b="1" spc="10" dirty="0">
                <a:solidFill>
                  <a:srgbClr val="0B572D"/>
                </a:solidFill>
                <a:latin typeface="Arial"/>
                <a:cs typeface="Arial"/>
              </a:rPr>
              <a:t>SOSTENIBLES </a:t>
            </a:r>
            <a:r>
              <a:rPr sz="800" spc="10" dirty="0">
                <a:solidFill>
                  <a:srgbClr val="0B572D"/>
                </a:solidFill>
                <a:latin typeface="Arial MT"/>
                <a:cs typeface="Arial MT"/>
              </a:rPr>
              <a:t>PARA</a:t>
            </a:r>
            <a:r>
              <a:rPr sz="800" spc="15" dirty="0">
                <a:solidFill>
                  <a:srgbClr val="0B572D"/>
                </a:solidFill>
                <a:latin typeface="Arial MT"/>
                <a:cs typeface="Arial MT"/>
              </a:rPr>
              <a:t> </a:t>
            </a:r>
            <a:r>
              <a:rPr sz="800" spc="10" dirty="0">
                <a:solidFill>
                  <a:srgbClr val="0B572D"/>
                </a:solidFill>
                <a:latin typeface="Arial MT"/>
                <a:cs typeface="Arial MT"/>
              </a:rPr>
              <a:t>EMPRESAS EMPRESAS</a:t>
            </a:r>
            <a:endParaRPr sz="800">
              <a:latin typeface="Arial MT"/>
              <a:cs typeface="Arial MT"/>
            </a:endParaRPr>
          </a:p>
        </p:txBody>
      </p:sp>
      <p:sp>
        <p:nvSpPr>
          <p:cNvPr id="4" name="object 4"/>
          <p:cNvSpPr txBox="1">
            <a:spLocks noGrp="1"/>
          </p:cNvSpPr>
          <p:nvPr>
            <p:ph type="title"/>
          </p:nvPr>
        </p:nvSpPr>
        <p:spPr>
          <a:xfrm>
            <a:off x="657104" y="654307"/>
            <a:ext cx="5772150" cy="476884"/>
          </a:xfrm>
          <a:prstGeom prst="rect">
            <a:avLst/>
          </a:prstGeom>
        </p:spPr>
        <p:txBody>
          <a:bodyPr vert="horz" wrap="square" lIns="0" tIns="13970" rIns="0" bIns="0" rtlCol="0">
            <a:spAutoFit/>
          </a:bodyPr>
          <a:lstStyle/>
          <a:p>
            <a:pPr marL="12700">
              <a:lnSpc>
                <a:spcPct val="100000"/>
              </a:lnSpc>
              <a:spcBef>
                <a:spcPts val="110"/>
              </a:spcBef>
            </a:pPr>
            <a:r>
              <a:rPr sz="2950" b="1" spc="5" dirty="0">
                <a:solidFill>
                  <a:srgbClr val="FFFFFF"/>
                </a:solidFill>
                <a:latin typeface="Arial"/>
                <a:cs typeface="Arial"/>
              </a:rPr>
              <a:t>¿Qué</a:t>
            </a:r>
            <a:r>
              <a:rPr sz="2950" b="1" spc="-20" dirty="0">
                <a:solidFill>
                  <a:srgbClr val="FFFFFF"/>
                </a:solidFill>
                <a:latin typeface="Arial"/>
                <a:cs typeface="Arial"/>
              </a:rPr>
              <a:t> </a:t>
            </a:r>
            <a:r>
              <a:rPr sz="2950" b="1" spc="5" dirty="0">
                <a:solidFill>
                  <a:srgbClr val="FFFFFF"/>
                </a:solidFill>
                <a:latin typeface="Arial"/>
                <a:cs typeface="Arial"/>
              </a:rPr>
              <a:t>es</a:t>
            </a:r>
            <a:r>
              <a:rPr sz="2950" b="1" spc="-20" dirty="0">
                <a:solidFill>
                  <a:srgbClr val="FFFFFF"/>
                </a:solidFill>
                <a:latin typeface="Arial"/>
                <a:cs typeface="Arial"/>
              </a:rPr>
              <a:t> </a:t>
            </a:r>
            <a:r>
              <a:rPr sz="2950" b="1" spc="5" dirty="0">
                <a:solidFill>
                  <a:srgbClr val="FFFFFF"/>
                </a:solidFill>
                <a:latin typeface="Arial"/>
                <a:cs typeface="Arial"/>
              </a:rPr>
              <a:t>un</a:t>
            </a:r>
            <a:r>
              <a:rPr sz="2950" b="1" spc="-15" dirty="0">
                <a:solidFill>
                  <a:srgbClr val="FFFFFF"/>
                </a:solidFill>
                <a:latin typeface="Arial"/>
                <a:cs typeface="Arial"/>
              </a:rPr>
              <a:t> </a:t>
            </a:r>
            <a:r>
              <a:rPr sz="2950" b="1" spc="5" dirty="0">
                <a:solidFill>
                  <a:srgbClr val="FFFFFF"/>
                </a:solidFill>
                <a:latin typeface="Arial"/>
                <a:cs typeface="Arial"/>
              </a:rPr>
              <a:t>producto</a:t>
            </a:r>
            <a:r>
              <a:rPr sz="2950" b="1" spc="-15" dirty="0">
                <a:solidFill>
                  <a:srgbClr val="FFFFFF"/>
                </a:solidFill>
                <a:latin typeface="Arial"/>
                <a:cs typeface="Arial"/>
              </a:rPr>
              <a:t> </a:t>
            </a:r>
            <a:r>
              <a:rPr sz="2950" b="1" spc="5" dirty="0">
                <a:solidFill>
                  <a:srgbClr val="FFFFFF"/>
                </a:solidFill>
                <a:latin typeface="Arial"/>
                <a:cs typeface="Arial"/>
              </a:rPr>
              <a:t>sostenible</a:t>
            </a:r>
            <a:endParaRPr sz="2950">
              <a:latin typeface="Arial"/>
              <a:cs typeface="Arial"/>
            </a:endParaRPr>
          </a:p>
        </p:txBody>
      </p:sp>
      <p:sp>
        <p:nvSpPr>
          <p:cNvPr id="5" name="object 5"/>
          <p:cNvSpPr txBox="1"/>
          <p:nvPr/>
        </p:nvSpPr>
        <p:spPr>
          <a:xfrm>
            <a:off x="679043" y="1279220"/>
            <a:ext cx="5899150" cy="476884"/>
          </a:xfrm>
          <a:prstGeom prst="rect">
            <a:avLst/>
          </a:prstGeom>
        </p:spPr>
        <p:txBody>
          <a:bodyPr vert="horz" wrap="square" lIns="0" tIns="13970" rIns="0" bIns="0" rtlCol="0">
            <a:spAutoFit/>
          </a:bodyPr>
          <a:lstStyle/>
          <a:p>
            <a:pPr marL="12700">
              <a:lnSpc>
                <a:spcPct val="100000"/>
              </a:lnSpc>
              <a:spcBef>
                <a:spcPts val="110"/>
              </a:spcBef>
            </a:pPr>
            <a:r>
              <a:rPr sz="2950" b="1" spc="5" dirty="0">
                <a:solidFill>
                  <a:schemeClr val="bg1"/>
                </a:solidFill>
                <a:latin typeface="Arial MT"/>
                <a:cs typeface="Arial MT"/>
              </a:rPr>
              <a:t>y</a:t>
            </a:r>
            <a:r>
              <a:rPr sz="2950" spc="-15" dirty="0">
                <a:latin typeface="Arial MT"/>
                <a:cs typeface="Arial MT"/>
              </a:rPr>
              <a:t> </a:t>
            </a:r>
            <a:r>
              <a:rPr sz="2950" b="1" spc="5" dirty="0">
                <a:solidFill>
                  <a:srgbClr val="FFFFFF"/>
                </a:solidFill>
                <a:latin typeface="Arial"/>
                <a:cs typeface="Arial"/>
              </a:rPr>
              <a:t>cómo</a:t>
            </a:r>
            <a:r>
              <a:rPr sz="2950" b="1" spc="-15" dirty="0">
                <a:solidFill>
                  <a:srgbClr val="FFFFFF"/>
                </a:solidFill>
                <a:latin typeface="Arial"/>
                <a:cs typeface="Arial"/>
              </a:rPr>
              <a:t> </a:t>
            </a:r>
            <a:r>
              <a:rPr sz="2950" b="1" spc="5" dirty="0">
                <a:solidFill>
                  <a:srgbClr val="FFFFFF"/>
                </a:solidFill>
                <a:latin typeface="Arial"/>
                <a:cs typeface="Arial"/>
              </a:rPr>
              <a:t>ayudará</a:t>
            </a:r>
            <a:r>
              <a:rPr sz="2950" b="1" spc="-15" dirty="0">
                <a:solidFill>
                  <a:srgbClr val="FFFFFF"/>
                </a:solidFill>
                <a:latin typeface="Arial"/>
                <a:cs typeface="Arial"/>
              </a:rPr>
              <a:t> </a:t>
            </a:r>
            <a:r>
              <a:rPr sz="2950" b="1" spc="5" dirty="0">
                <a:solidFill>
                  <a:srgbClr val="FFFFFF"/>
                </a:solidFill>
                <a:latin typeface="Arial"/>
                <a:cs typeface="Arial"/>
              </a:rPr>
              <a:t>a</a:t>
            </a:r>
            <a:r>
              <a:rPr sz="2950" b="1" spc="-10" dirty="0">
                <a:solidFill>
                  <a:srgbClr val="FFFFFF"/>
                </a:solidFill>
                <a:latin typeface="Arial"/>
                <a:cs typeface="Arial"/>
              </a:rPr>
              <a:t> </a:t>
            </a:r>
            <a:r>
              <a:rPr sz="2950" b="1" spc="5" dirty="0">
                <a:solidFill>
                  <a:srgbClr val="FFFFFF"/>
                </a:solidFill>
                <a:latin typeface="Arial"/>
                <a:cs typeface="Arial"/>
              </a:rPr>
              <a:t>las</a:t>
            </a:r>
            <a:r>
              <a:rPr sz="2950" b="1" spc="-15" dirty="0">
                <a:solidFill>
                  <a:srgbClr val="FFFFFF"/>
                </a:solidFill>
                <a:latin typeface="Arial"/>
                <a:cs typeface="Arial"/>
              </a:rPr>
              <a:t> </a:t>
            </a:r>
            <a:r>
              <a:rPr sz="2950" b="1" spc="5" dirty="0">
                <a:solidFill>
                  <a:srgbClr val="FFFFFF"/>
                </a:solidFill>
                <a:latin typeface="Arial"/>
                <a:cs typeface="Arial"/>
              </a:rPr>
              <a:t>empresas?</a:t>
            </a:r>
            <a:endParaRPr sz="2950" dirty="0">
              <a:latin typeface="Arial"/>
              <a:cs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1853587" cy="6254496"/>
          </a:xfrm>
          <a:prstGeom prst="rect">
            <a:avLst/>
          </a:prstGeom>
        </p:spPr>
      </p:pic>
      <p:sp>
        <p:nvSpPr>
          <p:cNvPr id="3" name="object 3"/>
          <p:cNvSpPr txBox="1"/>
          <p:nvPr/>
        </p:nvSpPr>
        <p:spPr>
          <a:xfrm>
            <a:off x="4722517" y="1677402"/>
            <a:ext cx="6997535" cy="4357218"/>
          </a:xfrm>
          <a:prstGeom prst="rect">
            <a:avLst/>
          </a:prstGeom>
        </p:spPr>
        <p:txBody>
          <a:bodyPr vert="horz" wrap="square" lIns="0" tIns="12065" rIns="0" bIns="0" rtlCol="0">
            <a:spAutoFit/>
          </a:bodyPr>
          <a:lstStyle/>
          <a:p>
            <a:pPr marL="28575" marR="1342390" indent="1905">
              <a:lnSpc>
                <a:spcPct val="123700"/>
              </a:lnSpc>
              <a:spcBef>
                <a:spcPts val="95"/>
              </a:spcBef>
            </a:pPr>
            <a:r>
              <a:rPr sz="1600" spc="10" dirty="0">
                <a:solidFill>
                  <a:srgbClr val="FFFFFF"/>
                </a:solidFill>
                <a:latin typeface="Arial MT"/>
                <a:cs typeface="Arial MT"/>
              </a:rPr>
              <a:t>Aquí hay algunos aspectos a tener en cuenta cuando se trata de </a:t>
            </a:r>
            <a:r>
              <a:rPr sz="1600" spc="-430" dirty="0">
                <a:solidFill>
                  <a:srgbClr val="FFFFFF"/>
                </a:solidFill>
                <a:latin typeface="Arial MT"/>
                <a:cs typeface="Arial MT"/>
              </a:rPr>
              <a:t> </a:t>
            </a:r>
            <a:r>
              <a:rPr sz="1600" spc="10" dirty="0">
                <a:solidFill>
                  <a:srgbClr val="FFFFFF"/>
                </a:solidFill>
                <a:latin typeface="Arial MT"/>
                <a:cs typeface="Arial MT"/>
              </a:rPr>
              <a:t>comprar</a:t>
            </a:r>
            <a:r>
              <a:rPr sz="1600" dirty="0">
                <a:solidFill>
                  <a:srgbClr val="FFFFFF"/>
                </a:solidFill>
                <a:latin typeface="Arial MT"/>
                <a:cs typeface="Arial MT"/>
              </a:rPr>
              <a:t> </a:t>
            </a:r>
            <a:r>
              <a:rPr sz="1600" spc="10" dirty="0">
                <a:solidFill>
                  <a:srgbClr val="FFFFFF"/>
                </a:solidFill>
                <a:latin typeface="Arial MT"/>
                <a:cs typeface="Arial MT"/>
              </a:rPr>
              <a:t>de</a:t>
            </a:r>
            <a:r>
              <a:rPr sz="1600" spc="5" dirty="0">
                <a:solidFill>
                  <a:srgbClr val="FFFFFF"/>
                </a:solidFill>
                <a:latin typeface="Arial MT"/>
                <a:cs typeface="Arial MT"/>
              </a:rPr>
              <a:t> </a:t>
            </a:r>
            <a:r>
              <a:rPr sz="1600" spc="10" dirty="0">
                <a:solidFill>
                  <a:srgbClr val="FFFFFF"/>
                </a:solidFill>
                <a:latin typeface="Arial MT"/>
                <a:cs typeface="Arial MT"/>
              </a:rPr>
              <a:t>manera</a:t>
            </a:r>
            <a:r>
              <a:rPr sz="1600" spc="5" dirty="0">
                <a:solidFill>
                  <a:srgbClr val="FFFFFF"/>
                </a:solidFill>
                <a:latin typeface="Arial MT"/>
                <a:cs typeface="Arial MT"/>
              </a:rPr>
              <a:t> </a:t>
            </a:r>
            <a:r>
              <a:rPr sz="1600" spc="10" dirty="0">
                <a:solidFill>
                  <a:srgbClr val="FFFFFF"/>
                </a:solidFill>
                <a:latin typeface="Arial MT"/>
                <a:cs typeface="Arial MT"/>
              </a:rPr>
              <a:t>sostenible.</a:t>
            </a:r>
            <a:endParaRPr sz="1600" dirty="0">
              <a:latin typeface="Arial MT"/>
              <a:cs typeface="Arial MT"/>
            </a:endParaRPr>
          </a:p>
          <a:p>
            <a:pPr marL="12700" marR="437515" indent="14604">
              <a:lnSpc>
                <a:spcPct val="120000"/>
              </a:lnSpc>
              <a:spcBef>
                <a:spcPts val="1015"/>
              </a:spcBef>
            </a:pPr>
            <a:r>
              <a:rPr sz="1650" b="1" dirty="0">
                <a:solidFill>
                  <a:srgbClr val="83BA41"/>
                </a:solidFill>
                <a:latin typeface="Arial"/>
                <a:cs typeface="Arial"/>
              </a:rPr>
              <a:t>Los</a:t>
            </a:r>
            <a:r>
              <a:rPr sz="1650" dirty="0">
                <a:latin typeface="Arial MT"/>
                <a:cs typeface="Arial MT"/>
              </a:rPr>
              <a:t> </a:t>
            </a:r>
            <a:r>
              <a:rPr sz="1650" b="1" dirty="0">
                <a:solidFill>
                  <a:srgbClr val="83BA41"/>
                </a:solidFill>
                <a:latin typeface="Arial"/>
                <a:cs typeface="Arial"/>
              </a:rPr>
              <a:t>productos de origen y comercialización éticos </a:t>
            </a:r>
            <a:r>
              <a:rPr sz="1650" dirty="0">
                <a:solidFill>
                  <a:srgbClr val="FFFFFF"/>
                </a:solidFill>
                <a:latin typeface="Arial MT"/>
                <a:cs typeface="Arial MT"/>
              </a:rPr>
              <a:t>son clave en las </a:t>
            </a:r>
            <a:r>
              <a:rPr sz="1650" spc="5" dirty="0">
                <a:solidFill>
                  <a:srgbClr val="FFFFFF"/>
                </a:solidFill>
                <a:latin typeface="Arial MT"/>
                <a:cs typeface="Arial MT"/>
              </a:rPr>
              <a:t> </a:t>
            </a:r>
            <a:r>
              <a:rPr sz="1650" dirty="0">
                <a:solidFill>
                  <a:srgbClr val="FFFFFF"/>
                </a:solidFill>
                <a:latin typeface="Arial MT"/>
                <a:cs typeface="Arial MT"/>
              </a:rPr>
              <a:t>compras sostenibles. El abastecimiento ético garantiza que se cumplan </a:t>
            </a:r>
            <a:r>
              <a:rPr sz="1650" spc="5" dirty="0">
                <a:solidFill>
                  <a:srgbClr val="FFFFFF"/>
                </a:solidFill>
                <a:latin typeface="Arial MT"/>
                <a:cs typeface="Arial MT"/>
              </a:rPr>
              <a:t> </a:t>
            </a:r>
            <a:r>
              <a:rPr sz="1650" dirty="0">
                <a:solidFill>
                  <a:srgbClr val="FFFFFF"/>
                </a:solidFill>
                <a:latin typeface="Arial MT"/>
                <a:cs typeface="Arial MT"/>
              </a:rPr>
              <a:t>los estándares laborales mínimos durante la producción del producto que </a:t>
            </a:r>
            <a:r>
              <a:rPr sz="1650" spc="-445" dirty="0">
                <a:solidFill>
                  <a:srgbClr val="FFFFFF"/>
                </a:solidFill>
                <a:latin typeface="Arial MT"/>
                <a:cs typeface="Arial MT"/>
              </a:rPr>
              <a:t> </a:t>
            </a:r>
            <a:r>
              <a:rPr sz="1650" dirty="0">
                <a:solidFill>
                  <a:srgbClr val="FFFFFF"/>
                </a:solidFill>
                <a:latin typeface="Arial MT"/>
                <a:cs typeface="Arial MT"/>
              </a:rPr>
              <a:t>está comprando. Sin embargo, Comercio Justo simplemente se refiere al </a:t>
            </a:r>
            <a:r>
              <a:rPr sz="1650" spc="-445" dirty="0">
                <a:solidFill>
                  <a:srgbClr val="FFFFFF"/>
                </a:solidFill>
                <a:latin typeface="Arial MT"/>
                <a:cs typeface="Arial MT"/>
              </a:rPr>
              <a:t> </a:t>
            </a:r>
            <a:r>
              <a:rPr sz="1650" dirty="0">
                <a:solidFill>
                  <a:srgbClr val="FFFFFF"/>
                </a:solidFill>
                <a:latin typeface="Arial MT"/>
                <a:cs typeface="Arial MT"/>
              </a:rPr>
              <a:t>proceso de comercio ético. Un ejemplo sería que una empresa que </a:t>
            </a:r>
            <a:r>
              <a:rPr sz="1650" spc="5" dirty="0">
                <a:solidFill>
                  <a:srgbClr val="FFFFFF"/>
                </a:solidFill>
                <a:latin typeface="Arial MT"/>
                <a:cs typeface="Arial MT"/>
              </a:rPr>
              <a:t> </a:t>
            </a:r>
            <a:r>
              <a:rPr sz="1650" dirty="0">
                <a:solidFill>
                  <a:srgbClr val="FFFFFF"/>
                </a:solidFill>
                <a:latin typeface="Arial MT"/>
                <a:cs typeface="Arial MT"/>
              </a:rPr>
              <a:t>compra papel para imprimir considere comprar papel premium 100% </a:t>
            </a:r>
            <a:r>
              <a:rPr sz="1650" spc="5" dirty="0">
                <a:solidFill>
                  <a:srgbClr val="FFFFFF"/>
                </a:solidFill>
                <a:latin typeface="Arial MT"/>
                <a:cs typeface="Arial MT"/>
              </a:rPr>
              <a:t> </a:t>
            </a:r>
            <a:r>
              <a:rPr sz="1650" dirty="0">
                <a:solidFill>
                  <a:srgbClr val="FFFFFF"/>
                </a:solidFill>
                <a:latin typeface="Arial MT"/>
                <a:cs typeface="Arial MT"/>
              </a:rPr>
              <a:t>reciclado evercopy. Esto tiene la marca del ángel azul, la etiqueta </a:t>
            </a:r>
            <a:r>
              <a:rPr sz="1650" spc="5" dirty="0">
                <a:solidFill>
                  <a:srgbClr val="FFFFFF"/>
                </a:solidFill>
                <a:latin typeface="Arial MT"/>
                <a:cs typeface="Arial MT"/>
              </a:rPr>
              <a:t> </a:t>
            </a:r>
            <a:r>
              <a:rPr sz="1650" dirty="0">
                <a:solidFill>
                  <a:srgbClr val="FFFFFF"/>
                </a:solidFill>
                <a:latin typeface="Arial MT"/>
                <a:cs typeface="Arial MT"/>
              </a:rPr>
              <a:t>ecológica de la UE y el consejo de administración forestal para apoyar la </a:t>
            </a:r>
            <a:r>
              <a:rPr sz="1650" spc="5" dirty="0">
                <a:solidFill>
                  <a:srgbClr val="FFFFFF"/>
                </a:solidFill>
                <a:latin typeface="Arial MT"/>
                <a:cs typeface="Arial MT"/>
              </a:rPr>
              <a:t> </a:t>
            </a:r>
            <a:r>
              <a:rPr sz="1650" dirty="0">
                <a:solidFill>
                  <a:srgbClr val="FFFFFF"/>
                </a:solidFill>
                <a:latin typeface="Arial MT"/>
                <a:cs typeface="Arial MT"/>
              </a:rPr>
              <a:t>reforestación.</a:t>
            </a:r>
            <a:r>
              <a:rPr sz="1650" spc="-5" dirty="0">
                <a:solidFill>
                  <a:srgbClr val="FFFFFF"/>
                </a:solidFill>
                <a:latin typeface="Arial MT"/>
                <a:cs typeface="Arial MT"/>
              </a:rPr>
              <a:t> </a:t>
            </a:r>
            <a:r>
              <a:rPr sz="1650" dirty="0">
                <a:solidFill>
                  <a:srgbClr val="FFFFFF"/>
                </a:solidFill>
                <a:latin typeface="Arial MT"/>
                <a:cs typeface="Arial MT"/>
              </a:rPr>
              <a:t>Del mismo modo, los equipos</a:t>
            </a:r>
            <a:r>
              <a:rPr sz="1650" spc="-5" dirty="0">
                <a:solidFill>
                  <a:srgbClr val="FFFFFF"/>
                </a:solidFill>
                <a:latin typeface="Arial MT"/>
                <a:cs typeface="Arial MT"/>
              </a:rPr>
              <a:t> </a:t>
            </a:r>
            <a:r>
              <a:rPr sz="1650" dirty="0">
                <a:solidFill>
                  <a:srgbClr val="FFFFFF"/>
                </a:solidFill>
                <a:latin typeface="Arial MT"/>
                <a:cs typeface="Arial MT"/>
              </a:rPr>
              <a:t>con</a:t>
            </a:r>
            <a:r>
              <a:rPr sz="1650" spc="-5" dirty="0">
                <a:solidFill>
                  <a:srgbClr val="FFFFFF"/>
                </a:solidFill>
                <a:latin typeface="Arial MT"/>
                <a:cs typeface="Arial MT"/>
              </a:rPr>
              <a:t> </a:t>
            </a:r>
            <a:r>
              <a:rPr sz="1650" dirty="0">
                <a:solidFill>
                  <a:srgbClr val="FFFFFF"/>
                </a:solidFill>
                <a:latin typeface="Arial MT"/>
                <a:cs typeface="Arial MT"/>
              </a:rPr>
              <a:t>clasificación</a:t>
            </a:r>
            <a:r>
              <a:rPr sz="1650" spc="-5" dirty="0">
                <a:solidFill>
                  <a:srgbClr val="FFFFFF"/>
                </a:solidFill>
                <a:latin typeface="Arial MT"/>
                <a:cs typeface="Arial MT"/>
              </a:rPr>
              <a:t> </a:t>
            </a:r>
            <a:r>
              <a:rPr sz="1650" dirty="0">
                <a:solidFill>
                  <a:srgbClr val="FFFFFF"/>
                </a:solidFill>
                <a:latin typeface="Arial MT"/>
                <a:cs typeface="Arial MT"/>
              </a:rPr>
              <a:t>A son</a:t>
            </a:r>
            <a:endParaRPr sz="1650" dirty="0">
              <a:latin typeface="Arial MT"/>
              <a:cs typeface="Arial MT"/>
            </a:endParaRPr>
          </a:p>
          <a:p>
            <a:pPr marL="20320">
              <a:lnSpc>
                <a:spcPct val="100000"/>
              </a:lnSpc>
              <a:spcBef>
                <a:spcPts val="395"/>
              </a:spcBef>
            </a:pPr>
            <a:r>
              <a:rPr sz="1650" dirty="0">
                <a:solidFill>
                  <a:srgbClr val="FFFFFF"/>
                </a:solidFill>
                <a:latin typeface="Arial MT"/>
                <a:cs typeface="Arial MT"/>
              </a:rPr>
              <a:t>mejores</a:t>
            </a:r>
            <a:r>
              <a:rPr sz="1650" spc="-5" dirty="0">
                <a:solidFill>
                  <a:srgbClr val="FFFFFF"/>
                </a:solidFill>
                <a:latin typeface="Arial MT"/>
                <a:cs typeface="Arial MT"/>
              </a:rPr>
              <a:t> </a:t>
            </a:r>
            <a:r>
              <a:rPr sz="1650" dirty="0">
                <a:solidFill>
                  <a:srgbClr val="FFFFFF"/>
                </a:solidFill>
                <a:latin typeface="Arial MT"/>
                <a:cs typeface="Arial MT"/>
              </a:rPr>
              <a:t>para el uso de energía y cumplen</a:t>
            </a:r>
            <a:r>
              <a:rPr sz="1650" spc="-5" dirty="0">
                <a:solidFill>
                  <a:srgbClr val="FFFFFF"/>
                </a:solidFill>
                <a:latin typeface="Arial MT"/>
                <a:cs typeface="Arial MT"/>
              </a:rPr>
              <a:t> </a:t>
            </a:r>
            <a:r>
              <a:rPr sz="1650" dirty="0">
                <a:solidFill>
                  <a:srgbClr val="FFFFFF"/>
                </a:solidFill>
                <a:latin typeface="Arial MT"/>
                <a:cs typeface="Arial MT"/>
              </a:rPr>
              <a:t>mejor con la legislación</a:t>
            </a:r>
            <a:r>
              <a:rPr sz="1650" spc="-5" dirty="0">
                <a:solidFill>
                  <a:srgbClr val="FFFFFF"/>
                </a:solidFill>
                <a:latin typeface="Arial MT"/>
                <a:cs typeface="Arial MT"/>
              </a:rPr>
              <a:t> </a:t>
            </a:r>
            <a:r>
              <a:rPr sz="1650" dirty="0">
                <a:solidFill>
                  <a:srgbClr val="FFFFFF"/>
                </a:solidFill>
                <a:latin typeface="Arial MT"/>
                <a:cs typeface="Arial MT"/>
              </a:rPr>
              <a:t>energética.</a:t>
            </a:r>
            <a:endParaRPr sz="1650" dirty="0">
              <a:latin typeface="Arial MT"/>
              <a:cs typeface="Arial MT"/>
            </a:endParaRPr>
          </a:p>
        </p:txBody>
      </p:sp>
      <p:sp>
        <p:nvSpPr>
          <p:cNvPr id="7" name="object 7"/>
          <p:cNvSpPr txBox="1"/>
          <p:nvPr/>
        </p:nvSpPr>
        <p:spPr>
          <a:xfrm>
            <a:off x="8370619" y="6425446"/>
            <a:ext cx="2820670" cy="142240"/>
          </a:xfrm>
          <a:prstGeom prst="rect">
            <a:avLst/>
          </a:prstGeom>
        </p:spPr>
        <p:txBody>
          <a:bodyPr vert="horz" wrap="square" lIns="0" tIns="5080" rIns="0" bIns="0" rtlCol="0">
            <a:spAutoFit/>
          </a:bodyPr>
          <a:lstStyle/>
          <a:p>
            <a:pPr marL="12700">
              <a:lnSpc>
                <a:spcPct val="100000"/>
              </a:lnSpc>
              <a:spcBef>
                <a:spcPts val="40"/>
              </a:spcBef>
            </a:pPr>
            <a:r>
              <a:rPr sz="800" spc="10" dirty="0">
                <a:latin typeface="Arial MT"/>
                <a:cs typeface="Arial MT"/>
              </a:rPr>
              <a:t>FUTUROS </a:t>
            </a:r>
            <a:r>
              <a:rPr sz="800" b="1" spc="10" dirty="0">
                <a:solidFill>
                  <a:srgbClr val="0B572D"/>
                </a:solidFill>
                <a:latin typeface="Arial"/>
                <a:cs typeface="Arial"/>
              </a:rPr>
              <a:t>SOSTENIBLES </a:t>
            </a:r>
            <a:r>
              <a:rPr sz="800" spc="10" dirty="0">
                <a:solidFill>
                  <a:srgbClr val="0B572D"/>
                </a:solidFill>
                <a:latin typeface="Arial MT"/>
                <a:cs typeface="Arial MT"/>
              </a:rPr>
              <a:t>PARA</a:t>
            </a:r>
            <a:r>
              <a:rPr sz="800" spc="15" dirty="0">
                <a:solidFill>
                  <a:srgbClr val="0B572D"/>
                </a:solidFill>
                <a:latin typeface="Arial MT"/>
                <a:cs typeface="Arial MT"/>
              </a:rPr>
              <a:t> </a:t>
            </a:r>
            <a:r>
              <a:rPr sz="800" spc="10" dirty="0">
                <a:solidFill>
                  <a:srgbClr val="0B572D"/>
                </a:solidFill>
                <a:latin typeface="Arial MT"/>
                <a:cs typeface="Arial MT"/>
              </a:rPr>
              <a:t>EMPRESAS EMPRESAS</a:t>
            </a:r>
            <a:endParaRPr sz="800">
              <a:latin typeface="Arial MT"/>
              <a:cs typeface="Arial MT"/>
            </a:endParaRPr>
          </a:p>
        </p:txBody>
      </p:sp>
      <p:sp>
        <p:nvSpPr>
          <p:cNvPr id="4" name="object 4"/>
          <p:cNvSpPr txBox="1">
            <a:spLocks noGrp="1"/>
          </p:cNvSpPr>
          <p:nvPr>
            <p:ph type="title"/>
          </p:nvPr>
        </p:nvSpPr>
        <p:spPr>
          <a:xfrm>
            <a:off x="4722791" y="645219"/>
            <a:ext cx="6030595" cy="931544"/>
          </a:xfrm>
          <a:prstGeom prst="rect">
            <a:avLst/>
          </a:prstGeom>
        </p:spPr>
        <p:txBody>
          <a:bodyPr vert="horz" wrap="square" lIns="0" tIns="12065" rIns="0" bIns="0" rtlCol="0">
            <a:spAutoFit/>
          </a:bodyPr>
          <a:lstStyle/>
          <a:p>
            <a:pPr marL="26034" marR="5080" indent="-13970">
              <a:lnSpc>
                <a:spcPct val="123800"/>
              </a:lnSpc>
              <a:spcBef>
                <a:spcPts val="95"/>
              </a:spcBef>
            </a:pPr>
            <a:r>
              <a:rPr sz="1600" spc="10" dirty="0">
                <a:solidFill>
                  <a:srgbClr val="FFFFFF"/>
                </a:solidFill>
              </a:rPr>
              <a:t>Todas</a:t>
            </a:r>
            <a:r>
              <a:rPr sz="1600" spc="30" dirty="0">
                <a:solidFill>
                  <a:srgbClr val="FFFFFF"/>
                </a:solidFill>
              </a:rPr>
              <a:t> </a:t>
            </a:r>
            <a:r>
              <a:rPr sz="1600" spc="10" dirty="0">
                <a:solidFill>
                  <a:srgbClr val="FFFFFF"/>
                </a:solidFill>
              </a:rPr>
              <a:t>las</a:t>
            </a:r>
            <a:r>
              <a:rPr sz="1600" spc="30" dirty="0">
                <a:solidFill>
                  <a:srgbClr val="FFFFFF"/>
                </a:solidFill>
              </a:rPr>
              <a:t> </a:t>
            </a:r>
            <a:r>
              <a:rPr sz="1600" spc="10" dirty="0">
                <a:solidFill>
                  <a:srgbClr val="FFFFFF"/>
                </a:solidFill>
              </a:rPr>
              <a:t>empresas,</a:t>
            </a:r>
            <a:r>
              <a:rPr sz="1600" spc="30" dirty="0">
                <a:solidFill>
                  <a:srgbClr val="FFFFFF"/>
                </a:solidFill>
              </a:rPr>
              <a:t> </a:t>
            </a:r>
            <a:r>
              <a:rPr sz="1600" spc="10" dirty="0">
                <a:solidFill>
                  <a:srgbClr val="FFFFFF"/>
                </a:solidFill>
              </a:rPr>
              <a:t>sin</a:t>
            </a:r>
            <a:r>
              <a:rPr sz="1600" spc="30" dirty="0">
                <a:solidFill>
                  <a:srgbClr val="FFFFFF"/>
                </a:solidFill>
              </a:rPr>
              <a:t> </a:t>
            </a:r>
            <a:r>
              <a:rPr sz="1600" spc="10" dirty="0">
                <a:solidFill>
                  <a:srgbClr val="FFFFFF"/>
                </a:solidFill>
              </a:rPr>
              <a:t>importar</a:t>
            </a:r>
            <a:r>
              <a:rPr sz="1600" spc="30" dirty="0">
                <a:solidFill>
                  <a:srgbClr val="FFFFFF"/>
                </a:solidFill>
              </a:rPr>
              <a:t> </a:t>
            </a:r>
            <a:r>
              <a:rPr sz="1600" spc="10" dirty="0">
                <a:solidFill>
                  <a:srgbClr val="FFFFFF"/>
                </a:solidFill>
              </a:rPr>
              <a:t>cuán</a:t>
            </a:r>
            <a:r>
              <a:rPr sz="1600" spc="30" dirty="0">
                <a:solidFill>
                  <a:srgbClr val="FFFFFF"/>
                </a:solidFill>
              </a:rPr>
              <a:t> </a:t>
            </a:r>
            <a:r>
              <a:rPr sz="1600" spc="10" dirty="0">
                <a:solidFill>
                  <a:srgbClr val="FFFFFF"/>
                </a:solidFill>
              </a:rPr>
              <a:t>pequeñas</a:t>
            </a:r>
            <a:r>
              <a:rPr sz="1600" spc="30" dirty="0">
                <a:solidFill>
                  <a:srgbClr val="FFFFFF"/>
                </a:solidFill>
              </a:rPr>
              <a:t> </a:t>
            </a:r>
            <a:r>
              <a:rPr sz="1600" spc="10" dirty="0">
                <a:solidFill>
                  <a:srgbClr val="FFFFFF"/>
                </a:solidFill>
              </a:rPr>
              <a:t>o</a:t>
            </a:r>
            <a:r>
              <a:rPr sz="1600" spc="30" dirty="0">
                <a:solidFill>
                  <a:srgbClr val="FFFFFF"/>
                </a:solidFill>
              </a:rPr>
              <a:t> </a:t>
            </a:r>
            <a:r>
              <a:rPr sz="1600" spc="10" dirty="0">
                <a:solidFill>
                  <a:srgbClr val="FFFFFF"/>
                </a:solidFill>
              </a:rPr>
              <a:t>grandes </a:t>
            </a:r>
            <a:r>
              <a:rPr sz="1600" spc="15" dirty="0">
                <a:solidFill>
                  <a:srgbClr val="FFFFFF"/>
                </a:solidFill>
              </a:rPr>
              <a:t> </a:t>
            </a:r>
            <a:r>
              <a:rPr sz="1600" spc="10" dirty="0">
                <a:solidFill>
                  <a:srgbClr val="FFFFFF"/>
                </a:solidFill>
              </a:rPr>
              <a:t>sean, necesitan comprar bienes sin importar qué y debemos usar </a:t>
            </a:r>
            <a:r>
              <a:rPr sz="1600" spc="-430" dirty="0">
                <a:solidFill>
                  <a:srgbClr val="FFFFFF"/>
                </a:solidFill>
              </a:rPr>
              <a:t> </a:t>
            </a:r>
            <a:r>
              <a:rPr sz="1600" spc="10" dirty="0">
                <a:solidFill>
                  <a:srgbClr val="FFFFFF"/>
                </a:solidFill>
              </a:rPr>
              <a:t>nuestra</a:t>
            </a:r>
            <a:r>
              <a:rPr sz="1600" dirty="0">
                <a:solidFill>
                  <a:srgbClr val="FFFFFF"/>
                </a:solidFill>
              </a:rPr>
              <a:t> </a:t>
            </a:r>
            <a:r>
              <a:rPr sz="1600" spc="10" dirty="0">
                <a:solidFill>
                  <a:srgbClr val="FFFFFF"/>
                </a:solidFill>
              </a:rPr>
              <a:t>influencia</a:t>
            </a:r>
            <a:r>
              <a:rPr sz="1600" spc="5" dirty="0">
                <a:solidFill>
                  <a:srgbClr val="FFFFFF"/>
                </a:solidFill>
              </a:rPr>
              <a:t> </a:t>
            </a:r>
            <a:r>
              <a:rPr sz="1600" spc="10" dirty="0">
                <a:solidFill>
                  <a:srgbClr val="FFFFFF"/>
                </a:solidFill>
              </a:rPr>
              <a:t>de</a:t>
            </a:r>
            <a:r>
              <a:rPr sz="1600" spc="5" dirty="0">
                <a:solidFill>
                  <a:srgbClr val="FFFFFF"/>
                </a:solidFill>
              </a:rPr>
              <a:t> </a:t>
            </a:r>
            <a:r>
              <a:rPr sz="1600" spc="10" dirty="0">
                <a:solidFill>
                  <a:srgbClr val="FFFFFF"/>
                </a:solidFill>
              </a:rPr>
              <a:t>manera</a:t>
            </a:r>
            <a:r>
              <a:rPr sz="1600" spc="5" dirty="0">
                <a:solidFill>
                  <a:srgbClr val="FFFFFF"/>
                </a:solidFill>
              </a:rPr>
              <a:t> </a:t>
            </a:r>
            <a:r>
              <a:rPr sz="1600" spc="10" dirty="0">
                <a:solidFill>
                  <a:srgbClr val="FFFFFF"/>
                </a:solidFill>
              </a:rPr>
              <a:t>positiva.</a:t>
            </a:r>
            <a:endParaRPr sz="1600"/>
          </a:p>
        </p:txBody>
      </p:sp>
      <p:sp>
        <p:nvSpPr>
          <p:cNvPr id="5" name="object 5"/>
          <p:cNvSpPr txBox="1"/>
          <p:nvPr/>
        </p:nvSpPr>
        <p:spPr>
          <a:xfrm>
            <a:off x="338413" y="1024270"/>
            <a:ext cx="3568065" cy="1583690"/>
          </a:xfrm>
          <a:prstGeom prst="rect">
            <a:avLst/>
          </a:prstGeom>
        </p:spPr>
        <p:txBody>
          <a:bodyPr vert="horz" wrap="square" lIns="0" tIns="11430" rIns="0" bIns="0" rtlCol="0">
            <a:spAutoFit/>
          </a:bodyPr>
          <a:lstStyle/>
          <a:p>
            <a:pPr marL="12700" marR="1551940" indent="4445">
              <a:lnSpc>
                <a:spcPct val="124700"/>
              </a:lnSpc>
              <a:spcBef>
                <a:spcPts val="90"/>
              </a:spcBef>
            </a:pPr>
            <a:r>
              <a:rPr sz="3000" b="1" spc="20" dirty="0">
                <a:solidFill>
                  <a:srgbClr val="83BA41"/>
                </a:solidFill>
                <a:latin typeface="Arial"/>
                <a:cs typeface="Arial"/>
              </a:rPr>
              <a:t>¿Qué</a:t>
            </a:r>
            <a:r>
              <a:rPr sz="3000" b="1" spc="-70" dirty="0">
                <a:solidFill>
                  <a:srgbClr val="83BA41"/>
                </a:solidFill>
                <a:latin typeface="Arial"/>
                <a:cs typeface="Arial"/>
              </a:rPr>
              <a:t> </a:t>
            </a:r>
            <a:r>
              <a:rPr sz="3000" b="1" spc="15" dirty="0">
                <a:solidFill>
                  <a:srgbClr val="83BA41"/>
                </a:solidFill>
                <a:latin typeface="Arial"/>
                <a:cs typeface="Arial"/>
              </a:rPr>
              <a:t>debe </a:t>
            </a:r>
            <a:r>
              <a:rPr sz="3000" b="1" spc="-825" dirty="0">
                <a:solidFill>
                  <a:srgbClr val="83BA41"/>
                </a:solidFill>
                <a:latin typeface="Arial"/>
                <a:cs typeface="Arial"/>
              </a:rPr>
              <a:t> </a:t>
            </a:r>
            <a:r>
              <a:rPr sz="3000" b="1" spc="15" dirty="0">
                <a:solidFill>
                  <a:srgbClr val="83BA41"/>
                </a:solidFill>
                <a:latin typeface="Arial"/>
                <a:cs typeface="Arial"/>
              </a:rPr>
              <a:t>tener</a:t>
            </a:r>
            <a:r>
              <a:rPr sz="3000" b="1" spc="-10" dirty="0">
                <a:solidFill>
                  <a:srgbClr val="83BA41"/>
                </a:solidFill>
                <a:latin typeface="Arial"/>
                <a:cs typeface="Arial"/>
              </a:rPr>
              <a:t> </a:t>
            </a:r>
            <a:r>
              <a:rPr sz="3000" b="1" spc="15" dirty="0">
                <a:solidFill>
                  <a:srgbClr val="83BA41"/>
                </a:solidFill>
                <a:latin typeface="Arial"/>
                <a:cs typeface="Arial"/>
              </a:rPr>
              <a:t>en</a:t>
            </a:r>
            <a:endParaRPr sz="3000" dirty="0">
              <a:latin typeface="Arial"/>
              <a:cs typeface="Arial"/>
            </a:endParaRPr>
          </a:p>
          <a:p>
            <a:pPr marL="23495">
              <a:lnSpc>
                <a:spcPts val="3290"/>
              </a:lnSpc>
            </a:pPr>
            <a:r>
              <a:rPr sz="3000" b="1" spc="15" dirty="0">
                <a:solidFill>
                  <a:srgbClr val="83BA41"/>
                </a:solidFill>
                <a:latin typeface="Arial"/>
                <a:cs typeface="Arial"/>
              </a:rPr>
              <a:t>cuenta</a:t>
            </a:r>
            <a:r>
              <a:rPr sz="3000" b="1" spc="-25" dirty="0">
                <a:solidFill>
                  <a:srgbClr val="83BA41"/>
                </a:solidFill>
                <a:latin typeface="Arial"/>
                <a:cs typeface="Arial"/>
              </a:rPr>
              <a:t> </a:t>
            </a:r>
            <a:r>
              <a:rPr sz="3000" b="1" spc="15" dirty="0">
                <a:solidFill>
                  <a:srgbClr val="83BA41"/>
                </a:solidFill>
                <a:latin typeface="Arial"/>
                <a:cs typeface="Arial"/>
              </a:rPr>
              <a:t>tu</a:t>
            </a:r>
            <a:r>
              <a:rPr sz="3000" b="1" spc="-15" dirty="0">
                <a:solidFill>
                  <a:srgbClr val="83BA41"/>
                </a:solidFill>
                <a:latin typeface="Arial"/>
                <a:cs typeface="Arial"/>
              </a:rPr>
              <a:t> </a:t>
            </a:r>
            <a:r>
              <a:rPr sz="3000" b="1" spc="15" dirty="0">
                <a:solidFill>
                  <a:srgbClr val="83BA41"/>
                </a:solidFill>
                <a:latin typeface="Arial"/>
                <a:cs typeface="Arial"/>
              </a:rPr>
              <a:t>negocio?</a:t>
            </a:r>
            <a:endParaRPr sz="3000" dirty="0">
              <a:latin typeface="Arial"/>
              <a:cs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1853587" cy="6254496"/>
          </a:xfrm>
          <a:prstGeom prst="rect">
            <a:avLst/>
          </a:prstGeom>
        </p:spPr>
      </p:pic>
      <p:sp>
        <p:nvSpPr>
          <p:cNvPr id="3" name="object 3"/>
          <p:cNvSpPr txBox="1"/>
          <p:nvPr/>
        </p:nvSpPr>
        <p:spPr>
          <a:xfrm>
            <a:off x="424918" y="1918910"/>
            <a:ext cx="2747645" cy="492125"/>
          </a:xfrm>
          <a:prstGeom prst="rect">
            <a:avLst/>
          </a:prstGeom>
        </p:spPr>
        <p:txBody>
          <a:bodyPr vert="horz" wrap="square" lIns="0" tIns="13970" rIns="0" bIns="0" rtlCol="0">
            <a:spAutoFit/>
          </a:bodyPr>
          <a:lstStyle/>
          <a:p>
            <a:pPr marL="12700">
              <a:lnSpc>
                <a:spcPct val="100000"/>
              </a:lnSpc>
              <a:spcBef>
                <a:spcPts val="110"/>
              </a:spcBef>
            </a:pPr>
            <a:r>
              <a:rPr sz="3050" b="1" spc="5" dirty="0">
                <a:solidFill>
                  <a:srgbClr val="83BA41"/>
                </a:solidFill>
                <a:latin typeface="Arial"/>
                <a:cs typeface="Arial"/>
              </a:rPr>
              <a:t>¡Compra</a:t>
            </a:r>
            <a:r>
              <a:rPr sz="3050" b="1" spc="-80" dirty="0">
                <a:solidFill>
                  <a:srgbClr val="83BA41"/>
                </a:solidFill>
                <a:latin typeface="Arial"/>
                <a:cs typeface="Arial"/>
              </a:rPr>
              <a:t> </a:t>
            </a:r>
            <a:r>
              <a:rPr sz="3050" b="1" spc="5" dirty="0">
                <a:solidFill>
                  <a:srgbClr val="83BA41"/>
                </a:solidFill>
                <a:latin typeface="Arial"/>
                <a:cs typeface="Arial"/>
              </a:rPr>
              <a:t>local!</a:t>
            </a:r>
            <a:endParaRPr sz="3050" dirty="0">
              <a:latin typeface="Arial"/>
              <a:cs typeface="Arial"/>
            </a:endParaRPr>
          </a:p>
        </p:txBody>
      </p:sp>
      <p:sp>
        <p:nvSpPr>
          <p:cNvPr id="8" name="object 8"/>
          <p:cNvSpPr txBox="1"/>
          <p:nvPr/>
        </p:nvSpPr>
        <p:spPr>
          <a:xfrm>
            <a:off x="8370619" y="6425446"/>
            <a:ext cx="2820670" cy="142240"/>
          </a:xfrm>
          <a:prstGeom prst="rect">
            <a:avLst/>
          </a:prstGeom>
        </p:spPr>
        <p:txBody>
          <a:bodyPr vert="horz" wrap="square" lIns="0" tIns="5080" rIns="0" bIns="0" rtlCol="0">
            <a:spAutoFit/>
          </a:bodyPr>
          <a:lstStyle/>
          <a:p>
            <a:pPr marL="12700">
              <a:lnSpc>
                <a:spcPct val="100000"/>
              </a:lnSpc>
              <a:spcBef>
                <a:spcPts val="40"/>
              </a:spcBef>
            </a:pPr>
            <a:r>
              <a:rPr sz="800" spc="10" dirty="0">
                <a:latin typeface="Arial MT"/>
                <a:cs typeface="Arial MT"/>
              </a:rPr>
              <a:t>FUTUROS </a:t>
            </a:r>
            <a:r>
              <a:rPr sz="800" b="1" spc="10" dirty="0">
                <a:solidFill>
                  <a:srgbClr val="0B572D"/>
                </a:solidFill>
                <a:latin typeface="Arial"/>
                <a:cs typeface="Arial"/>
              </a:rPr>
              <a:t>SOSTENIBLES </a:t>
            </a:r>
            <a:r>
              <a:rPr sz="800" spc="10" dirty="0">
                <a:solidFill>
                  <a:srgbClr val="0B572D"/>
                </a:solidFill>
                <a:latin typeface="Arial MT"/>
                <a:cs typeface="Arial MT"/>
              </a:rPr>
              <a:t>PARA</a:t>
            </a:r>
            <a:r>
              <a:rPr sz="800" spc="15" dirty="0">
                <a:solidFill>
                  <a:srgbClr val="0B572D"/>
                </a:solidFill>
                <a:latin typeface="Arial MT"/>
                <a:cs typeface="Arial MT"/>
              </a:rPr>
              <a:t> </a:t>
            </a:r>
            <a:r>
              <a:rPr sz="800" spc="10" dirty="0">
                <a:solidFill>
                  <a:srgbClr val="0B572D"/>
                </a:solidFill>
                <a:latin typeface="Arial MT"/>
                <a:cs typeface="Arial MT"/>
              </a:rPr>
              <a:t>EMPRESAS EMPRESAS</a:t>
            </a:r>
            <a:endParaRPr sz="800">
              <a:latin typeface="Arial MT"/>
              <a:cs typeface="Arial MT"/>
            </a:endParaRPr>
          </a:p>
        </p:txBody>
      </p:sp>
      <p:sp>
        <p:nvSpPr>
          <p:cNvPr id="4" name="object 4"/>
          <p:cNvSpPr txBox="1">
            <a:spLocks noGrp="1"/>
          </p:cNvSpPr>
          <p:nvPr>
            <p:ph type="title"/>
          </p:nvPr>
        </p:nvSpPr>
        <p:spPr>
          <a:xfrm>
            <a:off x="4737293" y="697812"/>
            <a:ext cx="4676775" cy="278765"/>
          </a:xfrm>
          <a:prstGeom prst="rect">
            <a:avLst/>
          </a:prstGeom>
        </p:spPr>
        <p:txBody>
          <a:bodyPr vert="horz" wrap="square" lIns="0" tIns="13970" rIns="0" bIns="0" rtlCol="0">
            <a:spAutoFit/>
          </a:bodyPr>
          <a:lstStyle/>
          <a:p>
            <a:pPr marL="12700">
              <a:lnSpc>
                <a:spcPct val="100000"/>
              </a:lnSpc>
              <a:spcBef>
                <a:spcPts val="110"/>
              </a:spcBef>
            </a:pPr>
            <a:r>
              <a:rPr sz="1650" b="1" spc="5" dirty="0">
                <a:solidFill>
                  <a:srgbClr val="83BA41"/>
                </a:solidFill>
                <a:latin typeface="Arial"/>
                <a:cs typeface="Arial"/>
              </a:rPr>
              <a:t>Comprar</a:t>
            </a:r>
            <a:r>
              <a:rPr sz="1650" b="1" spc="-10" dirty="0">
                <a:solidFill>
                  <a:srgbClr val="83BA41"/>
                </a:solidFill>
                <a:latin typeface="Arial"/>
                <a:cs typeface="Arial"/>
              </a:rPr>
              <a:t> </a:t>
            </a:r>
            <a:r>
              <a:rPr sz="1650" b="1" spc="5" dirty="0">
                <a:solidFill>
                  <a:srgbClr val="83BA41"/>
                </a:solidFill>
                <a:latin typeface="Arial"/>
                <a:cs typeface="Arial"/>
              </a:rPr>
              <a:t>productos</a:t>
            </a:r>
            <a:r>
              <a:rPr sz="1650" b="1" spc="-10" dirty="0">
                <a:solidFill>
                  <a:srgbClr val="83BA41"/>
                </a:solidFill>
                <a:latin typeface="Arial"/>
                <a:cs typeface="Arial"/>
              </a:rPr>
              <a:t> </a:t>
            </a:r>
            <a:r>
              <a:rPr sz="1650" b="1" spc="5" dirty="0">
                <a:solidFill>
                  <a:srgbClr val="83BA41"/>
                </a:solidFill>
                <a:latin typeface="Arial"/>
                <a:cs typeface="Arial"/>
              </a:rPr>
              <a:t>de</a:t>
            </a:r>
            <a:r>
              <a:rPr sz="1650" b="1" spc="-10" dirty="0">
                <a:solidFill>
                  <a:srgbClr val="83BA41"/>
                </a:solidFill>
                <a:latin typeface="Arial"/>
                <a:cs typeface="Arial"/>
              </a:rPr>
              <a:t> </a:t>
            </a:r>
            <a:r>
              <a:rPr sz="1650" b="1" spc="5" dirty="0">
                <a:solidFill>
                  <a:srgbClr val="83BA41"/>
                </a:solidFill>
                <a:latin typeface="Arial"/>
                <a:cs typeface="Arial"/>
              </a:rPr>
              <a:t>proveedores</a:t>
            </a:r>
            <a:r>
              <a:rPr sz="1650" b="1" spc="-10" dirty="0">
                <a:solidFill>
                  <a:srgbClr val="83BA41"/>
                </a:solidFill>
                <a:latin typeface="Arial"/>
                <a:cs typeface="Arial"/>
              </a:rPr>
              <a:t> </a:t>
            </a:r>
            <a:r>
              <a:rPr sz="1650" b="1" dirty="0">
                <a:solidFill>
                  <a:srgbClr val="83BA41"/>
                </a:solidFill>
                <a:latin typeface="Arial"/>
                <a:cs typeface="Arial"/>
              </a:rPr>
              <a:t>locales</a:t>
            </a:r>
            <a:r>
              <a:rPr sz="1650" b="1" spc="-5" dirty="0">
                <a:solidFill>
                  <a:srgbClr val="83BA41"/>
                </a:solidFill>
                <a:latin typeface="Arial"/>
                <a:cs typeface="Arial"/>
              </a:rPr>
              <a:t> </a:t>
            </a:r>
            <a:r>
              <a:rPr sz="1650" spc="5" dirty="0">
                <a:solidFill>
                  <a:srgbClr val="FFFFFF"/>
                </a:solidFill>
              </a:rPr>
              <a:t>es</a:t>
            </a:r>
            <a:endParaRPr sz="1650">
              <a:latin typeface="Arial"/>
              <a:cs typeface="Arial"/>
            </a:endParaRPr>
          </a:p>
        </p:txBody>
      </p:sp>
      <p:sp>
        <p:nvSpPr>
          <p:cNvPr id="5" name="object 5"/>
          <p:cNvSpPr txBox="1"/>
          <p:nvPr/>
        </p:nvSpPr>
        <p:spPr>
          <a:xfrm>
            <a:off x="4729205" y="950534"/>
            <a:ext cx="6693534" cy="931544"/>
          </a:xfrm>
          <a:prstGeom prst="rect">
            <a:avLst/>
          </a:prstGeom>
        </p:spPr>
        <p:txBody>
          <a:bodyPr vert="horz" wrap="square" lIns="0" tIns="12065" rIns="0" bIns="0" rtlCol="0">
            <a:spAutoFit/>
          </a:bodyPr>
          <a:lstStyle/>
          <a:p>
            <a:pPr marL="12700" marR="5080" indent="9525">
              <a:lnSpc>
                <a:spcPct val="120100"/>
              </a:lnSpc>
              <a:spcBef>
                <a:spcPts val="95"/>
              </a:spcBef>
            </a:pPr>
            <a:r>
              <a:rPr sz="1650" dirty="0">
                <a:solidFill>
                  <a:srgbClr val="FFFFFF"/>
                </a:solidFill>
                <a:latin typeface="Arial MT"/>
                <a:cs typeface="Arial MT"/>
              </a:rPr>
              <a:t>increíblemente</a:t>
            </a:r>
            <a:r>
              <a:rPr sz="1650" spc="10" dirty="0">
                <a:solidFill>
                  <a:srgbClr val="FFFFFF"/>
                </a:solidFill>
                <a:latin typeface="Arial MT"/>
                <a:cs typeface="Arial MT"/>
              </a:rPr>
              <a:t> </a:t>
            </a:r>
            <a:r>
              <a:rPr sz="1650" dirty="0">
                <a:solidFill>
                  <a:srgbClr val="FFFFFF"/>
                </a:solidFill>
                <a:latin typeface="Arial MT"/>
                <a:cs typeface="Arial MT"/>
              </a:rPr>
              <a:t>beneficioso,</a:t>
            </a:r>
            <a:r>
              <a:rPr sz="1650" spc="10" dirty="0">
                <a:solidFill>
                  <a:srgbClr val="FFFFFF"/>
                </a:solidFill>
                <a:latin typeface="Arial MT"/>
                <a:cs typeface="Arial MT"/>
              </a:rPr>
              <a:t> </a:t>
            </a:r>
            <a:r>
              <a:rPr sz="1650" spc="5" dirty="0">
                <a:solidFill>
                  <a:srgbClr val="FFFFFF"/>
                </a:solidFill>
                <a:latin typeface="Arial MT"/>
                <a:cs typeface="Arial MT"/>
              </a:rPr>
              <a:t>ya</a:t>
            </a:r>
            <a:r>
              <a:rPr sz="1650" spc="10" dirty="0">
                <a:solidFill>
                  <a:srgbClr val="FFFFFF"/>
                </a:solidFill>
                <a:latin typeface="Arial MT"/>
                <a:cs typeface="Arial MT"/>
              </a:rPr>
              <a:t> </a:t>
            </a:r>
            <a:r>
              <a:rPr sz="1650" spc="5" dirty="0">
                <a:solidFill>
                  <a:srgbClr val="FFFFFF"/>
                </a:solidFill>
                <a:latin typeface="Arial MT"/>
                <a:cs typeface="Arial MT"/>
              </a:rPr>
              <a:t>que</a:t>
            </a:r>
            <a:r>
              <a:rPr sz="1650" spc="10" dirty="0">
                <a:solidFill>
                  <a:srgbClr val="FFFFFF"/>
                </a:solidFill>
                <a:latin typeface="Arial MT"/>
                <a:cs typeface="Arial MT"/>
              </a:rPr>
              <a:t> </a:t>
            </a:r>
            <a:r>
              <a:rPr sz="1650" dirty="0">
                <a:solidFill>
                  <a:srgbClr val="FFFFFF"/>
                </a:solidFill>
                <a:latin typeface="Arial MT"/>
                <a:cs typeface="Arial MT"/>
              </a:rPr>
              <a:t>los</a:t>
            </a:r>
            <a:r>
              <a:rPr sz="1650" spc="15" dirty="0">
                <a:solidFill>
                  <a:srgbClr val="FFFFFF"/>
                </a:solidFill>
                <a:latin typeface="Arial MT"/>
                <a:cs typeface="Arial MT"/>
              </a:rPr>
              <a:t> </a:t>
            </a:r>
            <a:r>
              <a:rPr sz="1650" dirty="0">
                <a:solidFill>
                  <a:srgbClr val="FFFFFF"/>
                </a:solidFill>
                <a:latin typeface="Arial MT"/>
                <a:cs typeface="Arial MT"/>
              </a:rPr>
              <a:t>trabajos</a:t>
            </a:r>
            <a:r>
              <a:rPr sz="1650" spc="10" dirty="0">
                <a:solidFill>
                  <a:srgbClr val="FFFFFF"/>
                </a:solidFill>
                <a:latin typeface="Arial MT"/>
                <a:cs typeface="Arial MT"/>
              </a:rPr>
              <a:t> </a:t>
            </a:r>
            <a:r>
              <a:rPr sz="1650" spc="5" dirty="0">
                <a:solidFill>
                  <a:srgbClr val="FFFFFF"/>
                </a:solidFill>
                <a:latin typeface="Arial MT"/>
                <a:cs typeface="Arial MT"/>
              </a:rPr>
              <a:t>y</a:t>
            </a:r>
            <a:r>
              <a:rPr sz="1650" spc="10" dirty="0">
                <a:solidFill>
                  <a:srgbClr val="FFFFFF"/>
                </a:solidFill>
                <a:latin typeface="Arial MT"/>
                <a:cs typeface="Arial MT"/>
              </a:rPr>
              <a:t> </a:t>
            </a:r>
            <a:r>
              <a:rPr sz="1650" dirty="0">
                <a:solidFill>
                  <a:srgbClr val="FFFFFF"/>
                </a:solidFill>
                <a:latin typeface="Arial MT"/>
                <a:cs typeface="Arial MT"/>
              </a:rPr>
              <a:t>servicios</a:t>
            </a:r>
            <a:r>
              <a:rPr sz="1650" spc="10" dirty="0">
                <a:solidFill>
                  <a:srgbClr val="FFFFFF"/>
                </a:solidFill>
                <a:latin typeface="Arial MT"/>
                <a:cs typeface="Arial MT"/>
              </a:rPr>
              <a:t> </a:t>
            </a:r>
            <a:r>
              <a:rPr sz="1650" dirty="0">
                <a:solidFill>
                  <a:srgbClr val="FFFFFF"/>
                </a:solidFill>
                <a:latin typeface="Arial MT"/>
                <a:cs typeface="Arial MT"/>
              </a:rPr>
              <a:t>locales</a:t>
            </a:r>
            <a:r>
              <a:rPr sz="1650" spc="10" dirty="0">
                <a:solidFill>
                  <a:srgbClr val="FFFFFF"/>
                </a:solidFill>
                <a:latin typeface="Arial MT"/>
                <a:cs typeface="Arial MT"/>
              </a:rPr>
              <a:t> </a:t>
            </a:r>
            <a:r>
              <a:rPr sz="1650" spc="5" dirty="0">
                <a:solidFill>
                  <a:srgbClr val="FFFFFF"/>
                </a:solidFill>
                <a:latin typeface="Arial MT"/>
                <a:cs typeface="Arial MT"/>
              </a:rPr>
              <a:t>se </a:t>
            </a:r>
            <a:r>
              <a:rPr sz="1650" spc="10" dirty="0">
                <a:solidFill>
                  <a:srgbClr val="FFFFFF"/>
                </a:solidFill>
                <a:latin typeface="Arial MT"/>
                <a:cs typeface="Arial MT"/>
              </a:rPr>
              <a:t> </a:t>
            </a:r>
            <a:r>
              <a:rPr sz="1650" dirty="0">
                <a:solidFill>
                  <a:srgbClr val="FFFFFF"/>
                </a:solidFill>
                <a:latin typeface="Arial MT"/>
                <a:cs typeface="Arial MT"/>
              </a:rPr>
              <a:t>respaldan</a:t>
            </a:r>
            <a:r>
              <a:rPr sz="1650" spc="5" dirty="0">
                <a:solidFill>
                  <a:srgbClr val="FFFFFF"/>
                </a:solidFill>
                <a:latin typeface="Arial MT"/>
                <a:cs typeface="Arial MT"/>
              </a:rPr>
              <a:t> mediante</a:t>
            </a:r>
            <a:r>
              <a:rPr sz="1650" spc="10" dirty="0">
                <a:solidFill>
                  <a:srgbClr val="FFFFFF"/>
                </a:solidFill>
                <a:latin typeface="Arial MT"/>
                <a:cs typeface="Arial MT"/>
              </a:rPr>
              <a:t> </a:t>
            </a:r>
            <a:r>
              <a:rPr sz="1650" spc="5" dirty="0">
                <a:solidFill>
                  <a:srgbClr val="FFFFFF"/>
                </a:solidFill>
                <a:latin typeface="Arial MT"/>
                <a:cs typeface="Arial MT"/>
              </a:rPr>
              <a:t>compras</a:t>
            </a:r>
            <a:r>
              <a:rPr sz="1650" spc="10" dirty="0">
                <a:solidFill>
                  <a:srgbClr val="FFFFFF"/>
                </a:solidFill>
                <a:latin typeface="Arial MT"/>
                <a:cs typeface="Arial MT"/>
              </a:rPr>
              <a:t> </a:t>
            </a:r>
            <a:r>
              <a:rPr sz="1650" dirty="0">
                <a:solidFill>
                  <a:srgbClr val="FFFFFF"/>
                </a:solidFill>
                <a:latin typeface="Arial MT"/>
                <a:cs typeface="Arial MT"/>
              </a:rPr>
              <a:t>sostenibles,</a:t>
            </a:r>
            <a:r>
              <a:rPr sz="1650" spc="10" dirty="0">
                <a:solidFill>
                  <a:srgbClr val="FFFFFF"/>
                </a:solidFill>
                <a:latin typeface="Arial MT"/>
                <a:cs typeface="Arial MT"/>
              </a:rPr>
              <a:t> </a:t>
            </a:r>
            <a:r>
              <a:rPr sz="1650" dirty="0">
                <a:solidFill>
                  <a:srgbClr val="FFFFFF"/>
                </a:solidFill>
                <a:latin typeface="Arial MT"/>
                <a:cs typeface="Arial MT"/>
              </a:rPr>
              <a:t>lo</a:t>
            </a:r>
            <a:r>
              <a:rPr sz="1650" spc="10" dirty="0">
                <a:solidFill>
                  <a:srgbClr val="FFFFFF"/>
                </a:solidFill>
                <a:latin typeface="Arial MT"/>
                <a:cs typeface="Arial MT"/>
              </a:rPr>
              <a:t> </a:t>
            </a:r>
            <a:r>
              <a:rPr sz="1650" spc="5" dirty="0">
                <a:solidFill>
                  <a:srgbClr val="FFFFFF"/>
                </a:solidFill>
                <a:latin typeface="Arial MT"/>
                <a:cs typeface="Arial MT"/>
              </a:rPr>
              <a:t>que</a:t>
            </a:r>
            <a:r>
              <a:rPr sz="1650" spc="10" dirty="0">
                <a:solidFill>
                  <a:srgbClr val="FFFFFF"/>
                </a:solidFill>
                <a:latin typeface="Arial MT"/>
                <a:cs typeface="Arial MT"/>
              </a:rPr>
              <a:t> </a:t>
            </a:r>
            <a:r>
              <a:rPr sz="1650" spc="5" dirty="0">
                <a:solidFill>
                  <a:srgbClr val="FFFFFF"/>
                </a:solidFill>
                <a:latin typeface="Arial MT"/>
                <a:cs typeface="Arial MT"/>
              </a:rPr>
              <a:t>no </a:t>
            </a:r>
            <a:r>
              <a:rPr sz="1650" dirty="0">
                <a:solidFill>
                  <a:srgbClr val="FFFFFF"/>
                </a:solidFill>
                <a:latin typeface="Arial MT"/>
                <a:cs typeface="Arial MT"/>
              </a:rPr>
              <a:t>solo</a:t>
            </a:r>
            <a:r>
              <a:rPr sz="1650" spc="10" dirty="0">
                <a:solidFill>
                  <a:srgbClr val="FFFFFF"/>
                </a:solidFill>
                <a:latin typeface="Arial MT"/>
                <a:cs typeface="Arial MT"/>
              </a:rPr>
              <a:t> </a:t>
            </a:r>
            <a:r>
              <a:rPr sz="1650" spc="5" dirty="0">
                <a:solidFill>
                  <a:srgbClr val="FFFFFF"/>
                </a:solidFill>
                <a:latin typeface="Arial MT"/>
                <a:cs typeface="Arial MT"/>
              </a:rPr>
              <a:t>es</a:t>
            </a:r>
            <a:r>
              <a:rPr sz="1650" spc="10" dirty="0">
                <a:solidFill>
                  <a:srgbClr val="FFFFFF"/>
                </a:solidFill>
                <a:latin typeface="Arial MT"/>
                <a:cs typeface="Arial MT"/>
              </a:rPr>
              <a:t> </a:t>
            </a:r>
            <a:r>
              <a:rPr sz="1650" dirty="0">
                <a:solidFill>
                  <a:srgbClr val="FFFFFF"/>
                </a:solidFill>
                <a:latin typeface="Arial MT"/>
                <a:cs typeface="Arial MT"/>
              </a:rPr>
              <a:t>beneficioso </a:t>
            </a:r>
            <a:r>
              <a:rPr sz="1650" spc="-445" dirty="0">
                <a:solidFill>
                  <a:srgbClr val="FFFFFF"/>
                </a:solidFill>
                <a:latin typeface="Arial MT"/>
                <a:cs typeface="Arial MT"/>
              </a:rPr>
              <a:t> </a:t>
            </a:r>
            <a:r>
              <a:rPr sz="1650" spc="5" dirty="0">
                <a:solidFill>
                  <a:srgbClr val="FFFFFF"/>
                </a:solidFill>
                <a:latin typeface="Arial MT"/>
                <a:cs typeface="Arial MT"/>
              </a:rPr>
              <a:t>para</a:t>
            </a:r>
            <a:r>
              <a:rPr sz="1650" spc="-5" dirty="0">
                <a:solidFill>
                  <a:srgbClr val="FFFFFF"/>
                </a:solidFill>
                <a:latin typeface="Arial MT"/>
                <a:cs typeface="Arial MT"/>
              </a:rPr>
              <a:t> </a:t>
            </a:r>
            <a:r>
              <a:rPr sz="1650" spc="5" dirty="0">
                <a:solidFill>
                  <a:srgbClr val="FFFFFF"/>
                </a:solidFill>
                <a:latin typeface="Arial MT"/>
                <a:cs typeface="Arial MT"/>
              </a:rPr>
              <a:t>su</a:t>
            </a:r>
            <a:r>
              <a:rPr sz="1650" dirty="0">
                <a:solidFill>
                  <a:srgbClr val="FFFFFF"/>
                </a:solidFill>
                <a:latin typeface="Arial MT"/>
                <a:cs typeface="Arial MT"/>
              </a:rPr>
              <a:t> </a:t>
            </a:r>
            <a:r>
              <a:rPr sz="1650" spc="5" dirty="0">
                <a:solidFill>
                  <a:srgbClr val="FFFFFF"/>
                </a:solidFill>
                <a:latin typeface="Arial MT"/>
                <a:cs typeface="Arial MT"/>
              </a:rPr>
              <a:t>empresa,</a:t>
            </a:r>
            <a:r>
              <a:rPr sz="1650" dirty="0">
                <a:solidFill>
                  <a:srgbClr val="FFFFFF"/>
                </a:solidFill>
                <a:latin typeface="Arial MT"/>
                <a:cs typeface="Arial MT"/>
              </a:rPr>
              <a:t> sino</a:t>
            </a:r>
            <a:r>
              <a:rPr sz="1650" spc="-5" dirty="0">
                <a:solidFill>
                  <a:srgbClr val="FFFFFF"/>
                </a:solidFill>
                <a:latin typeface="Arial MT"/>
                <a:cs typeface="Arial MT"/>
              </a:rPr>
              <a:t> </a:t>
            </a:r>
            <a:r>
              <a:rPr sz="1650" spc="5" dirty="0">
                <a:solidFill>
                  <a:srgbClr val="FFFFFF"/>
                </a:solidFill>
                <a:latin typeface="Arial MT"/>
                <a:cs typeface="Arial MT"/>
              </a:rPr>
              <a:t>también</a:t>
            </a:r>
            <a:r>
              <a:rPr sz="1650" dirty="0">
                <a:solidFill>
                  <a:srgbClr val="FFFFFF"/>
                </a:solidFill>
                <a:latin typeface="Arial MT"/>
                <a:cs typeface="Arial MT"/>
              </a:rPr>
              <a:t> </a:t>
            </a:r>
            <a:r>
              <a:rPr sz="1650" spc="5" dirty="0">
                <a:solidFill>
                  <a:srgbClr val="FFFFFF"/>
                </a:solidFill>
                <a:latin typeface="Arial MT"/>
                <a:cs typeface="Arial MT"/>
              </a:rPr>
              <a:t>para</a:t>
            </a:r>
            <a:r>
              <a:rPr sz="1650" dirty="0">
                <a:solidFill>
                  <a:srgbClr val="FFFFFF"/>
                </a:solidFill>
                <a:latin typeface="Arial MT"/>
                <a:cs typeface="Arial MT"/>
              </a:rPr>
              <a:t> </a:t>
            </a:r>
            <a:r>
              <a:rPr sz="1650" spc="5" dirty="0">
                <a:solidFill>
                  <a:srgbClr val="FFFFFF"/>
                </a:solidFill>
                <a:latin typeface="Arial MT"/>
                <a:cs typeface="Arial MT"/>
              </a:rPr>
              <a:t>su</a:t>
            </a:r>
            <a:r>
              <a:rPr sz="1650" spc="-5" dirty="0">
                <a:solidFill>
                  <a:srgbClr val="FFFFFF"/>
                </a:solidFill>
                <a:latin typeface="Arial MT"/>
                <a:cs typeface="Arial MT"/>
              </a:rPr>
              <a:t> </a:t>
            </a:r>
            <a:r>
              <a:rPr sz="1650" spc="5" dirty="0">
                <a:solidFill>
                  <a:srgbClr val="FFFFFF"/>
                </a:solidFill>
                <a:latin typeface="Arial MT"/>
                <a:cs typeface="Arial MT"/>
              </a:rPr>
              <a:t>economía</a:t>
            </a:r>
            <a:r>
              <a:rPr sz="1650" dirty="0">
                <a:solidFill>
                  <a:srgbClr val="FFFFFF"/>
                </a:solidFill>
                <a:latin typeface="Arial MT"/>
                <a:cs typeface="Arial MT"/>
              </a:rPr>
              <a:t> local.</a:t>
            </a:r>
            <a:endParaRPr sz="1650">
              <a:latin typeface="Arial MT"/>
              <a:cs typeface="Arial MT"/>
            </a:endParaRPr>
          </a:p>
        </p:txBody>
      </p:sp>
      <p:sp>
        <p:nvSpPr>
          <p:cNvPr id="6" name="object 6"/>
          <p:cNvSpPr txBox="1"/>
          <p:nvPr/>
        </p:nvSpPr>
        <p:spPr>
          <a:xfrm>
            <a:off x="4722791" y="2411035"/>
            <a:ext cx="6638925" cy="2694940"/>
          </a:xfrm>
          <a:prstGeom prst="rect">
            <a:avLst/>
          </a:prstGeom>
        </p:spPr>
        <p:txBody>
          <a:bodyPr vert="horz" wrap="square" lIns="0" tIns="12700" rIns="0" bIns="0" rtlCol="0">
            <a:spAutoFit/>
          </a:bodyPr>
          <a:lstStyle/>
          <a:p>
            <a:pPr marL="12700" marR="313055" indent="3175">
              <a:lnSpc>
                <a:spcPct val="120000"/>
              </a:lnSpc>
              <a:spcBef>
                <a:spcPts val="100"/>
              </a:spcBef>
            </a:pPr>
            <a:r>
              <a:rPr sz="1650" spc="5" dirty="0">
                <a:solidFill>
                  <a:srgbClr val="FFFFFF"/>
                </a:solidFill>
                <a:latin typeface="Arial MT"/>
                <a:cs typeface="Arial MT"/>
              </a:rPr>
              <a:t>Cuando se </a:t>
            </a:r>
            <a:r>
              <a:rPr sz="1650" dirty="0">
                <a:solidFill>
                  <a:srgbClr val="FFFFFF"/>
                </a:solidFill>
                <a:latin typeface="Arial MT"/>
                <a:cs typeface="Arial MT"/>
              </a:rPr>
              <a:t>considera</a:t>
            </a:r>
            <a:r>
              <a:rPr sz="1650" spc="5" dirty="0">
                <a:solidFill>
                  <a:srgbClr val="FFFFFF"/>
                </a:solidFill>
                <a:latin typeface="Arial MT"/>
                <a:cs typeface="Arial MT"/>
              </a:rPr>
              <a:t> </a:t>
            </a:r>
            <a:r>
              <a:rPr sz="1650" dirty="0">
                <a:solidFill>
                  <a:srgbClr val="FFFFFF"/>
                </a:solidFill>
                <a:latin typeface="Arial MT"/>
                <a:cs typeface="Arial MT"/>
              </a:rPr>
              <a:t>la</a:t>
            </a:r>
            <a:r>
              <a:rPr sz="1650" spc="5" dirty="0">
                <a:solidFill>
                  <a:srgbClr val="FFFFFF"/>
                </a:solidFill>
                <a:latin typeface="Arial MT"/>
                <a:cs typeface="Arial MT"/>
              </a:rPr>
              <a:t> </a:t>
            </a:r>
            <a:r>
              <a:rPr sz="1650" dirty="0">
                <a:solidFill>
                  <a:srgbClr val="FFFFFF"/>
                </a:solidFill>
                <a:latin typeface="Arial MT"/>
                <a:cs typeface="Arial MT"/>
              </a:rPr>
              <a:t>utilización</a:t>
            </a:r>
            <a:r>
              <a:rPr sz="1650" spc="5" dirty="0">
                <a:solidFill>
                  <a:srgbClr val="FFFFFF"/>
                </a:solidFill>
                <a:latin typeface="Arial MT"/>
                <a:cs typeface="Arial MT"/>
              </a:rPr>
              <a:t> de </a:t>
            </a:r>
            <a:r>
              <a:rPr sz="1650" dirty="0">
                <a:solidFill>
                  <a:srgbClr val="FFFFFF"/>
                </a:solidFill>
                <a:latin typeface="Arial MT"/>
                <a:cs typeface="Arial MT"/>
              </a:rPr>
              <a:t>la</a:t>
            </a:r>
            <a:r>
              <a:rPr sz="1650" spc="5" dirty="0">
                <a:solidFill>
                  <a:srgbClr val="FFFFFF"/>
                </a:solidFill>
                <a:latin typeface="Arial MT"/>
                <a:cs typeface="Arial MT"/>
              </a:rPr>
              <a:t> comunidad y </a:t>
            </a:r>
            <a:r>
              <a:rPr sz="1650" dirty="0">
                <a:solidFill>
                  <a:srgbClr val="FFFFFF"/>
                </a:solidFill>
                <a:latin typeface="Arial MT"/>
                <a:cs typeface="Arial MT"/>
              </a:rPr>
              <a:t>los</a:t>
            </a:r>
            <a:r>
              <a:rPr sz="1650" spc="5" dirty="0">
                <a:solidFill>
                  <a:srgbClr val="FFFFFF"/>
                </a:solidFill>
                <a:latin typeface="Arial MT"/>
                <a:cs typeface="Arial MT"/>
              </a:rPr>
              <a:t> </a:t>
            </a:r>
            <a:r>
              <a:rPr sz="1650" dirty="0">
                <a:solidFill>
                  <a:srgbClr val="FFFFFF"/>
                </a:solidFill>
                <a:latin typeface="Arial MT"/>
                <a:cs typeface="Arial MT"/>
              </a:rPr>
              <a:t>sectores </a:t>
            </a:r>
            <a:r>
              <a:rPr sz="1650" spc="5" dirty="0">
                <a:solidFill>
                  <a:srgbClr val="FFFFFF"/>
                </a:solidFill>
                <a:latin typeface="Arial MT"/>
                <a:cs typeface="Arial MT"/>
              </a:rPr>
              <a:t> </a:t>
            </a:r>
            <a:r>
              <a:rPr sz="1650" dirty="0">
                <a:solidFill>
                  <a:srgbClr val="FFFFFF"/>
                </a:solidFill>
                <a:latin typeface="Arial MT"/>
                <a:cs typeface="Arial MT"/>
              </a:rPr>
              <a:t>voluntarios,</a:t>
            </a:r>
            <a:r>
              <a:rPr sz="1650" spc="5" dirty="0">
                <a:solidFill>
                  <a:srgbClr val="FFFFFF"/>
                </a:solidFill>
                <a:latin typeface="Arial MT"/>
                <a:cs typeface="Arial MT"/>
              </a:rPr>
              <a:t> </a:t>
            </a:r>
            <a:r>
              <a:rPr sz="1650" dirty="0">
                <a:solidFill>
                  <a:srgbClr val="FFFFFF"/>
                </a:solidFill>
                <a:latin typeface="Arial MT"/>
                <a:cs typeface="Arial MT"/>
              </a:rPr>
              <a:t>los</a:t>
            </a:r>
            <a:r>
              <a:rPr sz="1650" spc="10" dirty="0">
                <a:solidFill>
                  <a:srgbClr val="FFFFFF"/>
                </a:solidFill>
                <a:latin typeface="Arial MT"/>
                <a:cs typeface="Arial MT"/>
              </a:rPr>
              <a:t> </a:t>
            </a:r>
            <a:r>
              <a:rPr sz="1650" spc="5" dirty="0">
                <a:solidFill>
                  <a:srgbClr val="FFFFFF"/>
                </a:solidFill>
                <a:latin typeface="Arial MT"/>
                <a:cs typeface="Arial MT"/>
              </a:rPr>
              <a:t>bienes</a:t>
            </a:r>
            <a:r>
              <a:rPr sz="1650" spc="10" dirty="0">
                <a:solidFill>
                  <a:srgbClr val="FFFFFF"/>
                </a:solidFill>
                <a:latin typeface="Arial MT"/>
                <a:cs typeface="Arial MT"/>
              </a:rPr>
              <a:t> </a:t>
            </a:r>
            <a:r>
              <a:rPr sz="1650" spc="5" dirty="0">
                <a:solidFill>
                  <a:srgbClr val="FFFFFF"/>
                </a:solidFill>
                <a:latin typeface="Arial MT"/>
                <a:cs typeface="Arial MT"/>
              </a:rPr>
              <a:t>son</a:t>
            </a:r>
            <a:r>
              <a:rPr sz="1650" spc="10" dirty="0">
                <a:solidFill>
                  <a:srgbClr val="FFFFFF"/>
                </a:solidFill>
                <a:latin typeface="Arial MT"/>
                <a:cs typeface="Arial MT"/>
              </a:rPr>
              <a:t> </a:t>
            </a:r>
            <a:r>
              <a:rPr sz="1650" spc="5" dirty="0">
                <a:solidFill>
                  <a:srgbClr val="FFFFFF"/>
                </a:solidFill>
                <a:latin typeface="Arial MT"/>
                <a:cs typeface="Arial MT"/>
              </a:rPr>
              <a:t>más </a:t>
            </a:r>
            <a:r>
              <a:rPr sz="1650" dirty="0">
                <a:solidFill>
                  <a:srgbClr val="FFFFFF"/>
                </a:solidFill>
                <a:latin typeface="Arial MT"/>
                <a:cs typeface="Arial MT"/>
              </a:rPr>
              <a:t>fáciles</a:t>
            </a:r>
            <a:r>
              <a:rPr sz="1650" spc="10" dirty="0">
                <a:solidFill>
                  <a:srgbClr val="FFFFFF"/>
                </a:solidFill>
                <a:latin typeface="Arial MT"/>
                <a:cs typeface="Arial MT"/>
              </a:rPr>
              <a:t> </a:t>
            </a:r>
            <a:r>
              <a:rPr sz="1650" spc="5" dirty="0">
                <a:solidFill>
                  <a:srgbClr val="FFFFFF"/>
                </a:solidFill>
                <a:latin typeface="Arial MT"/>
                <a:cs typeface="Arial MT"/>
              </a:rPr>
              <a:t>de</a:t>
            </a:r>
            <a:r>
              <a:rPr sz="1650" spc="10" dirty="0">
                <a:solidFill>
                  <a:srgbClr val="FFFFFF"/>
                </a:solidFill>
                <a:latin typeface="Arial MT"/>
                <a:cs typeface="Arial MT"/>
              </a:rPr>
              <a:t> </a:t>
            </a:r>
            <a:r>
              <a:rPr sz="1650" dirty="0">
                <a:solidFill>
                  <a:srgbClr val="FFFFFF"/>
                </a:solidFill>
                <a:latin typeface="Arial MT"/>
                <a:cs typeface="Arial MT"/>
              </a:rPr>
              <a:t>entregar</a:t>
            </a:r>
            <a:r>
              <a:rPr sz="1650" spc="10" dirty="0">
                <a:solidFill>
                  <a:srgbClr val="FFFFFF"/>
                </a:solidFill>
                <a:latin typeface="Arial MT"/>
                <a:cs typeface="Arial MT"/>
              </a:rPr>
              <a:t> </a:t>
            </a:r>
            <a:r>
              <a:rPr sz="1650" spc="5" dirty="0">
                <a:solidFill>
                  <a:srgbClr val="FFFFFF"/>
                </a:solidFill>
                <a:latin typeface="Arial MT"/>
                <a:cs typeface="Arial MT"/>
              </a:rPr>
              <a:t>y </a:t>
            </a:r>
            <a:r>
              <a:rPr sz="1650" dirty="0">
                <a:solidFill>
                  <a:srgbClr val="FFFFFF"/>
                </a:solidFill>
                <a:latin typeface="Arial MT"/>
                <a:cs typeface="Arial MT"/>
              </a:rPr>
              <a:t>sostenibles</a:t>
            </a:r>
            <a:r>
              <a:rPr sz="1650" spc="10" dirty="0">
                <a:solidFill>
                  <a:srgbClr val="FFFFFF"/>
                </a:solidFill>
                <a:latin typeface="Arial MT"/>
                <a:cs typeface="Arial MT"/>
              </a:rPr>
              <a:t> </a:t>
            </a:r>
            <a:r>
              <a:rPr sz="1650" spc="5" dirty="0">
                <a:solidFill>
                  <a:srgbClr val="FFFFFF"/>
                </a:solidFill>
                <a:latin typeface="Arial MT"/>
                <a:cs typeface="Arial MT"/>
              </a:rPr>
              <a:t>en </a:t>
            </a:r>
            <a:r>
              <a:rPr sz="1650" spc="-445" dirty="0">
                <a:solidFill>
                  <a:srgbClr val="FFFFFF"/>
                </a:solidFill>
                <a:latin typeface="Arial MT"/>
                <a:cs typeface="Arial MT"/>
              </a:rPr>
              <a:t> </a:t>
            </a:r>
            <a:r>
              <a:rPr sz="1650" dirty="0">
                <a:solidFill>
                  <a:srgbClr val="FFFFFF"/>
                </a:solidFill>
                <a:latin typeface="Arial MT"/>
                <a:cs typeface="Arial MT"/>
              </a:rPr>
              <a:t>factores</a:t>
            </a:r>
            <a:r>
              <a:rPr sz="1650" spc="5" dirty="0">
                <a:solidFill>
                  <a:srgbClr val="FFFFFF"/>
                </a:solidFill>
                <a:latin typeface="Arial MT"/>
                <a:cs typeface="Arial MT"/>
              </a:rPr>
              <a:t> </a:t>
            </a:r>
            <a:r>
              <a:rPr sz="1650" dirty="0">
                <a:solidFill>
                  <a:srgbClr val="FFFFFF"/>
                </a:solidFill>
                <a:latin typeface="Arial MT"/>
                <a:cs typeface="Arial MT"/>
              </a:rPr>
              <a:t>sociales,</a:t>
            </a:r>
            <a:r>
              <a:rPr sz="1650" spc="10" dirty="0">
                <a:solidFill>
                  <a:srgbClr val="FFFFFF"/>
                </a:solidFill>
                <a:latin typeface="Arial MT"/>
                <a:cs typeface="Arial MT"/>
              </a:rPr>
              <a:t> </a:t>
            </a:r>
            <a:r>
              <a:rPr sz="1650" spc="5" dirty="0">
                <a:solidFill>
                  <a:srgbClr val="FFFFFF"/>
                </a:solidFill>
                <a:latin typeface="Arial MT"/>
                <a:cs typeface="Arial MT"/>
              </a:rPr>
              <a:t>como</a:t>
            </a:r>
            <a:r>
              <a:rPr sz="1650" spc="10" dirty="0">
                <a:solidFill>
                  <a:srgbClr val="FFFFFF"/>
                </a:solidFill>
                <a:latin typeface="Arial MT"/>
                <a:cs typeface="Arial MT"/>
              </a:rPr>
              <a:t> </a:t>
            </a:r>
            <a:r>
              <a:rPr sz="1650" dirty="0">
                <a:solidFill>
                  <a:srgbClr val="FFFFFF"/>
                </a:solidFill>
                <a:latin typeface="Arial MT"/>
                <a:cs typeface="Arial MT"/>
              </a:rPr>
              <a:t>el</a:t>
            </a:r>
            <a:r>
              <a:rPr sz="1650" spc="5" dirty="0">
                <a:solidFill>
                  <a:srgbClr val="FFFFFF"/>
                </a:solidFill>
                <a:latin typeface="Arial MT"/>
                <a:cs typeface="Arial MT"/>
              </a:rPr>
              <a:t> </a:t>
            </a:r>
            <a:r>
              <a:rPr sz="1650" dirty="0">
                <a:solidFill>
                  <a:srgbClr val="FFFFFF"/>
                </a:solidFill>
                <a:latin typeface="Arial MT"/>
                <a:cs typeface="Arial MT"/>
              </a:rPr>
              <a:t>desarrollo</a:t>
            </a:r>
            <a:r>
              <a:rPr sz="1650" spc="10" dirty="0">
                <a:solidFill>
                  <a:srgbClr val="FFFFFF"/>
                </a:solidFill>
                <a:latin typeface="Arial MT"/>
                <a:cs typeface="Arial MT"/>
              </a:rPr>
              <a:t> </a:t>
            </a:r>
            <a:r>
              <a:rPr sz="1650" spc="5" dirty="0">
                <a:solidFill>
                  <a:srgbClr val="FFFFFF"/>
                </a:solidFill>
                <a:latin typeface="Arial MT"/>
                <a:cs typeface="Arial MT"/>
              </a:rPr>
              <a:t>de</a:t>
            </a:r>
            <a:r>
              <a:rPr sz="1650" spc="10" dirty="0">
                <a:solidFill>
                  <a:srgbClr val="FFFFFF"/>
                </a:solidFill>
                <a:latin typeface="Arial MT"/>
                <a:cs typeface="Arial MT"/>
              </a:rPr>
              <a:t> </a:t>
            </a:r>
            <a:r>
              <a:rPr sz="1650" dirty="0">
                <a:solidFill>
                  <a:srgbClr val="FFFFFF"/>
                </a:solidFill>
                <a:latin typeface="Arial MT"/>
                <a:cs typeface="Arial MT"/>
              </a:rPr>
              <a:t>habilidades</a:t>
            </a:r>
            <a:r>
              <a:rPr sz="1650" spc="5" dirty="0">
                <a:solidFill>
                  <a:srgbClr val="FFFFFF"/>
                </a:solidFill>
                <a:latin typeface="Arial MT"/>
                <a:cs typeface="Arial MT"/>
              </a:rPr>
              <a:t> </a:t>
            </a:r>
            <a:r>
              <a:rPr sz="1650" dirty="0">
                <a:solidFill>
                  <a:srgbClr val="FFFFFF"/>
                </a:solidFill>
                <a:latin typeface="Arial MT"/>
                <a:cs typeface="Arial MT"/>
              </a:rPr>
              <a:t>dentro</a:t>
            </a:r>
            <a:r>
              <a:rPr sz="1650" spc="10" dirty="0">
                <a:solidFill>
                  <a:srgbClr val="FFFFFF"/>
                </a:solidFill>
                <a:latin typeface="Arial MT"/>
                <a:cs typeface="Arial MT"/>
              </a:rPr>
              <a:t> </a:t>
            </a:r>
            <a:r>
              <a:rPr sz="1650" spc="5" dirty="0">
                <a:solidFill>
                  <a:srgbClr val="FFFFFF"/>
                </a:solidFill>
                <a:latin typeface="Arial MT"/>
                <a:cs typeface="Arial MT"/>
              </a:rPr>
              <a:t>de</a:t>
            </a:r>
            <a:r>
              <a:rPr sz="1650" spc="10" dirty="0">
                <a:solidFill>
                  <a:srgbClr val="FFFFFF"/>
                </a:solidFill>
                <a:latin typeface="Arial MT"/>
                <a:cs typeface="Arial MT"/>
              </a:rPr>
              <a:t> </a:t>
            </a:r>
            <a:r>
              <a:rPr sz="1650" dirty="0">
                <a:solidFill>
                  <a:srgbClr val="FFFFFF"/>
                </a:solidFill>
                <a:latin typeface="Arial MT"/>
                <a:cs typeface="Arial MT"/>
              </a:rPr>
              <a:t>la </a:t>
            </a:r>
            <a:r>
              <a:rPr sz="1650" spc="5" dirty="0">
                <a:solidFill>
                  <a:srgbClr val="FFFFFF"/>
                </a:solidFill>
                <a:latin typeface="Arial MT"/>
                <a:cs typeface="Arial MT"/>
              </a:rPr>
              <a:t> comunidad</a:t>
            </a:r>
            <a:r>
              <a:rPr sz="1650" spc="-5" dirty="0">
                <a:solidFill>
                  <a:srgbClr val="FFFFFF"/>
                </a:solidFill>
                <a:latin typeface="Arial MT"/>
                <a:cs typeface="Arial MT"/>
              </a:rPr>
              <a:t> </a:t>
            </a:r>
            <a:r>
              <a:rPr sz="1650" dirty="0">
                <a:solidFill>
                  <a:srgbClr val="FFFFFF"/>
                </a:solidFill>
                <a:latin typeface="Arial MT"/>
                <a:cs typeface="Arial MT"/>
              </a:rPr>
              <a:t>local.</a:t>
            </a:r>
            <a:endParaRPr sz="1650">
              <a:latin typeface="Arial MT"/>
              <a:cs typeface="Arial MT"/>
            </a:endParaRPr>
          </a:p>
          <a:p>
            <a:pPr>
              <a:lnSpc>
                <a:spcPct val="100000"/>
              </a:lnSpc>
            </a:pPr>
            <a:endParaRPr sz="1800">
              <a:latin typeface="Arial MT"/>
              <a:cs typeface="Arial MT"/>
            </a:endParaRPr>
          </a:p>
          <a:p>
            <a:pPr>
              <a:lnSpc>
                <a:spcPct val="100000"/>
              </a:lnSpc>
              <a:spcBef>
                <a:spcPts val="10"/>
              </a:spcBef>
            </a:pPr>
            <a:endParaRPr sz="2000">
              <a:latin typeface="Arial MT"/>
              <a:cs typeface="Arial MT"/>
            </a:endParaRPr>
          </a:p>
          <a:p>
            <a:pPr marL="20320" marR="5080" indent="10795">
              <a:lnSpc>
                <a:spcPct val="120000"/>
              </a:lnSpc>
            </a:pPr>
            <a:r>
              <a:rPr sz="1650" spc="5" dirty="0">
                <a:solidFill>
                  <a:srgbClr val="FFFFFF"/>
                </a:solidFill>
                <a:latin typeface="Arial MT"/>
                <a:cs typeface="Arial MT"/>
              </a:rPr>
              <a:t>La </a:t>
            </a:r>
            <a:r>
              <a:rPr sz="1650" dirty="0">
                <a:solidFill>
                  <a:srgbClr val="FFFFFF"/>
                </a:solidFill>
                <a:latin typeface="Arial MT"/>
                <a:cs typeface="Arial MT"/>
              </a:rPr>
              <a:t>creación </a:t>
            </a:r>
            <a:r>
              <a:rPr sz="1650" spc="5" dirty="0">
                <a:solidFill>
                  <a:srgbClr val="FFFFFF"/>
                </a:solidFill>
                <a:latin typeface="Arial MT"/>
                <a:cs typeface="Arial MT"/>
              </a:rPr>
              <a:t>de empleo </a:t>
            </a:r>
            <a:r>
              <a:rPr sz="1650" dirty="0">
                <a:solidFill>
                  <a:srgbClr val="FFFFFF"/>
                </a:solidFill>
                <a:latin typeface="Arial MT"/>
                <a:cs typeface="Arial MT"/>
              </a:rPr>
              <a:t>local </a:t>
            </a:r>
            <a:r>
              <a:rPr sz="1650" spc="5" dirty="0">
                <a:solidFill>
                  <a:srgbClr val="FFFFFF"/>
                </a:solidFill>
                <a:latin typeface="Arial MT"/>
                <a:cs typeface="Arial MT"/>
              </a:rPr>
              <a:t>y </a:t>
            </a:r>
            <a:r>
              <a:rPr sz="1650" dirty="0">
                <a:solidFill>
                  <a:srgbClr val="FFFFFF"/>
                </a:solidFill>
                <a:latin typeface="Arial MT"/>
                <a:cs typeface="Arial MT"/>
              </a:rPr>
              <a:t>el desarrollo </a:t>
            </a:r>
            <a:r>
              <a:rPr sz="1650" spc="5" dirty="0">
                <a:solidFill>
                  <a:srgbClr val="FFFFFF"/>
                </a:solidFill>
                <a:latin typeface="Arial MT"/>
                <a:cs typeface="Arial MT"/>
              </a:rPr>
              <a:t>de </a:t>
            </a:r>
            <a:r>
              <a:rPr sz="1650" dirty="0">
                <a:solidFill>
                  <a:srgbClr val="FFFFFF"/>
                </a:solidFill>
                <a:latin typeface="Arial MT"/>
                <a:cs typeface="Arial MT"/>
              </a:rPr>
              <a:t>habilidades </a:t>
            </a:r>
            <a:r>
              <a:rPr sz="1650" spc="5" dirty="0">
                <a:solidFill>
                  <a:srgbClr val="FFFFFF"/>
                </a:solidFill>
                <a:latin typeface="Arial MT"/>
                <a:cs typeface="Arial MT"/>
              </a:rPr>
              <a:t> </a:t>
            </a:r>
            <a:r>
              <a:rPr sz="1650" dirty="0">
                <a:solidFill>
                  <a:srgbClr val="FFFFFF"/>
                </a:solidFill>
                <a:latin typeface="Arial MT"/>
                <a:cs typeface="Arial MT"/>
              </a:rPr>
              <a:t>comunitarias,</a:t>
            </a:r>
            <a:r>
              <a:rPr sz="1650" spc="5" dirty="0">
                <a:solidFill>
                  <a:srgbClr val="FFFFFF"/>
                </a:solidFill>
                <a:latin typeface="Arial MT"/>
                <a:cs typeface="Arial MT"/>
              </a:rPr>
              <a:t> como se mencionó </a:t>
            </a:r>
            <a:r>
              <a:rPr sz="1650" dirty="0">
                <a:solidFill>
                  <a:srgbClr val="FFFFFF"/>
                </a:solidFill>
                <a:latin typeface="Arial MT"/>
                <a:cs typeface="Arial MT"/>
              </a:rPr>
              <a:t>anteriormente,</a:t>
            </a:r>
            <a:r>
              <a:rPr sz="1650" spc="5" dirty="0">
                <a:solidFill>
                  <a:srgbClr val="FFFFFF"/>
                </a:solidFill>
                <a:latin typeface="Arial MT"/>
                <a:cs typeface="Arial MT"/>
              </a:rPr>
              <a:t> mostrarán</a:t>
            </a:r>
            <a:r>
              <a:rPr sz="1650" spc="10" dirty="0">
                <a:solidFill>
                  <a:srgbClr val="FFFFFF"/>
                </a:solidFill>
                <a:latin typeface="Arial MT"/>
                <a:cs typeface="Arial MT"/>
              </a:rPr>
              <a:t> </a:t>
            </a:r>
            <a:r>
              <a:rPr sz="1650" spc="5" dirty="0">
                <a:solidFill>
                  <a:srgbClr val="FFFFFF"/>
                </a:solidFill>
                <a:latin typeface="Arial MT"/>
                <a:cs typeface="Arial MT"/>
              </a:rPr>
              <a:t>aún más </a:t>
            </a:r>
            <a:r>
              <a:rPr sz="1650" dirty="0">
                <a:solidFill>
                  <a:srgbClr val="FFFFFF"/>
                </a:solidFill>
                <a:latin typeface="Arial MT"/>
                <a:cs typeface="Arial MT"/>
              </a:rPr>
              <a:t>la </a:t>
            </a:r>
            <a:r>
              <a:rPr sz="1650" spc="-445" dirty="0">
                <a:solidFill>
                  <a:srgbClr val="FFFFFF"/>
                </a:solidFill>
                <a:latin typeface="Arial MT"/>
                <a:cs typeface="Arial MT"/>
              </a:rPr>
              <a:t> </a:t>
            </a:r>
            <a:r>
              <a:rPr sz="1650" dirty="0">
                <a:solidFill>
                  <a:srgbClr val="FFFFFF"/>
                </a:solidFill>
                <a:latin typeface="Arial MT"/>
                <a:cs typeface="Arial MT"/>
              </a:rPr>
              <a:t>sostenibilidad</a:t>
            </a:r>
            <a:r>
              <a:rPr sz="1650" spc="5" dirty="0">
                <a:solidFill>
                  <a:srgbClr val="FFFFFF"/>
                </a:solidFill>
                <a:latin typeface="Arial MT"/>
                <a:cs typeface="Arial MT"/>
              </a:rPr>
              <a:t> </a:t>
            </a:r>
            <a:r>
              <a:rPr sz="1650" dirty="0">
                <a:solidFill>
                  <a:srgbClr val="FFFFFF"/>
                </a:solidFill>
                <a:latin typeface="Arial MT"/>
                <a:cs typeface="Arial MT"/>
              </a:rPr>
              <a:t>social</a:t>
            </a:r>
            <a:r>
              <a:rPr sz="1650" spc="5" dirty="0">
                <a:solidFill>
                  <a:srgbClr val="FFFFFF"/>
                </a:solidFill>
                <a:latin typeface="Arial MT"/>
                <a:cs typeface="Arial MT"/>
              </a:rPr>
              <a:t> y mejorarán su </a:t>
            </a:r>
            <a:r>
              <a:rPr sz="1650" dirty="0">
                <a:solidFill>
                  <a:srgbClr val="FFFFFF"/>
                </a:solidFill>
                <a:latin typeface="Arial MT"/>
                <a:cs typeface="Arial MT"/>
              </a:rPr>
              <a:t>perfil</a:t>
            </a:r>
            <a:r>
              <a:rPr sz="1650" spc="5" dirty="0">
                <a:solidFill>
                  <a:srgbClr val="FFFFFF"/>
                </a:solidFill>
                <a:latin typeface="Arial MT"/>
                <a:cs typeface="Arial MT"/>
              </a:rPr>
              <a:t> como empresa </a:t>
            </a:r>
            <a:r>
              <a:rPr sz="1650" dirty="0">
                <a:solidFill>
                  <a:srgbClr val="FFFFFF"/>
                </a:solidFill>
                <a:latin typeface="Arial MT"/>
                <a:cs typeface="Arial MT"/>
              </a:rPr>
              <a:t>sostenible.</a:t>
            </a:r>
            <a:endParaRPr sz="1650">
              <a:latin typeface="Arial MT"/>
              <a:cs typeface="Arial MT"/>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97254" y="288036"/>
            <a:ext cx="11560906" cy="2130552"/>
          </a:xfrm>
          <a:prstGeom prst="rect">
            <a:avLst/>
          </a:prstGeom>
        </p:spPr>
      </p:pic>
      <p:sp>
        <p:nvSpPr>
          <p:cNvPr id="3" name="object 3"/>
          <p:cNvSpPr txBox="1"/>
          <p:nvPr/>
        </p:nvSpPr>
        <p:spPr>
          <a:xfrm>
            <a:off x="655430" y="2691085"/>
            <a:ext cx="10305415" cy="3067050"/>
          </a:xfrm>
          <a:prstGeom prst="rect">
            <a:avLst/>
          </a:prstGeom>
        </p:spPr>
        <p:txBody>
          <a:bodyPr vert="horz" wrap="square" lIns="0" tIns="13335" rIns="0" bIns="0" rtlCol="0">
            <a:spAutoFit/>
          </a:bodyPr>
          <a:lstStyle/>
          <a:p>
            <a:pPr marL="24130">
              <a:lnSpc>
                <a:spcPct val="100000"/>
              </a:lnSpc>
              <a:spcBef>
                <a:spcPts val="105"/>
              </a:spcBef>
            </a:pPr>
            <a:r>
              <a:rPr sz="1750" b="1" dirty="0">
                <a:solidFill>
                  <a:srgbClr val="83BA41"/>
                </a:solidFill>
                <a:latin typeface="Arial"/>
                <a:cs typeface="Arial"/>
              </a:rPr>
              <a:t>Procesos</a:t>
            </a:r>
            <a:r>
              <a:rPr sz="1750" b="1" spc="-15" dirty="0">
                <a:solidFill>
                  <a:srgbClr val="83BA41"/>
                </a:solidFill>
                <a:latin typeface="Arial"/>
                <a:cs typeface="Arial"/>
              </a:rPr>
              <a:t> </a:t>
            </a:r>
            <a:r>
              <a:rPr sz="1750" b="1" dirty="0">
                <a:solidFill>
                  <a:srgbClr val="83BA41"/>
                </a:solidFill>
                <a:latin typeface="Arial"/>
                <a:cs typeface="Arial"/>
              </a:rPr>
              <a:t>Externos:</a:t>
            </a:r>
            <a:endParaRPr sz="1750">
              <a:latin typeface="Arial"/>
              <a:cs typeface="Arial"/>
            </a:endParaRPr>
          </a:p>
          <a:p>
            <a:pPr marL="16510" marR="5080" indent="-4445">
              <a:lnSpc>
                <a:spcPct val="109700"/>
              </a:lnSpc>
              <a:spcBef>
                <a:spcPts val="1400"/>
              </a:spcBef>
            </a:pPr>
            <a:r>
              <a:rPr sz="1750" dirty="0">
                <a:latin typeface="Arial MT"/>
                <a:cs typeface="Arial MT"/>
              </a:rPr>
              <a:t>Cuando</a:t>
            </a:r>
            <a:r>
              <a:rPr sz="1750" spc="55" dirty="0">
                <a:latin typeface="Arial MT"/>
                <a:cs typeface="Arial MT"/>
              </a:rPr>
              <a:t> </a:t>
            </a:r>
            <a:r>
              <a:rPr sz="1750" dirty="0">
                <a:latin typeface="Arial MT"/>
                <a:cs typeface="Arial MT"/>
              </a:rPr>
              <a:t>se</a:t>
            </a:r>
            <a:r>
              <a:rPr sz="1750" spc="55" dirty="0">
                <a:latin typeface="Arial MT"/>
                <a:cs typeface="Arial MT"/>
              </a:rPr>
              <a:t> </a:t>
            </a:r>
            <a:r>
              <a:rPr sz="1750" dirty="0">
                <a:latin typeface="Arial MT"/>
                <a:cs typeface="Arial MT"/>
              </a:rPr>
              <a:t>trata</a:t>
            </a:r>
            <a:r>
              <a:rPr sz="1750" spc="60" dirty="0">
                <a:latin typeface="Arial MT"/>
                <a:cs typeface="Arial MT"/>
              </a:rPr>
              <a:t> </a:t>
            </a:r>
            <a:r>
              <a:rPr sz="1750" dirty="0">
                <a:latin typeface="Arial MT"/>
                <a:cs typeface="Arial MT"/>
              </a:rPr>
              <a:t>de</a:t>
            </a:r>
            <a:r>
              <a:rPr sz="1750" spc="55" dirty="0">
                <a:latin typeface="Arial MT"/>
                <a:cs typeface="Arial MT"/>
              </a:rPr>
              <a:t> </a:t>
            </a:r>
            <a:r>
              <a:rPr sz="1750" dirty="0">
                <a:latin typeface="Arial MT"/>
                <a:cs typeface="Arial MT"/>
              </a:rPr>
              <a:t>mejorar</a:t>
            </a:r>
            <a:r>
              <a:rPr sz="1750" spc="55" dirty="0">
                <a:latin typeface="Arial MT"/>
                <a:cs typeface="Arial MT"/>
              </a:rPr>
              <a:t> </a:t>
            </a:r>
            <a:r>
              <a:rPr sz="1750" dirty="0">
                <a:latin typeface="Arial MT"/>
                <a:cs typeface="Arial MT"/>
              </a:rPr>
              <a:t>la</a:t>
            </a:r>
            <a:r>
              <a:rPr sz="1750" spc="60" dirty="0">
                <a:latin typeface="Arial MT"/>
                <a:cs typeface="Arial MT"/>
              </a:rPr>
              <a:t> </a:t>
            </a:r>
            <a:r>
              <a:rPr sz="1750" dirty="0">
                <a:latin typeface="Arial MT"/>
                <a:cs typeface="Arial MT"/>
              </a:rPr>
              <a:t>sostenibilidad</a:t>
            </a:r>
            <a:r>
              <a:rPr sz="1750" spc="50" dirty="0">
                <a:latin typeface="Arial MT"/>
                <a:cs typeface="Arial MT"/>
              </a:rPr>
              <a:t> </a:t>
            </a:r>
            <a:r>
              <a:rPr sz="1750" dirty="0">
                <a:latin typeface="Arial MT"/>
                <a:cs typeface="Arial MT"/>
              </a:rPr>
              <a:t>y</a:t>
            </a:r>
            <a:r>
              <a:rPr sz="1750" spc="55" dirty="0">
                <a:latin typeface="Arial MT"/>
                <a:cs typeface="Arial MT"/>
              </a:rPr>
              <a:t> </a:t>
            </a:r>
            <a:r>
              <a:rPr sz="1750" dirty="0">
                <a:latin typeface="Arial MT"/>
                <a:cs typeface="Arial MT"/>
              </a:rPr>
              <a:t>optimizar</a:t>
            </a:r>
            <a:r>
              <a:rPr sz="1750" spc="60" dirty="0">
                <a:latin typeface="Arial MT"/>
                <a:cs typeface="Arial MT"/>
              </a:rPr>
              <a:t> </a:t>
            </a:r>
            <a:r>
              <a:rPr sz="1750" dirty="0">
                <a:latin typeface="Arial MT"/>
                <a:cs typeface="Arial MT"/>
              </a:rPr>
              <a:t>las</a:t>
            </a:r>
            <a:r>
              <a:rPr sz="1750" spc="55" dirty="0">
                <a:latin typeface="Arial MT"/>
                <a:cs typeface="Arial MT"/>
              </a:rPr>
              <a:t> </a:t>
            </a:r>
            <a:r>
              <a:rPr sz="1750" dirty="0">
                <a:latin typeface="Arial MT"/>
                <a:cs typeface="Arial MT"/>
              </a:rPr>
              <a:t>operaciones,</a:t>
            </a:r>
            <a:r>
              <a:rPr sz="1750" spc="60" dirty="0">
                <a:latin typeface="Arial MT"/>
                <a:cs typeface="Arial MT"/>
              </a:rPr>
              <a:t> </a:t>
            </a:r>
            <a:r>
              <a:rPr sz="1750" dirty="0">
                <a:latin typeface="Arial MT"/>
                <a:cs typeface="Arial MT"/>
              </a:rPr>
              <a:t>los</a:t>
            </a:r>
            <a:r>
              <a:rPr sz="1750" spc="55" dirty="0">
                <a:latin typeface="Arial MT"/>
                <a:cs typeface="Arial MT"/>
              </a:rPr>
              <a:t> </a:t>
            </a:r>
            <a:r>
              <a:rPr sz="1750" dirty="0">
                <a:latin typeface="Arial MT"/>
                <a:cs typeface="Arial MT"/>
              </a:rPr>
              <a:t>canales</a:t>
            </a:r>
            <a:r>
              <a:rPr sz="1750" spc="55" dirty="0">
                <a:latin typeface="Arial MT"/>
                <a:cs typeface="Arial MT"/>
              </a:rPr>
              <a:t> </a:t>
            </a:r>
            <a:r>
              <a:rPr sz="1750" dirty="0">
                <a:latin typeface="Arial MT"/>
                <a:cs typeface="Arial MT"/>
              </a:rPr>
              <a:t>de</a:t>
            </a:r>
            <a:r>
              <a:rPr sz="1750" spc="60" dirty="0">
                <a:latin typeface="Arial MT"/>
                <a:cs typeface="Arial MT"/>
              </a:rPr>
              <a:t> </a:t>
            </a:r>
            <a:r>
              <a:rPr sz="1750" dirty="0">
                <a:latin typeface="Arial MT"/>
                <a:cs typeface="Arial MT"/>
              </a:rPr>
              <a:t>adquisición </a:t>
            </a:r>
            <a:r>
              <a:rPr sz="1750" spc="5" dirty="0">
                <a:latin typeface="Arial MT"/>
                <a:cs typeface="Arial MT"/>
              </a:rPr>
              <a:t> </a:t>
            </a:r>
            <a:r>
              <a:rPr sz="1750" dirty="0">
                <a:latin typeface="Arial MT"/>
                <a:cs typeface="Arial MT"/>
              </a:rPr>
              <a:t>son</a:t>
            </a:r>
            <a:r>
              <a:rPr sz="1750" spc="10" dirty="0">
                <a:latin typeface="Arial MT"/>
                <a:cs typeface="Arial MT"/>
              </a:rPr>
              <a:t> </a:t>
            </a:r>
            <a:r>
              <a:rPr sz="1750" dirty="0">
                <a:latin typeface="Arial MT"/>
                <a:cs typeface="Arial MT"/>
              </a:rPr>
              <a:t>algunos</a:t>
            </a:r>
            <a:r>
              <a:rPr sz="1750" spc="15" dirty="0">
                <a:latin typeface="Arial MT"/>
                <a:cs typeface="Arial MT"/>
              </a:rPr>
              <a:t> </a:t>
            </a:r>
            <a:r>
              <a:rPr sz="1750" dirty="0">
                <a:latin typeface="Arial MT"/>
                <a:cs typeface="Arial MT"/>
              </a:rPr>
              <a:t>de</a:t>
            </a:r>
            <a:r>
              <a:rPr sz="1750" spc="15" dirty="0">
                <a:latin typeface="Arial MT"/>
                <a:cs typeface="Arial MT"/>
              </a:rPr>
              <a:t> </a:t>
            </a:r>
            <a:r>
              <a:rPr sz="1750" dirty="0">
                <a:latin typeface="Arial MT"/>
                <a:cs typeface="Arial MT"/>
              </a:rPr>
              <a:t>los</a:t>
            </a:r>
            <a:r>
              <a:rPr sz="1750" spc="10" dirty="0">
                <a:latin typeface="Arial MT"/>
                <a:cs typeface="Arial MT"/>
              </a:rPr>
              <a:t> </a:t>
            </a:r>
            <a:r>
              <a:rPr sz="1750" dirty="0">
                <a:latin typeface="Arial MT"/>
                <a:cs typeface="Arial MT"/>
              </a:rPr>
              <a:t>primeros</a:t>
            </a:r>
            <a:r>
              <a:rPr sz="1750" spc="15" dirty="0">
                <a:latin typeface="Arial MT"/>
                <a:cs typeface="Arial MT"/>
              </a:rPr>
              <a:t> </a:t>
            </a:r>
            <a:r>
              <a:rPr sz="1750" dirty="0">
                <a:latin typeface="Arial MT"/>
                <a:cs typeface="Arial MT"/>
              </a:rPr>
              <a:t>lugares</a:t>
            </a:r>
            <a:r>
              <a:rPr sz="1750" spc="15" dirty="0">
                <a:latin typeface="Arial MT"/>
                <a:cs typeface="Arial MT"/>
              </a:rPr>
              <a:t> </a:t>
            </a:r>
            <a:r>
              <a:rPr sz="1750" dirty="0">
                <a:latin typeface="Arial MT"/>
                <a:cs typeface="Arial MT"/>
              </a:rPr>
              <a:t>en</a:t>
            </a:r>
            <a:r>
              <a:rPr sz="1750" spc="15" dirty="0">
                <a:latin typeface="Arial MT"/>
                <a:cs typeface="Arial MT"/>
              </a:rPr>
              <a:t> </a:t>
            </a:r>
            <a:r>
              <a:rPr sz="1750" dirty="0">
                <a:latin typeface="Arial MT"/>
                <a:cs typeface="Arial MT"/>
              </a:rPr>
              <a:t>los</a:t>
            </a:r>
            <a:r>
              <a:rPr sz="1750" spc="10" dirty="0">
                <a:latin typeface="Arial MT"/>
                <a:cs typeface="Arial MT"/>
              </a:rPr>
              <a:t> </a:t>
            </a:r>
            <a:r>
              <a:rPr sz="1750" dirty="0">
                <a:latin typeface="Arial MT"/>
                <a:cs typeface="Arial MT"/>
              </a:rPr>
              <a:t>que</a:t>
            </a:r>
            <a:r>
              <a:rPr sz="1750" spc="15" dirty="0">
                <a:latin typeface="Arial MT"/>
                <a:cs typeface="Arial MT"/>
              </a:rPr>
              <a:t> </a:t>
            </a:r>
            <a:r>
              <a:rPr sz="1750" dirty="0">
                <a:latin typeface="Arial MT"/>
                <a:cs typeface="Arial MT"/>
              </a:rPr>
              <a:t>centrarse.</a:t>
            </a:r>
            <a:r>
              <a:rPr sz="1750" spc="15" dirty="0">
                <a:latin typeface="Arial MT"/>
                <a:cs typeface="Arial MT"/>
              </a:rPr>
              <a:t> </a:t>
            </a:r>
            <a:r>
              <a:rPr sz="1750" dirty="0">
                <a:latin typeface="Arial MT"/>
                <a:cs typeface="Arial MT"/>
              </a:rPr>
              <a:t>Después</a:t>
            </a:r>
            <a:r>
              <a:rPr sz="1750" spc="15" dirty="0">
                <a:latin typeface="Arial MT"/>
                <a:cs typeface="Arial MT"/>
              </a:rPr>
              <a:t> </a:t>
            </a:r>
            <a:r>
              <a:rPr sz="1750" dirty="0">
                <a:latin typeface="Arial MT"/>
                <a:cs typeface="Arial MT"/>
              </a:rPr>
              <a:t>de</a:t>
            </a:r>
            <a:r>
              <a:rPr sz="1750" spc="10" dirty="0">
                <a:latin typeface="Arial MT"/>
                <a:cs typeface="Arial MT"/>
              </a:rPr>
              <a:t> </a:t>
            </a:r>
            <a:r>
              <a:rPr sz="1750" dirty="0">
                <a:latin typeface="Arial MT"/>
                <a:cs typeface="Arial MT"/>
              </a:rPr>
              <a:t>todo,</a:t>
            </a:r>
            <a:r>
              <a:rPr sz="1750" spc="15" dirty="0">
                <a:latin typeface="Arial MT"/>
                <a:cs typeface="Arial MT"/>
              </a:rPr>
              <a:t> </a:t>
            </a:r>
            <a:r>
              <a:rPr sz="1750" dirty="0">
                <a:latin typeface="Arial MT"/>
                <a:cs typeface="Arial MT"/>
              </a:rPr>
              <a:t>la</a:t>
            </a:r>
            <a:r>
              <a:rPr sz="1750" spc="15" dirty="0">
                <a:latin typeface="Arial MT"/>
                <a:cs typeface="Arial MT"/>
              </a:rPr>
              <a:t> </a:t>
            </a:r>
            <a:r>
              <a:rPr sz="1750" dirty="0">
                <a:latin typeface="Arial MT"/>
                <a:cs typeface="Arial MT"/>
              </a:rPr>
              <a:t>cadena</a:t>
            </a:r>
            <a:r>
              <a:rPr sz="1750" spc="15" dirty="0">
                <a:latin typeface="Arial MT"/>
                <a:cs typeface="Arial MT"/>
              </a:rPr>
              <a:t> </a:t>
            </a:r>
            <a:r>
              <a:rPr sz="1750" dirty="0">
                <a:latin typeface="Arial MT"/>
                <a:cs typeface="Arial MT"/>
              </a:rPr>
              <a:t>de</a:t>
            </a:r>
            <a:r>
              <a:rPr sz="1750" spc="10" dirty="0">
                <a:latin typeface="Arial MT"/>
                <a:cs typeface="Arial MT"/>
              </a:rPr>
              <a:t> </a:t>
            </a:r>
            <a:r>
              <a:rPr sz="1750" dirty="0">
                <a:latin typeface="Arial MT"/>
                <a:cs typeface="Arial MT"/>
              </a:rPr>
              <a:t>suministro</a:t>
            </a:r>
            <a:r>
              <a:rPr sz="1750" spc="15" dirty="0">
                <a:latin typeface="Arial MT"/>
                <a:cs typeface="Arial MT"/>
              </a:rPr>
              <a:t> </a:t>
            </a:r>
            <a:r>
              <a:rPr sz="1750" dirty="0">
                <a:latin typeface="Arial MT"/>
                <a:cs typeface="Arial MT"/>
              </a:rPr>
              <a:t>no </a:t>
            </a:r>
            <a:r>
              <a:rPr sz="1750" spc="-470" dirty="0">
                <a:latin typeface="Arial MT"/>
                <a:cs typeface="Arial MT"/>
              </a:rPr>
              <a:t> </a:t>
            </a:r>
            <a:r>
              <a:rPr sz="1750" dirty="0">
                <a:latin typeface="Arial MT"/>
                <a:cs typeface="Arial MT"/>
              </a:rPr>
              <a:t>solo</a:t>
            </a:r>
            <a:r>
              <a:rPr sz="1750" spc="10" dirty="0">
                <a:latin typeface="Arial MT"/>
                <a:cs typeface="Arial MT"/>
              </a:rPr>
              <a:t> </a:t>
            </a:r>
            <a:r>
              <a:rPr sz="1750" dirty="0">
                <a:latin typeface="Arial MT"/>
                <a:cs typeface="Arial MT"/>
              </a:rPr>
              <a:t>representa</a:t>
            </a:r>
            <a:r>
              <a:rPr sz="1750" spc="10" dirty="0">
                <a:latin typeface="Arial MT"/>
                <a:cs typeface="Arial MT"/>
              </a:rPr>
              <a:t> </a:t>
            </a:r>
            <a:r>
              <a:rPr sz="1750" dirty="0">
                <a:latin typeface="Arial MT"/>
                <a:cs typeface="Arial MT"/>
              </a:rPr>
              <a:t>la</a:t>
            </a:r>
            <a:r>
              <a:rPr sz="1750" spc="10" dirty="0">
                <a:latin typeface="Arial MT"/>
                <a:cs typeface="Arial MT"/>
              </a:rPr>
              <a:t> </a:t>
            </a:r>
            <a:r>
              <a:rPr sz="1750" dirty="0">
                <a:latin typeface="Arial MT"/>
                <a:cs typeface="Arial MT"/>
              </a:rPr>
              <a:t>mayoría</a:t>
            </a:r>
            <a:r>
              <a:rPr sz="1750" spc="10" dirty="0">
                <a:latin typeface="Arial MT"/>
                <a:cs typeface="Arial MT"/>
              </a:rPr>
              <a:t> </a:t>
            </a:r>
            <a:r>
              <a:rPr sz="1750" dirty="0">
                <a:latin typeface="Arial MT"/>
                <a:cs typeface="Arial MT"/>
              </a:rPr>
              <a:t>de</a:t>
            </a:r>
            <a:r>
              <a:rPr sz="1750" spc="10" dirty="0">
                <a:latin typeface="Arial MT"/>
                <a:cs typeface="Arial MT"/>
              </a:rPr>
              <a:t> </a:t>
            </a:r>
            <a:r>
              <a:rPr sz="1750" dirty="0">
                <a:latin typeface="Arial MT"/>
                <a:cs typeface="Arial MT"/>
              </a:rPr>
              <a:t>los</a:t>
            </a:r>
            <a:r>
              <a:rPr sz="1750" spc="10" dirty="0">
                <a:latin typeface="Arial MT"/>
                <a:cs typeface="Arial MT"/>
              </a:rPr>
              <a:t> </a:t>
            </a:r>
            <a:r>
              <a:rPr sz="1750" dirty="0">
                <a:latin typeface="Arial MT"/>
                <a:cs typeface="Arial MT"/>
              </a:rPr>
              <a:t>costos</a:t>
            </a:r>
            <a:r>
              <a:rPr sz="1750" spc="10" dirty="0">
                <a:latin typeface="Arial MT"/>
                <a:cs typeface="Arial MT"/>
              </a:rPr>
              <a:t> </a:t>
            </a:r>
            <a:r>
              <a:rPr sz="1750" dirty="0">
                <a:latin typeface="Arial MT"/>
                <a:cs typeface="Arial MT"/>
              </a:rPr>
              <a:t>y</a:t>
            </a:r>
            <a:r>
              <a:rPr sz="1750" spc="10" dirty="0">
                <a:latin typeface="Arial MT"/>
                <a:cs typeface="Arial MT"/>
              </a:rPr>
              <a:t> </a:t>
            </a:r>
            <a:r>
              <a:rPr sz="1750" dirty="0">
                <a:latin typeface="Arial MT"/>
                <a:cs typeface="Arial MT"/>
              </a:rPr>
              <a:t>las</a:t>
            </a:r>
            <a:r>
              <a:rPr sz="1750" spc="10" dirty="0">
                <a:latin typeface="Arial MT"/>
                <a:cs typeface="Arial MT"/>
              </a:rPr>
              <a:t> </a:t>
            </a:r>
            <a:r>
              <a:rPr sz="1750" dirty="0">
                <a:latin typeface="Arial MT"/>
                <a:cs typeface="Arial MT"/>
              </a:rPr>
              <a:t>fuentes</a:t>
            </a:r>
            <a:r>
              <a:rPr sz="1750" spc="10" dirty="0">
                <a:latin typeface="Arial MT"/>
                <a:cs typeface="Arial MT"/>
              </a:rPr>
              <a:t> </a:t>
            </a:r>
            <a:r>
              <a:rPr sz="1750" dirty="0">
                <a:latin typeface="Arial MT"/>
                <a:cs typeface="Arial MT"/>
              </a:rPr>
              <a:t>de</a:t>
            </a:r>
            <a:r>
              <a:rPr sz="1750" spc="10" dirty="0">
                <a:latin typeface="Arial MT"/>
                <a:cs typeface="Arial MT"/>
              </a:rPr>
              <a:t> </a:t>
            </a:r>
            <a:r>
              <a:rPr sz="1750" dirty="0">
                <a:latin typeface="Arial MT"/>
                <a:cs typeface="Arial MT"/>
              </a:rPr>
              <a:t>ineficiencia,</a:t>
            </a:r>
            <a:r>
              <a:rPr sz="1750" spc="10" dirty="0">
                <a:latin typeface="Arial MT"/>
                <a:cs typeface="Arial MT"/>
              </a:rPr>
              <a:t> </a:t>
            </a:r>
            <a:r>
              <a:rPr sz="1750" dirty="0">
                <a:latin typeface="Arial MT"/>
                <a:cs typeface="Arial MT"/>
              </a:rPr>
              <a:t>sino</a:t>
            </a:r>
            <a:r>
              <a:rPr sz="1750" spc="10" dirty="0">
                <a:latin typeface="Arial MT"/>
                <a:cs typeface="Arial MT"/>
              </a:rPr>
              <a:t> </a:t>
            </a:r>
            <a:r>
              <a:rPr sz="1750" dirty="0">
                <a:latin typeface="Arial MT"/>
                <a:cs typeface="Arial MT"/>
              </a:rPr>
              <a:t>que</a:t>
            </a:r>
            <a:r>
              <a:rPr sz="1750" spc="10" dirty="0">
                <a:latin typeface="Arial MT"/>
                <a:cs typeface="Arial MT"/>
              </a:rPr>
              <a:t> </a:t>
            </a:r>
            <a:r>
              <a:rPr sz="1750" dirty="0">
                <a:latin typeface="Arial MT"/>
                <a:cs typeface="Arial MT"/>
              </a:rPr>
              <a:t>también</a:t>
            </a:r>
            <a:r>
              <a:rPr sz="1750" spc="10" dirty="0">
                <a:latin typeface="Arial MT"/>
                <a:cs typeface="Arial MT"/>
              </a:rPr>
              <a:t> </a:t>
            </a:r>
            <a:r>
              <a:rPr sz="1750" dirty="0">
                <a:latin typeface="Arial MT"/>
                <a:cs typeface="Arial MT"/>
              </a:rPr>
              <a:t>produce</a:t>
            </a:r>
            <a:r>
              <a:rPr sz="1750" spc="10" dirty="0">
                <a:latin typeface="Arial MT"/>
                <a:cs typeface="Arial MT"/>
              </a:rPr>
              <a:t> </a:t>
            </a:r>
            <a:r>
              <a:rPr sz="1750" spc="5" dirty="0">
                <a:latin typeface="Arial MT"/>
                <a:cs typeface="Arial MT"/>
              </a:rPr>
              <a:t>más </a:t>
            </a:r>
            <a:r>
              <a:rPr sz="1750" spc="10" dirty="0">
                <a:latin typeface="Arial MT"/>
                <a:cs typeface="Arial MT"/>
              </a:rPr>
              <a:t> </a:t>
            </a:r>
            <a:r>
              <a:rPr sz="1750" dirty="0">
                <a:latin typeface="Arial MT"/>
                <a:cs typeface="Arial MT"/>
              </a:rPr>
              <a:t>emisiones que las operaciones internas típicas.</a:t>
            </a:r>
            <a:endParaRPr sz="1750">
              <a:latin typeface="Arial MT"/>
              <a:cs typeface="Arial MT"/>
            </a:endParaRPr>
          </a:p>
          <a:p>
            <a:pPr marL="24130">
              <a:lnSpc>
                <a:spcPct val="100000"/>
              </a:lnSpc>
              <a:spcBef>
                <a:spcPts val="810"/>
              </a:spcBef>
            </a:pPr>
            <a:r>
              <a:rPr sz="1750" b="1" dirty="0">
                <a:solidFill>
                  <a:srgbClr val="83BA41"/>
                </a:solidFill>
                <a:latin typeface="Arial"/>
                <a:cs typeface="Arial"/>
              </a:rPr>
              <a:t>Procesos</a:t>
            </a:r>
            <a:r>
              <a:rPr sz="1750" b="1" spc="-15" dirty="0">
                <a:solidFill>
                  <a:srgbClr val="83BA41"/>
                </a:solidFill>
                <a:latin typeface="Arial"/>
                <a:cs typeface="Arial"/>
              </a:rPr>
              <a:t> </a:t>
            </a:r>
            <a:r>
              <a:rPr sz="1750" b="1" dirty="0">
                <a:solidFill>
                  <a:srgbClr val="83BA41"/>
                </a:solidFill>
                <a:latin typeface="Arial"/>
                <a:cs typeface="Arial"/>
              </a:rPr>
              <a:t>internos:</a:t>
            </a:r>
            <a:endParaRPr sz="1750">
              <a:latin typeface="Arial"/>
              <a:cs typeface="Arial"/>
            </a:endParaRPr>
          </a:p>
          <a:p>
            <a:pPr marL="26034" marR="243840" indent="2540">
              <a:lnSpc>
                <a:spcPct val="109700"/>
              </a:lnSpc>
              <a:spcBef>
                <a:spcPts val="1400"/>
              </a:spcBef>
            </a:pPr>
            <a:r>
              <a:rPr sz="1750" dirty="0">
                <a:latin typeface="Arial MT"/>
                <a:cs typeface="Arial MT"/>
              </a:rPr>
              <a:t>Las</a:t>
            </a:r>
            <a:r>
              <a:rPr sz="1750" spc="15" dirty="0">
                <a:latin typeface="Arial MT"/>
                <a:cs typeface="Arial MT"/>
              </a:rPr>
              <a:t> </a:t>
            </a:r>
            <a:r>
              <a:rPr sz="1750" dirty="0">
                <a:latin typeface="Arial MT"/>
                <a:cs typeface="Arial MT"/>
              </a:rPr>
              <a:t>ineficiencias</a:t>
            </a:r>
            <a:r>
              <a:rPr sz="1750" spc="15" dirty="0">
                <a:latin typeface="Arial MT"/>
                <a:cs typeface="Arial MT"/>
              </a:rPr>
              <a:t> </a:t>
            </a:r>
            <a:r>
              <a:rPr sz="1750" dirty="0">
                <a:latin typeface="Arial MT"/>
                <a:cs typeface="Arial MT"/>
              </a:rPr>
              <a:t>también</a:t>
            </a:r>
            <a:r>
              <a:rPr sz="1750" spc="15" dirty="0">
                <a:latin typeface="Arial MT"/>
                <a:cs typeface="Arial MT"/>
              </a:rPr>
              <a:t> </a:t>
            </a:r>
            <a:r>
              <a:rPr sz="1750" dirty="0">
                <a:latin typeface="Arial MT"/>
                <a:cs typeface="Arial MT"/>
              </a:rPr>
              <a:t>pueden</a:t>
            </a:r>
            <a:r>
              <a:rPr sz="1750" spc="15" dirty="0">
                <a:latin typeface="Arial MT"/>
                <a:cs typeface="Arial MT"/>
              </a:rPr>
              <a:t> </a:t>
            </a:r>
            <a:r>
              <a:rPr sz="1750" dirty="0">
                <a:latin typeface="Arial MT"/>
                <a:cs typeface="Arial MT"/>
              </a:rPr>
              <a:t>provenir</a:t>
            </a:r>
            <a:r>
              <a:rPr sz="1750" spc="15" dirty="0">
                <a:latin typeface="Arial MT"/>
                <a:cs typeface="Arial MT"/>
              </a:rPr>
              <a:t> </a:t>
            </a:r>
            <a:r>
              <a:rPr sz="1750" dirty="0">
                <a:latin typeface="Arial MT"/>
                <a:cs typeface="Arial MT"/>
              </a:rPr>
              <a:t>de</a:t>
            </a:r>
            <a:r>
              <a:rPr sz="1750" spc="15" dirty="0">
                <a:latin typeface="Arial MT"/>
                <a:cs typeface="Arial MT"/>
              </a:rPr>
              <a:t> </a:t>
            </a:r>
            <a:r>
              <a:rPr sz="1750" dirty="0">
                <a:latin typeface="Arial MT"/>
                <a:cs typeface="Arial MT"/>
              </a:rPr>
              <a:t>adentro.</a:t>
            </a:r>
            <a:r>
              <a:rPr sz="1750" spc="20" dirty="0">
                <a:latin typeface="Arial MT"/>
                <a:cs typeface="Arial MT"/>
              </a:rPr>
              <a:t> </a:t>
            </a:r>
            <a:r>
              <a:rPr sz="1750" dirty="0">
                <a:latin typeface="Arial MT"/>
                <a:cs typeface="Arial MT"/>
              </a:rPr>
              <a:t>Lograr</a:t>
            </a:r>
            <a:r>
              <a:rPr sz="1750" spc="15" dirty="0">
                <a:latin typeface="Arial MT"/>
                <a:cs typeface="Arial MT"/>
              </a:rPr>
              <a:t> </a:t>
            </a:r>
            <a:r>
              <a:rPr sz="1750" dirty="0">
                <a:latin typeface="Arial MT"/>
                <a:cs typeface="Arial MT"/>
              </a:rPr>
              <a:t>un</a:t>
            </a:r>
            <a:r>
              <a:rPr sz="1750" spc="15" dirty="0">
                <a:latin typeface="Arial MT"/>
                <a:cs typeface="Arial MT"/>
              </a:rPr>
              <a:t> </a:t>
            </a:r>
            <a:r>
              <a:rPr sz="1750" dirty="0">
                <a:latin typeface="Arial MT"/>
                <a:cs typeface="Arial MT"/>
              </a:rPr>
              <a:t>cambio</a:t>
            </a:r>
            <a:r>
              <a:rPr sz="1750" spc="15" dirty="0">
                <a:latin typeface="Arial MT"/>
                <a:cs typeface="Arial MT"/>
              </a:rPr>
              <a:t> </a:t>
            </a:r>
            <a:r>
              <a:rPr sz="1750" dirty="0">
                <a:latin typeface="Arial MT"/>
                <a:cs typeface="Arial MT"/>
              </a:rPr>
              <a:t>transformador,</a:t>
            </a:r>
            <a:r>
              <a:rPr sz="1750" spc="15" dirty="0">
                <a:latin typeface="Arial MT"/>
                <a:cs typeface="Arial MT"/>
              </a:rPr>
              <a:t> </a:t>
            </a:r>
            <a:r>
              <a:rPr sz="1750" dirty="0">
                <a:latin typeface="Arial MT"/>
                <a:cs typeface="Arial MT"/>
              </a:rPr>
              <a:t>para</a:t>
            </a:r>
            <a:r>
              <a:rPr sz="1750" spc="15" dirty="0">
                <a:latin typeface="Arial MT"/>
                <a:cs typeface="Arial MT"/>
              </a:rPr>
              <a:t> </a:t>
            </a:r>
            <a:r>
              <a:rPr sz="1750" dirty="0">
                <a:latin typeface="Arial MT"/>
                <a:cs typeface="Arial MT"/>
              </a:rPr>
              <a:t>mejor, </a:t>
            </a:r>
            <a:r>
              <a:rPr sz="1750" spc="5" dirty="0">
                <a:latin typeface="Arial MT"/>
                <a:cs typeface="Arial MT"/>
              </a:rPr>
              <a:t> </a:t>
            </a:r>
            <a:r>
              <a:rPr sz="1750" dirty="0">
                <a:latin typeface="Arial MT"/>
                <a:cs typeface="Arial MT"/>
              </a:rPr>
              <a:t>significa</a:t>
            </a:r>
            <a:r>
              <a:rPr sz="1750" spc="15" dirty="0">
                <a:latin typeface="Arial MT"/>
                <a:cs typeface="Arial MT"/>
              </a:rPr>
              <a:t> </a:t>
            </a:r>
            <a:r>
              <a:rPr sz="1750" dirty="0">
                <a:latin typeface="Arial MT"/>
                <a:cs typeface="Arial MT"/>
              </a:rPr>
              <a:t>mantener</a:t>
            </a:r>
            <a:r>
              <a:rPr sz="1750" spc="20" dirty="0">
                <a:latin typeface="Arial MT"/>
                <a:cs typeface="Arial MT"/>
              </a:rPr>
              <a:t> </a:t>
            </a:r>
            <a:r>
              <a:rPr sz="1750" dirty="0">
                <a:latin typeface="Arial MT"/>
                <a:cs typeface="Arial MT"/>
              </a:rPr>
              <a:t>operaciones</a:t>
            </a:r>
            <a:r>
              <a:rPr sz="1750" spc="20" dirty="0">
                <a:latin typeface="Arial MT"/>
                <a:cs typeface="Arial MT"/>
              </a:rPr>
              <a:t> </a:t>
            </a:r>
            <a:r>
              <a:rPr sz="1750" dirty="0">
                <a:latin typeface="Arial MT"/>
                <a:cs typeface="Arial MT"/>
              </a:rPr>
              <a:t>adecuadas</a:t>
            </a:r>
            <a:r>
              <a:rPr sz="1750" spc="20" dirty="0">
                <a:latin typeface="Arial MT"/>
                <a:cs typeface="Arial MT"/>
              </a:rPr>
              <a:t> </a:t>
            </a:r>
            <a:r>
              <a:rPr sz="1750" dirty="0">
                <a:latin typeface="Arial MT"/>
                <a:cs typeface="Arial MT"/>
              </a:rPr>
              <a:t>en</a:t>
            </a:r>
            <a:r>
              <a:rPr sz="1750" spc="20" dirty="0">
                <a:latin typeface="Arial MT"/>
                <a:cs typeface="Arial MT"/>
              </a:rPr>
              <a:t> </a:t>
            </a:r>
            <a:r>
              <a:rPr sz="1750" dirty="0">
                <a:latin typeface="Arial MT"/>
                <a:cs typeface="Arial MT"/>
              </a:rPr>
              <a:t>todos</a:t>
            </a:r>
            <a:r>
              <a:rPr sz="1750" spc="20" dirty="0">
                <a:latin typeface="Arial MT"/>
                <a:cs typeface="Arial MT"/>
              </a:rPr>
              <a:t> </a:t>
            </a:r>
            <a:r>
              <a:rPr sz="1750" dirty="0">
                <a:latin typeface="Arial MT"/>
                <a:cs typeface="Arial MT"/>
              </a:rPr>
              <a:t>los</a:t>
            </a:r>
            <a:r>
              <a:rPr sz="1750" spc="20" dirty="0">
                <a:latin typeface="Arial MT"/>
                <a:cs typeface="Arial MT"/>
              </a:rPr>
              <a:t> </a:t>
            </a:r>
            <a:r>
              <a:rPr sz="1750" dirty="0">
                <a:latin typeface="Arial MT"/>
                <a:cs typeface="Arial MT"/>
              </a:rPr>
              <a:t>ámbitos,</a:t>
            </a:r>
            <a:r>
              <a:rPr sz="1750" spc="20" dirty="0">
                <a:latin typeface="Arial MT"/>
                <a:cs typeface="Arial MT"/>
              </a:rPr>
              <a:t> </a:t>
            </a:r>
            <a:r>
              <a:rPr sz="1750" dirty="0">
                <a:latin typeface="Arial MT"/>
                <a:cs typeface="Arial MT"/>
              </a:rPr>
              <a:t>desde</a:t>
            </a:r>
            <a:r>
              <a:rPr sz="1750" spc="20" dirty="0">
                <a:latin typeface="Arial MT"/>
                <a:cs typeface="Arial MT"/>
              </a:rPr>
              <a:t> </a:t>
            </a:r>
            <a:r>
              <a:rPr sz="1750" dirty="0">
                <a:latin typeface="Arial MT"/>
                <a:cs typeface="Arial MT"/>
              </a:rPr>
              <a:t>fomentar</a:t>
            </a:r>
            <a:r>
              <a:rPr sz="1750" spc="20" dirty="0">
                <a:latin typeface="Arial MT"/>
                <a:cs typeface="Arial MT"/>
              </a:rPr>
              <a:t> </a:t>
            </a:r>
            <a:r>
              <a:rPr sz="1750" dirty="0">
                <a:latin typeface="Arial MT"/>
                <a:cs typeface="Arial MT"/>
              </a:rPr>
              <a:t>las</a:t>
            </a:r>
            <a:r>
              <a:rPr sz="1750" spc="20" dirty="0">
                <a:latin typeface="Arial MT"/>
                <a:cs typeface="Arial MT"/>
              </a:rPr>
              <a:t> </a:t>
            </a:r>
            <a:r>
              <a:rPr sz="1750" dirty="0">
                <a:latin typeface="Arial MT"/>
                <a:cs typeface="Arial MT"/>
              </a:rPr>
              <a:t>relaciones</a:t>
            </a:r>
            <a:r>
              <a:rPr sz="1750" spc="15" dirty="0">
                <a:latin typeface="Arial MT"/>
                <a:cs typeface="Arial MT"/>
              </a:rPr>
              <a:t> </a:t>
            </a:r>
            <a:r>
              <a:rPr sz="1750" dirty="0">
                <a:latin typeface="Arial MT"/>
                <a:cs typeface="Arial MT"/>
              </a:rPr>
              <a:t>entre </a:t>
            </a:r>
            <a:r>
              <a:rPr sz="1750" spc="-470" dirty="0">
                <a:latin typeface="Arial MT"/>
                <a:cs typeface="Arial MT"/>
              </a:rPr>
              <a:t> </a:t>
            </a:r>
            <a:r>
              <a:rPr sz="1750" dirty="0">
                <a:latin typeface="Arial MT"/>
                <a:cs typeface="Arial MT"/>
              </a:rPr>
              <a:t>proveedores y</a:t>
            </a:r>
            <a:r>
              <a:rPr sz="1750" spc="5" dirty="0">
                <a:latin typeface="Arial MT"/>
                <a:cs typeface="Arial MT"/>
              </a:rPr>
              <a:t> </a:t>
            </a:r>
            <a:r>
              <a:rPr sz="1750" dirty="0">
                <a:latin typeface="Arial MT"/>
                <a:cs typeface="Arial MT"/>
              </a:rPr>
              <a:t>compradores hasta</a:t>
            </a:r>
            <a:r>
              <a:rPr sz="1750" spc="5" dirty="0">
                <a:latin typeface="Arial MT"/>
                <a:cs typeface="Arial MT"/>
              </a:rPr>
              <a:t> </a:t>
            </a:r>
            <a:r>
              <a:rPr sz="1750" dirty="0">
                <a:latin typeface="Arial MT"/>
                <a:cs typeface="Arial MT"/>
              </a:rPr>
              <a:t>cultivar</a:t>
            </a:r>
            <a:r>
              <a:rPr sz="1750" spc="5" dirty="0">
                <a:latin typeface="Arial MT"/>
                <a:cs typeface="Arial MT"/>
              </a:rPr>
              <a:t> </a:t>
            </a:r>
            <a:r>
              <a:rPr sz="1750" dirty="0">
                <a:latin typeface="Arial MT"/>
                <a:cs typeface="Arial MT"/>
              </a:rPr>
              <a:t>el cumplimiento</a:t>
            </a:r>
            <a:r>
              <a:rPr sz="1750" spc="5" dirty="0">
                <a:latin typeface="Arial MT"/>
                <a:cs typeface="Arial MT"/>
              </a:rPr>
              <a:t> </a:t>
            </a:r>
            <a:r>
              <a:rPr sz="1750" dirty="0">
                <a:latin typeface="Arial MT"/>
                <a:cs typeface="Arial MT"/>
              </a:rPr>
              <a:t>de</a:t>
            </a:r>
            <a:r>
              <a:rPr sz="1750" spc="5" dirty="0">
                <a:latin typeface="Arial MT"/>
                <a:cs typeface="Arial MT"/>
              </a:rPr>
              <a:t> </a:t>
            </a:r>
            <a:r>
              <a:rPr sz="1750" dirty="0">
                <a:latin typeface="Arial MT"/>
                <a:cs typeface="Arial MT"/>
              </a:rPr>
              <a:t>los empleados.</a:t>
            </a:r>
            <a:endParaRPr sz="1750">
              <a:latin typeface="Arial MT"/>
              <a:cs typeface="Arial MT"/>
            </a:endParaRPr>
          </a:p>
        </p:txBody>
      </p:sp>
      <p:sp>
        <p:nvSpPr>
          <p:cNvPr id="6" name="object 6"/>
          <p:cNvSpPr txBox="1"/>
          <p:nvPr/>
        </p:nvSpPr>
        <p:spPr>
          <a:xfrm>
            <a:off x="8370619" y="6425446"/>
            <a:ext cx="2820670" cy="142240"/>
          </a:xfrm>
          <a:prstGeom prst="rect">
            <a:avLst/>
          </a:prstGeom>
        </p:spPr>
        <p:txBody>
          <a:bodyPr vert="horz" wrap="square" lIns="0" tIns="5080" rIns="0" bIns="0" rtlCol="0">
            <a:spAutoFit/>
          </a:bodyPr>
          <a:lstStyle/>
          <a:p>
            <a:pPr marL="12700">
              <a:lnSpc>
                <a:spcPct val="100000"/>
              </a:lnSpc>
              <a:spcBef>
                <a:spcPts val="40"/>
              </a:spcBef>
            </a:pPr>
            <a:r>
              <a:rPr sz="800" spc="10" dirty="0">
                <a:latin typeface="Arial MT"/>
                <a:cs typeface="Arial MT"/>
              </a:rPr>
              <a:t>FUTUROS </a:t>
            </a:r>
            <a:r>
              <a:rPr sz="800" b="1" spc="10" dirty="0">
                <a:solidFill>
                  <a:srgbClr val="0B572D"/>
                </a:solidFill>
                <a:latin typeface="Arial"/>
                <a:cs typeface="Arial"/>
              </a:rPr>
              <a:t>SOSTENIBLES </a:t>
            </a:r>
            <a:r>
              <a:rPr sz="800" spc="10" dirty="0">
                <a:solidFill>
                  <a:srgbClr val="0B572D"/>
                </a:solidFill>
                <a:latin typeface="Arial MT"/>
                <a:cs typeface="Arial MT"/>
              </a:rPr>
              <a:t>PARA</a:t>
            </a:r>
            <a:r>
              <a:rPr sz="800" spc="15" dirty="0">
                <a:solidFill>
                  <a:srgbClr val="0B572D"/>
                </a:solidFill>
                <a:latin typeface="Arial MT"/>
                <a:cs typeface="Arial MT"/>
              </a:rPr>
              <a:t> </a:t>
            </a:r>
            <a:r>
              <a:rPr sz="800" spc="10" dirty="0">
                <a:solidFill>
                  <a:srgbClr val="0B572D"/>
                </a:solidFill>
                <a:latin typeface="Arial MT"/>
                <a:cs typeface="Arial MT"/>
              </a:rPr>
              <a:t>EMPRESAS EMPRESAS</a:t>
            </a:r>
            <a:endParaRPr sz="800">
              <a:latin typeface="Arial MT"/>
              <a:cs typeface="Arial MT"/>
            </a:endParaRPr>
          </a:p>
        </p:txBody>
      </p:sp>
      <p:sp>
        <p:nvSpPr>
          <p:cNvPr id="4" name="object 4"/>
          <p:cNvSpPr txBox="1">
            <a:spLocks noGrp="1"/>
          </p:cNvSpPr>
          <p:nvPr>
            <p:ph type="title"/>
          </p:nvPr>
        </p:nvSpPr>
        <p:spPr>
          <a:xfrm>
            <a:off x="657104" y="710456"/>
            <a:ext cx="5033010" cy="419100"/>
          </a:xfrm>
          <a:prstGeom prst="rect">
            <a:avLst/>
          </a:prstGeom>
        </p:spPr>
        <p:txBody>
          <a:bodyPr vert="horz" wrap="square" lIns="0" tIns="16510" rIns="0" bIns="0" rtlCol="0">
            <a:spAutoFit/>
          </a:bodyPr>
          <a:lstStyle/>
          <a:p>
            <a:pPr marL="12700">
              <a:lnSpc>
                <a:spcPct val="100000"/>
              </a:lnSpc>
              <a:spcBef>
                <a:spcPts val="130"/>
              </a:spcBef>
            </a:pPr>
            <a:r>
              <a:rPr sz="2550" b="1" spc="15" dirty="0">
                <a:solidFill>
                  <a:srgbClr val="FFFFFF"/>
                </a:solidFill>
                <a:latin typeface="Arial"/>
                <a:cs typeface="Arial"/>
              </a:rPr>
              <a:t>¿Por</a:t>
            </a:r>
            <a:r>
              <a:rPr sz="2550" b="1" spc="-5" dirty="0">
                <a:solidFill>
                  <a:srgbClr val="FFFFFF"/>
                </a:solidFill>
                <a:latin typeface="Arial"/>
                <a:cs typeface="Arial"/>
              </a:rPr>
              <a:t> </a:t>
            </a:r>
            <a:r>
              <a:rPr sz="2550" b="1" spc="15" dirty="0">
                <a:solidFill>
                  <a:srgbClr val="FFFFFF"/>
                </a:solidFill>
                <a:latin typeface="Arial"/>
                <a:cs typeface="Arial"/>
              </a:rPr>
              <a:t>dónde</a:t>
            </a:r>
            <a:r>
              <a:rPr sz="2550" b="1" dirty="0">
                <a:solidFill>
                  <a:srgbClr val="FFFFFF"/>
                </a:solidFill>
                <a:latin typeface="Arial"/>
                <a:cs typeface="Arial"/>
              </a:rPr>
              <a:t> </a:t>
            </a:r>
            <a:r>
              <a:rPr sz="2550" b="1" spc="15" dirty="0">
                <a:solidFill>
                  <a:srgbClr val="FFFFFF"/>
                </a:solidFill>
                <a:latin typeface="Arial"/>
                <a:cs typeface="Arial"/>
              </a:rPr>
              <a:t>empezar</a:t>
            </a:r>
            <a:r>
              <a:rPr sz="2550" b="1" dirty="0">
                <a:solidFill>
                  <a:srgbClr val="FFFFFF"/>
                </a:solidFill>
                <a:latin typeface="Arial"/>
                <a:cs typeface="Arial"/>
              </a:rPr>
              <a:t> </a:t>
            </a:r>
            <a:r>
              <a:rPr sz="2550" b="1" spc="15" dirty="0">
                <a:solidFill>
                  <a:srgbClr val="FFFFFF"/>
                </a:solidFill>
                <a:latin typeface="Arial"/>
                <a:cs typeface="Arial"/>
              </a:rPr>
              <a:t>y</a:t>
            </a:r>
            <a:r>
              <a:rPr sz="2550" b="1" spc="-5" dirty="0">
                <a:solidFill>
                  <a:srgbClr val="FFFFFF"/>
                </a:solidFill>
                <a:latin typeface="Arial"/>
                <a:cs typeface="Arial"/>
              </a:rPr>
              <a:t> </a:t>
            </a:r>
            <a:r>
              <a:rPr sz="2550" b="1" spc="15" dirty="0">
                <a:solidFill>
                  <a:srgbClr val="FFFFFF"/>
                </a:solidFill>
                <a:latin typeface="Arial"/>
                <a:cs typeface="Arial"/>
              </a:rPr>
              <a:t>por</a:t>
            </a:r>
            <a:r>
              <a:rPr sz="2550" b="1" dirty="0">
                <a:solidFill>
                  <a:srgbClr val="FFFFFF"/>
                </a:solidFill>
                <a:latin typeface="Arial"/>
                <a:cs typeface="Arial"/>
              </a:rPr>
              <a:t> </a:t>
            </a:r>
            <a:r>
              <a:rPr sz="2550" b="1" spc="15" dirty="0">
                <a:solidFill>
                  <a:srgbClr val="FFFFFF"/>
                </a:solidFill>
                <a:latin typeface="Arial"/>
                <a:cs typeface="Arial"/>
              </a:rPr>
              <a:t>qué?</a:t>
            </a:r>
            <a:endParaRPr sz="2550">
              <a:latin typeface="Arial"/>
              <a:cs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98322" y="2639213"/>
            <a:ext cx="11492309" cy="3739896"/>
          </a:xfrm>
          <a:prstGeom prst="rect">
            <a:avLst/>
          </a:prstGeom>
        </p:spPr>
      </p:pic>
      <p:sp>
        <p:nvSpPr>
          <p:cNvPr id="4" name="object 4"/>
          <p:cNvSpPr txBox="1">
            <a:spLocks noGrp="1"/>
          </p:cNvSpPr>
          <p:nvPr>
            <p:ph type="title"/>
          </p:nvPr>
        </p:nvSpPr>
        <p:spPr>
          <a:xfrm>
            <a:off x="304800" y="188043"/>
            <a:ext cx="11582400" cy="1477712"/>
          </a:xfrm>
          <a:prstGeom prst="rect">
            <a:avLst/>
          </a:prstGeom>
        </p:spPr>
        <p:txBody>
          <a:bodyPr vert="horz" wrap="square" lIns="0" tIns="15240" rIns="0" bIns="0" rtlCol="0">
            <a:spAutoFit/>
          </a:bodyPr>
          <a:lstStyle/>
          <a:p>
            <a:pPr marL="329184" algn="l" rtl="0" eaLnBrk="1" fontAlgn="t" latinLnBrk="0" hangingPunct="1">
              <a:spcBef>
                <a:spcPts val="65"/>
              </a:spcBef>
              <a:spcAft>
                <a:spcPts val="0"/>
              </a:spcAft>
            </a:pPr>
            <a:r>
              <a:rPr lang="es-ES" sz="2100" spc="10" dirty="0"/>
              <a:t>En</a:t>
            </a:r>
            <a:r>
              <a:rPr lang="es-ES" sz="2100" spc="5" dirty="0"/>
              <a:t> la</a:t>
            </a:r>
            <a:r>
              <a:rPr lang="es-ES" sz="2100" spc="10" dirty="0"/>
              <a:t> </a:t>
            </a:r>
            <a:r>
              <a:rPr lang="es-ES" sz="2100" spc="5" dirty="0"/>
              <a:t>práctica,</a:t>
            </a:r>
            <a:r>
              <a:rPr lang="es-ES" sz="2100" spc="10" dirty="0"/>
              <a:t> </a:t>
            </a:r>
            <a:r>
              <a:rPr lang="es-ES" sz="2100" spc="5" dirty="0"/>
              <a:t>la sostenibilidad </a:t>
            </a:r>
            <a:r>
              <a:rPr lang="es-ES" sz="2100" spc="10" dirty="0"/>
              <a:t>no es </a:t>
            </a:r>
            <a:r>
              <a:rPr lang="es-ES" sz="2100" spc="5" dirty="0"/>
              <a:t>fácil </a:t>
            </a:r>
            <a:r>
              <a:rPr lang="es-ES" sz="2100" spc="10" dirty="0"/>
              <a:t>de </a:t>
            </a:r>
            <a:r>
              <a:rPr lang="es-ES" sz="2100" spc="5" dirty="0"/>
              <a:t>hacer.</a:t>
            </a:r>
            <a:r>
              <a:rPr lang="es-ES" sz="2100" spc="10" dirty="0"/>
              <a:t> Después</a:t>
            </a:r>
            <a:r>
              <a:rPr lang="es-ES" sz="2100" dirty="0"/>
              <a:t> </a:t>
            </a:r>
            <a:r>
              <a:rPr lang="es-ES" sz="2100" spc="10" dirty="0"/>
              <a:t>de </a:t>
            </a:r>
            <a:r>
              <a:rPr lang="es-ES" sz="2100" spc="5" dirty="0"/>
              <a:t>todo, monitorización, comunicarse y colaboración con muchos proveedores al mismo tiempo no es poca cosa. Afortunadamente, </a:t>
            </a:r>
            <a:r>
              <a:rPr lang="es-ES" sz="2100" spc="10" dirty="0"/>
              <a:t>h</a:t>
            </a:r>
            <a:r>
              <a:rPr lang="es-ES" sz="2100" b="0" i="0" u="none" strike="noStrike" kern="1200" spc="10" dirty="0">
                <a:solidFill>
                  <a:srgbClr val="0B572D"/>
                </a:solidFill>
                <a:effectLst/>
                <a:latin typeface="Arial MT"/>
                <a:cs typeface="Arial MT"/>
              </a:rPr>
              <a:t>ay</a:t>
            </a:r>
            <a:r>
              <a:rPr lang="es-ES" kern="1200" spc="10" dirty="0">
                <a:solidFill>
                  <a:srgbClr val="0B572D"/>
                </a:solidFill>
                <a:latin typeface="Arial" panose="020B0604020202020204" pitchFamily="34" charset="0"/>
                <a:cs typeface="Arial MT"/>
              </a:rPr>
              <a:t> </a:t>
            </a:r>
            <a:r>
              <a:rPr lang="es-ES" sz="2100" b="0" i="0" u="none" strike="noStrike" kern="1200" spc="10" dirty="0">
                <a:solidFill>
                  <a:srgbClr val="0B572D"/>
                </a:solidFill>
                <a:effectLst/>
                <a:latin typeface="Arial MT"/>
                <a:cs typeface="Arial MT"/>
              </a:rPr>
              <a:t>cosas</a:t>
            </a:r>
            <a:r>
              <a:rPr lang="es-ES" kern="1200" spc="10" dirty="0">
                <a:solidFill>
                  <a:srgbClr val="0B572D"/>
                </a:solidFill>
                <a:latin typeface="Arial" panose="020B0604020202020204" pitchFamily="34" charset="0"/>
                <a:cs typeface="Arial MT"/>
              </a:rPr>
              <a:t> </a:t>
            </a:r>
            <a:r>
              <a:rPr lang="es-ES" sz="2100" b="0" i="0" u="none" strike="noStrike" kern="1200" spc="10" dirty="0">
                <a:solidFill>
                  <a:srgbClr val="0B572D"/>
                </a:solidFill>
                <a:effectLst/>
                <a:latin typeface="Arial MT"/>
                <a:cs typeface="Arial MT"/>
              </a:rPr>
              <a:t>puede</a:t>
            </a:r>
            <a:r>
              <a:rPr lang="es-ES" sz="2100" b="0" i="0" u="none" strike="noStrike" kern="1200" spc="-35" dirty="0">
                <a:solidFill>
                  <a:srgbClr val="0B572D"/>
                </a:solidFill>
                <a:effectLst/>
                <a:latin typeface="Arial MT"/>
                <a:cs typeface="Arial MT"/>
              </a:rPr>
              <a:t> </a:t>
            </a:r>
            <a:r>
              <a:rPr lang="es-ES" sz="2100" b="0" i="0" u="none" strike="noStrike" kern="1200" spc="5" dirty="0">
                <a:solidFill>
                  <a:srgbClr val="0B572D"/>
                </a:solidFill>
                <a:effectLst/>
                <a:latin typeface="Arial MT"/>
                <a:cs typeface="Arial MT"/>
              </a:rPr>
              <a:t>hacer para realizar las</a:t>
            </a:r>
            <a:r>
              <a:rPr lang="es-ES" kern="1200" spc="5" dirty="0">
                <a:solidFill>
                  <a:srgbClr val="0B572D"/>
                </a:solidFill>
                <a:latin typeface="Arial" panose="020B0604020202020204" pitchFamily="34" charset="0"/>
                <a:cs typeface="Arial MT"/>
              </a:rPr>
              <a:t> </a:t>
            </a:r>
            <a:r>
              <a:rPr lang="es-ES" sz="2100" b="0" i="0" u="none" strike="noStrike" kern="1200" spc="5" dirty="0">
                <a:solidFill>
                  <a:srgbClr val="0B572D"/>
                </a:solidFill>
                <a:effectLst/>
                <a:latin typeface="Arial MT"/>
                <a:cs typeface="Arial MT"/>
              </a:rPr>
              <a:t>operaciones de</a:t>
            </a:r>
            <a:r>
              <a:rPr lang="es-ES" kern="1200" spc="5" dirty="0">
                <a:solidFill>
                  <a:srgbClr val="0B572D"/>
                </a:solidFill>
                <a:latin typeface="Arial" panose="020B0604020202020204" pitchFamily="34" charset="0"/>
                <a:cs typeface="Arial MT"/>
              </a:rPr>
              <a:t> </a:t>
            </a:r>
            <a:r>
              <a:rPr lang="es-ES" sz="2100" b="0" i="0" u="none" strike="noStrike" kern="1200" spc="5" dirty="0">
                <a:solidFill>
                  <a:srgbClr val="0B572D"/>
                </a:solidFill>
                <a:effectLst/>
                <a:latin typeface="Arial MT"/>
                <a:cs typeface="Arial MT"/>
              </a:rPr>
              <a:t>adquisición</a:t>
            </a:r>
            <a:r>
              <a:rPr lang="es-ES" kern="1200" spc="5" dirty="0">
                <a:solidFill>
                  <a:srgbClr val="0B572D"/>
                </a:solidFill>
                <a:latin typeface="Arial" panose="020B0604020202020204" pitchFamily="34" charset="0"/>
                <a:cs typeface="Arial MT"/>
              </a:rPr>
              <a:t> </a:t>
            </a:r>
            <a:r>
              <a:rPr lang="es-ES" sz="2100" spc="5" dirty="0"/>
              <a:t>de forma correcta</a:t>
            </a:r>
            <a:r>
              <a:rPr lang="es-ES" sz="2100" b="0" i="0" u="none" strike="noStrike" kern="1200" spc="5" dirty="0">
                <a:solidFill>
                  <a:srgbClr val="0B572D"/>
                </a:solidFill>
                <a:effectLst/>
                <a:latin typeface="Arial MT"/>
                <a:cs typeface="Arial MT"/>
              </a:rPr>
              <a:t>.</a:t>
            </a:r>
            <a:r>
              <a:rPr lang="es-ES" kern="1200" spc="5" dirty="0">
                <a:solidFill>
                  <a:srgbClr val="0B572D"/>
                </a:solidFill>
                <a:latin typeface="Arial" panose="020B0604020202020204" pitchFamily="34" charset="0"/>
                <a:cs typeface="Arial MT"/>
              </a:rPr>
              <a:t> </a:t>
            </a:r>
            <a:r>
              <a:rPr lang="es-ES" sz="2100" b="0" i="0" u="none" strike="noStrike" kern="1200" spc="10" dirty="0">
                <a:solidFill>
                  <a:srgbClr val="0B572D"/>
                </a:solidFill>
                <a:effectLst/>
                <a:latin typeface="Arial MT"/>
                <a:cs typeface="Arial MT"/>
              </a:rPr>
              <a:t>A continuación se muestran 6 pasos a seguir:</a:t>
            </a:r>
            <a:br>
              <a:rPr lang="es-ES" sz="1800" b="0" i="0" u="none" strike="noStrike" dirty="0">
                <a:effectLst/>
                <a:latin typeface="Arial" panose="020B0604020202020204" pitchFamily="34" charset="0"/>
              </a:rPr>
            </a:br>
            <a:endParaRPr lang="es-ES" sz="2100" dirty="0"/>
          </a:p>
        </p:txBody>
      </p:sp>
      <p:sp>
        <p:nvSpPr>
          <p:cNvPr id="6" name="object 6"/>
          <p:cNvSpPr txBox="1"/>
          <p:nvPr/>
        </p:nvSpPr>
        <p:spPr>
          <a:xfrm>
            <a:off x="4265300" y="2783891"/>
            <a:ext cx="2249026" cy="1384353"/>
          </a:xfrm>
          <a:prstGeom prst="rect">
            <a:avLst/>
          </a:prstGeom>
        </p:spPr>
        <p:txBody>
          <a:bodyPr vert="horz" wrap="square" lIns="0" tIns="90805" rIns="0" bIns="0" rtlCol="0">
            <a:spAutoFit/>
          </a:bodyPr>
          <a:lstStyle/>
          <a:p>
            <a:pPr marL="12700">
              <a:lnSpc>
                <a:spcPct val="100000"/>
              </a:lnSpc>
              <a:spcBef>
                <a:spcPts val="715"/>
              </a:spcBef>
            </a:pPr>
            <a:r>
              <a:rPr sz="2100" spc="5" dirty="0">
                <a:latin typeface="Arial MT"/>
              </a:rPr>
              <a:t>Definir un </a:t>
            </a:r>
            <a:r>
              <a:rPr sz="2100" spc="5" dirty="0" err="1">
                <a:latin typeface="Arial MT"/>
              </a:rPr>
              <a:t>código</a:t>
            </a:r>
            <a:r>
              <a:rPr sz="2100" spc="5" dirty="0">
                <a:latin typeface="Arial MT"/>
              </a:rPr>
              <a:t> de</a:t>
            </a:r>
            <a:r>
              <a:rPr lang="es-ES" sz="2100" spc="5" dirty="0">
                <a:latin typeface="Arial MT"/>
              </a:rPr>
              <a:t> </a:t>
            </a:r>
            <a:r>
              <a:rPr sz="2100" spc="5" dirty="0" err="1">
                <a:latin typeface="Arial MT"/>
              </a:rPr>
              <a:t>Conducta</a:t>
            </a:r>
            <a:r>
              <a:rPr sz="2100" spc="5" dirty="0">
                <a:latin typeface="Arial MT"/>
              </a:rPr>
              <a:t> y</a:t>
            </a:r>
            <a:r>
              <a:rPr lang="es-ES" sz="2100" spc="5" dirty="0">
                <a:latin typeface="Arial MT"/>
              </a:rPr>
              <a:t> Requisitos de </a:t>
            </a:r>
            <a:r>
              <a:rPr sz="2100" spc="5" dirty="0" err="1">
                <a:latin typeface="Arial MT"/>
              </a:rPr>
              <a:t>Colaboración</a:t>
            </a:r>
            <a:endParaRPr sz="2100" spc="5" dirty="0">
              <a:latin typeface="Arial MT"/>
            </a:endParaRPr>
          </a:p>
        </p:txBody>
      </p:sp>
      <p:sp>
        <p:nvSpPr>
          <p:cNvPr id="7" name="object 7"/>
          <p:cNvSpPr txBox="1"/>
          <p:nvPr/>
        </p:nvSpPr>
        <p:spPr>
          <a:xfrm>
            <a:off x="6233652" y="4791113"/>
            <a:ext cx="2058634" cy="716863"/>
          </a:xfrm>
          <a:prstGeom prst="rect">
            <a:avLst/>
          </a:prstGeom>
        </p:spPr>
        <p:txBody>
          <a:bodyPr vert="horz" wrap="square" lIns="0" tIns="31750" rIns="0" bIns="0" rtlCol="0">
            <a:spAutoFit/>
          </a:bodyPr>
          <a:lstStyle/>
          <a:p>
            <a:pPr marL="269875" algn="ctr">
              <a:lnSpc>
                <a:spcPct val="100000"/>
              </a:lnSpc>
              <a:spcBef>
                <a:spcPts val="250"/>
              </a:spcBef>
            </a:pPr>
            <a:r>
              <a:rPr sz="2100" spc="-45" dirty="0">
                <a:latin typeface="Arial MT"/>
              </a:rPr>
              <a:t>Educar y</a:t>
            </a:r>
          </a:p>
          <a:p>
            <a:pPr marL="12700" algn="ctr">
              <a:lnSpc>
                <a:spcPct val="100000"/>
              </a:lnSpc>
              <a:spcBef>
                <a:spcPts val="250"/>
              </a:spcBef>
            </a:pPr>
            <a:r>
              <a:rPr sz="2100" spc="5" dirty="0">
                <a:latin typeface="Arial MT"/>
                <a:cs typeface="Arial MT"/>
              </a:rPr>
              <a:t>Crear</a:t>
            </a:r>
            <a:r>
              <a:rPr sz="2100" spc="-45" dirty="0">
                <a:latin typeface="Arial MT"/>
                <a:cs typeface="Arial MT"/>
              </a:rPr>
              <a:t> </a:t>
            </a:r>
            <a:r>
              <a:rPr sz="2100" spc="5" dirty="0">
                <a:latin typeface="Arial MT"/>
                <a:cs typeface="Arial MT"/>
              </a:rPr>
              <a:t>conciencia</a:t>
            </a:r>
            <a:endParaRPr sz="2100" dirty="0">
              <a:latin typeface="Arial MT"/>
              <a:cs typeface="Arial MT"/>
            </a:endParaRPr>
          </a:p>
        </p:txBody>
      </p:sp>
      <p:sp>
        <p:nvSpPr>
          <p:cNvPr id="8" name="object 8"/>
          <p:cNvSpPr txBox="1"/>
          <p:nvPr/>
        </p:nvSpPr>
        <p:spPr>
          <a:xfrm>
            <a:off x="1977618" y="4734892"/>
            <a:ext cx="1721485" cy="984243"/>
          </a:xfrm>
          <a:prstGeom prst="rect">
            <a:avLst/>
          </a:prstGeom>
        </p:spPr>
        <p:txBody>
          <a:bodyPr vert="horz" wrap="square" lIns="0" tIns="14604" rIns="0" bIns="0" rtlCol="0">
            <a:spAutoFit/>
          </a:bodyPr>
          <a:lstStyle/>
          <a:p>
            <a:pPr marL="40005">
              <a:lnSpc>
                <a:spcPct val="100000"/>
              </a:lnSpc>
              <a:spcBef>
                <a:spcPts val="114"/>
              </a:spcBef>
            </a:pPr>
            <a:r>
              <a:rPr sz="2100" spc="5" dirty="0" err="1">
                <a:latin typeface="Arial MT"/>
                <a:cs typeface="Arial MT"/>
              </a:rPr>
              <a:t>Evalúe</a:t>
            </a:r>
            <a:r>
              <a:rPr sz="2100" spc="-35" dirty="0">
                <a:latin typeface="Arial MT"/>
                <a:cs typeface="Arial MT"/>
              </a:rPr>
              <a:t> </a:t>
            </a:r>
            <a:r>
              <a:rPr sz="2100" spc="5" dirty="0" err="1">
                <a:latin typeface="Arial MT"/>
                <a:cs typeface="Arial MT"/>
              </a:rPr>
              <a:t>su</a:t>
            </a:r>
            <a:r>
              <a:rPr lang="es-ES" sz="2100" dirty="0">
                <a:latin typeface="Arial MT"/>
                <a:cs typeface="Arial MT"/>
              </a:rPr>
              <a:t> </a:t>
            </a:r>
            <a:r>
              <a:rPr sz="2100" spc="5" dirty="0" err="1">
                <a:latin typeface="Arial MT"/>
              </a:rPr>
              <a:t>Configuración</a:t>
            </a:r>
            <a:r>
              <a:rPr sz="2100" spc="5" dirty="0">
                <a:latin typeface="Arial MT"/>
              </a:rPr>
              <a:t> existente</a:t>
            </a:r>
          </a:p>
        </p:txBody>
      </p:sp>
      <p:sp>
        <p:nvSpPr>
          <p:cNvPr id="9" name="object 9"/>
          <p:cNvSpPr txBox="1"/>
          <p:nvPr/>
        </p:nvSpPr>
        <p:spPr>
          <a:xfrm>
            <a:off x="8815670" y="3029697"/>
            <a:ext cx="1464945" cy="1049646"/>
          </a:xfrm>
          <a:prstGeom prst="rect">
            <a:avLst/>
          </a:prstGeom>
        </p:spPr>
        <p:txBody>
          <a:bodyPr vert="horz" wrap="square" lIns="0" tIns="13335" rIns="0" bIns="0" rtlCol="0">
            <a:spAutoFit/>
          </a:bodyPr>
          <a:lstStyle/>
          <a:p>
            <a:pPr marL="12700" algn="ctr">
              <a:lnSpc>
                <a:spcPct val="100000"/>
              </a:lnSpc>
              <a:spcBef>
                <a:spcPts val="105"/>
              </a:spcBef>
            </a:pPr>
            <a:r>
              <a:rPr lang="es-ES" dirty="0">
                <a:latin typeface="Arial MT"/>
                <a:cs typeface="Arial MT"/>
              </a:rPr>
              <a:t>R</a:t>
            </a:r>
            <a:r>
              <a:rPr sz="1800" dirty="0" err="1">
                <a:latin typeface="Arial MT"/>
                <a:cs typeface="Arial MT"/>
              </a:rPr>
              <a:t>ecompensa</a:t>
            </a:r>
            <a:r>
              <a:rPr sz="1800" spc="-65" dirty="0">
                <a:latin typeface="Arial MT"/>
                <a:cs typeface="Arial MT"/>
              </a:rPr>
              <a:t> </a:t>
            </a:r>
            <a:r>
              <a:rPr sz="1800" dirty="0">
                <a:latin typeface="Arial MT"/>
                <a:cs typeface="Arial MT"/>
              </a:rPr>
              <a:t>y</a:t>
            </a:r>
          </a:p>
          <a:p>
            <a:pPr marL="210185" algn="ctr">
              <a:lnSpc>
                <a:spcPct val="100000"/>
              </a:lnSpc>
              <a:spcBef>
                <a:spcPts val="1630"/>
              </a:spcBef>
            </a:pPr>
            <a:r>
              <a:rPr dirty="0">
                <a:latin typeface="Arial MT"/>
              </a:rPr>
              <a:t>Responde</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2585245"/>
            <a:ext cx="11743831" cy="3739896"/>
          </a:xfrm>
          <a:prstGeom prst="rect">
            <a:avLst/>
          </a:prstGeom>
        </p:spPr>
      </p:pic>
      <p:sp>
        <p:nvSpPr>
          <p:cNvPr id="3" name="object 3"/>
          <p:cNvSpPr txBox="1"/>
          <p:nvPr/>
        </p:nvSpPr>
        <p:spPr>
          <a:xfrm>
            <a:off x="1845934" y="4813886"/>
            <a:ext cx="1705610" cy="727122"/>
          </a:xfrm>
          <a:prstGeom prst="rect">
            <a:avLst/>
          </a:prstGeom>
        </p:spPr>
        <p:txBody>
          <a:bodyPr vert="horz" wrap="square" lIns="0" tIns="44450" rIns="0" bIns="0" rtlCol="0">
            <a:spAutoFit/>
          </a:bodyPr>
          <a:lstStyle/>
          <a:p>
            <a:pPr marL="11430" algn="ctr">
              <a:lnSpc>
                <a:spcPct val="100000"/>
              </a:lnSpc>
              <a:spcBef>
                <a:spcPts val="350"/>
              </a:spcBef>
            </a:pPr>
            <a:r>
              <a:rPr sz="2050" spc="15" dirty="0" err="1">
                <a:latin typeface="Arial MT"/>
              </a:rPr>
              <a:t>Optimizar</a:t>
            </a:r>
            <a:r>
              <a:rPr lang="es-ES" sz="2050" spc="15" dirty="0">
                <a:latin typeface="Arial MT"/>
              </a:rPr>
              <a:t> la</a:t>
            </a:r>
            <a:endParaRPr sz="2050" spc="15" dirty="0">
              <a:latin typeface="Arial MT"/>
            </a:endParaRPr>
          </a:p>
          <a:p>
            <a:pPr algn="ctr">
              <a:lnSpc>
                <a:spcPct val="100000"/>
              </a:lnSpc>
              <a:spcBef>
                <a:spcPts val="365"/>
              </a:spcBef>
            </a:pPr>
            <a:r>
              <a:rPr sz="2050" spc="15" dirty="0">
                <a:latin typeface="Arial MT"/>
                <a:cs typeface="Arial MT"/>
              </a:rPr>
              <a:t>Comunicación</a:t>
            </a:r>
            <a:endParaRPr sz="2050" dirty="0">
              <a:latin typeface="Arial MT"/>
              <a:cs typeface="Arial MT"/>
            </a:endParaRPr>
          </a:p>
        </p:txBody>
      </p:sp>
      <p:sp>
        <p:nvSpPr>
          <p:cNvPr id="4" name="object 4"/>
          <p:cNvSpPr txBox="1"/>
          <p:nvPr/>
        </p:nvSpPr>
        <p:spPr>
          <a:xfrm>
            <a:off x="8455742" y="3951817"/>
            <a:ext cx="2201586" cy="1371466"/>
          </a:xfrm>
          <a:prstGeom prst="rect">
            <a:avLst/>
          </a:prstGeom>
        </p:spPr>
        <p:txBody>
          <a:bodyPr vert="horz" wrap="square" lIns="0" tIns="27940" rIns="0" bIns="0" rtlCol="0">
            <a:spAutoFit/>
          </a:bodyPr>
          <a:lstStyle/>
          <a:p>
            <a:pPr marL="12700" marR="5080" algn="ctr">
              <a:lnSpc>
                <a:spcPct val="135500"/>
              </a:lnSpc>
              <a:spcBef>
                <a:spcPts val="220"/>
              </a:spcBef>
            </a:pPr>
            <a:r>
              <a:rPr sz="1650" b="1" spc="5" dirty="0">
                <a:solidFill>
                  <a:srgbClr val="FFFFFF"/>
                </a:solidFill>
                <a:latin typeface="Arial"/>
                <a:cs typeface="Arial"/>
              </a:rPr>
              <a:t>Un gran comienzo para  un</a:t>
            </a:r>
            <a:r>
              <a:rPr lang="es-ES" sz="1650" b="1" spc="5" dirty="0">
                <a:solidFill>
                  <a:srgbClr val="FFFFFF"/>
                </a:solidFill>
                <a:latin typeface="Arial"/>
                <a:cs typeface="Arial"/>
              </a:rPr>
              <a:t>a Estrategia de Compras Sostenibles efectiva</a:t>
            </a:r>
            <a:endParaRPr sz="1650" b="1" spc="5" dirty="0">
              <a:solidFill>
                <a:srgbClr val="FFFFFF"/>
              </a:solidFill>
              <a:latin typeface="Arial"/>
              <a:cs typeface="Arial"/>
            </a:endParaRPr>
          </a:p>
        </p:txBody>
      </p:sp>
      <p:sp>
        <p:nvSpPr>
          <p:cNvPr id="5" name="object 5"/>
          <p:cNvSpPr txBox="1">
            <a:spLocks noGrp="1"/>
          </p:cNvSpPr>
          <p:nvPr>
            <p:ph type="title"/>
          </p:nvPr>
        </p:nvSpPr>
        <p:spPr>
          <a:xfrm>
            <a:off x="504131" y="403741"/>
            <a:ext cx="8941435" cy="793750"/>
          </a:xfrm>
          <a:prstGeom prst="rect">
            <a:avLst/>
          </a:prstGeom>
        </p:spPr>
        <p:txBody>
          <a:bodyPr vert="horz" wrap="square" lIns="0" tIns="12700" rIns="0" bIns="0" rtlCol="0">
            <a:spAutoFit/>
          </a:bodyPr>
          <a:lstStyle/>
          <a:p>
            <a:pPr marL="12700" marR="5080" indent="15240">
              <a:lnSpc>
                <a:spcPct val="117200"/>
              </a:lnSpc>
              <a:spcBef>
                <a:spcPts val="100"/>
              </a:spcBef>
            </a:pPr>
            <a:r>
              <a:rPr sz="2150" spc="-5" dirty="0"/>
              <a:t>Mantener</a:t>
            </a:r>
            <a:r>
              <a:rPr sz="2150" spc="5" dirty="0"/>
              <a:t> </a:t>
            </a:r>
            <a:r>
              <a:rPr sz="2150" spc="-5" dirty="0"/>
              <a:t>las</a:t>
            </a:r>
            <a:r>
              <a:rPr sz="2150" spc="10" dirty="0"/>
              <a:t> </a:t>
            </a:r>
            <a:r>
              <a:rPr sz="2150" spc="-5" dirty="0"/>
              <a:t>operaciones</a:t>
            </a:r>
            <a:r>
              <a:rPr sz="2150" spc="10" dirty="0"/>
              <a:t> </a:t>
            </a:r>
            <a:r>
              <a:rPr sz="2150" spc="-5" dirty="0"/>
              <a:t>de</a:t>
            </a:r>
            <a:r>
              <a:rPr sz="2150" spc="10" dirty="0"/>
              <a:t> </a:t>
            </a:r>
            <a:r>
              <a:rPr sz="2150" spc="-5" dirty="0"/>
              <a:t>adquisición</a:t>
            </a:r>
            <a:r>
              <a:rPr sz="2150" spc="10" dirty="0"/>
              <a:t> </a:t>
            </a:r>
            <a:r>
              <a:rPr sz="2150" spc="-5" dirty="0"/>
              <a:t>en</a:t>
            </a:r>
            <a:r>
              <a:rPr sz="2150" spc="10" dirty="0"/>
              <a:t> </a:t>
            </a:r>
            <a:r>
              <a:rPr sz="2150" spc="-5" dirty="0"/>
              <a:t>el</a:t>
            </a:r>
            <a:r>
              <a:rPr sz="2150" spc="10" dirty="0"/>
              <a:t> </a:t>
            </a:r>
            <a:r>
              <a:rPr sz="2150" spc="-5" dirty="0"/>
              <a:t>camino</a:t>
            </a:r>
            <a:r>
              <a:rPr sz="2150" spc="10" dirty="0"/>
              <a:t> </a:t>
            </a:r>
            <a:r>
              <a:rPr sz="2150" spc="-5" dirty="0"/>
              <a:t>correcto...</a:t>
            </a:r>
            <a:r>
              <a:rPr sz="2150" spc="15" dirty="0"/>
              <a:t> </a:t>
            </a:r>
            <a:r>
              <a:rPr sz="2150" spc="-5" dirty="0"/>
              <a:t>6</a:t>
            </a:r>
            <a:r>
              <a:rPr sz="2150" spc="10" dirty="0"/>
              <a:t> </a:t>
            </a:r>
            <a:r>
              <a:rPr sz="2150" spc="-5" dirty="0"/>
              <a:t>pasos </a:t>
            </a:r>
            <a:r>
              <a:rPr sz="2150" spc="-580" dirty="0"/>
              <a:t> </a:t>
            </a:r>
            <a:r>
              <a:rPr sz="2150" spc="-5" dirty="0"/>
              <a:t>prácticos</a:t>
            </a:r>
            <a:r>
              <a:rPr sz="2150" spc="-10" dirty="0"/>
              <a:t> </a:t>
            </a:r>
            <a:r>
              <a:rPr sz="2150" spc="-5" dirty="0"/>
              <a:t>(continuación)</a:t>
            </a:r>
            <a:endParaRPr sz="2150"/>
          </a:p>
        </p:txBody>
      </p:sp>
      <p:sp>
        <p:nvSpPr>
          <p:cNvPr id="7" name="object 7"/>
          <p:cNvSpPr txBox="1"/>
          <p:nvPr/>
        </p:nvSpPr>
        <p:spPr>
          <a:xfrm>
            <a:off x="4088962" y="2727846"/>
            <a:ext cx="2007038" cy="1402307"/>
          </a:xfrm>
          <a:prstGeom prst="rect">
            <a:avLst/>
          </a:prstGeom>
        </p:spPr>
        <p:txBody>
          <a:bodyPr vert="horz" wrap="square" lIns="0" tIns="139065" rIns="0" bIns="0" rtlCol="0">
            <a:spAutoFit/>
          </a:bodyPr>
          <a:lstStyle/>
          <a:p>
            <a:pPr marL="12700" algn="ctr">
              <a:spcBef>
                <a:spcPts val="1095"/>
              </a:spcBef>
            </a:pPr>
            <a:r>
              <a:rPr sz="2050" spc="15" dirty="0" err="1">
                <a:latin typeface="Arial MT"/>
              </a:rPr>
              <a:t>Alinear</a:t>
            </a:r>
            <a:r>
              <a:rPr sz="2050" spc="15" dirty="0">
                <a:latin typeface="Arial MT"/>
              </a:rPr>
              <a:t> </a:t>
            </a:r>
            <a:r>
              <a:rPr lang="es-ES" sz="2050" spc="15" dirty="0">
                <a:latin typeface="Arial MT"/>
              </a:rPr>
              <a:t>las </a:t>
            </a:r>
            <a:r>
              <a:rPr lang="es-ES" sz="2050" spc="15" dirty="0" err="1">
                <a:latin typeface="Arial MT"/>
              </a:rPr>
              <a:t>estrategías</a:t>
            </a:r>
            <a:r>
              <a:rPr lang="es-ES" sz="2050" spc="15" dirty="0">
                <a:latin typeface="Arial MT"/>
              </a:rPr>
              <a:t> </a:t>
            </a:r>
            <a:r>
              <a:rPr lang="es-ES" sz="2050" spc="15" dirty="0" err="1">
                <a:latin typeface="Arial MT"/>
              </a:rPr>
              <a:t>core</a:t>
            </a:r>
            <a:r>
              <a:rPr lang="es-ES" sz="2050" spc="15" dirty="0">
                <a:latin typeface="Arial MT"/>
              </a:rPr>
              <a:t> de nuestro negocio</a:t>
            </a:r>
            <a:endParaRPr sz="2050" spc="15" dirty="0">
              <a:latin typeface="Arial MT"/>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92681" y="288036"/>
            <a:ext cx="11565479" cy="5129784"/>
          </a:xfrm>
          <a:prstGeom prst="rect">
            <a:avLst/>
          </a:prstGeom>
        </p:spPr>
      </p:pic>
      <p:sp>
        <p:nvSpPr>
          <p:cNvPr id="3" name="object 3"/>
          <p:cNvSpPr txBox="1">
            <a:spLocks noGrp="1"/>
          </p:cNvSpPr>
          <p:nvPr>
            <p:ph type="title"/>
          </p:nvPr>
        </p:nvSpPr>
        <p:spPr>
          <a:xfrm>
            <a:off x="680437" y="627169"/>
            <a:ext cx="6581775" cy="480695"/>
          </a:xfrm>
          <a:prstGeom prst="rect">
            <a:avLst/>
          </a:prstGeom>
        </p:spPr>
        <p:txBody>
          <a:bodyPr vert="horz" wrap="square" lIns="0" tIns="17145" rIns="0" bIns="0" rtlCol="0">
            <a:spAutoFit/>
          </a:bodyPr>
          <a:lstStyle/>
          <a:p>
            <a:pPr marL="12700">
              <a:lnSpc>
                <a:spcPct val="100000"/>
              </a:lnSpc>
              <a:spcBef>
                <a:spcPts val="135"/>
              </a:spcBef>
            </a:pPr>
            <a:r>
              <a:rPr sz="2950" b="1" spc="15" dirty="0">
                <a:solidFill>
                  <a:srgbClr val="FFFFFF"/>
                </a:solidFill>
                <a:latin typeface="Arial"/>
                <a:cs typeface="Arial"/>
              </a:rPr>
              <a:t>1.</a:t>
            </a:r>
            <a:r>
              <a:rPr sz="2950" b="1" spc="10" dirty="0">
                <a:solidFill>
                  <a:srgbClr val="FFFFFF"/>
                </a:solidFill>
                <a:latin typeface="Arial"/>
                <a:cs typeface="Arial"/>
              </a:rPr>
              <a:t> </a:t>
            </a:r>
            <a:r>
              <a:rPr sz="2950" b="1" spc="15" dirty="0">
                <a:solidFill>
                  <a:srgbClr val="FFFFFF"/>
                </a:solidFill>
                <a:latin typeface="Arial"/>
                <a:cs typeface="Arial"/>
              </a:rPr>
              <a:t>Evalúe</a:t>
            </a:r>
            <a:r>
              <a:rPr sz="2950" b="1" spc="10" dirty="0">
                <a:solidFill>
                  <a:srgbClr val="FFFFFF"/>
                </a:solidFill>
                <a:latin typeface="Arial"/>
                <a:cs typeface="Arial"/>
              </a:rPr>
              <a:t> </a:t>
            </a:r>
            <a:r>
              <a:rPr sz="2950" b="1" spc="20" dirty="0">
                <a:solidFill>
                  <a:srgbClr val="FFFFFF"/>
                </a:solidFill>
                <a:latin typeface="Arial"/>
                <a:cs typeface="Arial"/>
              </a:rPr>
              <a:t>su</a:t>
            </a:r>
            <a:r>
              <a:rPr sz="2950" b="1" spc="10" dirty="0">
                <a:solidFill>
                  <a:srgbClr val="FFFFFF"/>
                </a:solidFill>
                <a:latin typeface="Arial"/>
                <a:cs typeface="Arial"/>
              </a:rPr>
              <a:t> </a:t>
            </a:r>
            <a:r>
              <a:rPr sz="2950" b="1" spc="15" dirty="0">
                <a:solidFill>
                  <a:srgbClr val="FFFFFF"/>
                </a:solidFill>
                <a:latin typeface="Arial"/>
                <a:cs typeface="Arial"/>
              </a:rPr>
              <a:t>configuración</a:t>
            </a:r>
            <a:r>
              <a:rPr sz="2950" b="1" spc="10" dirty="0">
                <a:solidFill>
                  <a:srgbClr val="FFFFFF"/>
                </a:solidFill>
                <a:latin typeface="Arial"/>
                <a:cs typeface="Arial"/>
              </a:rPr>
              <a:t> </a:t>
            </a:r>
            <a:r>
              <a:rPr sz="2950" b="1" spc="15" dirty="0">
                <a:solidFill>
                  <a:srgbClr val="FFFFFF"/>
                </a:solidFill>
                <a:latin typeface="Arial"/>
                <a:cs typeface="Arial"/>
              </a:rPr>
              <a:t>existente</a:t>
            </a:r>
            <a:endParaRPr sz="2950">
              <a:latin typeface="Arial"/>
              <a:cs typeface="Arial"/>
            </a:endParaRPr>
          </a:p>
        </p:txBody>
      </p:sp>
      <p:sp>
        <p:nvSpPr>
          <p:cNvPr id="6" name="object 6"/>
          <p:cNvSpPr txBox="1"/>
          <p:nvPr/>
        </p:nvSpPr>
        <p:spPr>
          <a:xfrm>
            <a:off x="8370619" y="6425446"/>
            <a:ext cx="2820670" cy="142240"/>
          </a:xfrm>
          <a:prstGeom prst="rect">
            <a:avLst/>
          </a:prstGeom>
        </p:spPr>
        <p:txBody>
          <a:bodyPr vert="horz" wrap="square" lIns="0" tIns="5080" rIns="0" bIns="0" rtlCol="0">
            <a:spAutoFit/>
          </a:bodyPr>
          <a:lstStyle/>
          <a:p>
            <a:pPr marL="12700">
              <a:lnSpc>
                <a:spcPct val="100000"/>
              </a:lnSpc>
              <a:spcBef>
                <a:spcPts val="40"/>
              </a:spcBef>
            </a:pPr>
            <a:r>
              <a:rPr sz="800" spc="10" dirty="0">
                <a:latin typeface="Arial MT"/>
                <a:cs typeface="Arial MT"/>
              </a:rPr>
              <a:t>FUTUROS </a:t>
            </a:r>
            <a:r>
              <a:rPr sz="800" b="1" spc="10" dirty="0">
                <a:solidFill>
                  <a:srgbClr val="0B572D"/>
                </a:solidFill>
                <a:latin typeface="Arial"/>
                <a:cs typeface="Arial"/>
              </a:rPr>
              <a:t>SOSTENIBLES </a:t>
            </a:r>
            <a:r>
              <a:rPr sz="800" spc="10" dirty="0">
                <a:solidFill>
                  <a:srgbClr val="0B572D"/>
                </a:solidFill>
                <a:latin typeface="Arial MT"/>
                <a:cs typeface="Arial MT"/>
              </a:rPr>
              <a:t>PARA</a:t>
            </a:r>
            <a:r>
              <a:rPr sz="800" spc="15" dirty="0">
                <a:solidFill>
                  <a:srgbClr val="0B572D"/>
                </a:solidFill>
                <a:latin typeface="Arial MT"/>
                <a:cs typeface="Arial MT"/>
              </a:rPr>
              <a:t> </a:t>
            </a:r>
            <a:r>
              <a:rPr sz="800" spc="10" dirty="0">
                <a:solidFill>
                  <a:srgbClr val="0B572D"/>
                </a:solidFill>
                <a:latin typeface="Arial MT"/>
                <a:cs typeface="Arial MT"/>
              </a:rPr>
              <a:t>EMPRESAS EMPRESAS</a:t>
            </a:r>
            <a:endParaRPr sz="800">
              <a:latin typeface="Arial MT"/>
              <a:cs typeface="Arial MT"/>
            </a:endParaRPr>
          </a:p>
        </p:txBody>
      </p:sp>
      <p:sp>
        <p:nvSpPr>
          <p:cNvPr id="4" name="object 4"/>
          <p:cNvSpPr txBox="1"/>
          <p:nvPr/>
        </p:nvSpPr>
        <p:spPr>
          <a:xfrm>
            <a:off x="417830" y="1446997"/>
            <a:ext cx="8175564" cy="4682372"/>
          </a:xfrm>
          <a:prstGeom prst="rect">
            <a:avLst/>
          </a:prstGeom>
        </p:spPr>
        <p:txBody>
          <a:bodyPr vert="horz" wrap="square" lIns="0" tIns="12065" rIns="0" bIns="0" rtlCol="0">
            <a:spAutoFit/>
          </a:bodyPr>
          <a:lstStyle/>
          <a:p>
            <a:pPr marL="17780" marR="1101725" indent="10795">
              <a:lnSpc>
                <a:spcPct val="120000"/>
              </a:lnSpc>
              <a:spcBef>
                <a:spcPts val="95"/>
              </a:spcBef>
            </a:pPr>
            <a:r>
              <a:rPr sz="1600" spc="10" dirty="0">
                <a:solidFill>
                  <a:srgbClr val="212121"/>
                </a:solidFill>
                <a:latin typeface="Arial MT"/>
                <a:cs typeface="Arial MT"/>
              </a:rPr>
              <a:t>Lo </a:t>
            </a:r>
            <a:r>
              <a:rPr sz="1600" spc="15" dirty="0">
                <a:solidFill>
                  <a:srgbClr val="212121"/>
                </a:solidFill>
                <a:latin typeface="Arial MT"/>
                <a:cs typeface="Arial MT"/>
              </a:rPr>
              <a:t>más </a:t>
            </a:r>
            <a:r>
              <a:rPr sz="1600" spc="10" dirty="0">
                <a:solidFill>
                  <a:srgbClr val="212121"/>
                </a:solidFill>
                <a:latin typeface="Arial MT"/>
                <a:cs typeface="Arial MT"/>
              </a:rPr>
              <a:t>probable es que su empresa haya estado involucrada con sus </a:t>
            </a:r>
            <a:r>
              <a:rPr sz="1600" spc="15" dirty="0">
                <a:solidFill>
                  <a:srgbClr val="212121"/>
                </a:solidFill>
                <a:latin typeface="Arial MT"/>
                <a:cs typeface="Arial MT"/>
              </a:rPr>
              <a:t> </a:t>
            </a:r>
            <a:r>
              <a:rPr sz="1600" spc="10" dirty="0">
                <a:solidFill>
                  <a:srgbClr val="212121"/>
                </a:solidFill>
                <a:latin typeface="Arial MT"/>
                <a:cs typeface="Arial MT"/>
              </a:rPr>
              <a:t>proveedores y socios durante </a:t>
            </a:r>
            <a:r>
              <a:rPr sz="1600" spc="15" dirty="0">
                <a:solidFill>
                  <a:srgbClr val="212121"/>
                </a:solidFill>
                <a:latin typeface="Arial MT"/>
                <a:cs typeface="Arial MT"/>
              </a:rPr>
              <a:t>muchos </a:t>
            </a:r>
            <a:r>
              <a:rPr sz="1600" spc="10" dirty="0">
                <a:solidFill>
                  <a:srgbClr val="212121"/>
                </a:solidFill>
                <a:latin typeface="Arial MT"/>
                <a:cs typeface="Arial MT"/>
              </a:rPr>
              <a:t>años. Antes de abandonar el barco en </a:t>
            </a:r>
            <a:r>
              <a:rPr sz="1600" spc="15" dirty="0">
                <a:solidFill>
                  <a:srgbClr val="212121"/>
                </a:solidFill>
                <a:latin typeface="Arial MT"/>
                <a:cs typeface="Arial MT"/>
              </a:rPr>
              <a:t> </a:t>
            </a:r>
            <a:r>
              <a:rPr sz="1600" spc="10" dirty="0">
                <a:solidFill>
                  <a:srgbClr val="212121"/>
                </a:solidFill>
                <a:latin typeface="Arial MT"/>
                <a:cs typeface="Arial MT"/>
              </a:rPr>
              <a:t>busca</a:t>
            </a:r>
            <a:r>
              <a:rPr sz="1600" spc="5" dirty="0">
                <a:solidFill>
                  <a:srgbClr val="212121"/>
                </a:solidFill>
                <a:latin typeface="Arial MT"/>
                <a:cs typeface="Arial MT"/>
              </a:rPr>
              <a:t> </a:t>
            </a:r>
            <a:r>
              <a:rPr sz="1600" spc="10" dirty="0">
                <a:solidFill>
                  <a:srgbClr val="212121"/>
                </a:solidFill>
                <a:latin typeface="Arial MT"/>
                <a:cs typeface="Arial MT"/>
              </a:rPr>
              <a:t>de socios</a:t>
            </a:r>
            <a:r>
              <a:rPr sz="1600" spc="5" dirty="0">
                <a:solidFill>
                  <a:srgbClr val="212121"/>
                </a:solidFill>
                <a:latin typeface="Arial MT"/>
                <a:cs typeface="Arial MT"/>
              </a:rPr>
              <a:t> </a:t>
            </a:r>
            <a:r>
              <a:rPr sz="1600" spc="15" dirty="0">
                <a:solidFill>
                  <a:srgbClr val="212121"/>
                </a:solidFill>
                <a:latin typeface="Arial MT"/>
                <a:cs typeface="Arial MT"/>
              </a:rPr>
              <a:t>más</a:t>
            </a:r>
            <a:r>
              <a:rPr sz="1600" spc="10" dirty="0">
                <a:solidFill>
                  <a:srgbClr val="212121"/>
                </a:solidFill>
                <a:latin typeface="Arial MT"/>
                <a:cs typeface="Arial MT"/>
              </a:rPr>
              <a:t> eficientes</a:t>
            </a:r>
            <a:r>
              <a:rPr sz="1600" spc="5" dirty="0">
                <a:solidFill>
                  <a:srgbClr val="212121"/>
                </a:solidFill>
                <a:latin typeface="Arial MT"/>
                <a:cs typeface="Arial MT"/>
              </a:rPr>
              <a:t> </a:t>
            </a:r>
            <a:r>
              <a:rPr sz="1600" spc="10" dirty="0">
                <a:solidFill>
                  <a:srgbClr val="212121"/>
                </a:solidFill>
                <a:latin typeface="Arial MT"/>
                <a:cs typeface="Arial MT"/>
              </a:rPr>
              <a:t>y ecológicos,</a:t>
            </a:r>
            <a:r>
              <a:rPr sz="1600" spc="5" dirty="0">
                <a:solidFill>
                  <a:srgbClr val="212121"/>
                </a:solidFill>
                <a:latin typeface="Arial MT"/>
                <a:cs typeface="Arial MT"/>
              </a:rPr>
              <a:t> </a:t>
            </a:r>
            <a:r>
              <a:rPr sz="1600" spc="10" dirty="0">
                <a:solidFill>
                  <a:srgbClr val="212121"/>
                </a:solidFill>
                <a:latin typeface="Arial MT"/>
                <a:cs typeface="Arial MT"/>
              </a:rPr>
              <a:t>evalúe su configuración</a:t>
            </a:r>
            <a:r>
              <a:rPr sz="1600" spc="5" dirty="0">
                <a:solidFill>
                  <a:srgbClr val="212121"/>
                </a:solidFill>
                <a:latin typeface="Arial MT"/>
                <a:cs typeface="Arial MT"/>
              </a:rPr>
              <a:t> </a:t>
            </a:r>
            <a:r>
              <a:rPr sz="1600" spc="10" dirty="0">
                <a:solidFill>
                  <a:srgbClr val="212121"/>
                </a:solidFill>
                <a:latin typeface="Arial MT"/>
                <a:cs typeface="Arial MT"/>
              </a:rPr>
              <a:t>existente.</a:t>
            </a:r>
            <a:endParaRPr sz="1600" dirty="0">
              <a:latin typeface="Arial MT"/>
              <a:cs typeface="Arial MT"/>
            </a:endParaRPr>
          </a:p>
          <a:p>
            <a:pPr marL="28575" marR="5080" indent="-2540">
              <a:lnSpc>
                <a:spcPct val="120000"/>
              </a:lnSpc>
            </a:pPr>
            <a:r>
              <a:rPr sz="1600" spc="10" dirty="0">
                <a:solidFill>
                  <a:srgbClr val="212121"/>
                </a:solidFill>
                <a:latin typeface="Arial MT"/>
                <a:cs typeface="Arial MT"/>
              </a:rPr>
              <a:t>Puede ser</a:t>
            </a:r>
            <a:r>
              <a:rPr sz="1600" spc="15" dirty="0">
                <a:solidFill>
                  <a:srgbClr val="212121"/>
                </a:solidFill>
                <a:latin typeface="Arial MT"/>
                <a:cs typeface="Arial MT"/>
              </a:rPr>
              <a:t> </a:t>
            </a:r>
            <a:r>
              <a:rPr sz="1600" spc="10" dirty="0">
                <a:solidFill>
                  <a:srgbClr val="212121"/>
                </a:solidFill>
                <a:latin typeface="Arial MT"/>
                <a:cs typeface="Arial MT"/>
              </a:rPr>
              <a:t>mejor intercambiar</a:t>
            </a:r>
            <a:r>
              <a:rPr sz="1600" spc="15" dirty="0">
                <a:solidFill>
                  <a:srgbClr val="212121"/>
                </a:solidFill>
                <a:latin typeface="Arial MT"/>
                <a:cs typeface="Arial MT"/>
              </a:rPr>
              <a:t> </a:t>
            </a:r>
            <a:r>
              <a:rPr sz="1600" spc="10" dirty="0">
                <a:solidFill>
                  <a:srgbClr val="212121"/>
                </a:solidFill>
                <a:latin typeface="Arial MT"/>
                <a:cs typeface="Arial MT"/>
              </a:rPr>
              <a:t>solo</a:t>
            </a:r>
            <a:r>
              <a:rPr sz="1600" spc="15" dirty="0">
                <a:solidFill>
                  <a:srgbClr val="212121"/>
                </a:solidFill>
                <a:latin typeface="Arial MT"/>
                <a:cs typeface="Arial MT"/>
              </a:rPr>
              <a:t> </a:t>
            </a:r>
            <a:r>
              <a:rPr sz="1600" spc="10" dirty="0">
                <a:solidFill>
                  <a:srgbClr val="212121"/>
                </a:solidFill>
                <a:latin typeface="Arial MT"/>
                <a:cs typeface="Arial MT"/>
              </a:rPr>
              <a:t>uno o</a:t>
            </a:r>
            <a:r>
              <a:rPr sz="1600" spc="15" dirty="0">
                <a:solidFill>
                  <a:srgbClr val="212121"/>
                </a:solidFill>
                <a:latin typeface="Arial MT"/>
                <a:cs typeface="Arial MT"/>
              </a:rPr>
              <a:t> </a:t>
            </a:r>
            <a:r>
              <a:rPr sz="1600" spc="10" dirty="0">
                <a:solidFill>
                  <a:srgbClr val="212121"/>
                </a:solidFill>
                <a:latin typeface="Arial MT"/>
                <a:cs typeface="Arial MT"/>
              </a:rPr>
              <a:t>dos</a:t>
            </a:r>
            <a:r>
              <a:rPr sz="1600" spc="15" dirty="0">
                <a:solidFill>
                  <a:srgbClr val="212121"/>
                </a:solidFill>
                <a:latin typeface="Arial MT"/>
                <a:cs typeface="Arial MT"/>
              </a:rPr>
              <a:t> </a:t>
            </a:r>
            <a:r>
              <a:rPr sz="1600" spc="10" dirty="0">
                <a:solidFill>
                  <a:srgbClr val="212121"/>
                </a:solidFill>
                <a:latin typeface="Arial MT"/>
                <a:cs typeface="Arial MT"/>
              </a:rPr>
              <a:t>proveedores a</a:t>
            </a:r>
            <a:r>
              <a:rPr sz="1600" spc="15" dirty="0">
                <a:solidFill>
                  <a:srgbClr val="212121"/>
                </a:solidFill>
                <a:latin typeface="Arial MT"/>
                <a:cs typeface="Arial MT"/>
              </a:rPr>
              <a:t> </a:t>
            </a:r>
            <a:r>
              <a:rPr sz="1600" spc="10" dirty="0">
                <a:solidFill>
                  <a:srgbClr val="212121"/>
                </a:solidFill>
                <a:latin typeface="Arial MT"/>
                <a:cs typeface="Arial MT"/>
              </a:rPr>
              <a:t>la</a:t>
            </a:r>
            <a:r>
              <a:rPr sz="1600" spc="15" dirty="0">
                <a:solidFill>
                  <a:srgbClr val="212121"/>
                </a:solidFill>
                <a:latin typeface="Arial MT"/>
                <a:cs typeface="Arial MT"/>
              </a:rPr>
              <a:t> </a:t>
            </a:r>
            <a:r>
              <a:rPr sz="1600" spc="10" dirty="0">
                <a:solidFill>
                  <a:srgbClr val="212121"/>
                </a:solidFill>
                <a:latin typeface="Arial MT"/>
                <a:cs typeface="Arial MT"/>
              </a:rPr>
              <a:t>vez, comenzando</a:t>
            </a:r>
            <a:r>
              <a:rPr sz="1600" spc="15" dirty="0">
                <a:solidFill>
                  <a:srgbClr val="212121"/>
                </a:solidFill>
                <a:latin typeface="Arial MT"/>
                <a:cs typeface="Arial MT"/>
              </a:rPr>
              <a:t> </a:t>
            </a:r>
            <a:r>
              <a:rPr sz="1600" spc="10" dirty="0">
                <a:solidFill>
                  <a:srgbClr val="212121"/>
                </a:solidFill>
                <a:latin typeface="Arial MT"/>
                <a:cs typeface="Arial MT"/>
              </a:rPr>
              <a:t>con</a:t>
            </a:r>
            <a:r>
              <a:rPr sz="1600" spc="15" dirty="0">
                <a:solidFill>
                  <a:srgbClr val="212121"/>
                </a:solidFill>
                <a:latin typeface="Arial MT"/>
                <a:cs typeface="Arial MT"/>
              </a:rPr>
              <a:t> </a:t>
            </a:r>
            <a:r>
              <a:rPr sz="1600" spc="10" dirty="0">
                <a:solidFill>
                  <a:srgbClr val="212121"/>
                </a:solidFill>
                <a:latin typeface="Arial MT"/>
                <a:cs typeface="Arial MT"/>
              </a:rPr>
              <a:t>poco. </a:t>
            </a:r>
            <a:r>
              <a:rPr sz="1600" spc="-445" dirty="0">
                <a:solidFill>
                  <a:srgbClr val="212121"/>
                </a:solidFill>
                <a:latin typeface="Arial MT"/>
                <a:cs typeface="Arial MT"/>
              </a:rPr>
              <a:t> </a:t>
            </a:r>
            <a:r>
              <a:rPr sz="1600" spc="10" dirty="0">
                <a:solidFill>
                  <a:srgbClr val="212121"/>
                </a:solidFill>
                <a:latin typeface="Arial MT"/>
                <a:cs typeface="Arial MT"/>
              </a:rPr>
              <a:t>Además,</a:t>
            </a:r>
            <a:r>
              <a:rPr sz="1600" spc="5" dirty="0">
                <a:solidFill>
                  <a:srgbClr val="212121"/>
                </a:solidFill>
                <a:latin typeface="Arial MT"/>
                <a:cs typeface="Arial MT"/>
              </a:rPr>
              <a:t> </a:t>
            </a:r>
            <a:r>
              <a:rPr sz="1600" spc="10" dirty="0">
                <a:solidFill>
                  <a:srgbClr val="212121"/>
                </a:solidFill>
                <a:latin typeface="Arial MT"/>
                <a:cs typeface="Arial MT"/>
              </a:rPr>
              <a:t>los</a:t>
            </a:r>
            <a:r>
              <a:rPr sz="1600" spc="5" dirty="0">
                <a:solidFill>
                  <a:srgbClr val="212121"/>
                </a:solidFill>
                <a:latin typeface="Arial MT"/>
                <a:cs typeface="Arial MT"/>
              </a:rPr>
              <a:t> </a:t>
            </a:r>
            <a:r>
              <a:rPr sz="1600" spc="10" dirty="0">
                <a:solidFill>
                  <a:srgbClr val="212121"/>
                </a:solidFill>
                <a:latin typeface="Arial MT"/>
                <a:cs typeface="Arial MT"/>
              </a:rPr>
              <a:t>equipos con</a:t>
            </a:r>
            <a:r>
              <a:rPr sz="1600" spc="5" dirty="0">
                <a:solidFill>
                  <a:srgbClr val="212121"/>
                </a:solidFill>
                <a:latin typeface="Arial MT"/>
                <a:cs typeface="Arial MT"/>
              </a:rPr>
              <a:t> </a:t>
            </a:r>
            <a:r>
              <a:rPr sz="1600" spc="10" dirty="0">
                <a:solidFill>
                  <a:srgbClr val="212121"/>
                </a:solidFill>
                <a:latin typeface="Arial MT"/>
                <a:cs typeface="Arial MT"/>
              </a:rPr>
              <a:t>los que</a:t>
            </a:r>
            <a:r>
              <a:rPr sz="1600" spc="5" dirty="0">
                <a:solidFill>
                  <a:srgbClr val="212121"/>
                </a:solidFill>
                <a:latin typeface="Arial MT"/>
                <a:cs typeface="Arial MT"/>
              </a:rPr>
              <a:t> </a:t>
            </a:r>
            <a:r>
              <a:rPr sz="1600" spc="10" dirty="0">
                <a:solidFill>
                  <a:srgbClr val="212121"/>
                </a:solidFill>
                <a:latin typeface="Arial MT"/>
                <a:cs typeface="Arial MT"/>
              </a:rPr>
              <a:t>ya</a:t>
            </a:r>
            <a:r>
              <a:rPr sz="1600" spc="5" dirty="0">
                <a:solidFill>
                  <a:srgbClr val="212121"/>
                </a:solidFill>
                <a:latin typeface="Arial MT"/>
                <a:cs typeface="Arial MT"/>
              </a:rPr>
              <a:t> </a:t>
            </a:r>
            <a:r>
              <a:rPr sz="1600" spc="10" dirty="0">
                <a:solidFill>
                  <a:srgbClr val="212121"/>
                </a:solidFill>
                <a:latin typeface="Arial MT"/>
                <a:cs typeface="Arial MT"/>
              </a:rPr>
              <a:t>trabaja pueden</a:t>
            </a:r>
            <a:r>
              <a:rPr sz="1600" spc="5" dirty="0">
                <a:solidFill>
                  <a:srgbClr val="212121"/>
                </a:solidFill>
                <a:latin typeface="Arial MT"/>
                <a:cs typeface="Arial MT"/>
              </a:rPr>
              <a:t> </a:t>
            </a:r>
            <a:r>
              <a:rPr sz="1600" spc="10" dirty="0">
                <a:solidFill>
                  <a:srgbClr val="212121"/>
                </a:solidFill>
                <a:latin typeface="Arial MT"/>
                <a:cs typeface="Arial MT"/>
              </a:rPr>
              <a:t>tener iniciativas</a:t>
            </a:r>
            <a:r>
              <a:rPr sz="1600" spc="5" dirty="0">
                <a:solidFill>
                  <a:srgbClr val="212121"/>
                </a:solidFill>
                <a:latin typeface="Arial MT"/>
                <a:cs typeface="Arial MT"/>
              </a:rPr>
              <a:t> </a:t>
            </a:r>
            <a:r>
              <a:rPr sz="1600" spc="10" dirty="0">
                <a:solidFill>
                  <a:srgbClr val="212121"/>
                </a:solidFill>
                <a:latin typeface="Arial MT"/>
                <a:cs typeface="Arial MT"/>
              </a:rPr>
              <a:t>ecológicas</a:t>
            </a:r>
            <a:r>
              <a:rPr sz="1600" spc="5" dirty="0">
                <a:solidFill>
                  <a:srgbClr val="212121"/>
                </a:solidFill>
                <a:latin typeface="Arial MT"/>
                <a:cs typeface="Arial MT"/>
              </a:rPr>
              <a:t> </a:t>
            </a:r>
            <a:r>
              <a:rPr sz="1600" spc="10" dirty="0">
                <a:solidFill>
                  <a:srgbClr val="212121"/>
                </a:solidFill>
                <a:latin typeface="Arial MT"/>
                <a:cs typeface="Arial MT"/>
              </a:rPr>
              <a:t>o</a:t>
            </a:r>
            <a:endParaRPr sz="1600" dirty="0">
              <a:latin typeface="Arial MT"/>
              <a:cs typeface="Arial MT"/>
            </a:endParaRPr>
          </a:p>
          <a:p>
            <a:pPr marL="12700" marR="1024255" indent="10795">
              <a:lnSpc>
                <a:spcPct val="120000"/>
              </a:lnSpc>
            </a:pPr>
            <a:r>
              <a:rPr sz="1600" spc="10" dirty="0">
                <a:solidFill>
                  <a:srgbClr val="212121"/>
                </a:solidFill>
                <a:latin typeface="Arial MT"/>
                <a:cs typeface="Arial MT"/>
              </a:rPr>
              <a:t>programas que</a:t>
            </a:r>
            <a:r>
              <a:rPr sz="1600" spc="15" dirty="0">
                <a:solidFill>
                  <a:srgbClr val="212121"/>
                </a:solidFill>
                <a:latin typeface="Arial MT"/>
                <a:cs typeface="Arial MT"/>
              </a:rPr>
              <a:t> </a:t>
            </a:r>
            <a:r>
              <a:rPr sz="1600" spc="10" dirty="0">
                <a:solidFill>
                  <a:srgbClr val="212121"/>
                </a:solidFill>
                <a:latin typeface="Arial MT"/>
                <a:cs typeface="Arial MT"/>
              </a:rPr>
              <a:t>se</a:t>
            </a:r>
            <a:r>
              <a:rPr sz="1600" spc="15" dirty="0">
                <a:solidFill>
                  <a:srgbClr val="212121"/>
                </a:solidFill>
                <a:latin typeface="Arial MT"/>
                <a:cs typeface="Arial MT"/>
              </a:rPr>
              <a:t> </a:t>
            </a:r>
            <a:r>
              <a:rPr sz="1600" spc="10" dirty="0">
                <a:solidFill>
                  <a:srgbClr val="212121"/>
                </a:solidFill>
                <a:latin typeface="Arial MT"/>
                <a:cs typeface="Arial MT"/>
              </a:rPr>
              <a:t>están</a:t>
            </a:r>
            <a:r>
              <a:rPr sz="1600" spc="15" dirty="0">
                <a:solidFill>
                  <a:srgbClr val="212121"/>
                </a:solidFill>
                <a:latin typeface="Arial MT"/>
                <a:cs typeface="Arial MT"/>
              </a:rPr>
              <a:t> </a:t>
            </a:r>
            <a:r>
              <a:rPr sz="1600" spc="10" dirty="0">
                <a:solidFill>
                  <a:srgbClr val="212121"/>
                </a:solidFill>
                <a:latin typeface="Arial MT"/>
                <a:cs typeface="Arial MT"/>
              </a:rPr>
              <a:t>desarrollando activamente. Siempre</a:t>
            </a:r>
            <a:r>
              <a:rPr sz="1600" spc="15" dirty="0">
                <a:solidFill>
                  <a:srgbClr val="212121"/>
                </a:solidFill>
                <a:latin typeface="Arial MT"/>
                <a:cs typeface="Arial MT"/>
              </a:rPr>
              <a:t> </a:t>
            </a:r>
            <a:r>
              <a:rPr sz="1600" spc="10" dirty="0">
                <a:solidFill>
                  <a:srgbClr val="212121"/>
                </a:solidFill>
                <a:latin typeface="Arial MT"/>
                <a:cs typeface="Arial MT"/>
              </a:rPr>
              <a:t>es</a:t>
            </a:r>
            <a:r>
              <a:rPr sz="1600" spc="15" dirty="0">
                <a:solidFill>
                  <a:srgbClr val="212121"/>
                </a:solidFill>
                <a:latin typeface="Arial MT"/>
                <a:cs typeface="Arial MT"/>
              </a:rPr>
              <a:t> </a:t>
            </a:r>
            <a:r>
              <a:rPr sz="1600" spc="10" dirty="0">
                <a:solidFill>
                  <a:srgbClr val="212121"/>
                </a:solidFill>
                <a:latin typeface="Arial MT"/>
                <a:cs typeface="Arial MT"/>
              </a:rPr>
              <a:t>una</a:t>
            </a:r>
            <a:r>
              <a:rPr sz="1600" spc="15" dirty="0">
                <a:solidFill>
                  <a:srgbClr val="212121"/>
                </a:solidFill>
                <a:latin typeface="Arial MT"/>
                <a:cs typeface="Arial MT"/>
              </a:rPr>
              <a:t> </a:t>
            </a:r>
            <a:r>
              <a:rPr sz="1600" spc="10" dirty="0">
                <a:solidFill>
                  <a:srgbClr val="212121"/>
                </a:solidFill>
                <a:latin typeface="Arial MT"/>
                <a:cs typeface="Arial MT"/>
              </a:rPr>
              <a:t>buena</a:t>
            </a:r>
            <a:r>
              <a:rPr sz="1600" spc="15" dirty="0">
                <a:solidFill>
                  <a:srgbClr val="212121"/>
                </a:solidFill>
                <a:latin typeface="Arial MT"/>
                <a:cs typeface="Arial MT"/>
              </a:rPr>
              <a:t> </a:t>
            </a:r>
            <a:r>
              <a:rPr sz="1600" spc="10" dirty="0">
                <a:solidFill>
                  <a:srgbClr val="212121"/>
                </a:solidFill>
                <a:latin typeface="Arial MT"/>
                <a:cs typeface="Arial MT"/>
              </a:rPr>
              <a:t>idea </a:t>
            </a:r>
            <a:r>
              <a:rPr sz="1600" spc="-445" dirty="0">
                <a:solidFill>
                  <a:srgbClr val="212121"/>
                </a:solidFill>
                <a:latin typeface="Arial MT"/>
                <a:cs typeface="Arial MT"/>
              </a:rPr>
              <a:t> </a:t>
            </a:r>
            <a:r>
              <a:rPr sz="1600" spc="10" dirty="0">
                <a:solidFill>
                  <a:srgbClr val="212121"/>
                </a:solidFill>
                <a:latin typeface="Arial MT"/>
                <a:cs typeface="Arial MT"/>
              </a:rPr>
              <a:t>comunicar sus planes para mejorar la sustentabilidad, incluso solo para ver </a:t>
            </a:r>
            <a:r>
              <a:rPr sz="1600" spc="5" dirty="0">
                <a:solidFill>
                  <a:srgbClr val="212121"/>
                </a:solidFill>
                <a:latin typeface="Arial MT"/>
                <a:cs typeface="Arial MT"/>
              </a:rPr>
              <a:t>si </a:t>
            </a:r>
            <a:r>
              <a:rPr sz="1600" spc="10" dirty="0">
                <a:solidFill>
                  <a:srgbClr val="212121"/>
                </a:solidFill>
                <a:latin typeface="Arial MT"/>
                <a:cs typeface="Arial MT"/>
              </a:rPr>
              <a:t> alguien</a:t>
            </a:r>
            <a:r>
              <a:rPr sz="1600" dirty="0">
                <a:solidFill>
                  <a:srgbClr val="212121"/>
                </a:solidFill>
                <a:latin typeface="Arial MT"/>
                <a:cs typeface="Arial MT"/>
              </a:rPr>
              <a:t> </a:t>
            </a:r>
            <a:r>
              <a:rPr sz="1600" spc="15" dirty="0">
                <a:solidFill>
                  <a:srgbClr val="212121"/>
                </a:solidFill>
                <a:latin typeface="Arial MT"/>
                <a:cs typeface="Arial MT"/>
              </a:rPr>
              <a:t>más</a:t>
            </a:r>
            <a:r>
              <a:rPr sz="1600" spc="5" dirty="0">
                <a:solidFill>
                  <a:srgbClr val="212121"/>
                </a:solidFill>
                <a:latin typeface="Arial MT"/>
                <a:cs typeface="Arial MT"/>
              </a:rPr>
              <a:t> </a:t>
            </a:r>
            <a:r>
              <a:rPr sz="1600" spc="10" dirty="0">
                <a:solidFill>
                  <a:srgbClr val="212121"/>
                </a:solidFill>
                <a:latin typeface="Arial MT"/>
                <a:cs typeface="Arial MT"/>
              </a:rPr>
              <a:t>está</a:t>
            </a:r>
            <a:r>
              <a:rPr sz="1600" spc="5" dirty="0">
                <a:solidFill>
                  <a:srgbClr val="212121"/>
                </a:solidFill>
                <a:latin typeface="Arial MT"/>
                <a:cs typeface="Arial MT"/>
              </a:rPr>
              <a:t> </a:t>
            </a:r>
            <a:r>
              <a:rPr sz="1600" spc="10" dirty="0">
                <a:solidFill>
                  <a:srgbClr val="212121"/>
                </a:solidFill>
                <a:latin typeface="Arial MT"/>
                <a:cs typeface="Arial MT"/>
              </a:rPr>
              <a:t>a</a:t>
            </a:r>
            <a:r>
              <a:rPr sz="1600" spc="5" dirty="0">
                <a:solidFill>
                  <a:srgbClr val="212121"/>
                </a:solidFill>
                <a:latin typeface="Arial MT"/>
                <a:cs typeface="Arial MT"/>
              </a:rPr>
              <a:t> </a:t>
            </a:r>
            <a:r>
              <a:rPr sz="1600" spc="10" dirty="0">
                <a:solidFill>
                  <a:srgbClr val="212121"/>
                </a:solidFill>
                <a:latin typeface="Arial MT"/>
                <a:cs typeface="Arial MT"/>
              </a:rPr>
              <a:t>bordo.</a:t>
            </a:r>
            <a:endParaRPr sz="1600" dirty="0">
              <a:latin typeface="Arial MT"/>
              <a:cs typeface="Arial MT"/>
            </a:endParaRPr>
          </a:p>
          <a:p>
            <a:pPr>
              <a:lnSpc>
                <a:spcPct val="100000"/>
              </a:lnSpc>
              <a:spcBef>
                <a:spcPts val="35"/>
              </a:spcBef>
            </a:pPr>
            <a:endParaRPr sz="2000" dirty="0">
              <a:latin typeface="Arial MT"/>
              <a:cs typeface="Arial MT"/>
            </a:endParaRPr>
          </a:p>
          <a:p>
            <a:pPr marL="12700" marR="881380" indent="15875">
              <a:lnSpc>
                <a:spcPct val="116500"/>
              </a:lnSpc>
            </a:pPr>
            <a:r>
              <a:rPr sz="1600" spc="15" dirty="0">
                <a:solidFill>
                  <a:srgbClr val="212121"/>
                </a:solidFill>
                <a:latin typeface="Arial MT"/>
                <a:cs typeface="Arial MT"/>
              </a:rPr>
              <a:t>Establecer</a:t>
            </a:r>
            <a:r>
              <a:rPr sz="1600" spc="55" dirty="0">
                <a:solidFill>
                  <a:srgbClr val="212121"/>
                </a:solidFill>
                <a:latin typeface="Arial MT"/>
                <a:cs typeface="Arial MT"/>
              </a:rPr>
              <a:t> </a:t>
            </a:r>
            <a:r>
              <a:rPr sz="1600" spc="15" dirty="0">
                <a:solidFill>
                  <a:srgbClr val="87A56E"/>
                </a:solidFill>
                <a:latin typeface="Arial MT"/>
                <a:cs typeface="Arial MT"/>
                <a:hlinkClick r:id="rId3"/>
              </a:rPr>
              <a:t>un</a:t>
            </a:r>
            <a:r>
              <a:rPr sz="1600" spc="60" dirty="0">
                <a:solidFill>
                  <a:srgbClr val="87A56E"/>
                </a:solidFill>
                <a:latin typeface="Arial MT"/>
                <a:cs typeface="Arial MT"/>
                <a:hlinkClick r:id="rId3"/>
              </a:rPr>
              <a:t> </a:t>
            </a:r>
            <a:r>
              <a:rPr sz="1600" spc="15" dirty="0">
                <a:solidFill>
                  <a:srgbClr val="87A56E"/>
                </a:solidFill>
                <a:latin typeface="Arial MT"/>
                <a:cs typeface="Arial MT"/>
                <a:hlinkClick r:id="rId3"/>
              </a:rPr>
              <a:t>marco</a:t>
            </a:r>
            <a:r>
              <a:rPr sz="1600" spc="55" dirty="0">
                <a:solidFill>
                  <a:srgbClr val="87A56E"/>
                </a:solidFill>
                <a:latin typeface="Arial MT"/>
                <a:cs typeface="Arial MT"/>
                <a:hlinkClick r:id="rId3"/>
              </a:rPr>
              <a:t> </a:t>
            </a:r>
            <a:r>
              <a:rPr sz="1600" spc="15" dirty="0">
                <a:solidFill>
                  <a:srgbClr val="87A56E"/>
                </a:solidFill>
                <a:latin typeface="Arial MT"/>
                <a:cs typeface="Arial MT"/>
                <a:hlinkClick r:id="rId3"/>
              </a:rPr>
              <a:t>de</a:t>
            </a:r>
            <a:r>
              <a:rPr sz="1600" spc="60" dirty="0">
                <a:solidFill>
                  <a:srgbClr val="87A56E"/>
                </a:solidFill>
                <a:latin typeface="Arial MT"/>
                <a:cs typeface="Arial MT"/>
                <a:hlinkClick r:id="rId3"/>
              </a:rPr>
              <a:t> </a:t>
            </a:r>
            <a:r>
              <a:rPr sz="1600" spc="15" dirty="0">
                <a:solidFill>
                  <a:srgbClr val="87A56E"/>
                </a:solidFill>
                <a:latin typeface="Arial MT"/>
                <a:cs typeface="Arial MT"/>
                <a:hlinkClick r:id="rId3"/>
              </a:rPr>
              <a:t>decisión</a:t>
            </a:r>
            <a:r>
              <a:rPr sz="1600" spc="55" dirty="0">
                <a:solidFill>
                  <a:srgbClr val="87A56E"/>
                </a:solidFill>
                <a:latin typeface="Arial MT"/>
                <a:cs typeface="Arial MT"/>
                <a:hlinkClick r:id="rId3"/>
              </a:rPr>
              <a:t> </a:t>
            </a:r>
            <a:r>
              <a:rPr sz="1600" spc="15" dirty="0">
                <a:solidFill>
                  <a:srgbClr val="87A56E"/>
                </a:solidFill>
                <a:latin typeface="Arial MT"/>
                <a:cs typeface="Arial MT"/>
                <a:hlinkClick r:id="rId3"/>
              </a:rPr>
              <a:t>para</a:t>
            </a:r>
            <a:r>
              <a:rPr sz="1600" spc="60" dirty="0">
                <a:solidFill>
                  <a:srgbClr val="87A56E"/>
                </a:solidFill>
                <a:latin typeface="Arial MT"/>
                <a:cs typeface="Arial MT"/>
                <a:hlinkClick r:id="rId3"/>
              </a:rPr>
              <a:t> </a:t>
            </a:r>
            <a:r>
              <a:rPr sz="1600" spc="10" dirty="0">
                <a:solidFill>
                  <a:srgbClr val="87A56E"/>
                </a:solidFill>
                <a:latin typeface="Arial MT"/>
                <a:cs typeface="Arial MT"/>
                <a:hlinkClick r:id="rId3"/>
              </a:rPr>
              <a:t>la</a:t>
            </a:r>
            <a:r>
              <a:rPr sz="1600" spc="55" dirty="0">
                <a:solidFill>
                  <a:srgbClr val="87A56E"/>
                </a:solidFill>
                <a:latin typeface="Arial MT"/>
                <a:cs typeface="Arial MT"/>
                <a:hlinkClick r:id="rId3"/>
              </a:rPr>
              <a:t> </a:t>
            </a:r>
            <a:r>
              <a:rPr sz="1600" spc="15" dirty="0">
                <a:solidFill>
                  <a:srgbClr val="87A56E"/>
                </a:solidFill>
                <a:latin typeface="Arial MT"/>
                <a:cs typeface="Arial MT"/>
                <a:hlinkClick r:id="rId3"/>
              </a:rPr>
              <a:t>elección</a:t>
            </a:r>
            <a:r>
              <a:rPr sz="1600" spc="60" dirty="0">
                <a:solidFill>
                  <a:srgbClr val="87A56E"/>
                </a:solidFill>
                <a:latin typeface="Arial MT"/>
                <a:cs typeface="Arial MT"/>
                <a:hlinkClick r:id="rId3"/>
              </a:rPr>
              <a:t> </a:t>
            </a:r>
            <a:r>
              <a:rPr sz="1600" spc="15" dirty="0">
                <a:solidFill>
                  <a:srgbClr val="87A56E"/>
                </a:solidFill>
                <a:latin typeface="Arial MT"/>
                <a:cs typeface="Arial MT"/>
                <a:hlinkClick r:id="rId3"/>
              </a:rPr>
              <a:t>de</a:t>
            </a:r>
            <a:r>
              <a:rPr sz="1600" spc="60" dirty="0">
                <a:solidFill>
                  <a:srgbClr val="87A56E"/>
                </a:solidFill>
                <a:latin typeface="Arial MT"/>
                <a:cs typeface="Arial MT"/>
                <a:hlinkClick r:id="rId3"/>
              </a:rPr>
              <a:t> </a:t>
            </a:r>
            <a:r>
              <a:rPr sz="1600" spc="15" dirty="0">
                <a:solidFill>
                  <a:srgbClr val="87A56E"/>
                </a:solidFill>
                <a:latin typeface="Arial MT"/>
                <a:cs typeface="Arial MT"/>
                <a:hlinkClick r:id="rId3"/>
              </a:rPr>
              <a:t>nuevos</a:t>
            </a:r>
            <a:r>
              <a:rPr sz="1600" spc="55" dirty="0">
                <a:solidFill>
                  <a:srgbClr val="87A56E"/>
                </a:solidFill>
                <a:latin typeface="Arial MT"/>
                <a:cs typeface="Arial MT"/>
                <a:hlinkClick r:id="rId3"/>
              </a:rPr>
              <a:t> </a:t>
            </a:r>
            <a:r>
              <a:rPr sz="1600" spc="15" dirty="0">
                <a:solidFill>
                  <a:srgbClr val="87A56E"/>
                </a:solidFill>
                <a:latin typeface="Arial MT"/>
                <a:cs typeface="Arial MT"/>
                <a:hlinkClick r:id="rId3"/>
              </a:rPr>
              <a:t>proveedores. </a:t>
            </a:r>
            <a:r>
              <a:rPr sz="1600" spc="20" dirty="0">
                <a:solidFill>
                  <a:srgbClr val="87A56E"/>
                </a:solidFill>
                <a:latin typeface="Arial MT"/>
                <a:cs typeface="Arial MT"/>
              </a:rPr>
              <a:t> </a:t>
            </a:r>
            <a:r>
              <a:rPr sz="1600" spc="15" dirty="0">
                <a:solidFill>
                  <a:srgbClr val="212121"/>
                </a:solidFill>
                <a:latin typeface="Arial MT"/>
                <a:cs typeface="Arial MT"/>
              </a:rPr>
              <a:t>para</a:t>
            </a:r>
            <a:r>
              <a:rPr sz="1600" spc="10" dirty="0">
                <a:solidFill>
                  <a:srgbClr val="212121"/>
                </a:solidFill>
                <a:latin typeface="Arial MT"/>
                <a:cs typeface="Arial MT"/>
              </a:rPr>
              <a:t> trabajar </a:t>
            </a:r>
            <a:r>
              <a:rPr sz="1600" spc="15" dirty="0">
                <a:solidFill>
                  <a:srgbClr val="212121"/>
                </a:solidFill>
                <a:latin typeface="Arial MT"/>
                <a:cs typeface="Arial MT"/>
              </a:rPr>
              <a:t>Al</a:t>
            </a:r>
            <a:r>
              <a:rPr sz="1600" spc="10" dirty="0">
                <a:solidFill>
                  <a:srgbClr val="212121"/>
                </a:solidFill>
                <a:latin typeface="Arial MT"/>
                <a:cs typeface="Arial MT"/>
              </a:rPr>
              <a:t> emitir </a:t>
            </a:r>
            <a:r>
              <a:rPr sz="1600" spc="15" dirty="0">
                <a:solidFill>
                  <a:srgbClr val="212121"/>
                </a:solidFill>
                <a:latin typeface="Arial MT"/>
                <a:cs typeface="Arial MT"/>
              </a:rPr>
              <a:t>Solicitudes</a:t>
            </a:r>
            <a:r>
              <a:rPr sz="1600" spc="10" dirty="0">
                <a:solidFill>
                  <a:srgbClr val="212121"/>
                </a:solidFill>
                <a:latin typeface="Arial MT"/>
                <a:cs typeface="Arial MT"/>
              </a:rPr>
              <a:t> </a:t>
            </a:r>
            <a:r>
              <a:rPr sz="1600" spc="15" dirty="0">
                <a:solidFill>
                  <a:srgbClr val="212121"/>
                </a:solidFill>
                <a:latin typeface="Arial MT"/>
                <a:cs typeface="Arial MT"/>
              </a:rPr>
              <a:t>de</a:t>
            </a:r>
            <a:r>
              <a:rPr sz="1600" spc="10" dirty="0">
                <a:solidFill>
                  <a:srgbClr val="212121"/>
                </a:solidFill>
                <a:latin typeface="Arial MT"/>
                <a:cs typeface="Arial MT"/>
              </a:rPr>
              <a:t> </a:t>
            </a:r>
            <a:r>
              <a:rPr sz="1600" spc="15" dirty="0">
                <a:solidFill>
                  <a:srgbClr val="212121"/>
                </a:solidFill>
                <a:latin typeface="Arial MT"/>
                <a:cs typeface="Arial MT"/>
              </a:rPr>
              <a:t>Propuestas (RFP), asegúrese</a:t>
            </a:r>
            <a:r>
              <a:rPr sz="1600" spc="10" dirty="0">
                <a:solidFill>
                  <a:srgbClr val="212121"/>
                </a:solidFill>
                <a:latin typeface="Arial MT"/>
                <a:cs typeface="Arial MT"/>
              </a:rPr>
              <a:t> </a:t>
            </a:r>
            <a:r>
              <a:rPr sz="1600" spc="15" dirty="0">
                <a:solidFill>
                  <a:srgbClr val="212121"/>
                </a:solidFill>
                <a:latin typeface="Arial MT"/>
                <a:cs typeface="Arial MT"/>
              </a:rPr>
              <a:t>de</a:t>
            </a:r>
            <a:r>
              <a:rPr sz="1600" spc="10" dirty="0">
                <a:solidFill>
                  <a:srgbClr val="212121"/>
                </a:solidFill>
                <a:latin typeface="Arial MT"/>
                <a:cs typeface="Arial MT"/>
              </a:rPr>
              <a:t> </a:t>
            </a:r>
            <a:r>
              <a:rPr sz="1600" spc="15" dirty="0">
                <a:solidFill>
                  <a:srgbClr val="212121"/>
                </a:solidFill>
                <a:latin typeface="Arial MT"/>
                <a:cs typeface="Arial MT"/>
              </a:rPr>
              <a:t>negociar</a:t>
            </a:r>
            <a:endParaRPr sz="1600" dirty="0">
              <a:latin typeface="Arial MT"/>
              <a:cs typeface="Arial MT"/>
            </a:endParaRPr>
          </a:p>
          <a:p>
            <a:pPr marL="12700" marR="606425" indent="5080">
              <a:lnSpc>
                <a:spcPct val="116500"/>
              </a:lnSpc>
            </a:pPr>
            <a:r>
              <a:rPr sz="1600" spc="15" dirty="0">
                <a:solidFill>
                  <a:srgbClr val="212121"/>
                </a:solidFill>
                <a:latin typeface="Arial MT"/>
                <a:cs typeface="Arial MT"/>
              </a:rPr>
              <a:t>prácticas ambientalmente racionales y </a:t>
            </a:r>
            <a:r>
              <a:rPr sz="1600" spc="10" dirty="0">
                <a:solidFill>
                  <a:srgbClr val="212121"/>
                </a:solidFill>
                <a:latin typeface="Arial MT"/>
                <a:cs typeface="Arial MT"/>
              </a:rPr>
              <a:t>eficientes </a:t>
            </a:r>
            <a:r>
              <a:rPr sz="1600" spc="15" dirty="0">
                <a:solidFill>
                  <a:srgbClr val="212121"/>
                </a:solidFill>
                <a:latin typeface="Arial MT"/>
                <a:cs typeface="Arial MT"/>
              </a:rPr>
              <a:t>en recursos con </a:t>
            </a:r>
            <a:r>
              <a:rPr sz="1600" spc="10" dirty="0">
                <a:solidFill>
                  <a:srgbClr val="212121"/>
                </a:solidFill>
                <a:latin typeface="Arial MT"/>
                <a:cs typeface="Arial MT"/>
              </a:rPr>
              <a:t>los </a:t>
            </a:r>
            <a:r>
              <a:rPr sz="1600" spc="15" dirty="0">
                <a:solidFill>
                  <a:srgbClr val="212121"/>
                </a:solidFill>
                <a:latin typeface="Arial MT"/>
                <a:cs typeface="Arial MT"/>
              </a:rPr>
              <a:t>proveedores </a:t>
            </a:r>
            <a:r>
              <a:rPr sz="1600" spc="-459" dirty="0">
                <a:solidFill>
                  <a:srgbClr val="212121"/>
                </a:solidFill>
                <a:latin typeface="Arial MT"/>
                <a:cs typeface="Arial MT"/>
              </a:rPr>
              <a:t> </a:t>
            </a:r>
            <a:r>
              <a:rPr sz="1600" spc="15" dirty="0">
                <a:solidFill>
                  <a:srgbClr val="212121"/>
                </a:solidFill>
                <a:latin typeface="Arial MT"/>
                <a:cs typeface="Arial MT"/>
              </a:rPr>
              <a:t>potenciales. Además, es importante asegurar </a:t>
            </a:r>
            <a:r>
              <a:rPr sz="1600" spc="10" dirty="0">
                <a:solidFill>
                  <a:srgbClr val="212121"/>
                </a:solidFill>
                <a:latin typeface="Arial MT"/>
                <a:cs typeface="Arial MT"/>
              </a:rPr>
              <a:t>los </a:t>
            </a:r>
            <a:r>
              <a:rPr sz="1600" spc="15" dirty="0">
                <a:solidFill>
                  <a:srgbClr val="212121"/>
                </a:solidFill>
                <a:latin typeface="Arial MT"/>
                <a:cs typeface="Arial MT"/>
              </a:rPr>
              <a:t>productos </a:t>
            </a:r>
            <a:r>
              <a:rPr sz="1600" spc="20" dirty="0">
                <a:solidFill>
                  <a:srgbClr val="212121"/>
                </a:solidFill>
                <a:latin typeface="Arial MT"/>
                <a:cs typeface="Arial MT"/>
              </a:rPr>
              <a:t>más </a:t>
            </a:r>
            <a:r>
              <a:rPr sz="1600" spc="15" dirty="0">
                <a:solidFill>
                  <a:srgbClr val="212121"/>
                </a:solidFill>
                <a:latin typeface="Arial MT"/>
                <a:cs typeface="Arial MT"/>
              </a:rPr>
              <a:t>ecológicos y de </a:t>
            </a:r>
            <a:r>
              <a:rPr sz="1600" spc="20" dirty="0">
                <a:solidFill>
                  <a:srgbClr val="212121"/>
                </a:solidFill>
                <a:latin typeface="Arial MT"/>
                <a:cs typeface="Arial MT"/>
              </a:rPr>
              <a:t> </a:t>
            </a:r>
            <a:r>
              <a:rPr sz="1600" spc="15" dirty="0">
                <a:solidFill>
                  <a:srgbClr val="212121"/>
                </a:solidFill>
                <a:latin typeface="Arial MT"/>
                <a:cs typeface="Arial MT"/>
              </a:rPr>
              <a:t>mayor </a:t>
            </a:r>
            <a:r>
              <a:rPr sz="1600" spc="10" dirty="0">
                <a:solidFill>
                  <a:srgbClr val="212121"/>
                </a:solidFill>
                <a:latin typeface="Arial MT"/>
                <a:cs typeface="Arial MT"/>
              </a:rPr>
              <a:t>eficiencia </a:t>
            </a:r>
            <a:r>
              <a:rPr sz="1600" spc="15" dirty="0">
                <a:solidFill>
                  <a:srgbClr val="212121"/>
                </a:solidFill>
                <a:latin typeface="Arial MT"/>
                <a:cs typeface="Arial MT"/>
              </a:rPr>
              <a:t>energética disponibles </a:t>
            </a:r>
            <a:r>
              <a:rPr sz="1600" spc="10" dirty="0">
                <a:solidFill>
                  <a:srgbClr val="212121"/>
                </a:solidFill>
                <a:latin typeface="Arial MT"/>
                <a:cs typeface="Arial MT"/>
              </a:rPr>
              <a:t>al </a:t>
            </a:r>
            <a:r>
              <a:rPr sz="1600" spc="20" dirty="0">
                <a:solidFill>
                  <a:srgbClr val="212121"/>
                </a:solidFill>
                <a:latin typeface="Arial MT"/>
                <a:cs typeface="Arial MT"/>
              </a:rPr>
              <a:t>mismo </a:t>
            </a:r>
            <a:r>
              <a:rPr sz="1600" spc="15" dirty="0">
                <a:solidFill>
                  <a:srgbClr val="212121"/>
                </a:solidFill>
                <a:latin typeface="Arial MT"/>
                <a:cs typeface="Arial MT"/>
              </a:rPr>
              <a:t>precio o a un precio </a:t>
            </a:r>
            <a:r>
              <a:rPr sz="1600" spc="20" dirty="0">
                <a:solidFill>
                  <a:srgbClr val="212121"/>
                </a:solidFill>
                <a:latin typeface="Arial MT"/>
                <a:cs typeface="Arial MT"/>
              </a:rPr>
              <a:t>más </a:t>
            </a:r>
            <a:r>
              <a:rPr sz="1600" spc="15" dirty="0">
                <a:solidFill>
                  <a:srgbClr val="212121"/>
                </a:solidFill>
                <a:latin typeface="Arial MT"/>
                <a:cs typeface="Arial MT"/>
              </a:rPr>
              <a:t>bajo </a:t>
            </a:r>
            <a:r>
              <a:rPr sz="1600" spc="20" dirty="0">
                <a:solidFill>
                  <a:srgbClr val="212121"/>
                </a:solidFill>
                <a:latin typeface="Arial MT"/>
                <a:cs typeface="Arial MT"/>
              </a:rPr>
              <a:t> </a:t>
            </a:r>
            <a:r>
              <a:rPr sz="1600" spc="15" dirty="0">
                <a:solidFill>
                  <a:srgbClr val="212121"/>
                </a:solidFill>
                <a:latin typeface="Arial MT"/>
                <a:cs typeface="Arial MT"/>
              </a:rPr>
              <a:t>que</a:t>
            </a:r>
            <a:r>
              <a:rPr sz="1600" spc="5" dirty="0">
                <a:solidFill>
                  <a:srgbClr val="212121"/>
                </a:solidFill>
                <a:latin typeface="Arial MT"/>
                <a:cs typeface="Arial MT"/>
              </a:rPr>
              <a:t> </a:t>
            </a:r>
            <a:r>
              <a:rPr sz="1600" spc="10" dirty="0">
                <a:solidFill>
                  <a:srgbClr val="212121"/>
                </a:solidFill>
                <a:latin typeface="Arial MT"/>
                <a:cs typeface="Arial MT"/>
              </a:rPr>
              <a:t>las alternativas, </a:t>
            </a:r>
            <a:r>
              <a:rPr sz="1600" spc="15" dirty="0">
                <a:solidFill>
                  <a:srgbClr val="212121"/>
                </a:solidFill>
                <a:latin typeface="Arial MT"/>
                <a:cs typeface="Arial MT"/>
              </a:rPr>
              <a:t>algo</a:t>
            </a:r>
            <a:r>
              <a:rPr sz="1600" spc="5" dirty="0">
                <a:solidFill>
                  <a:srgbClr val="212121"/>
                </a:solidFill>
                <a:latin typeface="Arial MT"/>
                <a:cs typeface="Arial MT"/>
              </a:rPr>
              <a:t> </a:t>
            </a:r>
            <a:r>
              <a:rPr sz="1600" spc="15" dirty="0">
                <a:solidFill>
                  <a:srgbClr val="212121"/>
                </a:solidFill>
                <a:latin typeface="Arial MT"/>
                <a:cs typeface="Arial MT"/>
              </a:rPr>
              <a:t>que</a:t>
            </a:r>
            <a:r>
              <a:rPr sz="1600" spc="10" dirty="0">
                <a:solidFill>
                  <a:srgbClr val="212121"/>
                </a:solidFill>
                <a:latin typeface="Arial MT"/>
                <a:cs typeface="Arial MT"/>
              </a:rPr>
              <a:t> </a:t>
            </a:r>
            <a:r>
              <a:rPr sz="1600" spc="15" dirty="0">
                <a:solidFill>
                  <a:srgbClr val="212121"/>
                </a:solidFill>
                <a:latin typeface="Arial MT"/>
                <a:cs typeface="Arial MT"/>
              </a:rPr>
              <a:t>siempre</a:t>
            </a:r>
            <a:r>
              <a:rPr sz="1600" spc="10" dirty="0">
                <a:solidFill>
                  <a:srgbClr val="212121"/>
                </a:solidFill>
                <a:latin typeface="Arial MT"/>
                <a:cs typeface="Arial MT"/>
              </a:rPr>
              <a:t> </a:t>
            </a:r>
            <a:r>
              <a:rPr sz="1600" spc="15" dirty="0">
                <a:solidFill>
                  <a:srgbClr val="212121"/>
                </a:solidFill>
                <a:latin typeface="Arial MT"/>
                <a:cs typeface="Arial MT"/>
              </a:rPr>
              <a:t>debe</a:t>
            </a:r>
            <a:r>
              <a:rPr sz="1600" spc="5" dirty="0">
                <a:solidFill>
                  <a:srgbClr val="212121"/>
                </a:solidFill>
                <a:latin typeface="Arial MT"/>
                <a:cs typeface="Arial MT"/>
              </a:rPr>
              <a:t> </a:t>
            </a:r>
            <a:r>
              <a:rPr sz="1600" spc="10" dirty="0">
                <a:solidFill>
                  <a:srgbClr val="212121"/>
                </a:solidFill>
                <a:latin typeface="Arial MT"/>
                <a:cs typeface="Arial MT"/>
              </a:rPr>
              <a:t>incluirse </a:t>
            </a:r>
            <a:r>
              <a:rPr sz="1600" spc="15" dirty="0">
                <a:solidFill>
                  <a:srgbClr val="212121"/>
                </a:solidFill>
                <a:latin typeface="Arial MT"/>
                <a:cs typeface="Arial MT"/>
              </a:rPr>
              <a:t>en</a:t>
            </a:r>
            <a:r>
              <a:rPr sz="1600" spc="10" dirty="0">
                <a:solidFill>
                  <a:srgbClr val="212121"/>
                </a:solidFill>
                <a:latin typeface="Arial MT"/>
                <a:cs typeface="Arial MT"/>
              </a:rPr>
              <a:t> los </a:t>
            </a:r>
            <a:r>
              <a:rPr sz="1600" spc="15" dirty="0">
                <a:solidFill>
                  <a:srgbClr val="212121"/>
                </a:solidFill>
                <a:latin typeface="Arial MT"/>
                <a:cs typeface="Arial MT"/>
              </a:rPr>
              <a:t>acuerdos.</a:t>
            </a:r>
            <a:endParaRPr sz="1600" dirty="0">
              <a:latin typeface="Arial MT"/>
              <a:cs typeface="Arial MT"/>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92681" y="288036"/>
            <a:ext cx="11899318" cy="5961888"/>
          </a:xfrm>
          <a:prstGeom prst="rect">
            <a:avLst/>
          </a:prstGeom>
        </p:spPr>
      </p:pic>
      <p:sp>
        <p:nvSpPr>
          <p:cNvPr id="3" name="object 3"/>
          <p:cNvSpPr txBox="1"/>
          <p:nvPr/>
        </p:nvSpPr>
        <p:spPr>
          <a:xfrm>
            <a:off x="794258" y="2839773"/>
            <a:ext cx="5658485" cy="2863733"/>
          </a:xfrm>
          <a:prstGeom prst="rect">
            <a:avLst/>
          </a:prstGeom>
        </p:spPr>
        <p:txBody>
          <a:bodyPr vert="horz" wrap="square" lIns="0" tIns="37465" rIns="0" bIns="0" rtlCol="0">
            <a:spAutoFit/>
          </a:bodyPr>
          <a:lstStyle/>
          <a:p>
            <a:pPr marL="12700" marR="788670" indent="64135" algn="just">
              <a:lnSpc>
                <a:spcPct val="117300"/>
              </a:lnSpc>
              <a:spcBef>
                <a:spcPts val="295"/>
              </a:spcBef>
            </a:pPr>
            <a:endParaRPr lang="es-ES" sz="1700" spc="10" dirty="0">
              <a:solidFill>
                <a:srgbClr val="0B572D"/>
              </a:solidFill>
              <a:latin typeface="Arial MT"/>
              <a:cs typeface="Arial MT"/>
            </a:endParaRPr>
          </a:p>
          <a:p>
            <a:pPr marL="12700" marR="788670" indent="64135" algn="just">
              <a:lnSpc>
                <a:spcPct val="117300"/>
              </a:lnSpc>
              <a:spcBef>
                <a:spcPts val="295"/>
              </a:spcBef>
            </a:pPr>
            <a:r>
              <a:rPr lang="es-ES" sz="1700" b="1" spc="15" dirty="0">
                <a:solidFill>
                  <a:srgbClr val="87A56E"/>
                </a:solidFill>
                <a:latin typeface="Arial"/>
                <a:cs typeface="Arial"/>
                <a:hlinkClick r:id="rId3"/>
              </a:rPr>
              <a:t>Cadena de suministro de cuencas </a:t>
            </a:r>
            <a:r>
              <a:rPr lang="es-ES" sz="1700" b="1" spc="20" dirty="0">
                <a:solidFill>
                  <a:srgbClr val="87A56E"/>
                </a:solidFill>
                <a:latin typeface="Arial"/>
                <a:cs typeface="Arial"/>
                <a:hlinkClick r:id="rId3"/>
              </a:rPr>
              <a:t> </a:t>
            </a:r>
            <a:r>
              <a:rPr lang="es-ES" sz="1700" b="1" spc="10" dirty="0">
                <a:solidFill>
                  <a:srgbClr val="87A56E"/>
                </a:solidFill>
                <a:latin typeface="Arial"/>
                <a:cs typeface="Arial"/>
                <a:hlinkClick r:id="rId3"/>
              </a:rPr>
              <a:t>hidrográficas, </a:t>
            </a:r>
            <a:r>
              <a:rPr lang="es-ES" sz="1700" b="1" spc="15" dirty="0">
                <a:solidFill>
                  <a:srgbClr val="0B572D"/>
                </a:solidFill>
                <a:latin typeface="Arial"/>
                <a:cs typeface="Arial"/>
                <a:hlinkClick r:id="rId3"/>
              </a:rPr>
              <a:t>es una solución </a:t>
            </a:r>
            <a:r>
              <a:rPr lang="es-ES" sz="1700" b="1" spc="15" dirty="0">
                <a:solidFill>
                  <a:srgbClr val="0B572D"/>
                </a:solidFill>
                <a:latin typeface="Arial"/>
                <a:cs typeface="Arial"/>
              </a:rPr>
              <a:t>dedicada a </a:t>
            </a:r>
            <a:r>
              <a:rPr lang="es-ES" sz="1700" b="1" spc="20" dirty="0">
                <a:solidFill>
                  <a:srgbClr val="0B572D"/>
                </a:solidFill>
                <a:latin typeface="Arial"/>
                <a:cs typeface="Arial"/>
              </a:rPr>
              <a:t> </a:t>
            </a:r>
            <a:r>
              <a:rPr lang="es-ES" sz="1700" b="1" spc="15" dirty="0">
                <a:solidFill>
                  <a:srgbClr val="0B572D"/>
                </a:solidFill>
                <a:latin typeface="Arial"/>
                <a:cs typeface="Arial"/>
              </a:rPr>
              <a:t>ayudar</a:t>
            </a:r>
            <a:r>
              <a:rPr lang="es-ES" sz="1700" b="1" spc="5" dirty="0">
                <a:solidFill>
                  <a:srgbClr val="0B572D"/>
                </a:solidFill>
                <a:latin typeface="Arial"/>
                <a:cs typeface="Arial"/>
              </a:rPr>
              <a:t> </a:t>
            </a:r>
            <a:r>
              <a:rPr lang="es-ES" sz="1700" b="1" spc="15" dirty="0">
                <a:solidFill>
                  <a:srgbClr val="0B572D"/>
                </a:solidFill>
                <a:latin typeface="Arial"/>
                <a:cs typeface="Arial"/>
              </a:rPr>
              <a:t>a</a:t>
            </a:r>
            <a:r>
              <a:rPr lang="es-ES" sz="1700" b="1" spc="5" dirty="0">
                <a:solidFill>
                  <a:srgbClr val="0B572D"/>
                </a:solidFill>
                <a:latin typeface="Arial"/>
                <a:cs typeface="Arial"/>
              </a:rPr>
              <a:t> </a:t>
            </a:r>
            <a:r>
              <a:rPr lang="es-ES" sz="1700" b="1" spc="10" dirty="0">
                <a:solidFill>
                  <a:srgbClr val="0B572D"/>
                </a:solidFill>
                <a:latin typeface="Arial"/>
                <a:cs typeface="Arial"/>
              </a:rPr>
              <a:t>las</a:t>
            </a:r>
            <a:r>
              <a:rPr lang="es-ES" sz="1700" b="1" spc="5" dirty="0">
                <a:solidFill>
                  <a:srgbClr val="0B572D"/>
                </a:solidFill>
                <a:latin typeface="Arial"/>
                <a:cs typeface="Arial"/>
              </a:rPr>
              <a:t> </a:t>
            </a:r>
            <a:r>
              <a:rPr lang="es-ES" sz="1700" b="1" spc="15" dirty="0">
                <a:solidFill>
                  <a:srgbClr val="0B572D"/>
                </a:solidFill>
                <a:latin typeface="Arial"/>
                <a:cs typeface="Arial"/>
              </a:rPr>
              <a:t>empresas</a:t>
            </a:r>
            <a:r>
              <a:rPr lang="es-ES" sz="1700" b="1" spc="5" dirty="0">
                <a:solidFill>
                  <a:srgbClr val="0B572D"/>
                </a:solidFill>
                <a:latin typeface="Arial"/>
                <a:cs typeface="Arial"/>
              </a:rPr>
              <a:t> </a:t>
            </a:r>
            <a:r>
              <a:rPr lang="es-ES" sz="1700" b="1" spc="15" dirty="0">
                <a:solidFill>
                  <a:srgbClr val="0B572D"/>
                </a:solidFill>
                <a:latin typeface="Arial"/>
                <a:cs typeface="Arial"/>
              </a:rPr>
              <a:t>para</a:t>
            </a:r>
            <a:r>
              <a:rPr lang="es-ES" sz="1700" b="1" spc="5" dirty="0">
                <a:solidFill>
                  <a:srgbClr val="0B572D"/>
                </a:solidFill>
                <a:latin typeface="Arial"/>
                <a:cs typeface="Arial"/>
              </a:rPr>
              <a:t> </a:t>
            </a:r>
            <a:r>
              <a:rPr lang="es-ES" sz="1700" b="1" spc="10" dirty="0">
                <a:solidFill>
                  <a:srgbClr val="0B572D"/>
                </a:solidFill>
                <a:latin typeface="Arial"/>
                <a:cs typeface="Arial"/>
              </a:rPr>
              <a:t>reducir</a:t>
            </a:r>
            <a:r>
              <a:rPr lang="es-ES" sz="1700" b="1" spc="5" dirty="0">
                <a:solidFill>
                  <a:srgbClr val="0B572D"/>
                </a:solidFill>
                <a:latin typeface="Arial"/>
                <a:cs typeface="Arial"/>
              </a:rPr>
              <a:t> </a:t>
            </a:r>
            <a:r>
              <a:rPr lang="es-ES" sz="1700" b="1" spc="10" dirty="0">
                <a:solidFill>
                  <a:srgbClr val="0B572D"/>
                </a:solidFill>
                <a:latin typeface="Arial"/>
                <a:cs typeface="Arial"/>
              </a:rPr>
              <a:t>las</a:t>
            </a:r>
            <a:r>
              <a:rPr lang="es-ES" sz="1700" b="1" spc="5" dirty="0">
                <a:solidFill>
                  <a:srgbClr val="0B572D"/>
                </a:solidFill>
                <a:latin typeface="Arial"/>
                <a:cs typeface="Arial"/>
              </a:rPr>
              <a:t> </a:t>
            </a:r>
            <a:r>
              <a:rPr lang="es-ES" sz="1700" b="1" spc="15" dirty="0">
                <a:solidFill>
                  <a:srgbClr val="0B572D"/>
                </a:solidFill>
                <a:latin typeface="Arial"/>
                <a:cs typeface="Arial"/>
              </a:rPr>
              <a:t>emisiones</a:t>
            </a:r>
            <a:r>
              <a:rPr lang="es-ES" sz="1700" dirty="0">
                <a:latin typeface="Arial"/>
                <a:cs typeface="Arial"/>
              </a:rPr>
              <a:t> </a:t>
            </a:r>
            <a:r>
              <a:rPr lang="es-ES" sz="1700" b="1" spc="15" dirty="0">
                <a:solidFill>
                  <a:srgbClr val="0B572D"/>
                </a:solidFill>
                <a:latin typeface="Arial"/>
                <a:cs typeface="Arial"/>
              </a:rPr>
              <a:t>de carbono a gran escala en toda su cadena de </a:t>
            </a:r>
            <a:r>
              <a:rPr lang="es-ES" sz="1700" b="1" spc="20" dirty="0">
                <a:solidFill>
                  <a:srgbClr val="0B572D"/>
                </a:solidFill>
                <a:latin typeface="Arial"/>
                <a:cs typeface="Arial"/>
              </a:rPr>
              <a:t> </a:t>
            </a:r>
            <a:r>
              <a:rPr lang="es-ES" sz="1700" b="1" spc="10" dirty="0">
                <a:solidFill>
                  <a:srgbClr val="0B572D"/>
                </a:solidFill>
                <a:latin typeface="Arial"/>
                <a:cs typeface="Arial"/>
              </a:rPr>
              <a:t>suministro. </a:t>
            </a:r>
            <a:r>
              <a:rPr lang="es-ES" sz="1700" spc="15" dirty="0">
                <a:solidFill>
                  <a:srgbClr val="0B572D"/>
                </a:solidFill>
                <a:latin typeface="Arial MT"/>
                <a:cs typeface="Arial MT"/>
              </a:rPr>
              <a:t>Su </a:t>
            </a:r>
            <a:r>
              <a:rPr lang="es-ES" sz="1700" spc="10" dirty="0">
                <a:solidFill>
                  <a:srgbClr val="0B572D"/>
                </a:solidFill>
                <a:latin typeface="Arial MT"/>
                <a:cs typeface="Arial MT"/>
              </a:rPr>
              <a:t>objetivo </a:t>
            </a:r>
            <a:r>
              <a:rPr lang="es-ES" sz="1700" spc="15" dirty="0">
                <a:solidFill>
                  <a:srgbClr val="0B572D"/>
                </a:solidFill>
                <a:latin typeface="Arial MT"/>
                <a:cs typeface="Arial MT"/>
              </a:rPr>
              <a:t>es hacer que </a:t>
            </a:r>
            <a:r>
              <a:rPr lang="es-ES" sz="1700" spc="10" dirty="0">
                <a:solidFill>
                  <a:srgbClr val="0B572D"/>
                </a:solidFill>
                <a:latin typeface="Arial MT"/>
                <a:cs typeface="Arial MT"/>
              </a:rPr>
              <a:t>medir, </a:t>
            </a:r>
            <a:r>
              <a:rPr lang="es-ES" sz="1700" spc="15" dirty="0">
                <a:solidFill>
                  <a:srgbClr val="0B572D"/>
                </a:solidFill>
                <a:latin typeface="Arial MT"/>
                <a:cs typeface="Arial MT"/>
              </a:rPr>
              <a:t> comprender</a:t>
            </a:r>
            <a:r>
              <a:rPr lang="es-ES" sz="1700" dirty="0">
                <a:solidFill>
                  <a:srgbClr val="0B572D"/>
                </a:solidFill>
                <a:latin typeface="Arial MT"/>
                <a:cs typeface="Arial MT"/>
              </a:rPr>
              <a:t> </a:t>
            </a:r>
            <a:r>
              <a:rPr lang="es-ES" sz="1700" spc="15" dirty="0">
                <a:solidFill>
                  <a:srgbClr val="0B572D"/>
                </a:solidFill>
                <a:latin typeface="Arial MT"/>
                <a:cs typeface="Arial MT"/>
              </a:rPr>
              <a:t>y</a:t>
            </a:r>
            <a:r>
              <a:rPr lang="es-ES" sz="1700" spc="-5" dirty="0">
                <a:solidFill>
                  <a:srgbClr val="0B572D"/>
                </a:solidFill>
                <a:latin typeface="Arial MT"/>
                <a:cs typeface="Arial MT"/>
              </a:rPr>
              <a:t> </a:t>
            </a:r>
            <a:r>
              <a:rPr lang="es-ES" sz="1700" spc="10" dirty="0">
                <a:solidFill>
                  <a:srgbClr val="0B572D"/>
                </a:solidFill>
                <a:latin typeface="Arial MT"/>
                <a:cs typeface="Arial MT"/>
              </a:rPr>
              <a:t>reducir</a:t>
            </a:r>
            <a:r>
              <a:rPr lang="es-ES" sz="1700" dirty="0">
                <a:solidFill>
                  <a:srgbClr val="0B572D"/>
                </a:solidFill>
                <a:latin typeface="Arial MT"/>
                <a:cs typeface="Arial MT"/>
              </a:rPr>
              <a:t> </a:t>
            </a:r>
            <a:r>
              <a:rPr lang="es-ES" sz="1700" spc="10" dirty="0">
                <a:solidFill>
                  <a:srgbClr val="0B572D"/>
                </a:solidFill>
                <a:latin typeface="Arial MT"/>
                <a:cs typeface="Arial MT"/>
              </a:rPr>
              <a:t>las</a:t>
            </a:r>
            <a:r>
              <a:rPr lang="es-ES" sz="1700" dirty="0">
                <a:solidFill>
                  <a:srgbClr val="0B572D"/>
                </a:solidFill>
                <a:latin typeface="Arial MT"/>
                <a:cs typeface="Arial MT"/>
              </a:rPr>
              <a:t> </a:t>
            </a:r>
            <a:r>
              <a:rPr lang="es-ES" sz="1700" spc="15" dirty="0">
                <a:solidFill>
                  <a:srgbClr val="0B572D"/>
                </a:solidFill>
                <a:latin typeface="Arial MT"/>
                <a:cs typeface="Arial MT"/>
              </a:rPr>
              <a:t>emisiones</a:t>
            </a:r>
            <a:r>
              <a:rPr lang="es-ES" sz="1700" dirty="0">
                <a:solidFill>
                  <a:srgbClr val="0B572D"/>
                </a:solidFill>
                <a:latin typeface="Arial MT"/>
                <a:cs typeface="Arial MT"/>
              </a:rPr>
              <a:t> </a:t>
            </a:r>
            <a:r>
              <a:rPr lang="es-ES" sz="1700" spc="15" dirty="0">
                <a:solidFill>
                  <a:srgbClr val="0B572D"/>
                </a:solidFill>
                <a:latin typeface="Arial MT"/>
                <a:cs typeface="Arial MT"/>
              </a:rPr>
              <a:t>en</a:t>
            </a:r>
            <a:r>
              <a:rPr lang="es-ES" sz="1700" dirty="0">
                <a:solidFill>
                  <a:srgbClr val="0B572D"/>
                </a:solidFill>
                <a:latin typeface="Arial MT"/>
                <a:cs typeface="Arial MT"/>
              </a:rPr>
              <a:t> </a:t>
            </a:r>
            <a:r>
              <a:rPr lang="es-ES" sz="1700" spc="10" dirty="0">
                <a:solidFill>
                  <a:srgbClr val="0B572D"/>
                </a:solidFill>
                <a:latin typeface="Arial MT"/>
                <a:cs typeface="Arial MT"/>
              </a:rPr>
              <a:t>las</a:t>
            </a:r>
            <a:r>
              <a:rPr lang="es-ES" sz="1700" dirty="0">
                <a:solidFill>
                  <a:srgbClr val="0B572D"/>
                </a:solidFill>
                <a:latin typeface="Arial MT"/>
                <a:cs typeface="Arial MT"/>
              </a:rPr>
              <a:t> </a:t>
            </a:r>
            <a:r>
              <a:rPr lang="es-ES" sz="1700" spc="15" dirty="0">
                <a:solidFill>
                  <a:srgbClr val="0B572D"/>
                </a:solidFill>
                <a:latin typeface="Arial MT"/>
                <a:cs typeface="Arial MT"/>
              </a:rPr>
              <a:t>cadenas</a:t>
            </a:r>
            <a:r>
              <a:rPr lang="es-ES" sz="1700" dirty="0">
                <a:latin typeface="Arial MT"/>
                <a:cs typeface="Arial MT"/>
              </a:rPr>
              <a:t> </a:t>
            </a:r>
            <a:r>
              <a:rPr lang="es-ES" sz="1700" spc="15" dirty="0">
                <a:solidFill>
                  <a:srgbClr val="0B572D"/>
                </a:solidFill>
                <a:latin typeface="Arial MT"/>
                <a:cs typeface="Arial MT"/>
              </a:rPr>
              <a:t>de</a:t>
            </a:r>
            <a:r>
              <a:rPr lang="es-ES" sz="1700" spc="5" dirty="0">
                <a:solidFill>
                  <a:srgbClr val="0B572D"/>
                </a:solidFill>
                <a:latin typeface="Arial MT"/>
                <a:cs typeface="Arial MT"/>
              </a:rPr>
              <a:t> </a:t>
            </a:r>
            <a:r>
              <a:rPr lang="es-ES" sz="1700" spc="10" dirty="0">
                <a:solidFill>
                  <a:srgbClr val="0B572D"/>
                </a:solidFill>
                <a:latin typeface="Arial MT"/>
                <a:cs typeface="Arial MT"/>
              </a:rPr>
              <a:t>suministro</a:t>
            </a:r>
            <a:r>
              <a:rPr lang="es-ES" sz="1700" spc="5" dirty="0">
                <a:solidFill>
                  <a:srgbClr val="0B572D"/>
                </a:solidFill>
                <a:latin typeface="Arial MT"/>
                <a:cs typeface="Arial MT"/>
              </a:rPr>
              <a:t> </a:t>
            </a:r>
            <a:r>
              <a:rPr lang="es-ES" sz="1700" spc="15" dirty="0">
                <a:solidFill>
                  <a:srgbClr val="0B572D"/>
                </a:solidFill>
                <a:latin typeface="Arial MT"/>
                <a:cs typeface="Arial MT"/>
              </a:rPr>
              <a:t>de</a:t>
            </a:r>
            <a:r>
              <a:rPr lang="es-ES" sz="1700" spc="10" dirty="0">
                <a:solidFill>
                  <a:srgbClr val="0B572D"/>
                </a:solidFill>
                <a:latin typeface="Arial MT"/>
                <a:cs typeface="Arial MT"/>
              </a:rPr>
              <a:t> las</a:t>
            </a:r>
            <a:r>
              <a:rPr lang="es-ES" sz="1700" spc="5" dirty="0">
                <a:solidFill>
                  <a:srgbClr val="0B572D"/>
                </a:solidFill>
                <a:latin typeface="Arial MT"/>
                <a:cs typeface="Arial MT"/>
              </a:rPr>
              <a:t> </a:t>
            </a:r>
            <a:r>
              <a:rPr lang="es-ES" sz="1700" spc="15" dirty="0">
                <a:solidFill>
                  <a:srgbClr val="0B572D"/>
                </a:solidFill>
                <a:latin typeface="Arial MT"/>
                <a:cs typeface="Arial MT"/>
              </a:rPr>
              <a:t>empresas</a:t>
            </a:r>
            <a:r>
              <a:rPr lang="es-ES" sz="1700" spc="5" dirty="0">
                <a:solidFill>
                  <a:srgbClr val="0B572D"/>
                </a:solidFill>
                <a:latin typeface="Arial MT"/>
                <a:cs typeface="Arial MT"/>
              </a:rPr>
              <a:t> </a:t>
            </a:r>
            <a:r>
              <a:rPr lang="es-ES" sz="1700" spc="15" dirty="0">
                <a:solidFill>
                  <a:srgbClr val="0B572D"/>
                </a:solidFill>
                <a:latin typeface="Arial MT"/>
                <a:cs typeface="Arial MT"/>
              </a:rPr>
              <a:t>sea</a:t>
            </a:r>
            <a:r>
              <a:rPr lang="es-ES" sz="1700" spc="10" dirty="0">
                <a:solidFill>
                  <a:srgbClr val="0B572D"/>
                </a:solidFill>
                <a:latin typeface="Arial MT"/>
                <a:cs typeface="Arial MT"/>
              </a:rPr>
              <a:t> rápido,</a:t>
            </a:r>
            <a:r>
              <a:rPr lang="es-ES" sz="1700" spc="5" dirty="0">
                <a:solidFill>
                  <a:srgbClr val="0B572D"/>
                </a:solidFill>
                <a:latin typeface="Arial MT"/>
                <a:cs typeface="Arial MT"/>
              </a:rPr>
              <a:t> </a:t>
            </a:r>
            <a:r>
              <a:rPr lang="es-ES" sz="1700" spc="10" dirty="0">
                <a:solidFill>
                  <a:srgbClr val="0B572D"/>
                </a:solidFill>
                <a:latin typeface="Arial MT"/>
                <a:cs typeface="Arial MT"/>
              </a:rPr>
              <a:t>fácil </a:t>
            </a:r>
            <a:r>
              <a:rPr lang="es-ES" sz="1700" spc="15" dirty="0">
                <a:solidFill>
                  <a:srgbClr val="0B572D"/>
                </a:solidFill>
                <a:latin typeface="Arial MT"/>
                <a:cs typeface="Arial MT"/>
              </a:rPr>
              <a:t>y</a:t>
            </a:r>
            <a:r>
              <a:rPr lang="es-ES" sz="1700" spc="5" dirty="0">
                <a:solidFill>
                  <a:srgbClr val="0B572D"/>
                </a:solidFill>
                <a:latin typeface="Arial MT"/>
                <a:cs typeface="Arial MT"/>
              </a:rPr>
              <a:t> </a:t>
            </a:r>
            <a:r>
              <a:rPr lang="es-ES" sz="1700" spc="10" dirty="0">
                <a:solidFill>
                  <a:srgbClr val="0B572D"/>
                </a:solidFill>
                <a:latin typeface="Arial MT"/>
                <a:cs typeface="Arial MT"/>
              </a:rPr>
              <a:t>efectivo</a:t>
            </a:r>
            <a:endParaRPr sz="1700" dirty="0">
              <a:latin typeface="Arial MT"/>
              <a:cs typeface="Arial MT"/>
            </a:endParaRPr>
          </a:p>
        </p:txBody>
      </p:sp>
      <p:sp>
        <p:nvSpPr>
          <p:cNvPr id="6" name="object 6"/>
          <p:cNvSpPr txBox="1"/>
          <p:nvPr/>
        </p:nvSpPr>
        <p:spPr>
          <a:xfrm>
            <a:off x="8370619" y="6425446"/>
            <a:ext cx="2820670" cy="142240"/>
          </a:xfrm>
          <a:prstGeom prst="rect">
            <a:avLst/>
          </a:prstGeom>
        </p:spPr>
        <p:txBody>
          <a:bodyPr vert="horz" wrap="square" lIns="0" tIns="5080" rIns="0" bIns="0" rtlCol="0">
            <a:spAutoFit/>
          </a:bodyPr>
          <a:lstStyle/>
          <a:p>
            <a:pPr marL="12700">
              <a:lnSpc>
                <a:spcPct val="100000"/>
              </a:lnSpc>
              <a:spcBef>
                <a:spcPts val="40"/>
              </a:spcBef>
            </a:pPr>
            <a:r>
              <a:rPr sz="800" spc="10" dirty="0">
                <a:latin typeface="Arial MT"/>
                <a:cs typeface="Arial MT"/>
              </a:rPr>
              <a:t>FUTUROS </a:t>
            </a:r>
            <a:r>
              <a:rPr sz="800" b="1" spc="10" dirty="0">
                <a:solidFill>
                  <a:srgbClr val="0B572D"/>
                </a:solidFill>
                <a:latin typeface="Arial"/>
                <a:cs typeface="Arial"/>
              </a:rPr>
              <a:t>SOSTENIBLES </a:t>
            </a:r>
            <a:r>
              <a:rPr sz="800" spc="10" dirty="0">
                <a:solidFill>
                  <a:srgbClr val="0B572D"/>
                </a:solidFill>
                <a:latin typeface="Arial MT"/>
                <a:cs typeface="Arial MT"/>
              </a:rPr>
              <a:t>PARA</a:t>
            </a:r>
            <a:r>
              <a:rPr sz="800" spc="15" dirty="0">
                <a:solidFill>
                  <a:srgbClr val="0B572D"/>
                </a:solidFill>
                <a:latin typeface="Arial MT"/>
                <a:cs typeface="Arial MT"/>
              </a:rPr>
              <a:t> </a:t>
            </a:r>
            <a:r>
              <a:rPr sz="800" spc="10" dirty="0">
                <a:solidFill>
                  <a:srgbClr val="0B572D"/>
                </a:solidFill>
                <a:latin typeface="Arial MT"/>
                <a:cs typeface="Arial MT"/>
              </a:rPr>
              <a:t>EMPRESAS EMPRESAS</a:t>
            </a:r>
            <a:endParaRPr sz="800">
              <a:latin typeface="Arial MT"/>
              <a:cs typeface="Arial MT"/>
            </a:endParaRPr>
          </a:p>
        </p:txBody>
      </p:sp>
      <p:sp>
        <p:nvSpPr>
          <p:cNvPr id="4" name="object 4"/>
          <p:cNvSpPr txBox="1">
            <a:spLocks noGrp="1"/>
          </p:cNvSpPr>
          <p:nvPr>
            <p:ph type="title"/>
          </p:nvPr>
        </p:nvSpPr>
        <p:spPr>
          <a:xfrm>
            <a:off x="794258" y="708427"/>
            <a:ext cx="3429000" cy="1661795"/>
          </a:xfrm>
          <a:prstGeom prst="rect">
            <a:avLst/>
          </a:prstGeom>
        </p:spPr>
        <p:txBody>
          <a:bodyPr vert="horz" wrap="square" lIns="0" tIns="11430" rIns="0" bIns="0" rtlCol="0">
            <a:spAutoFit/>
          </a:bodyPr>
          <a:lstStyle/>
          <a:p>
            <a:pPr marL="16510" marR="5080" indent="-4445">
              <a:lnSpc>
                <a:spcPct val="136300"/>
              </a:lnSpc>
              <a:spcBef>
                <a:spcPts val="90"/>
              </a:spcBef>
            </a:pPr>
            <a:r>
              <a:rPr sz="2750" spc="15" dirty="0">
                <a:solidFill>
                  <a:srgbClr val="FFFFFF"/>
                </a:solidFill>
              </a:rPr>
              <a:t>Herramientas que </a:t>
            </a:r>
            <a:r>
              <a:rPr sz="2750" spc="20" dirty="0">
                <a:solidFill>
                  <a:srgbClr val="FFFFFF"/>
                </a:solidFill>
              </a:rPr>
              <a:t> </a:t>
            </a:r>
            <a:r>
              <a:rPr sz="2750" spc="15" dirty="0">
                <a:solidFill>
                  <a:srgbClr val="FFFFFF"/>
                </a:solidFill>
              </a:rPr>
              <a:t>existen</a:t>
            </a:r>
            <a:r>
              <a:rPr sz="2750" spc="-25" dirty="0">
                <a:solidFill>
                  <a:srgbClr val="FFFFFF"/>
                </a:solidFill>
              </a:rPr>
              <a:t> </a:t>
            </a:r>
            <a:r>
              <a:rPr sz="2750" spc="15" dirty="0">
                <a:solidFill>
                  <a:srgbClr val="FFFFFF"/>
                </a:solidFill>
              </a:rPr>
              <a:t>para</a:t>
            </a:r>
            <a:r>
              <a:rPr sz="2750" spc="-20" dirty="0">
                <a:solidFill>
                  <a:srgbClr val="FFFFFF"/>
                </a:solidFill>
              </a:rPr>
              <a:t> </a:t>
            </a:r>
            <a:r>
              <a:rPr sz="2750" spc="10" dirty="0">
                <a:solidFill>
                  <a:srgbClr val="FFFFFF"/>
                </a:solidFill>
              </a:rPr>
              <a:t>ayudar...</a:t>
            </a:r>
            <a:endParaRPr sz="2750"/>
          </a:p>
          <a:p>
            <a:pPr marL="29845">
              <a:lnSpc>
                <a:spcPct val="100000"/>
              </a:lnSpc>
              <a:spcBef>
                <a:spcPts val="590"/>
              </a:spcBef>
            </a:pPr>
            <a:r>
              <a:rPr sz="2750" spc="15" dirty="0">
                <a:solidFill>
                  <a:srgbClr val="FFFFFF"/>
                </a:solidFill>
              </a:rPr>
              <a:t>¡un</a:t>
            </a:r>
            <a:r>
              <a:rPr sz="2750" spc="-40" dirty="0">
                <a:solidFill>
                  <a:srgbClr val="FFFFFF"/>
                </a:solidFill>
              </a:rPr>
              <a:t> </a:t>
            </a:r>
            <a:r>
              <a:rPr sz="2750" spc="15" dirty="0">
                <a:solidFill>
                  <a:srgbClr val="FFFFFF"/>
                </a:solidFill>
              </a:rPr>
              <a:t>ejemplo!</a:t>
            </a:r>
            <a:endParaRPr sz="275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313260" y="158922"/>
            <a:ext cx="11565479" cy="5099680"/>
          </a:xfrm>
          <a:prstGeom prst="rect">
            <a:avLst/>
          </a:prstGeom>
        </p:spPr>
      </p:pic>
      <p:sp>
        <p:nvSpPr>
          <p:cNvPr id="3" name="object 3"/>
          <p:cNvSpPr txBox="1">
            <a:spLocks noGrp="1"/>
          </p:cNvSpPr>
          <p:nvPr>
            <p:ph type="title"/>
          </p:nvPr>
        </p:nvSpPr>
        <p:spPr>
          <a:xfrm>
            <a:off x="582421" y="285781"/>
            <a:ext cx="8872220" cy="1055370"/>
          </a:xfrm>
          <a:prstGeom prst="rect">
            <a:avLst/>
          </a:prstGeom>
        </p:spPr>
        <p:txBody>
          <a:bodyPr vert="horz" wrap="square" lIns="0" tIns="46990" rIns="0" bIns="0" rtlCol="0">
            <a:spAutoFit/>
          </a:bodyPr>
          <a:lstStyle/>
          <a:p>
            <a:pPr marL="12700">
              <a:lnSpc>
                <a:spcPct val="100000"/>
              </a:lnSpc>
              <a:spcBef>
                <a:spcPts val="370"/>
              </a:spcBef>
            </a:pPr>
            <a:r>
              <a:rPr sz="3150" b="1" dirty="0">
                <a:solidFill>
                  <a:srgbClr val="FFFFFF"/>
                </a:solidFill>
                <a:latin typeface="Arial"/>
                <a:cs typeface="Arial"/>
              </a:rPr>
              <a:t>2.</a:t>
            </a:r>
            <a:r>
              <a:rPr sz="3150" b="1" spc="5" dirty="0">
                <a:solidFill>
                  <a:srgbClr val="FFFFFF"/>
                </a:solidFill>
                <a:latin typeface="Arial"/>
                <a:cs typeface="Arial"/>
              </a:rPr>
              <a:t> </a:t>
            </a:r>
            <a:r>
              <a:rPr sz="3150" b="1" dirty="0">
                <a:solidFill>
                  <a:srgbClr val="FFFFFF"/>
                </a:solidFill>
                <a:latin typeface="Arial"/>
                <a:cs typeface="Arial"/>
              </a:rPr>
              <a:t>Definir</a:t>
            </a:r>
            <a:r>
              <a:rPr sz="3150" b="1" spc="10" dirty="0">
                <a:solidFill>
                  <a:srgbClr val="FFFFFF"/>
                </a:solidFill>
                <a:latin typeface="Arial"/>
                <a:cs typeface="Arial"/>
              </a:rPr>
              <a:t> </a:t>
            </a:r>
            <a:r>
              <a:rPr sz="3150" b="1" dirty="0">
                <a:solidFill>
                  <a:srgbClr val="FFFFFF"/>
                </a:solidFill>
                <a:latin typeface="Arial"/>
                <a:cs typeface="Arial"/>
              </a:rPr>
              <a:t>un</a:t>
            </a:r>
            <a:r>
              <a:rPr sz="3150" b="1" spc="5" dirty="0">
                <a:solidFill>
                  <a:srgbClr val="FFFFFF"/>
                </a:solidFill>
                <a:latin typeface="Arial"/>
                <a:cs typeface="Arial"/>
              </a:rPr>
              <a:t> </a:t>
            </a:r>
            <a:r>
              <a:rPr sz="3150" b="1" dirty="0">
                <a:solidFill>
                  <a:srgbClr val="FFFFFF"/>
                </a:solidFill>
                <a:latin typeface="Arial"/>
                <a:cs typeface="Arial"/>
              </a:rPr>
              <a:t>Código</a:t>
            </a:r>
            <a:r>
              <a:rPr sz="3150" b="1" spc="10" dirty="0">
                <a:solidFill>
                  <a:srgbClr val="FFFFFF"/>
                </a:solidFill>
                <a:latin typeface="Arial"/>
                <a:cs typeface="Arial"/>
              </a:rPr>
              <a:t> </a:t>
            </a:r>
            <a:r>
              <a:rPr sz="3150" b="1" dirty="0">
                <a:solidFill>
                  <a:srgbClr val="FFFFFF"/>
                </a:solidFill>
                <a:latin typeface="Arial"/>
                <a:cs typeface="Arial"/>
              </a:rPr>
              <a:t>de</a:t>
            </a:r>
            <a:r>
              <a:rPr sz="3150" b="1" spc="10" dirty="0">
                <a:solidFill>
                  <a:srgbClr val="FFFFFF"/>
                </a:solidFill>
                <a:latin typeface="Arial"/>
                <a:cs typeface="Arial"/>
              </a:rPr>
              <a:t> </a:t>
            </a:r>
            <a:r>
              <a:rPr sz="3150" b="1" dirty="0">
                <a:solidFill>
                  <a:srgbClr val="FFFFFF"/>
                </a:solidFill>
                <a:latin typeface="Arial"/>
                <a:cs typeface="Arial"/>
              </a:rPr>
              <a:t>Conducta</a:t>
            </a:r>
            <a:r>
              <a:rPr sz="3150" b="1" spc="5" dirty="0">
                <a:solidFill>
                  <a:srgbClr val="FFFFFF"/>
                </a:solidFill>
                <a:latin typeface="Arial"/>
                <a:cs typeface="Arial"/>
              </a:rPr>
              <a:t> </a:t>
            </a:r>
            <a:r>
              <a:rPr sz="3150" b="1" dirty="0">
                <a:solidFill>
                  <a:srgbClr val="FFFFFF"/>
                </a:solidFill>
                <a:latin typeface="Arial"/>
                <a:cs typeface="Arial"/>
              </a:rPr>
              <a:t>y</a:t>
            </a:r>
            <a:r>
              <a:rPr sz="3150" b="1" spc="10" dirty="0">
                <a:solidFill>
                  <a:srgbClr val="FFFFFF"/>
                </a:solidFill>
                <a:latin typeface="Arial"/>
                <a:cs typeface="Arial"/>
              </a:rPr>
              <a:t> </a:t>
            </a:r>
            <a:r>
              <a:rPr sz="3150" b="1" dirty="0" err="1">
                <a:solidFill>
                  <a:srgbClr val="FFFFFF"/>
                </a:solidFill>
                <a:latin typeface="Arial"/>
                <a:cs typeface="Arial"/>
              </a:rPr>
              <a:t>Requisitos</a:t>
            </a:r>
            <a:r>
              <a:rPr lang="es-ES" sz="3150" dirty="0">
                <a:latin typeface="Arial"/>
                <a:cs typeface="Arial"/>
              </a:rPr>
              <a:t> </a:t>
            </a:r>
            <a:r>
              <a:rPr sz="3150" b="1" spc="10" dirty="0">
                <a:solidFill>
                  <a:srgbClr val="FFFFFF"/>
                </a:solidFill>
                <a:latin typeface="Arial"/>
                <a:cs typeface="Arial"/>
              </a:rPr>
              <a:t>de Colaboración</a:t>
            </a:r>
          </a:p>
        </p:txBody>
      </p:sp>
      <p:sp>
        <p:nvSpPr>
          <p:cNvPr id="6" name="object 6"/>
          <p:cNvSpPr txBox="1"/>
          <p:nvPr/>
        </p:nvSpPr>
        <p:spPr>
          <a:xfrm>
            <a:off x="8370619" y="6425446"/>
            <a:ext cx="2820670" cy="142240"/>
          </a:xfrm>
          <a:prstGeom prst="rect">
            <a:avLst/>
          </a:prstGeom>
        </p:spPr>
        <p:txBody>
          <a:bodyPr vert="horz" wrap="square" lIns="0" tIns="5080" rIns="0" bIns="0" rtlCol="0">
            <a:spAutoFit/>
          </a:bodyPr>
          <a:lstStyle/>
          <a:p>
            <a:pPr marL="12700">
              <a:lnSpc>
                <a:spcPct val="100000"/>
              </a:lnSpc>
              <a:spcBef>
                <a:spcPts val="40"/>
              </a:spcBef>
            </a:pPr>
            <a:r>
              <a:rPr sz="800" spc="10" dirty="0">
                <a:latin typeface="Arial MT"/>
                <a:cs typeface="Arial MT"/>
              </a:rPr>
              <a:t>FUTUROS </a:t>
            </a:r>
            <a:r>
              <a:rPr sz="800" b="1" spc="10" dirty="0">
                <a:solidFill>
                  <a:srgbClr val="0B572D"/>
                </a:solidFill>
                <a:latin typeface="Arial"/>
                <a:cs typeface="Arial"/>
              </a:rPr>
              <a:t>SOSTENIBLES </a:t>
            </a:r>
            <a:r>
              <a:rPr sz="800" spc="10" dirty="0">
                <a:solidFill>
                  <a:srgbClr val="0B572D"/>
                </a:solidFill>
                <a:latin typeface="Arial MT"/>
                <a:cs typeface="Arial MT"/>
              </a:rPr>
              <a:t>PARA</a:t>
            </a:r>
            <a:r>
              <a:rPr sz="800" spc="15" dirty="0">
                <a:solidFill>
                  <a:srgbClr val="0B572D"/>
                </a:solidFill>
                <a:latin typeface="Arial MT"/>
                <a:cs typeface="Arial MT"/>
              </a:rPr>
              <a:t> </a:t>
            </a:r>
            <a:r>
              <a:rPr sz="800" spc="10" dirty="0">
                <a:solidFill>
                  <a:srgbClr val="0B572D"/>
                </a:solidFill>
                <a:latin typeface="Arial MT"/>
                <a:cs typeface="Arial MT"/>
              </a:rPr>
              <a:t>EMPRESAS EMPRESAS</a:t>
            </a:r>
            <a:endParaRPr sz="800">
              <a:latin typeface="Arial MT"/>
              <a:cs typeface="Arial MT"/>
            </a:endParaRPr>
          </a:p>
        </p:txBody>
      </p:sp>
      <p:sp>
        <p:nvSpPr>
          <p:cNvPr id="4" name="object 4"/>
          <p:cNvSpPr txBox="1"/>
          <p:nvPr/>
        </p:nvSpPr>
        <p:spPr>
          <a:xfrm>
            <a:off x="442219" y="1659469"/>
            <a:ext cx="7606030" cy="4182555"/>
          </a:xfrm>
          <a:prstGeom prst="rect">
            <a:avLst/>
          </a:prstGeom>
        </p:spPr>
        <p:txBody>
          <a:bodyPr vert="horz" wrap="square" lIns="0" tIns="45085" rIns="0" bIns="0" rtlCol="0">
            <a:spAutoFit/>
          </a:bodyPr>
          <a:lstStyle/>
          <a:p>
            <a:pPr marL="21590">
              <a:lnSpc>
                <a:spcPct val="100000"/>
              </a:lnSpc>
              <a:spcBef>
                <a:spcPts val="355"/>
              </a:spcBef>
            </a:pPr>
            <a:r>
              <a:rPr sz="1700" spc="10" dirty="0">
                <a:solidFill>
                  <a:srgbClr val="212121"/>
                </a:solidFill>
                <a:latin typeface="Arial MT"/>
                <a:cs typeface="Arial MT"/>
              </a:rPr>
              <a:t>Colaborar con</a:t>
            </a:r>
            <a:r>
              <a:rPr sz="1700" spc="15" dirty="0">
                <a:solidFill>
                  <a:srgbClr val="212121"/>
                </a:solidFill>
                <a:latin typeface="Arial MT"/>
                <a:cs typeface="Arial MT"/>
              </a:rPr>
              <a:t> </a:t>
            </a:r>
            <a:r>
              <a:rPr sz="1700" spc="10" dirty="0">
                <a:solidFill>
                  <a:srgbClr val="212121"/>
                </a:solidFill>
                <a:latin typeface="Arial MT"/>
                <a:cs typeface="Arial MT"/>
              </a:rPr>
              <a:t>proveedores y</a:t>
            </a:r>
            <a:r>
              <a:rPr sz="1700" spc="15" dirty="0">
                <a:solidFill>
                  <a:srgbClr val="212121"/>
                </a:solidFill>
                <a:latin typeface="Arial MT"/>
                <a:cs typeface="Arial MT"/>
              </a:rPr>
              <a:t> </a:t>
            </a:r>
            <a:r>
              <a:rPr sz="1700" spc="10" dirty="0">
                <a:solidFill>
                  <a:srgbClr val="212121"/>
                </a:solidFill>
                <a:latin typeface="Arial MT"/>
                <a:cs typeface="Arial MT"/>
              </a:rPr>
              <a:t>socios</a:t>
            </a:r>
            <a:r>
              <a:rPr sz="1700" spc="15" dirty="0">
                <a:solidFill>
                  <a:srgbClr val="212121"/>
                </a:solidFill>
                <a:latin typeface="Arial MT"/>
                <a:cs typeface="Arial MT"/>
              </a:rPr>
              <a:t> </a:t>
            </a:r>
            <a:r>
              <a:rPr sz="1700" spc="10" dirty="0">
                <a:solidFill>
                  <a:srgbClr val="212121"/>
                </a:solidFill>
                <a:latin typeface="Arial MT"/>
                <a:cs typeface="Arial MT"/>
              </a:rPr>
              <a:t>ecológicos siempre</a:t>
            </a:r>
            <a:r>
              <a:rPr sz="1700" spc="15" dirty="0">
                <a:solidFill>
                  <a:srgbClr val="212121"/>
                </a:solidFill>
                <a:latin typeface="Arial MT"/>
                <a:cs typeface="Arial MT"/>
              </a:rPr>
              <a:t> </a:t>
            </a:r>
            <a:r>
              <a:rPr sz="1700" spc="10" dirty="0">
                <a:solidFill>
                  <a:srgbClr val="212121"/>
                </a:solidFill>
                <a:latin typeface="Arial MT"/>
                <a:cs typeface="Arial MT"/>
              </a:rPr>
              <a:t>es</a:t>
            </a:r>
            <a:r>
              <a:rPr sz="1700" spc="15" dirty="0">
                <a:solidFill>
                  <a:srgbClr val="212121"/>
                </a:solidFill>
                <a:latin typeface="Arial MT"/>
                <a:cs typeface="Arial MT"/>
              </a:rPr>
              <a:t> </a:t>
            </a:r>
            <a:r>
              <a:rPr sz="1700" spc="10" dirty="0">
                <a:solidFill>
                  <a:srgbClr val="212121"/>
                </a:solidFill>
                <a:latin typeface="Arial MT"/>
                <a:cs typeface="Arial MT"/>
              </a:rPr>
              <a:t>una</a:t>
            </a:r>
            <a:endParaRPr sz="1700" dirty="0">
              <a:latin typeface="Arial MT"/>
              <a:cs typeface="Arial MT"/>
            </a:endParaRPr>
          </a:p>
          <a:p>
            <a:pPr marL="29845" marR="287020" indent="-9525">
              <a:lnSpc>
                <a:spcPct val="112900"/>
              </a:lnSpc>
              <a:spcBef>
                <a:spcPts val="5"/>
              </a:spcBef>
            </a:pPr>
            <a:r>
              <a:rPr sz="1700" spc="10" dirty="0">
                <a:solidFill>
                  <a:srgbClr val="212121"/>
                </a:solidFill>
                <a:latin typeface="Arial MT"/>
                <a:cs typeface="Arial MT"/>
              </a:rPr>
              <a:t>ventaja, pero </a:t>
            </a:r>
            <a:r>
              <a:rPr sz="1700" spc="15" dirty="0">
                <a:solidFill>
                  <a:srgbClr val="212121"/>
                </a:solidFill>
                <a:latin typeface="Arial MT"/>
                <a:cs typeface="Arial MT"/>
              </a:rPr>
              <a:t>¿qué </a:t>
            </a:r>
            <a:r>
              <a:rPr sz="1700" spc="10" dirty="0">
                <a:solidFill>
                  <a:srgbClr val="212121"/>
                </a:solidFill>
                <a:latin typeface="Arial MT"/>
                <a:cs typeface="Arial MT"/>
              </a:rPr>
              <a:t>significa eso? </a:t>
            </a:r>
            <a:r>
              <a:rPr sz="1700" spc="15" dirty="0">
                <a:solidFill>
                  <a:srgbClr val="212121"/>
                </a:solidFill>
                <a:latin typeface="Arial MT"/>
                <a:cs typeface="Arial MT"/>
              </a:rPr>
              <a:t>¿Cómo </a:t>
            </a:r>
            <a:r>
              <a:rPr sz="1700" spc="10" dirty="0">
                <a:solidFill>
                  <a:srgbClr val="212121"/>
                </a:solidFill>
                <a:latin typeface="Arial MT"/>
                <a:cs typeface="Arial MT"/>
              </a:rPr>
              <a:t>se ve para su negocio, productos </a:t>
            </a:r>
            <a:r>
              <a:rPr sz="1700" spc="-459" dirty="0">
                <a:solidFill>
                  <a:srgbClr val="212121"/>
                </a:solidFill>
                <a:latin typeface="Arial MT"/>
                <a:cs typeface="Arial MT"/>
              </a:rPr>
              <a:t> </a:t>
            </a:r>
            <a:r>
              <a:rPr sz="1700" spc="10" dirty="0">
                <a:solidFill>
                  <a:srgbClr val="212121"/>
                </a:solidFill>
                <a:latin typeface="Arial MT"/>
                <a:cs typeface="Arial MT"/>
              </a:rPr>
              <a:t>y</a:t>
            </a:r>
            <a:r>
              <a:rPr sz="1700" dirty="0">
                <a:solidFill>
                  <a:srgbClr val="212121"/>
                </a:solidFill>
                <a:latin typeface="Arial MT"/>
                <a:cs typeface="Arial MT"/>
              </a:rPr>
              <a:t> </a:t>
            </a:r>
            <a:r>
              <a:rPr sz="1700" spc="10" dirty="0">
                <a:solidFill>
                  <a:srgbClr val="212121"/>
                </a:solidFill>
                <a:latin typeface="Arial MT"/>
                <a:cs typeface="Arial MT"/>
              </a:rPr>
              <a:t>prácticas?</a:t>
            </a:r>
            <a:endParaRPr sz="1700" dirty="0">
              <a:latin typeface="Arial MT"/>
              <a:cs typeface="Arial MT"/>
            </a:endParaRPr>
          </a:p>
          <a:p>
            <a:pPr>
              <a:lnSpc>
                <a:spcPct val="100000"/>
              </a:lnSpc>
              <a:spcBef>
                <a:spcPts val="45"/>
              </a:spcBef>
            </a:pPr>
            <a:endParaRPr sz="2050" dirty="0">
              <a:latin typeface="Arial MT"/>
              <a:cs typeface="Arial MT"/>
            </a:endParaRPr>
          </a:p>
          <a:p>
            <a:pPr marL="12700" marR="5080" indent="20320">
              <a:lnSpc>
                <a:spcPct val="98500"/>
              </a:lnSpc>
            </a:pPr>
            <a:r>
              <a:rPr sz="1700" spc="10" dirty="0">
                <a:solidFill>
                  <a:srgbClr val="212121"/>
                </a:solidFill>
                <a:latin typeface="Arial MT"/>
              </a:rPr>
              <a:t>Para mayor claridad, es importante establecer </a:t>
            </a:r>
            <a:r>
              <a:rPr sz="1700" b="1" spc="10" dirty="0">
                <a:solidFill>
                  <a:srgbClr val="212121"/>
                </a:solidFill>
                <a:latin typeface="Arial MT"/>
              </a:rPr>
              <a:t>un código de  conducta </a:t>
            </a:r>
            <a:r>
              <a:rPr sz="1700" spc="10" dirty="0">
                <a:solidFill>
                  <a:srgbClr val="212121"/>
                </a:solidFill>
                <a:latin typeface="Arial MT"/>
              </a:rPr>
              <a:t>y </a:t>
            </a:r>
            <a:r>
              <a:rPr sz="1700" b="1" spc="10" dirty="0">
                <a:solidFill>
                  <a:srgbClr val="212121"/>
                </a:solidFill>
                <a:latin typeface="Arial MT"/>
              </a:rPr>
              <a:t>una serie de requisitos </a:t>
            </a:r>
            <a:r>
              <a:rPr sz="1700" spc="10" dirty="0">
                <a:solidFill>
                  <a:srgbClr val="212121"/>
                </a:solidFill>
                <a:latin typeface="Arial MT"/>
              </a:rPr>
              <a:t>que puedan aplicarse a todos  los proveedores potenciales y existentes. Deja claro lo que buscas  y cuáles serán sus responsabilidades. ¿Qué comportamientos</a:t>
            </a:r>
          </a:p>
          <a:p>
            <a:pPr marL="12700" marR="5080">
              <a:lnSpc>
                <a:spcPct val="89800"/>
              </a:lnSpc>
              <a:spcBef>
                <a:spcPts val="204"/>
              </a:spcBef>
            </a:pPr>
            <a:r>
              <a:rPr sz="1700" spc="10" dirty="0">
                <a:solidFill>
                  <a:srgbClr val="212121"/>
                </a:solidFill>
                <a:latin typeface="Arial MT"/>
              </a:rPr>
              <a:t>espera ver, cómo quiere que se manejen los desechos y sus puntos  de vista sobre las emisiones? ¿Existen límites o fronteras para  dichas restricciones?</a:t>
            </a:r>
          </a:p>
          <a:p>
            <a:pPr>
              <a:lnSpc>
                <a:spcPct val="100000"/>
              </a:lnSpc>
              <a:spcBef>
                <a:spcPts val="20"/>
              </a:spcBef>
            </a:pPr>
            <a:endParaRPr sz="2250" dirty="0">
              <a:latin typeface="Arial MT"/>
              <a:cs typeface="Arial MT"/>
            </a:endParaRPr>
          </a:p>
          <a:p>
            <a:pPr marL="15240" marR="124460" indent="-3175">
              <a:lnSpc>
                <a:spcPct val="112900"/>
              </a:lnSpc>
            </a:pPr>
            <a:r>
              <a:rPr sz="1600" u="sng" spc="10" dirty="0">
                <a:solidFill>
                  <a:srgbClr val="212121"/>
                </a:solidFill>
                <a:latin typeface="Arial MT"/>
                <a:hlinkClick r:id="rId3">
                  <a:extLst>
                    <a:ext uri="{A12FA001-AC4F-418D-AE19-62706E023703}">
                      <ahyp:hlinkClr xmlns:ahyp="http://schemas.microsoft.com/office/drawing/2018/hyperlinkcolor" val="tx"/>
                    </a:ext>
                  </a:extLst>
                </a:hlinkClick>
              </a:rPr>
              <a:t>Una buena idea para honrar esto es </a:t>
            </a:r>
            <a:r>
              <a:rPr lang="es-ES" sz="1600" u="sng" spc="10" dirty="0">
                <a:solidFill>
                  <a:srgbClr val="212121"/>
                </a:solidFill>
                <a:latin typeface="Arial MT"/>
              </a:rPr>
              <a:t>     </a:t>
            </a:r>
            <a:r>
              <a:rPr sz="1600" spc="10" dirty="0" err="1">
                <a:solidFill>
                  <a:srgbClr val="87A56E"/>
                </a:solidFill>
                <a:latin typeface="Arial MT"/>
                <a:cs typeface="Arial MT"/>
                <a:hlinkClick r:id="rId3"/>
              </a:rPr>
              <a:t>incorporar</a:t>
            </a:r>
            <a:r>
              <a:rPr sz="1600" spc="10" dirty="0">
                <a:solidFill>
                  <a:srgbClr val="87A56E"/>
                </a:solidFill>
                <a:latin typeface="Arial MT"/>
                <a:cs typeface="Arial MT"/>
                <a:hlinkClick r:id="rId3"/>
              </a:rPr>
              <a:t> los</a:t>
            </a:r>
            <a:r>
              <a:rPr sz="1600" spc="15" dirty="0">
                <a:solidFill>
                  <a:srgbClr val="87A56E"/>
                </a:solidFill>
                <a:latin typeface="Arial MT"/>
                <a:cs typeface="Arial MT"/>
                <a:hlinkClick r:id="rId3"/>
              </a:rPr>
              <a:t> </a:t>
            </a:r>
            <a:r>
              <a:rPr sz="1600" spc="10" dirty="0">
                <a:solidFill>
                  <a:srgbClr val="87A56E"/>
                </a:solidFill>
                <a:latin typeface="Arial MT"/>
                <a:cs typeface="Arial MT"/>
                <a:hlinkClick r:id="rId3"/>
              </a:rPr>
              <a:t>estándares </a:t>
            </a:r>
            <a:r>
              <a:rPr sz="1600" spc="15" dirty="0">
                <a:solidFill>
                  <a:srgbClr val="87A56E"/>
                </a:solidFill>
                <a:latin typeface="Arial MT"/>
                <a:cs typeface="Arial MT"/>
                <a:hlinkClick r:id="rId3"/>
              </a:rPr>
              <a:t>ISO</a:t>
            </a:r>
            <a:r>
              <a:rPr sz="1600" spc="10" dirty="0">
                <a:solidFill>
                  <a:srgbClr val="87A56E"/>
                </a:solidFill>
                <a:latin typeface="Arial MT"/>
                <a:cs typeface="Arial MT"/>
                <a:hlinkClick r:id="rId3"/>
              </a:rPr>
              <a:t> </a:t>
            </a:r>
            <a:endParaRPr lang="es-ES" sz="1600" spc="10" dirty="0">
              <a:solidFill>
                <a:srgbClr val="87A56E"/>
              </a:solidFill>
              <a:latin typeface="Arial MT"/>
              <a:cs typeface="Arial MT"/>
            </a:endParaRPr>
          </a:p>
          <a:p>
            <a:pPr marL="15240" marR="124460" indent="-3175">
              <a:lnSpc>
                <a:spcPct val="112900"/>
              </a:lnSpc>
            </a:pPr>
            <a:r>
              <a:rPr lang="es-ES" sz="1600" spc="10" dirty="0">
                <a:solidFill>
                  <a:srgbClr val="87A56E"/>
                </a:solidFill>
                <a:latin typeface="Arial MT"/>
                <a:cs typeface="Arial MT"/>
              </a:rPr>
              <a:t>   </a:t>
            </a:r>
            <a:r>
              <a:rPr sz="1600" spc="10" dirty="0">
                <a:solidFill>
                  <a:srgbClr val="87A56E"/>
                </a:solidFill>
                <a:latin typeface="Arial MT"/>
                <a:cs typeface="Arial MT"/>
              </a:rPr>
              <a:t>y obtener </a:t>
            </a:r>
            <a:r>
              <a:rPr sz="1600" spc="-455" dirty="0">
                <a:solidFill>
                  <a:srgbClr val="87A56E"/>
                </a:solidFill>
                <a:latin typeface="Arial MT"/>
                <a:cs typeface="Arial MT"/>
              </a:rPr>
              <a:t> </a:t>
            </a:r>
            <a:r>
              <a:rPr sz="1600" spc="10" dirty="0">
                <a:solidFill>
                  <a:srgbClr val="87A56E"/>
                </a:solidFill>
                <a:latin typeface="Arial MT"/>
                <a:cs typeface="Arial MT"/>
              </a:rPr>
              <a:t>la</a:t>
            </a:r>
            <a:r>
              <a:rPr sz="1600" spc="5" dirty="0">
                <a:solidFill>
                  <a:srgbClr val="87A56E"/>
                </a:solidFill>
                <a:latin typeface="Arial MT"/>
                <a:cs typeface="Arial MT"/>
              </a:rPr>
              <a:t> </a:t>
            </a:r>
            <a:r>
              <a:rPr sz="1600" spc="10" dirty="0" err="1">
                <a:solidFill>
                  <a:srgbClr val="87A56E"/>
                </a:solidFill>
                <a:latin typeface="Arial MT"/>
                <a:cs typeface="Arial MT"/>
              </a:rPr>
              <a:t>certificación</a:t>
            </a:r>
            <a:r>
              <a:rPr lang="es-ES" sz="1600" spc="5" dirty="0">
                <a:solidFill>
                  <a:srgbClr val="87A56E"/>
                </a:solidFill>
                <a:latin typeface="Arial MT"/>
                <a:cs typeface="Arial MT"/>
              </a:rPr>
              <a:t>        .</a:t>
            </a:r>
            <a:r>
              <a:rPr sz="1600" spc="10" dirty="0">
                <a:solidFill>
                  <a:srgbClr val="212121"/>
                </a:solidFill>
                <a:latin typeface="Arial MT"/>
                <a:cs typeface="Arial MT"/>
              </a:rPr>
              <a:t>La nueva</a:t>
            </a:r>
            <a:r>
              <a:rPr sz="1600" spc="5" dirty="0">
                <a:solidFill>
                  <a:srgbClr val="212121"/>
                </a:solidFill>
                <a:latin typeface="Arial MT"/>
                <a:cs typeface="Arial MT"/>
              </a:rPr>
              <a:t> </a:t>
            </a:r>
            <a:r>
              <a:rPr sz="1600" spc="15" dirty="0">
                <a:solidFill>
                  <a:srgbClr val="212121"/>
                </a:solidFill>
                <a:latin typeface="Arial MT"/>
                <a:cs typeface="Arial MT"/>
              </a:rPr>
              <a:t>ISO</a:t>
            </a:r>
            <a:r>
              <a:rPr sz="1600" spc="5" dirty="0">
                <a:solidFill>
                  <a:srgbClr val="212121"/>
                </a:solidFill>
                <a:latin typeface="Arial MT"/>
                <a:cs typeface="Arial MT"/>
              </a:rPr>
              <a:t> </a:t>
            </a:r>
            <a:r>
              <a:rPr sz="1600" spc="10" dirty="0">
                <a:solidFill>
                  <a:srgbClr val="212121"/>
                </a:solidFill>
                <a:latin typeface="Arial MT"/>
                <a:cs typeface="Arial MT"/>
              </a:rPr>
              <a:t>20400 se</a:t>
            </a:r>
            <a:r>
              <a:rPr sz="1600" spc="5" dirty="0">
                <a:solidFill>
                  <a:srgbClr val="212121"/>
                </a:solidFill>
                <a:latin typeface="Arial MT"/>
                <a:cs typeface="Arial MT"/>
              </a:rPr>
              <a:t> </a:t>
            </a:r>
            <a:r>
              <a:rPr sz="1600" spc="10" dirty="0">
                <a:solidFill>
                  <a:srgbClr val="212121"/>
                </a:solidFill>
                <a:latin typeface="Arial MT"/>
                <a:cs typeface="Arial MT"/>
              </a:rPr>
              <a:t>ocupa explícitamente</a:t>
            </a:r>
            <a:r>
              <a:rPr sz="1600" spc="5" dirty="0">
                <a:solidFill>
                  <a:srgbClr val="212121"/>
                </a:solidFill>
                <a:latin typeface="Arial MT"/>
                <a:cs typeface="Arial MT"/>
              </a:rPr>
              <a:t> </a:t>
            </a:r>
            <a:r>
              <a:rPr sz="1600" spc="10" dirty="0">
                <a:solidFill>
                  <a:srgbClr val="212121"/>
                </a:solidFill>
                <a:latin typeface="Arial MT"/>
                <a:cs typeface="Arial MT"/>
              </a:rPr>
              <a:t>de</a:t>
            </a:r>
            <a:r>
              <a:rPr sz="1600" spc="5" dirty="0">
                <a:solidFill>
                  <a:srgbClr val="212121"/>
                </a:solidFill>
                <a:latin typeface="Arial MT"/>
                <a:cs typeface="Arial MT"/>
              </a:rPr>
              <a:t> </a:t>
            </a:r>
            <a:r>
              <a:rPr sz="1600" spc="10" dirty="0">
                <a:solidFill>
                  <a:srgbClr val="212121"/>
                </a:solidFill>
                <a:latin typeface="Arial MT"/>
                <a:cs typeface="Arial MT"/>
              </a:rPr>
              <a:t>las</a:t>
            </a:r>
            <a:r>
              <a:rPr lang="es-ES" sz="1600" dirty="0">
                <a:latin typeface="Arial MT"/>
                <a:cs typeface="Arial MT"/>
              </a:rPr>
              <a:t> </a:t>
            </a:r>
            <a:r>
              <a:rPr sz="1600" spc="10" dirty="0" err="1">
                <a:solidFill>
                  <a:srgbClr val="212121"/>
                </a:solidFill>
                <a:latin typeface="Arial MT"/>
                <a:cs typeface="Arial MT"/>
              </a:rPr>
              <a:t>prácticas</a:t>
            </a:r>
            <a:r>
              <a:rPr sz="1600" spc="10" dirty="0">
                <a:solidFill>
                  <a:srgbClr val="212121"/>
                </a:solidFill>
                <a:latin typeface="Arial MT"/>
                <a:cs typeface="Arial MT"/>
              </a:rPr>
              <a:t> de adquisición sostenible, lo que la convierte</a:t>
            </a:r>
            <a:r>
              <a:rPr sz="1600" spc="15" dirty="0">
                <a:solidFill>
                  <a:srgbClr val="212121"/>
                </a:solidFill>
                <a:latin typeface="Arial MT"/>
                <a:cs typeface="Arial MT"/>
              </a:rPr>
              <a:t> </a:t>
            </a:r>
            <a:r>
              <a:rPr sz="1600" spc="10" dirty="0">
                <a:solidFill>
                  <a:srgbClr val="212121"/>
                </a:solidFill>
                <a:latin typeface="Arial MT"/>
                <a:cs typeface="Arial MT"/>
              </a:rPr>
              <a:t>en la combinación </a:t>
            </a:r>
            <a:r>
              <a:rPr sz="1600" spc="-459" dirty="0">
                <a:solidFill>
                  <a:srgbClr val="212121"/>
                </a:solidFill>
                <a:latin typeface="Arial MT"/>
                <a:cs typeface="Arial MT"/>
              </a:rPr>
              <a:t> </a:t>
            </a:r>
            <a:r>
              <a:rPr sz="1600" spc="10" dirty="0">
                <a:solidFill>
                  <a:srgbClr val="212121"/>
                </a:solidFill>
                <a:latin typeface="Arial MT"/>
                <a:cs typeface="Arial MT"/>
              </a:rPr>
              <a:t>ideal</a:t>
            </a:r>
            <a:r>
              <a:rPr sz="1600" spc="5" dirty="0">
                <a:solidFill>
                  <a:srgbClr val="212121"/>
                </a:solidFill>
                <a:latin typeface="Arial MT"/>
                <a:cs typeface="Arial MT"/>
              </a:rPr>
              <a:t> </a:t>
            </a:r>
            <a:r>
              <a:rPr sz="1600" spc="10" dirty="0">
                <a:solidFill>
                  <a:srgbClr val="212121"/>
                </a:solidFill>
                <a:latin typeface="Arial MT"/>
                <a:cs typeface="Arial MT"/>
              </a:rPr>
              <a:t>para</a:t>
            </a:r>
            <a:r>
              <a:rPr sz="1600" dirty="0">
                <a:solidFill>
                  <a:srgbClr val="212121"/>
                </a:solidFill>
                <a:latin typeface="Arial MT"/>
                <a:cs typeface="Arial MT"/>
              </a:rPr>
              <a:t> </a:t>
            </a:r>
            <a:r>
              <a:rPr sz="1600" spc="10" dirty="0">
                <a:solidFill>
                  <a:srgbClr val="212121"/>
                </a:solidFill>
                <a:latin typeface="Arial MT"/>
                <a:cs typeface="Arial MT"/>
              </a:rPr>
              <a:t>la</a:t>
            </a:r>
            <a:r>
              <a:rPr sz="1600" spc="5" dirty="0">
                <a:solidFill>
                  <a:srgbClr val="212121"/>
                </a:solidFill>
                <a:latin typeface="Arial MT"/>
                <a:cs typeface="Arial MT"/>
              </a:rPr>
              <a:t> </a:t>
            </a:r>
            <a:r>
              <a:rPr sz="1600" spc="10" dirty="0">
                <a:solidFill>
                  <a:srgbClr val="212121"/>
                </a:solidFill>
                <a:latin typeface="Arial MT"/>
                <a:cs typeface="Arial MT"/>
              </a:rPr>
              <a:t>mayoría</a:t>
            </a:r>
            <a:r>
              <a:rPr sz="1600" spc="5" dirty="0">
                <a:solidFill>
                  <a:srgbClr val="212121"/>
                </a:solidFill>
                <a:latin typeface="Arial MT"/>
                <a:cs typeface="Arial MT"/>
              </a:rPr>
              <a:t> </a:t>
            </a:r>
            <a:r>
              <a:rPr sz="1600" spc="10" dirty="0">
                <a:solidFill>
                  <a:srgbClr val="212121"/>
                </a:solidFill>
                <a:latin typeface="Arial MT"/>
                <a:cs typeface="Arial MT"/>
              </a:rPr>
              <a:t>de</a:t>
            </a:r>
            <a:r>
              <a:rPr sz="1600" spc="5" dirty="0">
                <a:solidFill>
                  <a:srgbClr val="212121"/>
                </a:solidFill>
                <a:latin typeface="Arial MT"/>
                <a:cs typeface="Arial MT"/>
              </a:rPr>
              <a:t> </a:t>
            </a:r>
            <a:r>
              <a:rPr sz="1600" spc="10" dirty="0">
                <a:solidFill>
                  <a:srgbClr val="212121"/>
                </a:solidFill>
                <a:latin typeface="Arial MT"/>
                <a:cs typeface="Arial MT"/>
              </a:rPr>
              <a:t>las</a:t>
            </a:r>
            <a:r>
              <a:rPr sz="1600" spc="5" dirty="0">
                <a:solidFill>
                  <a:srgbClr val="212121"/>
                </a:solidFill>
                <a:latin typeface="Arial MT"/>
                <a:cs typeface="Arial MT"/>
              </a:rPr>
              <a:t> </a:t>
            </a:r>
            <a:r>
              <a:rPr sz="1600" spc="10" dirty="0">
                <a:solidFill>
                  <a:srgbClr val="212121"/>
                </a:solidFill>
                <a:latin typeface="Arial MT"/>
                <a:cs typeface="Arial MT"/>
              </a:rPr>
              <a:t>empresas.</a:t>
            </a:r>
            <a:endParaRPr sz="1600" dirty="0">
              <a:latin typeface="Arial MT"/>
              <a:cs typeface="Arial MT"/>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92681" y="288036"/>
            <a:ext cx="11638649" cy="4910328"/>
          </a:xfrm>
          <a:prstGeom prst="rect">
            <a:avLst/>
          </a:prstGeom>
        </p:spPr>
      </p:pic>
      <p:sp>
        <p:nvSpPr>
          <p:cNvPr id="3" name="object 3"/>
          <p:cNvSpPr txBox="1"/>
          <p:nvPr/>
        </p:nvSpPr>
        <p:spPr>
          <a:xfrm>
            <a:off x="439623" y="1628687"/>
            <a:ext cx="7077075" cy="3820533"/>
          </a:xfrm>
          <a:prstGeom prst="rect">
            <a:avLst/>
          </a:prstGeom>
        </p:spPr>
        <p:txBody>
          <a:bodyPr vert="horz" wrap="square" lIns="0" tIns="17145" rIns="0" bIns="0" rtlCol="0">
            <a:spAutoFit/>
          </a:bodyPr>
          <a:lstStyle/>
          <a:p>
            <a:pPr marL="33020">
              <a:lnSpc>
                <a:spcPct val="100000"/>
              </a:lnSpc>
              <a:spcBef>
                <a:spcPts val="135"/>
              </a:spcBef>
            </a:pPr>
            <a:r>
              <a:rPr spc="10" dirty="0">
                <a:solidFill>
                  <a:srgbClr val="212121"/>
                </a:solidFill>
                <a:latin typeface="Arial MT"/>
              </a:rPr>
              <a:t>Establezca un equipo dedicado a la responsabilidad</a:t>
            </a:r>
          </a:p>
          <a:p>
            <a:pPr marL="17780" marR="361950" indent="12065">
              <a:lnSpc>
                <a:spcPct val="103800"/>
              </a:lnSpc>
            </a:pPr>
            <a:r>
              <a:rPr spc="10" dirty="0">
                <a:solidFill>
                  <a:srgbClr val="212121"/>
                </a:solidFill>
                <a:latin typeface="Arial MT"/>
              </a:rPr>
              <a:t>social corporativa y la sostenibilidad y utilice su ayuda para  optimizar el negocio. Más importante aún, ese equipo también  debe invertir tiempo en </a:t>
            </a:r>
            <a:r>
              <a:rPr b="1" spc="10" dirty="0">
                <a:solidFill>
                  <a:srgbClr val="212121"/>
                </a:solidFill>
                <a:latin typeface="Arial MT"/>
              </a:rPr>
              <a:t>educar y difundir la conciencia </a:t>
            </a:r>
            <a:r>
              <a:rPr spc="10" dirty="0">
                <a:solidFill>
                  <a:srgbClr val="212121"/>
                </a:solidFill>
                <a:latin typeface="Arial MT"/>
              </a:rPr>
              <a:t>sobre  las iniciativas ecológicas con los proveedores, tanto para los  prospectos existentes como para los potenciales.</a:t>
            </a:r>
          </a:p>
          <a:p>
            <a:pPr>
              <a:lnSpc>
                <a:spcPct val="100000"/>
              </a:lnSpc>
              <a:spcBef>
                <a:spcPts val="45"/>
              </a:spcBef>
            </a:pPr>
            <a:endParaRPr spc="10" dirty="0">
              <a:solidFill>
                <a:srgbClr val="212121"/>
              </a:solidFill>
              <a:latin typeface="Arial MT"/>
            </a:endParaRPr>
          </a:p>
          <a:p>
            <a:pPr marL="15240" marR="195580" indent="-3175">
              <a:lnSpc>
                <a:spcPct val="122100"/>
              </a:lnSpc>
            </a:pPr>
            <a:r>
              <a:rPr spc="10" dirty="0">
                <a:solidFill>
                  <a:srgbClr val="212121"/>
                </a:solidFill>
                <a:latin typeface="Arial MT"/>
              </a:rPr>
              <a:t>Una alternativa para las pequeñas y medianas empresas que no  tienen la mano de obra para crear un equipo dedicado sería</a:t>
            </a:r>
          </a:p>
          <a:p>
            <a:pPr marL="12700" marR="5080" indent="1905">
              <a:lnSpc>
                <a:spcPct val="103800"/>
              </a:lnSpc>
            </a:pPr>
            <a:r>
              <a:rPr spc="10" dirty="0">
                <a:solidFill>
                  <a:srgbClr val="212121"/>
                </a:solidFill>
                <a:latin typeface="Arial MT"/>
              </a:rPr>
              <a:t>patrocinar seminarios y programas de capacitación en línea. Al  compartir estos programas con los proveedores, los gerentes  pueden comunicar mejor lo que buscan y lo que eso significa para  la relación. ¡¡Compartir es demostrar interés!!</a:t>
            </a:r>
          </a:p>
        </p:txBody>
      </p:sp>
      <p:sp>
        <p:nvSpPr>
          <p:cNvPr id="6" name="object 6"/>
          <p:cNvSpPr txBox="1"/>
          <p:nvPr/>
        </p:nvSpPr>
        <p:spPr>
          <a:xfrm>
            <a:off x="8370619" y="6425446"/>
            <a:ext cx="2820670" cy="142240"/>
          </a:xfrm>
          <a:prstGeom prst="rect">
            <a:avLst/>
          </a:prstGeom>
        </p:spPr>
        <p:txBody>
          <a:bodyPr vert="horz" wrap="square" lIns="0" tIns="5080" rIns="0" bIns="0" rtlCol="0">
            <a:spAutoFit/>
          </a:bodyPr>
          <a:lstStyle/>
          <a:p>
            <a:pPr marL="12700">
              <a:lnSpc>
                <a:spcPct val="100000"/>
              </a:lnSpc>
              <a:spcBef>
                <a:spcPts val="40"/>
              </a:spcBef>
            </a:pPr>
            <a:r>
              <a:rPr sz="800" spc="10" dirty="0">
                <a:latin typeface="Arial MT"/>
                <a:cs typeface="Arial MT"/>
              </a:rPr>
              <a:t>FUTUROS </a:t>
            </a:r>
            <a:r>
              <a:rPr sz="800" b="1" spc="10" dirty="0">
                <a:solidFill>
                  <a:srgbClr val="0B572D"/>
                </a:solidFill>
                <a:latin typeface="Arial"/>
                <a:cs typeface="Arial"/>
              </a:rPr>
              <a:t>SOSTENIBLES </a:t>
            </a:r>
            <a:r>
              <a:rPr sz="800" spc="10" dirty="0">
                <a:solidFill>
                  <a:srgbClr val="0B572D"/>
                </a:solidFill>
                <a:latin typeface="Arial MT"/>
                <a:cs typeface="Arial MT"/>
              </a:rPr>
              <a:t>PARA</a:t>
            </a:r>
            <a:r>
              <a:rPr sz="800" spc="15" dirty="0">
                <a:solidFill>
                  <a:srgbClr val="0B572D"/>
                </a:solidFill>
                <a:latin typeface="Arial MT"/>
                <a:cs typeface="Arial MT"/>
              </a:rPr>
              <a:t> </a:t>
            </a:r>
            <a:r>
              <a:rPr sz="800" spc="10" dirty="0">
                <a:solidFill>
                  <a:srgbClr val="0B572D"/>
                </a:solidFill>
                <a:latin typeface="Arial MT"/>
                <a:cs typeface="Arial MT"/>
              </a:rPr>
              <a:t>EMPRESAS EMPRESAS</a:t>
            </a:r>
            <a:endParaRPr sz="800">
              <a:latin typeface="Arial MT"/>
              <a:cs typeface="Arial MT"/>
            </a:endParaRPr>
          </a:p>
        </p:txBody>
      </p:sp>
      <p:sp>
        <p:nvSpPr>
          <p:cNvPr id="4" name="object 4"/>
          <p:cNvSpPr txBox="1">
            <a:spLocks noGrp="1"/>
          </p:cNvSpPr>
          <p:nvPr>
            <p:ph type="title"/>
          </p:nvPr>
        </p:nvSpPr>
        <p:spPr>
          <a:xfrm>
            <a:off x="666712" y="617152"/>
            <a:ext cx="4605655" cy="432434"/>
          </a:xfrm>
          <a:prstGeom prst="rect">
            <a:avLst/>
          </a:prstGeom>
        </p:spPr>
        <p:txBody>
          <a:bodyPr vert="horz" wrap="square" lIns="0" tIns="15240" rIns="0" bIns="0" rtlCol="0">
            <a:spAutoFit/>
          </a:bodyPr>
          <a:lstStyle/>
          <a:p>
            <a:pPr marL="12700">
              <a:lnSpc>
                <a:spcPct val="100000"/>
              </a:lnSpc>
              <a:spcBef>
                <a:spcPts val="120"/>
              </a:spcBef>
            </a:pPr>
            <a:r>
              <a:rPr sz="2650" b="1" spc="5" dirty="0">
                <a:solidFill>
                  <a:srgbClr val="FFFFFF"/>
                </a:solidFill>
                <a:latin typeface="Arial"/>
                <a:cs typeface="Arial"/>
              </a:rPr>
              <a:t>3.</a:t>
            </a:r>
            <a:r>
              <a:rPr sz="2650" b="1" spc="-10" dirty="0">
                <a:solidFill>
                  <a:srgbClr val="FFFFFF"/>
                </a:solidFill>
                <a:latin typeface="Arial"/>
                <a:cs typeface="Arial"/>
              </a:rPr>
              <a:t> </a:t>
            </a:r>
            <a:r>
              <a:rPr sz="2650" b="1" spc="10" dirty="0">
                <a:solidFill>
                  <a:srgbClr val="FFFFFF"/>
                </a:solidFill>
                <a:latin typeface="Arial"/>
                <a:cs typeface="Arial"/>
              </a:rPr>
              <a:t>Educar</a:t>
            </a:r>
            <a:r>
              <a:rPr sz="2650" b="1" spc="-10" dirty="0">
                <a:solidFill>
                  <a:srgbClr val="FFFFFF"/>
                </a:solidFill>
                <a:latin typeface="Arial"/>
                <a:cs typeface="Arial"/>
              </a:rPr>
              <a:t> </a:t>
            </a:r>
            <a:r>
              <a:rPr sz="2650" b="1" spc="10" dirty="0">
                <a:solidFill>
                  <a:srgbClr val="FFFFFF"/>
                </a:solidFill>
                <a:latin typeface="Arial"/>
                <a:cs typeface="Arial"/>
              </a:rPr>
              <a:t>y</a:t>
            </a:r>
            <a:r>
              <a:rPr sz="2650" b="1" spc="-10" dirty="0">
                <a:solidFill>
                  <a:srgbClr val="FFFFFF"/>
                </a:solidFill>
                <a:latin typeface="Arial"/>
                <a:cs typeface="Arial"/>
              </a:rPr>
              <a:t> </a:t>
            </a:r>
            <a:r>
              <a:rPr sz="2650" b="1" spc="5" dirty="0">
                <a:solidFill>
                  <a:srgbClr val="FFFFFF"/>
                </a:solidFill>
                <a:latin typeface="Arial"/>
                <a:cs typeface="Arial"/>
              </a:rPr>
              <a:t>crear</a:t>
            </a:r>
            <a:r>
              <a:rPr sz="2650" b="1" spc="-15" dirty="0">
                <a:solidFill>
                  <a:srgbClr val="FFFFFF"/>
                </a:solidFill>
                <a:latin typeface="Arial"/>
                <a:cs typeface="Arial"/>
              </a:rPr>
              <a:t> </a:t>
            </a:r>
            <a:r>
              <a:rPr sz="2650" b="1" spc="10" dirty="0">
                <a:solidFill>
                  <a:srgbClr val="FFFFFF"/>
                </a:solidFill>
                <a:latin typeface="Arial"/>
                <a:cs typeface="Arial"/>
              </a:rPr>
              <a:t>conciencia</a:t>
            </a:r>
            <a:endParaRPr sz="2650">
              <a:latin typeface="Arial"/>
              <a:cs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6125432-3B18-046A-9044-17C553CD93C1}"/>
              </a:ext>
            </a:extLst>
          </p:cNvPr>
          <p:cNvSpPr>
            <a:spLocks noGrp="1"/>
          </p:cNvSpPr>
          <p:nvPr>
            <p:ph type="body" sz="quarter" idx="18"/>
          </p:nvPr>
        </p:nvSpPr>
        <p:spPr>
          <a:xfrm>
            <a:off x="4638601" y="661586"/>
            <a:ext cx="7091283" cy="4881940"/>
          </a:xfrm>
        </p:spPr>
        <p:txBody>
          <a:bodyPr/>
          <a:lstStyle/>
          <a:p>
            <a:pPr marL="0" indent="0"/>
            <a:r>
              <a:rPr lang="es" dirty="0"/>
              <a:t>Todos somos conscientes de la importancia del cambio climático, y las organizaciones, grandes o pequeñas, están comenzando a reconocer el impacto negativo que nuestras cadenas de suministro tienen sobre esto.</a:t>
            </a:r>
          </a:p>
          <a:p>
            <a:pPr marL="0" indent="0"/>
            <a:r>
              <a:rPr lang="es" dirty="0"/>
              <a:t>Los consumidores también están comenzando a exigir que las empresas (incluso la suya) realicen un cambio inmediato, y algunas están boicoteando a aquellas empresas que continúan brindando una transparencia mínima en la cadena de suministro y continúan operando sin preocuparse por su impacto ambiental.</a:t>
            </a:r>
          </a:p>
          <a:p>
            <a:pPr marL="0" indent="0"/>
            <a:endParaRPr lang="en-US" sz="1800" dirty="0"/>
          </a:p>
          <a:p>
            <a:pPr marL="0" indent="0" algn="ctr"/>
            <a:r>
              <a:rPr lang="es" b="1" dirty="0"/>
              <a:t>¡El caso para el cambio es claro, y el apoyo para hacer el cambio requerido debe ser impulsado por USTED!</a:t>
            </a:r>
            <a:endParaRPr lang="en-IE" b="1" dirty="0"/>
          </a:p>
        </p:txBody>
      </p:sp>
      <p:sp>
        <p:nvSpPr>
          <p:cNvPr id="3" name="Text Placeholder 2">
            <a:extLst>
              <a:ext uri="{FF2B5EF4-FFF2-40B4-BE49-F238E27FC236}">
                <a16:creationId xmlns:a16="http://schemas.microsoft.com/office/drawing/2014/main" id="{B8E63FD7-80F3-9703-3A7E-FC7CDA658CA2}"/>
              </a:ext>
            </a:extLst>
          </p:cNvPr>
          <p:cNvSpPr>
            <a:spLocks noGrp="1"/>
          </p:cNvSpPr>
          <p:nvPr>
            <p:ph type="body" sz="quarter" idx="16"/>
          </p:nvPr>
        </p:nvSpPr>
        <p:spPr>
          <a:xfrm>
            <a:off x="978101" y="1729325"/>
            <a:ext cx="3089893" cy="2445682"/>
          </a:xfrm>
        </p:spPr>
        <p:txBody>
          <a:bodyPr>
            <a:normAutofit lnSpcReduction="10000"/>
          </a:bodyPr>
          <a:lstStyle/>
          <a:p>
            <a:r>
              <a:rPr lang="es" dirty="0"/>
              <a:t>La fuerza impulsora detrás de las compras sostenibles</a:t>
            </a:r>
          </a:p>
        </p:txBody>
      </p:sp>
      <p:pic>
        <p:nvPicPr>
          <p:cNvPr id="5" name="Picture 5">
            <a:extLst>
              <a:ext uri="{FF2B5EF4-FFF2-40B4-BE49-F238E27FC236}">
                <a16:creationId xmlns:a16="http://schemas.microsoft.com/office/drawing/2014/main" id="{C4841096-88F5-8915-5C34-E40F319BFC9C}"/>
              </a:ext>
            </a:extLst>
          </p:cNvPr>
          <p:cNvPicPr>
            <a:picLocks noChangeAspect="1"/>
          </p:cNvPicPr>
          <p:nvPr/>
        </p:nvPicPr>
        <p:blipFill>
          <a:blip r:embed="rId2"/>
          <a:stretch>
            <a:fillRect/>
          </a:stretch>
        </p:blipFill>
        <p:spPr>
          <a:xfrm>
            <a:off x="363788" y="4175007"/>
            <a:ext cx="1976289" cy="1607090"/>
          </a:xfrm>
          <a:prstGeom prst="rect">
            <a:avLst/>
          </a:prstGeom>
        </p:spPr>
      </p:pic>
    </p:spTree>
    <p:extLst>
      <p:ext uri="{BB962C8B-B14F-4D97-AF65-F5344CB8AC3E}">
        <p14:creationId xmlns:p14="http://schemas.microsoft.com/office/powerpoint/2010/main" val="265985407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843532" y="2066246"/>
            <a:ext cx="7284084" cy="443865"/>
          </a:xfrm>
          <a:prstGeom prst="rect">
            <a:avLst/>
          </a:prstGeom>
        </p:spPr>
        <p:txBody>
          <a:bodyPr vert="horz" wrap="square" lIns="0" tIns="11430" rIns="0" bIns="0" rtlCol="0">
            <a:spAutoFit/>
          </a:bodyPr>
          <a:lstStyle/>
          <a:p>
            <a:pPr marL="12700">
              <a:lnSpc>
                <a:spcPct val="100000"/>
              </a:lnSpc>
              <a:spcBef>
                <a:spcPts val="90"/>
              </a:spcBef>
            </a:pPr>
            <a:r>
              <a:rPr sz="2750" spc="-5" dirty="0">
                <a:solidFill>
                  <a:srgbClr val="287238"/>
                </a:solidFill>
                <a:latin typeface="Arial MT"/>
                <a:cs typeface="Arial MT"/>
              </a:rPr>
              <a:t>Nadie</a:t>
            </a:r>
            <a:r>
              <a:rPr sz="2750" spc="-15" dirty="0">
                <a:solidFill>
                  <a:srgbClr val="287238"/>
                </a:solidFill>
                <a:latin typeface="Arial MT"/>
                <a:cs typeface="Arial MT"/>
              </a:rPr>
              <a:t> </a:t>
            </a:r>
            <a:r>
              <a:rPr sz="2750" spc="-5" dirty="0">
                <a:solidFill>
                  <a:srgbClr val="287238"/>
                </a:solidFill>
                <a:latin typeface="Arial MT"/>
                <a:cs typeface="Arial MT"/>
              </a:rPr>
              <a:t>protegerá</a:t>
            </a:r>
            <a:r>
              <a:rPr sz="2750" spc="-10" dirty="0">
                <a:solidFill>
                  <a:srgbClr val="287238"/>
                </a:solidFill>
                <a:latin typeface="Arial MT"/>
                <a:cs typeface="Arial MT"/>
              </a:rPr>
              <a:t> </a:t>
            </a:r>
            <a:r>
              <a:rPr sz="2750" spc="-5" dirty="0">
                <a:solidFill>
                  <a:srgbClr val="287238"/>
                </a:solidFill>
                <a:latin typeface="Arial MT"/>
                <a:cs typeface="Arial MT"/>
              </a:rPr>
              <a:t>lo</a:t>
            </a:r>
            <a:r>
              <a:rPr sz="2750" spc="-10" dirty="0">
                <a:solidFill>
                  <a:srgbClr val="287238"/>
                </a:solidFill>
                <a:latin typeface="Arial MT"/>
                <a:cs typeface="Arial MT"/>
              </a:rPr>
              <a:t> </a:t>
            </a:r>
            <a:r>
              <a:rPr sz="2750" spc="-5" dirty="0">
                <a:solidFill>
                  <a:srgbClr val="287238"/>
                </a:solidFill>
                <a:latin typeface="Arial MT"/>
                <a:cs typeface="Arial MT"/>
              </a:rPr>
              <a:t>que</a:t>
            </a:r>
            <a:r>
              <a:rPr sz="2750" spc="-15" dirty="0">
                <a:solidFill>
                  <a:srgbClr val="287238"/>
                </a:solidFill>
                <a:latin typeface="Arial MT"/>
                <a:cs typeface="Arial MT"/>
              </a:rPr>
              <a:t> </a:t>
            </a:r>
            <a:r>
              <a:rPr sz="2750" spc="-5" dirty="0">
                <a:solidFill>
                  <a:srgbClr val="287238"/>
                </a:solidFill>
                <a:latin typeface="Arial MT"/>
                <a:cs typeface="Arial MT"/>
              </a:rPr>
              <a:t>no</a:t>
            </a:r>
            <a:r>
              <a:rPr sz="2750" spc="-10" dirty="0">
                <a:solidFill>
                  <a:srgbClr val="287238"/>
                </a:solidFill>
                <a:latin typeface="Arial MT"/>
                <a:cs typeface="Arial MT"/>
              </a:rPr>
              <a:t> </a:t>
            </a:r>
            <a:r>
              <a:rPr sz="2750" spc="-5" dirty="0">
                <a:solidFill>
                  <a:srgbClr val="287238"/>
                </a:solidFill>
                <a:latin typeface="Arial MT"/>
                <a:cs typeface="Arial MT"/>
              </a:rPr>
              <a:t>le</a:t>
            </a:r>
            <a:r>
              <a:rPr sz="2750" spc="-10" dirty="0">
                <a:solidFill>
                  <a:srgbClr val="287238"/>
                </a:solidFill>
                <a:latin typeface="Arial MT"/>
                <a:cs typeface="Arial MT"/>
              </a:rPr>
              <a:t> </a:t>
            </a:r>
            <a:r>
              <a:rPr sz="2750" spc="-5" dirty="0">
                <a:solidFill>
                  <a:srgbClr val="287238"/>
                </a:solidFill>
                <a:latin typeface="Arial MT"/>
                <a:cs typeface="Arial MT"/>
              </a:rPr>
              <a:t>importa,</a:t>
            </a:r>
            <a:r>
              <a:rPr sz="2750" spc="-15" dirty="0">
                <a:solidFill>
                  <a:srgbClr val="287238"/>
                </a:solidFill>
                <a:latin typeface="Arial MT"/>
                <a:cs typeface="Arial MT"/>
              </a:rPr>
              <a:t> </a:t>
            </a:r>
            <a:r>
              <a:rPr sz="2750" spc="-5" dirty="0">
                <a:solidFill>
                  <a:srgbClr val="287238"/>
                </a:solidFill>
                <a:latin typeface="Arial MT"/>
                <a:cs typeface="Arial MT"/>
              </a:rPr>
              <a:t>y</a:t>
            </a:r>
            <a:r>
              <a:rPr sz="2750" spc="-10" dirty="0">
                <a:solidFill>
                  <a:srgbClr val="287238"/>
                </a:solidFill>
                <a:latin typeface="Arial MT"/>
                <a:cs typeface="Arial MT"/>
              </a:rPr>
              <a:t> </a:t>
            </a:r>
            <a:r>
              <a:rPr sz="2750" spc="-5" dirty="0">
                <a:solidFill>
                  <a:srgbClr val="287238"/>
                </a:solidFill>
                <a:latin typeface="Arial MT"/>
                <a:cs typeface="Arial MT"/>
              </a:rPr>
              <a:t>a</a:t>
            </a:r>
            <a:r>
              <a:rPr sz="2750" spc="-10" dirty="0">
                <a:solidFill>
                  <a:srgbClr val="287238"/>
                </a:solidFill>
                <a:latin typeface="Arial MT"/>
                <a:cs typeface="Arial MT"/>
              </a:rPr>
              <a:t> </a:t>
            </a:r>
            <a:r>
              <a:rPr sz="2750" spc="-5" dirty="0">
                <a:solidFill>
                  <a:srgbClr val="287238"/>
                </a:solidFill>
                <a:latin typeface="Arial MT"/>
                <a:cs typeface="Arial MT"/>
              </a:rPr>
              <a:t>nadie</a:t>
            </a:r>
            <a:endParaRPr sz="2750">
              <a:latin typeface="Arial MT"/>
              <a:cs typeface="Arial MT"/>
            </a:endParaRPr>
          </a:p>
        </p:txBody>
      </p:sp>
      <p:sp>
        <p:nvSpPr>
          <p:cNvPr id="3" name="object 3"/>
          <p:cNvSpPr txBox="1"/>
          <p:nvPr/>
        </p:nvSpPr>
        <p:spPr>
          <a:xfrm>
            <a:off x="2215782" y="2477780"/>
            <a:ext cx="7032625" cy="443865"/>
          </a:xfrm>
          <a:prstGeom prst="rect">
            <a:avLst/>
          </a:prstGeom>
        </p:spPr>
        <p:txBody>
          <a:bodyPr vert="horz" wrap="square" lIns="0" tIns="11430" rIns="0" bIns="0" rtlCol="0">
            <a:spAutoFit/>
          </a:bodyPr>
          <a:lstStyle/>
          <a:p>
            <a:pPr marL="12700">
              <a:lnSpc>
                <a:spcPct val="100000"/>
              </a:lnSpc>
              <a:spcBef>
                <a:spcPts val="90"/>
              </a:spcBef>
            </a:pPr>
            <a:r>
              <a:rPr sz="2750" spc="-5" dirty="0">
                <a:solidFill>
                  <a:srgbClr val="287238"/>
                </a:solidFill>
                <a:latin typeface="Arial MT"/>
                <a:cs typeface="Arial MT"/>
              </a:rPr>
              <a:t>le</a:t>
            </a:r>
            <a:r>
              <a:rPr sz="2750" spc="-15" dirty="0">
                <a:solidFill>
                  <a:srgbClr val="287238"/>
                </a:solidFill>
                <a:latin typeface="Arial MT"/>
                <a:cs typeface="Arial MT"/>
              </a:rPr>
              <a:t> </a:t>
            </a:r>
            <a:r>
              <a:rPr sz="2750" spc="-5" dirty="0">
                <a:solidFill>
                  <a:srgbClr val="287238"/>
                </a:solidFill>
                <a:latin typeface="Arial MT"/>
                <a:cs typeface="Arial MT"/>
              </a:rPr>
              <a:t>importará</a:t>
            </a:r>
            <a:r>
              <a:rPr sz="2750" spc="-15" dirty="0">
                <a:solidFill>
                  <a:srgbClr val="287238"/>
                </a:solidFill>
                <a:latin typeface="Arial MT"/>
                <a:cs typeface="Arial MT"/>
              </a:rPr>
              <a:t> </a:t>
            </a:r>
            <a:r>
              <a:rPr sz="2750" spc="-5" dirty="0">
                <a:solidFill>
                  <a:srgbClr val="287238"/>
                </a:solidFill>
                <a:latin typeface="Arial MT"/>
                <a:cs typeface="Arial MT"/>
              </a:rPr>
              <a:t>lo</a:t>
            </a:r>
            <a:r>
              <a:rPr sz="2750" spc="-15" dirty="0">
                <a:solidFill>
                  <a:srgbClr val="287238"/>
                </a:solidFill>
                <a:latin typeface="Arial MT"/>
                <a:cs typeface="Arial MT"/>
              </a:rPr>
              <a:t> </a:t>
            </a:r>
            <a:r>
              <a:rPr sz="2750" spc="-5" dirty="0">
                <a:solidFill>
                  <a:srgbClr val="287238"/>
                </a:solidFill>
                <a:latin typeface="Arial MT"/>
                <a:cs typeface="Arial MT"/>
              </a:rPr>
              <a:t>que</a:t>
            </a:r>
            <a:r>
              <a:rPr sz="2750" spc="-15" dirty="0">
                <a:solidFill>
                  <a:srgbClr val="287238"/>
                </a:solidFill>
                <a:latin typeface="Arial MT"/>
                <a:cs typeface="Arial MT"/>
              </a:rPr>
              <a:t> </a:t>
            </a:r>
            <a:r>
              <a:rPr sz="2750" spc="-5" dirty="0">
                <a:solidFill>
                  <a:srgbClr val="287238"/>
                </a:solidFill>
                <a:latin typeface="Arial MT"/>
                <a:cs typeface="Arial MT"/>
              </a:rPr>
              <a:t>nunca</a:t>
            </a:r>
            <a:r>
              <a:rPr sz="2750" spc="-10" dirty="0">
                <a:solidFill>
                  <a:srgbClr val="287238"/>
                </a:solidFill>
                <a:latin typeface="Arial MT"/>
                <a:cs typeface="Arial MT"/>
              </a:rPr>
              <a:t> </a:t>
            </a:r>
            <a:r>
              <a:rPr sz="2750" spc="-5" dirty="0">
                <a:solidFill>
                  <a:srgbClr val="287238"/>
                </a:solidFill>
                <a:latin typeface="Arial MT"/>
                <a:cs typeface="Arial MT"/>
              </a:rPr>
              <a:t>ha</a:t>
            </a:r>
            <a:r>
              <a:rPr sz="2750" spc="-15" dirty="0">
                <a:solidFill>
                  <a:srgbClr val="287238"/>
                </a:solidFill>
                <a:latin typeface="Arial MT"/>
                <a:cs typeface="Arial MT"/>
              </a:rPr>
              <a:t> </a:t>
            </a:r>
            <a:r>
              <a:rPr sz="2750" spc="-5" dirty="0">
                <a:solidFill>
                  <a:srgbClr val="287238"/>
                </a:solidFill>
                <a:latin typeface="Arial MT"/>
                <a:cs typeface="Arial MT"/>
              </a:rPr>
              <a:t>experimentado</a:t>
            </a:r>
            <a:r>
              <a:rPr sz="2750" spc="-15" dirty="0">
                <a:solidFill>
                  <a:srgbClr val="287238"/>
                </a:solidFill>
                <a:latin typeface="Arial MT"/>
                <a:cs typeface="Arial MT"/>
              </a:rPr>
              <a:t> </a:t>
            </a:r>
            <a:r>
              <a:rPr sz="2750" spc="-5" dirty="0">
                <a:solidFill>
                  <a:srgbClr val="287238"/>
                </a:solidFill>
                <a:latin typeface="Arial MT"/>
                <a:cs typeface="Arial MT"/>
              </a:rPr>
              <a:t>.</a:t>
            </a:r>
            <a:endParaRPr sz="2750">
              <a:latin typeface="Arial MT"/>
              <a:cs typeface="Arial MT"/>
            </a:endParaRPr>
          </a:p>
        </p:txBody>
      </p:sp>
      <p:sp>
        <p:nvSpPr>
          <p:cNvPr id="4" name="object 4"/>
          <p:cNvSpPr txBox="1">
            <a:spLocks noGrp="1"/>
          </p:cNvSpPr>
          <p:nvPr>
            <p:ph type="title"/>
          </p:nvPr>
        </p:nvSpPr>
        <p:spPr>
          <a:xfrm>
            <a:off x="726209" y="1259850"/>
            <a:ext cx="1029969" cy="2435860"/>
          </a:xfrm>
          <a:prstGeom prst="rect">
            <a:avLst/>
          </a:prstGeom>
        </p:spPr>
        <p:txBody>
          <a:bodyPr vert="horz" wrap="square" lIns="0" tIns="14605" rIns="0" bIns="0" rtlCol="0">
            <a:spAutoFit/>
          </a:bodyPr>
          <a:lstStyle/>
          <a:p>
            <a:pPr marL="12700">
              <a:lnSpc>
                <a:spcPct val="100000"/>
              </a:lnSpc>
              <a:spcBef>
                <a:spcPts val="115"/>
              </a:spcBef>
            </a:pPr>
            <a:r>
              <a:rPr sz="15800" b="1" spc="5" dirty="0">
                <a:solidFill>
                  <a:srgbClr val="83BA41"/>
                </a:solidFill>
                <a:latin typeface="Arial"/>
                <a:cs typeface="Arial"/>
              </a:rPr>
              <a:t>“</a:t>
            </a:r>
            <a:endParaRPr sz="15800" dirty="0">
              <a:latin typeface="Arial"/>
              <a:cs typeface="Arial"/>
            </a:endParaRPr>
          </a:p>
        </p:txBody>
      </p:sp>
      <p:sp>
        <p:nvSpPr>
          <p:cNvPr id="5" name="object 5"/>
          <p:cNvSpPr txBox="1"/>
          <p:nvPr/>
        </p:nvSpPr>
        <p:spPr>
          <a:xfrm>
            <a:off x="6310013" y="2128945"/>
            <a:ext cx="3883660" cy="2435860"/>
          </a:xfrm>
          <a:prstGeom prst="rect">
            <a:avLst/>
          </a:prstGeom>
        </p:spPr>
        <p:txBody>
          <a:bodyPr vert="horz" wrap="square" lIns="0" tIns="14605" rIns="0" bIns="0" rtlCol="0">
            <a:spAutoFit/>
          </a:bodyPr>
          <a:lstStyle/>
          <a:p>
            <a:pPr marL="12700">
              <a:lnSpc>
                <a:spcPct val="100000"/>
              </a:lnSpc>
              <a:spcBef>
                <a:spcPts val="115"/>
              </a:spcBef>
              <a:tabLst>
                <a:tab pos="2866390" algn="l"/>
              </a:tabLst>
            </a:pPr>
            <a:r>
              <a:rPr sz="2200" b="1" spc="-5" dirty="0">
                <a:solidFill>
                  <a:srgbClr val="287238"/>
                </a:solidFill>
                <a:latin typeface="Arial"/>
                <a:cs typeface="Arial"/>
              </a:rPr>
              <a:t>David Attenborough</a:t>
            </a:r>
            <a:r>
              <a:rPr sz="2200" b="1" dirty="0">
                <a:solidFill>
                  <a:srgbClr val="287238"/>
                </a:solidFill>
                <a:latin typeface="Arial"/>
                <a:cs typeface="Arial"/>
              </a:rPr>
              <a:t>	</a:t>
            </a:r>
            <a:r>
              <a:rPr sz="23700" b="1" spc="7" baseline="1054" dirty="0">
                <a:solidFill>
                  <a:srgbClr val="83BA41"/>
                </a:solidFill>
                <a:latin typeface="Arial"/>
                <a:cs typeface="Arial"/>
              </a:rPr>
              <a:t>”</a:t>
            </a:r>
            <a:endParaRPr sz="23700" baseline="1054" dirty="0">
              <a:latin typeface="Arial"/>
              <a:cs typeface="Arial"/>
            </a:endParaRPr>
          </a:p>
        </p:txBody>
      </p:sp>
      <p:sp>
        <p:nvSpPr>
          <p:cNvPr id="6" name="object 6"/>
          <p:cNvSpPr txBox="1"/>
          <p:nvPr/>
        </p:nvSpPr>
        <p:spPr>
          <a:xfrm rot="10800000">
            <a:off x="11992551" y="4054933"/>
            <a:ext cx="21194" cy="6350"/>
          </a:xfrm>
          <a:prstGeom prst="rect">
            <a:avLst/>
          </a:prstGeom>
        </p:spPr>
        <p:txBody>
          <a:bodyPr vert="horz" wrap="square" lIns="0" tIns="2540" rIns="0" bIns="0" rtlCol="0">
            <a:spAutoFit/>
          </a:bodyPr>
          <a:lstStyle/>
          <a:p>
            <a:pPr>
              <a:lnSpc>
                <a:spcPct val="100000"/>
              </a:lnSpc>
              <a:spcBef>
                <a:spcPts val="20"/>
              </a:spcBef>
            </a:pPr>
            <a:r>
              <a:rPr sz="100" spc="-35" dirty="0">
                <a:latin typeface="Arial MT"/>
                <a:cs typeface="Arial MT"/>
              </a:rPr>
              <a:t>F</a:t>
            </a:r>
            <a:r>
              <a:rPr sz="100" b="1" spc="-35" dirty="0">
                <a:solidFill>
                  <a:srgbClr val="FFFFFF"/>
                </a:solidFill>
                <a:latin typeface="Arial"/>
                <a:cs typeface="Arial"/>
              </a:rPr>
              <a:t>S</a:t>
            </a:r>
            <a:r>
              <a:rPr sz="100" spc="-20" dirty="0">
                <a:solidFill>
                  <a:srgbClr val="FFFFFF"/>
                </a:solidFill>
                <a:latin typeface="Arial MT"/>
                <a:cs typeface="Arial MT"/>
              </a:rPr>
              <a:t>PAR</a:t>
            </a:r>
            <a:r>
              <a:rPr sz="100" spc="-85" dirty="0">
                <a:solidFill>
                  <a:srgbClr val="FFFFFF"/>
                </a:solidFill>
                <a:latin typeface="Arial MT"/>
                <a:cs typeface="Arial MT"/>
              </a:rPr>
              <a:t>A</a:t>
            </a:r>
            <a:r>
              <a:rPr sz="100" b="1" spc="-30" dirty="0">
                <a:solidFill>
                  <a:srgbClr val="FFFFFF"/>
                </a:solidFill>
                <a:latin typeface="Arial"/>
                <a:cs typeface="Arial"/>
              </a:rPr>
              <a:t>E</a:t>
            </a:r>
            <a:r>
              <a:rPr sz="100" spc="-35" dirty="0">
                <a:latin typeface="Arial MT"/>
                <a:cs typeface="Arial MT"/>
              </a:rPr>
              <a:t>U</a:t>
            </a:r>
            <a:r>
              <a:rPr sz="100" b="1" spc="-45" dirty="0">
                <a:solidFill>
                  <a:srgbClr val="FFFFFF"/>
                </a:solidFill>
                <a:latin typeface="Arial"/>
                <a:cs typeface="Arial"/>
              </a:rPr>
              <a:t>O</a:t>
            </a:r>
            <a:r>
              <a:rPr sz="100" b="1" spc="-35" dirty="0">
                <a:solidFill>
                  <a:srgbClr val="FFFFFF"/>
                </a:solidFill>
                <a:latin typeface="Arial"/>
                <a:cs typeface="Arial"/>
              </a:rPr>
              <a:t>M</a:t>
            </a:r>
            <a:r>
              <a:rPr sz="100" spc="-30" dirty="0">
                <a:latin typeface="Arial MT"/>
                <a:cs typeface="Arial MT"/>
              </a:rPr>
              <a:t>T</a:t>
            </a:r>
            <a:r>
              <a:rPr sz="100" b="1" spc="-35" dirty="0">
                <a:solidFill>
                  <a:srgbClr val="FFFFFF"/>
                </a:solidFill>
                <a:latin typeface="Arial"/>
                <a:cs typeface="Arial"/>
              </a:rPr>
              <a:t>S</a:t>
            </a:r>
            <a:r>
              <a:rPr sz="100" b="1" spc="-20" dirty="0">
                <a:solidFill>
                  <a:srgbClr val="FFFFFF"/>
                </a:solidFill>
                <a:latin typeface="Arial"/>
                <a:cs typeface="Arial"/>
              </a:rPr>
              <a:t>PRESA</a:t>
            </a:r>
            <a:r>
              <a:rPr sz="100" b="1" spc="-110" dirty="0">
                <a:solidFill>
                  <a:srgbClr val="FFFFFF"/>
                </a:solidFill>
                <a:latin typeface="Arial"/>
                <a:cs typeface="Arial"/>
              </a:rPr>
              <a:t>S</a:t>
            </a:r>
            <a:r>
              <a:rPr sz="100" spc="-35" dirty="0">
                <a:latin typeface="Arial MT"/>
                <a:cs typeface="Arial MT"/>
              </a:rPr>
              <a:t>U</a:t>
            </a:r>
            <a:r>
              <a:rPr sz="100" b="1" spc="-25" dirty="0">
                <a:solidFill>
                  <a:srgbClr val="FFFFFF"/>
                </a:solidFill>
                <a:latin typeface="Arial"/>
                <a:cs typeface="Arial"/>
              </a:rPr>
              <a:t>T</a:t>
            </a:r>
            <a:r>
              <a:rPr sz="100" spc="-35" dirty="0">
                <a:latin typeface="Arial MT"/>
                <a:cs typeface="Arial MT"/>
              </a:rPr>
              <a:t>R</a:t>
            </a:r>
            <a:r>
              <a:rPr sz="100" b="1" spc="-25" dirty="0">
                <a:solidFill>
                  <a:srgbClr val="FFFFFF"/>
                </a:solidFill>
                <a:latin typeface="Arial"/>
                <a:cs typeface="Arial"/>
              </a:rPr>
              <a:t>E</a:t>
            </a:r>
            <a:r>
              <a:rPr sz="100" spc="-45" dirty="0">
                <a:latin typeface="Arial MT"/>
                <a:cs typeface="Arial MT"/>
              </a:rPr>
              <a:t>O</a:t>
            </a:r>
            <a:r>
              <a:rPr sz="100" b="1" spc="-25" dirty="0">
                <a:solidFill>
                  <a:srgbClr val="FFFFFF"/>
                </a:solidFill>
                <a:latin typeface="Arial"/>
                <a:cs typeface="Arial"/>
              </a:rPr>
              <a:t>N</a:t>
            </a:r>
            <a:r>
              <a:rPr sz="100" spc="-35" dirty="0">
                <a:latin typeface="Arial MT"/>
                <a:cs typeface="Arial MT"/>
              </a:rPr>
              <a:t>S</a:t>
            </a:r>
            <a:r>
              <a:rPr sz="100" b="1" spc="-20" dirty="0">
                <a:solidFill>
                  <a:srgbClr val="FFFFFF"/>
                </a:solidFill>
                <a:latin typeface="Arial"/>
                <a:cs typeface="Arial"/>
              </a:rPr>
              <a:t>IBLES</a:t>
            </a:r>
            <a:endParaRPr sz="100">
              <a:latin typeface="Arial"/>
              <a:cs typeface="Arial"/>
            </a:endParaRPr>
          </a:p>
        </p:txBody>
      </p:sp>
      <p:pic>
        <p:nvPicPr>
          <p:cNvPr id="8" name="Imagen 7">
            <a:extLst>
              <a:ext uri="{FF2B5EF4-FFF2-40B4-BE49-F238E27FC236}">
                <a16:creationId xmlns:a16="http://schemas.microsoft.com/office/drawing/2014/main" id="{A8E95860-7E3B-A891-1EC9-58AE00994C0F}"/>
              </a:ext>
            </a:extLst>
          </p:cNvPr>
          <p:cNvPicPr>
            <a:picLocks noChangeAspect="1"/>
          </p:cNvPicPr>
          <p:nvPr/>
        </p:nvPicPr>
        <p:blipFill>
          <a:blip r:embed="rId2"/>
          <a:stretch>
            <a:fillRect/>
          </a:stretch>
        </p:blipFill>
        <p:spPr>
          <a:xfrm>
            <a:off x="11845252" y="2803068"/>
            <a:ext cx="294597" cy="3392075"/>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92681" y="288036"/>
            <a:ext cx="11560906" cy="5783580"/>
          </a:xfrm>
          <a:prstGeom prst="rect">
            <a:avLst/>
          </a:prstGeom>
        </p:spPr>
      </p:pic>
      <p:sp>
        <p:nvSpPr>
          <p:cNvPr id="3" name="object 3"/>
          <p:cNvSpPr txBox="1"/>
          <p:nvPr/>
        </p:nvSpPr>
        <p:spPr>
          <a:xfrm>
            <a:off x="430783" y="1613428"/>
            <a:ext cx="6769734" cy="4471417"/>
          </a:xfrm>
          <a:prstGeom prst="rect">
            <a:avLst/>
          </a:prstGeom>
        </p:spPr>
        <p:txBody>
          <a:bodyPr vert="horz" wrap="square" lIns="0" tIns="12700" rIns="0" bIns="0" rtlCol="0">
            <a:spAutoFit/>
          </a:bodyPr>
          <a:lstStyle/>
          <a:p>
            <a:pPr marL="12700" marR="5080">
              <a:lnSpc>
                <a:spcPct val="113700"/>
              </a:lnSpc>
              <a:spcBef>
                <a:spcPts val="100"/>
              </a:spcBef>
            </a:pPr>
            <a:r>
              <a:rPr sz="2000" spc="10" dirty="0">
                <a:solidFill>
                  <a:srgbClr val="212121"/>
                </a:solidFill>
                <a:latin typeface="Arial MT"/>
              </a:rPr>
              <a:t>Al igual que lo hace con los empleados para las operaciones  convencionales, es importante evaluar y responder de acuerdo  con el progreso y los logros de su proveedor.</a:t>
            </a:r>
          </a:p>
          <a:p>
            <a:pPr>
              <a:lnSpc>
                <a:spcPct val="100000"/>
              </a:lnSpc>
            </a:pPr>
            <a:endParaRPr sz="2000" spc="10" dirty="0">
              <a:solidFill>
                <a:srgbClr val="212121"/>
              </a:solidFill>
              <a:latin typeface="Arial MT"/>
            </a:endParaRPr>
          </a:p>
          <a:p>
            <a:pPr>
              <a:lnSpc>
                <a:spcPct val="100000"/>
              </a:lnSpc>
              <a:spcBef>
                <a:spcPts val="55"/>
              </a:spcBef>
            </a:pPr>
            <a:endParaRPr sz="2000" spc="10" dirty="0">
              <a:solidFill>
                <a:srgbClr val="212121"/>
              </a:solidFill>
              <a:latin typeface="Arial MT"/>
            </a:endParaRPr>
          </a:p>
          <a:p>
            <a:pPr marL="12700" marR="346710" indent="20320">
              <a:lnSpc>
                <a:spcPct val="113700"/>
              </a:lnSpc>
            </a:pPr>
            <a:r>
              <a:rPr sz="2000" spc="10" dirty="0">
                <a:solidFill>
                  <a:srgbClr val="212121"/>
                </a:solidFill>
                <a:latin typeface="Arial MT"/>
              </a:rPr>
              <a:t>Establecer una serie de </a:t>
            </a:r>
            <a:r>
              <a:rPr sz="2000" b="1" spc="10" dirty="0">
                <a:solidFill>
                  <a:srgbClr val="212121"/>
                </a:solidFill>
                <a:latin typeface="Arial MT"/>
              </a:rPr>
              <a:t>mecanismos de auditoría </a:t>
            </a:r>
            <a:r>
              <a:rPr sz="2000" spc="10" dirty="0">
                <a:solidFill>
                  <a:srgbClr val="212121"/>
                </a:solidFill>
                <a:latin typeface="Arial MT"/>
              </a:rPr>
              <a:t>para  calificar su compromiso con la sostenibilidad y premiar el  buen comportamiento/operaciones. Ofrezca incentivos para  ayudar a fomentar mayores niveles de compromiso. Esos  incentivos no necesariamente tienen que ser </a:t>
            </a:r>
            <a:r>
              <a:rPr sz="2000" spc="10" dirty="0" err="1">
                <a:solidFill>
                  <a:srgbClr val="212121"/>
                </a:solidFill>
                <a:latin typeface="Arial MT"/>
              </a:rPr>
              <a:t>monetarios</a:t>
            </a:r>
            <a:r>
              <a:rPr sz="2000" spc="10" dirty="0">
                <a:solidFill>
                  <a:srgbClr val="212121"/>
                </a:solidFill>
                <a:latin typeface="Arial MT"/>
              </a:rPr>
              <a:t>,</a:t>
            </a:r>
            <a:r>
              <a:rPr lang="es-ES" sz="2000" spc="10" dirty="0">
                <a:solidFill>
                  <a:srgbClr val="212121"/>
                </a:solidFill>
                <a:latin typeface="Arial MT"/>
              </a:rPr>
              <a:t> </a:t>
            </a:r>
            <a:r>
              <a:rPr sz="2000" spc="10" dirty="0" err="1">
                <a:solidFill>
                  <a:srgbClr val="212121"/>
                </a:solidFill>
                <a:latin typeface="Arial MT"/>
              </a:rPr>
              <a:t>pero</a:t>
            </a:r>
            <a:r>
              <a:rPr sz="2000" spc="10" dirty="0">
                <a:solidFill>
                  <a:srgbClr val="212121"/>
                </a:solidFill>
                <a:latin typeface="Arial MT"/>
              </a:rPr>
              <a:t> deben mostrar valor por el tiempo y el compromiso de  su pareja.</a:t>
            </a:r>
          </a:p>
        </p:txBody>
      </p:sp>
      <p:sp>
        <p:nvSpPr>
          <p:cNvPr id="6" name="object 6"/>
          <p:cNvSpPr txBox="1"/>
          <p:nvPr/>
        </p:nvSpPr>
        <p:spPr>
          <a:xfrm>
            <a:off x="8370619" y="6425446"/>
            <a:ext cx="2820670" cy="142240"/>
          </a:xfrm>
          <a:prstGeom prst="rect">
            <a:avLst/>
          </a:prstGeom>
        </p:spPr>
        <p:txBody>
          <a:bodyPr vert="horz" wrap="square" lIns="0" tIns="5080" rIns="0" bIns="0" rtlCol="0">
            <a:spAutoFit/>
          </a:bodyPr>
          <a:lstStyle/>
          <a:p>
            <a:pPr marL="12700">
              <a:lnSpc>
                <a:spcPct val="100000"/>
              </a:lnSpc>
              <a:spcBef>
                <a:spcPts val="40"/>
              </a:spcBef>
            </a:pPr>
            <a:r>
              <a:rPr sz="800" spc="10" dirty="0">
                <a:latin typeface="Arial MT"/>
                <a:cs typeface="Arial MT"/>
              </a:rPr>
              <a:t>FUTUROS </a:t>
            </a:r>
            <a:r>
              <a:rPr sz="800" b="1" spc="10" dirty="0">
                <a:solidFill>
                  <a:srgbClr val="0B572D"/>
                </a:solidFill>
                <a:latin typeface="Arial"/>
                <a:cs typeface="Arial"/>
              </a:rPr>
              <a:t>SOSTENIBLES </a:t>
            </a:r>
            <a:r>
              <a:rPr sz="800" spc="10" dirty="0">
                <a:solidFill>
                  <a:srgbClr val="0B572D"/>
                </a:solidFill>
                <a:latin typeface="Arial MT"/>
                <a:cs typeface="Arial MT"/>
              </a:rPr>
              <a:t>PARA</a:t>
            </a:r>
            <a:r>
              <a:rPr sz="800" spc="15" dirty="0">
                <a:solidFill>
                  <a:srgbClr val="0B572D"/>
                </a:solidFill>
                <a:latin typeface="Arial MT"/>
                <a:cs typeface="Arial MT"/>
              </a:rPr>
              <a:t> </a:t>
            </a:r>
            <a:r>
              <a:rPr sz="800" spc="10" dirty="0">
                <a:solidFill>
                  <a:srgbClr val="0B572D"/>
                </a:solidFill>
                <a:latin typeface="Arial MT"/>
                <a:cs typeface="Arial MT"/>
              </a:rPr>
              <a:t>EMPRESAS EMPRESAS</a:t>
            </a:r>
            <a:endParaRPr sz="800">
              <a:latin typeface="Arial MT"/>
              <a:cs typeface="Arial MT"/>
            </a:endParaRPr>
          </a:p>
        </p:txBody>
      </p:sp>
      <p:sp>
        <p:nvSpPr>
          <p:cNvPr id="4" name="object 4"/>
          <p:cNvSpPr txBox="1">
            <a:spLocks noGrp="1"/>
          </p:cNvSpPr>
          <p:nvPr>
            <p:ph type="title"/>
          </p:nvPr>
        </p:nvSpPr>
        <p:spPr>
          <a:xfrm>
            <a:off x="655731" y="618866"/>
            <a:ext cx="5052695" cy="491490"/>
          </a:xfrm>
          <a:prstGeom prst="rect">
            <a:avLst/>
          </a:prstGeom>
        </p:spPr>
        <p:txBody>
          <a:bodyPr vert="horz" wrap="square" lIns="0" tIns="13335" rIns="0" bIns="0" rtlCol="0">
            <a:spAutoFit/>
          </a:bodyPr>
          <a:lstStyle/>
          <a:p>
            <a:pPr marL="12700">
              <a:lnSpc>
                <a:spcPct val="100000"/>
              </a:lnSpc>
              <a:spcBef>
                <a:spcPts val="105"/>
              </a:spcBef>
            </a:pPr>
            <a:r>
              <a:rPr sz="3050" b="1" dirty="0">
                <a:solidFill>
                  <a:srgbClr val="FFFFFF"/>
                </a:solidFill>
                <a:latin typeface="Arial"/>
                <a:cs typeface="Arial"/>
              </a:rPr>
              <a:t>4.</a:t>
            </a:r>
            <a:r>
              <a:rPr sz="3050" b="1" spc="-10" dirty="0">
                <a:solidFill>
                  <a:srgbClr val="FFFFFF"/>
                </a:solidFill>
                <a:latin typeface="Arial"/>
                <a:cs typeface="Arial"/>
              </a:rPr>
              <a:t> </a:t>
            </a:r>
            <a:r>
              <a:rPr sz="3050" b="1" dirty="0">
                <a:solidFill>
                  <a:srgbClr val="FFFFFF"/>
                </a:solidFill>
                <a:latin typeface="Arial"/>
                <a:cs typeface="Arial"/>
              </a:rPr>
              <a:t>Recompensa</a:t>
            </a:r>
            <a:r>
              <a:rPr sz="3050" b="1" spc="-5" dirty="0">
                <a:solidFill>
                  <a:srgbClr val="FFFFFF"/>
                </a:solidFill>
                <a:latin typeface="Arial"/>
                <a:cs typeface="Arial"/>
              </a:rPr>
              <a:t> </a:t>
            </a:r>
            <a:r>
              <a:rPr sz="3050" b="1" dirty="0">
                <a:solidFill>
                  <a:srgbClr val="FFFFFF"/>
                </a:solidFill>
                <a:latin typeface="Arial"/>
                <a:cs typeface="Arial"/>
              </a:rPr>
              <a:t>y</a:t>
            </a:r>
            <a:r>
              <a:rPr sz="3050" b="1" spc="-5" dirty="0">
                <a:solidFill>
                  <a:srgbClr val="FFFFFF"/>
                </a:solidFill>
                <a:latin typeface="Arial"/>
                <a:cs typeface="Arial"/>
              </a:rPr>
              <a:t> </a:t>
            </a:r>
            <a:r>
              <a:rPr sz="3050" b="1" dirty="0">
                <a:solidFill>
                  <a:srgbClr val="FFFFFF"/>
                </a:solidFill>
                <a:latin typeface="Arial"/>
                <a:cs typeface="Arial"/>
              </a:rPr>
              <a:t>responde</a:t>
            </a:r>
            <a:endParaRPr sz="3050">
              <a:latin typeface="Arial"/>
              <a:cs typeface="Aria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92681" y="288036"/>
            <a:ext cx="11565479" cy="5495544"/>
          </a:xfrm>
          <a:prstGeom prst="rect">
            <a:avLst/>
          </a:prstGeom>
        </p:spPr>
      </p:pic>
      <p:sp>
        <p:nvSpPr>
          <p:cNvPr id="3" name="object 3"/>
          <p:cNvSpPr txBox="1"/>
          <p:nvPr/>
        </p:nvSpPr>
        <p:spPr>
          <a:xfrm>
            <a:off x="429791" y="1563164"/>
            <a:ext cx="7730983" cy="4933402"/>
          </a:xfrm>
          <a:prstGeom prst="rect">
            <a:avLst/>
          </a:prstGeom>
        </p:spPr>
        <p:txBody>
          <a:bodyPr vert="horz" wrap="square" lIns="0" tIns="11430" rIns="0" bIns="0" rtlCol="0">
            <a:spAutoFit/>
          </a:bodyPr>
          <a:lstStyle/>
          <a:p>
            <a:pPr marL="16510">
              <a:lnSpc>
                <a:spcPts val="2320"/>
              </a:lnSpc>
              <a:spcBef>
                <a:spcPts val="90"/>
              </a:spcBef>
            </a:pPr>
            <a:r>
              <a:rPr sz="2000" spc="10" dirty="0">
                <a:solidFill>
                  <a:srgbClr val="212121"/>
                </a:solidFill>
                <a:latin typeface="Arial MT"/>
              </a:rPr>
              <a:t>No podemos reiterar este punto lo suficiente... Toda esta</a:t>
            </a:r>
          </a:p>
          <a:p>
            <a:pPr marL="12700" marR="47625" indent="8255">
              <a:lnSpc>
                <a:spcPts val="2300"/>
              </a:lnSpc>
              <a:spcBef>
                <a:spcPts val="95"/>
              </a:spcBef>
            </a:pPr>
            <a:r>
              <a:rPr sz="2000" spc="10" dirty="0">
                <a:solidFill>
                  <a:srgbClr val="212121"/>
                </a:solidFill>
                <a:latin typeface="Arial MT"/>
              </a:rPr>
              <a:t>charla sobre la evaluación de proveedores y prospectos no servirá de  nada si no hay canales abiertos de comunicación y colaboración. Es  importante implementar un método simplificado de comunicación entre  todas las partes involucradas, no solo internamente.</a:t>
            </a:r>
          </a:p>
          <a:p>
            <a:pPr>
              <a:lnSpc>
                <a:spcPct val="100000"/>
              </a:lnSpc>
              <a:spcBef>
                <a:spcPts val="45"/>
              </a:spcBef>
            </a:pPr>
            <a:endParaRPr sz="2000" spc="10" dirty="0">
              <a:solidFill>
                <a:srgbClr val="212121"/>
              </a:solidFill>
              <a:latin typeface="Arial MT"/>
            </a:endParaRPr>
          </a:p>
          <a:p>
            <a:pPr marL="12700" algn="just">
              <a:lnSpc>
                <a:spcPts val="2320"/>
              </a:lnSpc>
            </a:pPr>
            <a:r>
              <a:rPr sz="2000" spc="10" dirty="0">
                <a:solidFill>
                  <a:srgbClr val="212121"/>
                </a:solidFill>
                <a:latin typeface="Arial MT"/>
              </a:rPr>
              <a:t>¿Hay formas de resaltar un proceso activo y sugerir mejoras?</a:t>
            </a:r>
          </a:p>
          <a:p>
            <a:pPr marL="15240" marR="5080" indent="11430" algn="just">
              <a:lnSpc>
                <a:spcPts val="2310"/>
              </a:lnSpc>
              <a:spcBef>
                <a:spcPts val="85"/>
              </a:spcBef>
            </a:pPr>
            <a:r>
              <a:rPr sz="2000" spc="10" dirty="0">
                <a:solidFill>
                  <a:srgbClr val="212121"/>
                </a:solidFill>
                <a:latin typeface="Arial MT"/>
              </a:rPr>
              <a:t>¿Qué oportunidades de tiempo real y mantenimiento están disponibles  para su equipo de gestión? Si algo sale mal, ¿cuánto tiempo hasta que  se notifique a los contactos apropiados?</a:t>
            </a:r>
          </a:p>
          <a:p>
            <a:pPr marL="12700" marR="306705" indent="9525">
              <a:lnSpc>
                <a:spcPct val="98500"/>
              </a:lnSpc>
              <a:spcBef>
                <a:spcPts val="925"/>
              </a:spcBef>
            </a:pPr>
            <a:r>
              <a:rPr sz="2000" spc="10" dirty="0">
                <a:solidFill>
                  <a:srgbClr val="212121"/>
                </a:solidFill>
                <a:latin typeface="Arial MT"/>
              </a:rPr>
              <a:t>Una vez que esa línea de comunicación está abierta, es igual de  importante mantenerla consistente y efectiva. Usted y su equipo  deben poder comunicarse con cualquier socio, no solo para evaluar,  sino también para ayudar a mejorar los procesos de colaboración.</a:t>
            </a:r>
          </a:p>
        </p:txBody>
      </p:sp>
      <p:sp>
        <p:nvSpPr>
          <p:cNvPr id="6" name="object 6"/>
          <p:cNvSpPr txBox="1"/>
          <p:nvPr/>
        </p:nvSpPr>
        <p:spPr>
          <a:xfrm>
            <a:off x="8370619" y="6425446"/>
            <a:ext cx="2820670" cy="142240"/>
          </a:xfrm>
          <a:prstGeom prst="rect">
            <a:avLst/>
          </a:prstGeom>
        </p:spPr>
        <p:txBody>
          <a:bodyPr vert="horz" wrap="square" lIns="0" tIns="5080" rIns="0" bIns="0" rtlCol="0">
            <a:spAutoFit/>
          </a:bodyPr>
          <a:lstStyle/>
          <a:p>
            <a:pPr marL="12700">
              <a:lnSpc>
                <a:spcPct val="100000"/>
              </a:lnSpc>
              <a:spcBef>
                <a:spcPts val="40"/>
              </a:spcBef>
            </a:pPr>
            <a:r>
              <a:rPr sz="800" spc="10" dirty="0">
                <a:latin typeface="Arial MT"/>
                <a:cs typeface="Arial MT"/>
              </a:rPr>
              <a:t>FUTUROS </a:t>
            </a:r>
            <a:r>
              <a:rPr sz="800" b="1" spc="10" dirty="0">
                <a:solidFill>
                  <a:srgbClr val="0B572D"/>
                </a:solidFill>
                <a:latin typeface="Arial"/>
                <a:cs typeface="Arial"/>
              </a:rPr>
              <a:t>SOSTENIBLES </a:t>
            </a:r>
            <a:r>
              <a:rPr sz="800" spc="10" dirty="0">
                <a:solidFill>
                  <a:srgbClr val="0B572D"/>
                </a:solidFill>
                <a:latin typeface="Arial MT"/>
                <a:cs typeface="Arial MT"/>
              </a:rPr>
              <a:t>PARA</a:t>
            </a:r>
            <a:r>
              <a:rPr sz="800" spc="15" dirty="0">
                <a:solidFill>
                  <a:srgbClr val="0B572D"/>
                </a:solidFill>
                <a:latin typeface="Arial MT"/>
                <a:cs typeface="Arial MT"/>
              </a:rPr>
              <a:t> </a:t>
            </a:r>
            <a:r>
              <a:rPr sz="800" spc="10" dirty="0">
                <a:solidFill>
                  <a:srgbClr val="0B572D"/>
                </a:solidFill>
                <a:latin typeface="Arial MT"/>
                <a:cs typeface="Arial MT"/>
              </a:rPr>
              <a:t>EMPRESAS EMPRESAS</a:t>
            </a:r>
            <a:endParaRPr sz="800">
              <a:latin typeface="Arial MT"/>
              <a:cs typeface="Arial MT"/>
            </a:endParaRPr>
          </a:p>
        </p:txBody>
      </p:sp>
      <p:sp>
        <p:nvSpPr>
          <p:cNvPr id="4" name="object 4"/>
          <p:cNvSpPr txBox="1">
            <a:spLocks noGrp="1"/>
          </p:cNvSpPr>
          <p:nvPr>
            <p:ph type="title"/>
          </p:nvPr>
        </p:nvSpPr>
        <p:spPr>
          <a:xfrm>
            <a:off x="668999" y="613495"/>
            <a:ext cx="5658485" cy="514350"/>
          </a:xfrm>
          <a:prstGeom prst="rect">
            <a:avLst/>
          </a:prstGeom>
        </p:spPr>
        <p:txBody>
          <a:bodyPr vert="horz" wrap="square" lIns="0" tIns="13335" rIns="0" bIns="0" rtlCol="0">
            <a:spAutoFit/>
          </a:bodyPr>
          <a:lstStyle/>
          <a:p>
            <a:pPr marL="12700">
              <a:lnSpc>
                <a:spcPct val="100000"/>
              </a:lnSpc>
              <a:spcBef>
                <a:spcPts val="105"/>
              </a:spcBef>
            </a:pPr>
            <a:r>
              <a:rPr sz="3200" b="1" dirty="0">
                <a:solidFill>
                  <a:srgbClr val="FFFFFF"/>
                </a:solidFill>
                <a:latin typeface="Arial"/>
                <a:cs typeface="Arial"/>
              </a:rPr>
              <a:t>5.</a:t>
            </a:r>
            <a:r>
              <a:rPr sz="3200" b="1" spc="-15" dirty="0">
                <a:solidFill>
                  <a:srgbClr val="FFFFFF"/>
                </a:solidFill>
                <a:latin typeface="Arial"/>
                <a:cs typeface="Arial"/>
              </a:rPr>
              <a:t> </a:t>
            </a:r>
            <a:r>
              <a:rPr sz="3200" b="1" dirty="0">
                <a:solidFill>
                  <a:srgbClr val="FFFFFF"/>
                </a:solidFill>
                <a:latin typeface="Arial"/>
                <a:cs typeface="Arial"/>
              </a:rPr>
              <a:t>Optimizar</a:t>
            </a:r>
            <a:r>
              <a:rPr sz="3200" b="1" spc="-10" dirty="0">
                <a:solidFill>
                  <a:srgbClr val="FFFFFF"/>
                </a:solidFill>
                <a:latin typeface="Arial"/>
                <a:cs typeface="Arial"/>
              </a:rPr>
              <a:t> </a:t>
            </a:r>
            <a:r>
              <a:rPr sz="3200" b="1" dirty="0">
                <a:solidFill>
                  <a:srgbClr val="FFFFFF"/>
                </a:solidFill>
                <a:latin typeface="Arial"/>
                <a:cs typeface="Arial"/>
              </a:rPr>
              <a:t>la</a:t>
            </a:r>
            <a:r>
              <a:rPr sz="3200" b="1" spc="-10" dirty="0">
                <a:solidFill>
                  <a:srgbClr val="FFFFFF"/>
                </a:solidFill>
                <a:latin typeface="Arial"/>
                <a:cs typeface="Arial"/>
              </a:rPr>
              <a:t> </a:t>
            </a:r>
            <a:r>
              <a:rPr sz="3200" b="1" dirty="0">
                <a:solidFill>
                  <a:srgbClr val="FFFFFF"/>
                </a:solidFill>
                <a:latin typeface="Arial"/>
                <a:cs typeface="Arial"/>
              </a:rPr>
              <a:t>comunicación</a:t>
            </a:r>
            <a:endParaRPr sz="3200">
              <a:latin typeface="Arial"/>
              <a:cs typeface="Aria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92681" y="288036"/>
            <a:ext cx="11565479" cy="4983480"/>
          </a:xfrm>
          <a:prstGeom prst="rect">
            <a:avLst/>
          </a:prstGeom>
        </p:spPr>
      </p:pic>
      <p:sp>
        <p:nvSpPr>
          <p:cNvPr id="3" name="object 3"/>
          <p:cNvSpPr txBox="1"/>
          <p:nvPr/>
        </p:nvSpPr>
        <p:spPr>
          <a:xfrm>
            <a:off x="453339" y="1616960"/>
            <a:ext cx="7333615" cy="4672369"/>
          </a:xfrm>
          <a:prstGeom prst="rect">
            <a:avLst/>
          </a:prstGeom>
        </p:spPr>
        <p:txBody>
          <a:bodyPr vert="horz" wrap="square" lIns="0" tIns="12065" rIns="0" bIns="0" rtlCol="0">
            <a:spAutoFit/>
          </a:bodyPr>
          <a:lstStyle/>
          <a:p>
            <a:pPr marL="15240" marR="239395" indent="-3175">
              <a:lnSpc>
                <a:spcPct val="113700"/>
              </a:lnSpc>
              <a:spcBef>
                <a:spcPts val="95"/>
              </a:spcBef>
            </a:pPr>
            <a:r>
              <a:rPr sz="2000" spc="10" dirty="0">
                <a:solidFill>
                  <a:srgbClr val="212121"/>
                </a:solidFill>
                <a:latin typeface="Arial MT"/>
              </a:rPr>
              <a:t>El adagio dice que </a:t>
            </a:r>
            <a:r>
              <a:rPr sz="2000" b="1" spc="10" dirty="0">
                <a:solidFill>
                  <a:srgbClr val="212121"/>
                </a:solidFill>
                <a:latin typeface="Arial MT"/>
              </a:rPr>
              <a:t>practiques lo que predicas</a:t>
            </a:r>
            <a:r>
              <a:rPr sz="2000" spc="10" dirty="0">
                <a:solidFill>
                  <a:srgbClr val="212121"/>
                </a:solidFill>
                <a:latin typeface="Arial MT"/>
              </a:rPr>
              <a:t>, y eso es cierto  aquí. Asegúrese de que sus empleados y sus operaciones  cumplan con los requisitos sostenibles y ecológicos. Si no es una  prioridad para su equipo, todos los proveedores y socios con los  que trabaje seguirán ese ejemplo.</a:t>
            </a:r>
          </a:p>
          <a:p>
            <a:pPr marL="15240" marR="5080" indent="-3175">
              <a:lnSpc>
                <a:spcPct val="113700"/>
              </a:lnSpc>
              <a:spcBef>
                <a:spcPts val="1005"/>
              </a:spcBef>
            </a:pPr>
            <a:r>
              <a:rPr sz="2000" spc="10" dirty="0">
                <a:solidFill>
                  <a:srgbClr val="212121"/>
                </a:solidFill>
                <a:latin typeface="Arial MT"/>
              </a:rPr>
              <a:t>Por eso quieres predicar con el ejemplo. Envíe un mensaje  contundente a sus socios de que la sustentabilidad está arraigada  en sus prácticas comerciales principales. No es solo un movimiento  o una ocurrencia tardía. Es un modo de vida. Cuando vean cuán  serios son usted y sus electores, lo convertirán en una prioridad  para hacer negocios con usted, como deberían hacerlo.</a:t>
            </a:r>
          </a:p>
        </p:txBody>
      </p:sp>
      <p:sp>
        <p:nvSpPr>
          <p:cNvPr id="6" name="object 6"/>
          <p:cNvSpPr txBox="1"/>
          <p:nvPr/>
        </p:nvSpPr>
        <p:spPr>
          <a:xfrm>
            <a:off x="8370619" y="6425446"/>
            <a:ext cx="2820670" cy="142240"/>
          </a:xfrm>
          <a:prstGeom prst="rect">
            <a:avLst/>
          </a:prstGeom>
        </p:spPr>
        <p:txBody>
          <a:bodyPr vert="horz" wrap="square" lIns="0" tIns="5080" rIns="0" bIns="0" rtlCol="0">
            <a:spAutoFit/>
          </a:bodyPr>
          <a:lstStyle/>
          <a:p>
            <a:pPr marL="12700">
              <a:lnSpc>
                <a:spcPct val="100000"/>
              </a:lnSpc>
              <a:spcBef>
                <a:spcPts val="40"/>
              </a:spcBef>
            </a:pPr>
            <a:r>
              <a:rPr sz="800" spc="10" dirty="0">
                <a:latin typeface="Arial MT"/>
                <a:cs typeface="Arial MT"/>
              </a:rPr>
              <a:t>FUTUROS </a:t>
            </a:r>
            <a:r>
              <a:rPr sz="800" b="1" spc="10" dirty="0">
                <a:solidFill>
                  <a:srgbClr val="0B572D"/>
                </a:solidFill>
                <a:latin typeface="Arial"/>
                <a:cs typeface="Arial"/>
              </a:rPr>
              <a:t>SOSTENIBLES </a:t>
            </a:r>
            <a:r>
              <a:rPr sz="800" spc="10" dirty="0">
                <a:solidFill>
                  <a:srgbClr val="0B572D"/>
                </a:solidFill>
                <a:latin typeface="Arial MT"/>
                <a:cs typeface="Arial MT"/>
              </a:rPr>
              <a:t>PARA</a:t>
            </a:r>
            <a:r>
              <a:rPr sz="800" spc="15" dirty="0">
                <a:solidFill>
                  <a:srgbClr val="0B572D"/>
                </a:solidFill>
                <a:latin typeface="Arial MT"/>
                <a:cs typeface="Arial MT"/>
              </a:rPr>
              <a:t> </a:t>
            </a:r>
            <a:r>
              <a:rPr sz="800" spc="10" dirty="0">
                <a:solidFill>
                  <a:srgbClr val="0B572D"/>
                </a:solidFill>
                <a:latin typeface="Arial MT"/>
                <a:cs typeface="Arial MT"/>
              </a:rPr>
              <a:t>EMPRESAS EMPRESAS</a:t>
            </a:r>
            <a:endParaRPr sz="800">
              <a:latin typeface="Arial MT"/>
              <a:cs typeface="Arial MT"/>
            </a:endParaRPr>
          </a:p>
        </p:txBody>
      </p:sp>
      <p:sp>
        <p:nvSpPr>
          <p:cNvPr id="4" name="object 4"/>
          <p:cNvSpPr txBox="1">
            <a:spLocks noGrp="1"/>
          </p:cNvSpPr>
          <p:nvPr>
            <p:ph type="title"/>
          </p:nvPr>
        </p:nvSpPr>
        <p:spPr>
          <a:xfrm>
            <a:off x="666254" y="679149"/>
            <a:ext cx="6898005" cy="393065"/>
          </a:xfrm>
          <a:prstGeom prst="rect">
            <a:avLst/>
          </a:prstGeom>
        </p:spPr>
        <p:txBody>
          <a:bodyPr vert="horz" wrap="square" lIns="0" tIns="13970" rIns="0" bIns="0" rtlCol="0">
            <a:spAutoFit/>
          </a:bodyPr>
          <a:lstStyle/>
          <a:p>
            <a:pPr marL="12700">
              <a:lnSpc>
                <a:spcPct val="100000"/>
              </a:lnSpc>
              <a:spcBef>
                <a:spcPts val="110"/>
              </a:spcBef>
            </a:pPr>
            <a:r>
              <a:rPr sz="2400" b="1" dirty="0">
                <a:solidFill>
                  <a:srgbClr val="FFFFFF"/>
                </a:solidFill>
                <a:latin typeface="Arial"/>
                <a:cs typeface="Arial"/>
              </a:rPr>
              <a:t>6.</a:t>
            </a:r>
            <a:r>
              <a:rPr sz="2400" b="1" spc="5" dirty="0">
                <a:solidFill>
                  <a:srgbClr val="FFFFFF"/>
                </a:solidFill>
                <a:latin typeface="Arial"/>
                <a:cs typeface="Arial"/>
              </a:rPr>
              <a:t> </a:t>
            </a:r>
            <a:r>
              <a:rPr sz="2400" b="1" dirty="0">
                <a:solidFill>
                  <a:srgbClr val="FFFFFF"/>
                </a:solidFill>
                <a:latin typeface="Arial"/>
                <a:cs typeface="Arial"/>
              </a:rPr>
              <a:t>Alinear</a:t>
            </a:r>
            <a:r>
              <a:rPr sz="2400" b="1" spc="10" dirty="0">
                <a:solidFill>
                  <a:srgbClr val="FFFFFF"/>
                </a:solidFill>
                <a:latin typeface="Arial"/>
                <a:cs typeface="Arial"/>
              </a:rPr>
              <a:t> </a:t>
            </a:r>
            <a:r>
              <a:rPr sz="2400" b="1" dirty="0">
                <a:solidFill>
                  <a:srgbClr val="FFFFFF"/>
                </a:solidFill>
                <a:latin typeface="Arial"/>
                <a:cs typeface="Arial"/>
              </a:rPr>
              <a:t>las</a:t>
            </a:r>
            <a:r>
              <a:rPr sz="2400" b="1" spc="10" dirty="0">
                <a:solidFill>
                  <a:srgbClr val="FFFFFF"/>
                </a:solidFill>
                <a:latin typeface="Arial"/>
                <a:cs typeface="Arial"/>
              </a:rPr>
              <a:t> </a:t>
            </a:r>
            <a:r>
              <a:rPr sz="2400" b="1" dirty="0">
                <a:solidFill>
                  <a:srgbClr val="FFFFFF"/>
                </a:solidFill>
                <a:latin typeface="Arial"/>
                <a:cs typeface="Arial"/>
              </a:rPr>
              <a:t>estrategias</a:t>
            </a:r>
            <a:r>
              <a:rPr sz="2400" b="1" spc="10" dirty="0">
                <a:solidFill>
                  <a:srgbClr val="FFFFFF"/>
                </a:solidFill>
                <a:latin typeface="Arial"/>
                <a:cs typeface="Arial"/>
              </a:rPr>
              <a:t> </a:t>
            </a:r>
            <a:r>
              <a:rPr sz="2400" b="1" spc="5" dirty="0">
                <a:solidFill>
                  <a:srgbClr val="FFFFFF"/>
                </a:solidFill>
                <a:latin typeface="Arial"/>
                <a:cs typeface="Arial"/>
              </a:rPr>
              <a:t>comerciales </a:t>
            </a:r>
            <a:r>
              <a:rPr sz="2400" b="1" dirty="0">
                <a:solidFill>
                  <a:srgbClr val="FFFFFF"/>
                </a:solidFill>
                <a:latin typeface="Arial"/>
                <a:cs typeface="Arial"/>
              </a:rPr>
              <a:t>centrales</a:t>
            </a:r>
            <a:endParaRPr sz="2400">
              <a:latin typeface="Arial"/>
              <a:cs typeface="Aria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192000" cy="6583680"/>
          </a:xfrm>
          <a:prstGeom prst="rect">
            <a:avLst/>
          </a:prstGeom>
        </p:spPr>
      </p:pic>
      <p:sp>
        <p:nvSpPr>
          <p:cNvPr id="3" name="object 3"/>
          <p:cNvSpPr txBox="1"/>
          <p:nvPr/>
        </p:nvSpPr>
        <p:spPr>
          <a:xfrm>
            <a:off x="469192" y="1137258"/>
            <a:ext cx="3412490" cy="2259330"/>
          </a:xfrm>
          <a:prstGeom prst="rect">
            <a:avLst/>
          </a:prstGeom>
        </p:spPr>
        <p:txBody>
          <a:bodyPr vert="horz" wrap="square" lIns="0" tIns="223520" rIns="0" bIns="0" rtlCol="0">
            <a:spAutoFit/>
          </a:bodyPr>
          <a:lstStyle/>
          <a:p>
            <a:pPr marL="38735">
              <a:lnSpc>
                <a:spcPct val="100000"/>
              </a:lnSpc>
              <a:spcBef>
                <a:spcPts val="1760"/>
              </a:spcBef>
            </a:pPr>
            <a:r>
              <a:rPr sz="2700" b="1" dirty="0">
                <a:solidFill>
                  <a:srgbClr val="0B572D"/>
                </a:solidFill>
                <a:latin typeface="Arial"/>
                <a:cs typeface="Arial"/>
              </a:rPr>
              <a:t>RECUERDA…</a:t>
            </a:r>
            <a:endParaRPr sz="2700" dirty="0">
              <a:latin typeface="Arial"/>
              <a:cs typeface="Arial"/>
            </a:endParaRPr>
          </a:p>
          <a:p>
            <a:pPr marL="12700" marR="5080" indent="8255">
              <a:lnSpc>
                <a:spcPct val="120000"/>
              </a:lnSpc>
              <a:spcBef>
                <a:spcPts val="1019"/>
              </a:spcBef>
            </a:pPr>
            <a:r>
              <a:rPr sz="2700" b="1" dirty="0">
                <a:solidFill>
                  <a:srgbClr val="83BA41"/>
                </a:solidFill>
                <a:latin typeface="Arial"/>
                <a:cs typeface="Arial"/>
              </a:rPr>
              <a:t>¡ La compra </a:t>
            </a:r>
            <a:r>
              <a:rPr sz="2700" b="1" spc="5" dirty="0">
                <a:solidFill>
                  <a:srgbClr val="83BA41"/>
                </a:solidFill>
                <a:latin typeface="Arial"/>
                <a:cs typeface="Arial"/>
              </a:rPr>
              <a:t> </a:t>
            </a:r>
            <a:r>
              <a:rPr sz="2700" b="1" dirty="0">
                <a:solidFill>
                  <a:srgbClr val="83BA41"/>
                </a:solidFill>
                <a:latin typeface="Arial"/>
                <a:cs typeface="Arial"/>
              </a:rPr>
              <a:t>sostenible comienza </a:t>
            </a:r>
            <a:r>
              <a:rPr sz="2700" b="1" spc="-740" dirty="0">
                <a:solidFill>
                  <a:srgbClr val="83BA41"/>
                </a:solidFill>
                <a:latin typeface="Arial"/>
                <a:cs typeface="Arial"/>
              </a:rPr>
              <a:t> </a:t>
            </a:r>
            <a:r>
              <a:rPr sz="2700" b="1" dirty="0">
                <a:solidFill>
                  <a:srgbClr val="83BA41"/>
                </a:solidFill>
                <a:latin typeface="Arial"/>
                <a:cs typeface="Arial"/>
              </a:rPr>
              <a:t>desde</a:t>
            </a:r>
            <a:r>
              <a:rPr sz="2700" b="1" spc="-10" dirty="0">
                <a:solidFill>
                  <a:srgbClr val="83BA41"/>
                </a:solidFill>
                <a:latin typeface="Arial"/>
                <a:cs typeface="Arial"/>
              </a:rPr>
              <a:t> </a:t>
            </a:r>
            <a:r>
              <a:rPr sz="2700" b="1" dirty="0">
                <a:solidFill>
                  <a:srgbClr val="83BA41"/>
                </a:solidFill>
                <a:latin typeface="Arial"/>
                <a:cs typeface="Arial"/>
              </a:rPr>
              <a:t>adentro!</a:t>
            </a:r>
            <a:endParaRPr sz="2700" dirty="0">
              <a:latin typeface="Arial"/>
              <a:cs typeface="Arial"/>
            </a:endParaRPr>
          </a:p>
        </p:txBody>
      </p:sp>
      <p:sp>
        <p:nvSpPr>
          <p:cNvPr id="4" name="object 4"/>
          <p:cNvSpPr txBox="1"/>
          <p:nvPr/>
        </p:nvSpPr>
        <p:spPr>
          <a:xfrm rot="10800000">
            <a:off x="11972739" y="4054933"/>
            <a:ext cx="21194" cy="6350"/>
          </a:xfrm>
          <a:prstGeom prst="rect">
            <a:avLst/>
          </a:prstGeom>
        </p:spPr>
        <p:txBody>
          <a:bodyPr vert="horz" wrap="square" lIns="0" tIns="2540" rIns="0" bIns="0" rtlCol="0">
            <a:spAutoFit/>
          </a:bodyPr>
          <a:lstStyle/>
          <a:p>
            <a:pPr>
              <a:lnSpc>
                <a:spcPct val="100000"/>
              </a:lnSpc>
              <a:spcBef>
                <a:spcPts val="20"/>
              </a:spcBef>
            </a:pPr>
            <a:r>
              <a:rPr sz="100" spc="-35" dirty="0">
                <a:latin typeface="Arial MT"/>
                <a:cs typeface="Arial MT"/>
              </a:rPr>
              <a:t>F</a:t>
            </a:r>
            <a:r>
              <a:rPr sz="100" b="1" spc="-35" dirty="0">
                <a:solidFill>
                  <a:srgbClr val="FFFFFF"/>
                </a:solidFill>
                <a:latin typeface="Arial"/>
                <a:cs typeface="Arial"/>
              </a:rPr>
              <a:t>S</a:t>
            </a:r>
            <a:r>
              <a:rPr sz="100" spc="-20" dirty="0">
                <a:solidFill>
                  <a:srgbClr val="FFFFFF"/>
                </a:solidFill>
                <a:latin typeface="Arial MT"/>
                <a:cs typeface="Arial MT"/>
              </a:rPr>
              <a:t>PAR</a:t>
            </a:r>
            <a:r>
              <a:rPr sz="100" spc="-85" dirty="0">
                <a:solidFill>
                  <a:srgbClr val="FFFFFF"/>
                </a:solidFill>
                <a:latin typeface="Arial MT"/>
                <a:cs typeface="Arial MT"/>
              </a:rPr>
              <a:t>A</a:t>
            </a:r>
            <a:r>
              <a:rPr sz="100" b="1" spc="-30" dirty="0">
                <a:solidFill>
                  <a:srgbClr val="FFFFFF"/>
                </a:solidFill>
                <a:latin typeface="Arial"/>
                <a:cs typeface="Arial"/>
              </a:rPr>
              <a:t>E</a:t>
            </a:r>
            <a:r>
              <a:rPr sz="100" spc="-35" dirty="0">
                <a:latin typeface="Arial MT"/>
                <a:cs typeface="Arial MT"/>
              </a:rPr>
              <a:t>U</a:t>
            </a:r>
            <a:r>
              <a:rPr sz="100" b="1" spc="-45" dirty="0">
                <a:solidFill>
                  <a:srgbClr val="FFFFFF"/>
                </a:solidFill>
                <a:latin typeface="Arial"/>
                <a:cs typeface="Arial"/>
              </a:rPr>
              <a:t>O</a:t>
            </a:r>
            <a:r>
              <a:rPr sz="100" b="1" spc="-35" dirty="0">
                <a:solidFill>
                  <a:srgbClr val="FFFFFF"/>
                </a:solidFill>
                <a:latin typeface="Arial"/>
                <a:cs typeface="Arial"/>
              </a:rPr>
              <a:t>M</a:t>
            </a:r>
            <a:r>
              <a:rPr sz="100" spc="-30" dirty="0">
                <a:latin typeface="Arial MT"/>
                <a:cs typeface="Arial MT"/>
              </a:rPr>
              <a:t>T</a:t>
            </a:r>
            <a:r>
              <a:rPr sz="100" b="1" spc="-35" dirty="0">
                <a:solidFill>
                  <a:srgbClr val="FFFFFF"/>
                </a:solidFill>
                <a:latin typeface="Arial"/>
                <a:cs typeface="Arial"/>
              </a:rPr>
              <a:t>S</a:t>
            </a:r>
            <a:r>
              <a:rPr sz="100" b="1" spc="-20" dirty="0">
                <a:solidFill>
                  <a:srgbClr val="FFFFFF"/>
                </a:solidFill>
                <a:latin typeface="Arial"/>
                <a:cs typeface="Arial"/>
              </a:rPr>
              <a:t>PRESA</a:t>
            </a:r>
            <a:r>
              <a:rPr sz="100" b="1" spc="-110" dirty="0">
                <a:solidFill>
                  <a:srgbClr val="FFFFFF"/>
                </a:solidFill>
                <a:latin typeface="Arial"/>
                <a:cs typeface="Arial"/>
              </a:rPr>
              <a:t>S</a:t>
            </a:r>
            <a:r>
              <a:rPr sz="100" spc="-35" dirty="0">
                <a:latin typeface="Arial MT"/>
                <a:cs typeface="Arial MT"/>
              </a:rPr>
              <a:t>U</a:t>
            </a:r>
            <a:r>
              <a:rPr sz="100" b="1" spc="-25" dirty="0">
                <a:solidFill>
                  <a:srgbClr val="FFFFFF"/>
                </a:solidFill>
                <a:latin typeface="Arial"/>
                <a:cs typeface="Arial"/>
              </a:rPr>
              <a:t>T</a:t>
            </a:r>
            <a:r>
              <a:rPr sz="100" spc="-35" dirty="0">
                <a:latin typeface="Arial MT"/>
                <a:cs typeface="Arial MT"/>
              </a:rPr>
              <a:t>R</a:t>
            </a:r>
            <a:r>
              <a:rPr sz="100" b="1" spc="-25" dirty="0">
                <a:solidFill>
                  <a:srgbClr val="FFFFFF"/>
                </a:solidFill>
                <a:latin typeface="Arial"/>
                <a:cs typeface="Arial"/>
              </a:rPr>
              <a:t>E</a:t>
            </a:r>
            <a:r>
              <a:rPr sz="100" spc="-45" dirty="0">
                <a:latin typeface="Arial MT"/>
                <a:cs typeface="Arial MT"/>
              </a:rPr>
              <a:t>O</a:t>
            </a:r>
            <a:r>
              <a:rPr sz="100" b="1" spc="-25" dirty="0">
                <a:solidFill>
                  <a:srgbClr val="FFFFFF"/>
                </a:solidFill>
                <a:latin typeface="Arial"/>
                <a:cs typeface="Arial"/>
              </a:rPr>
              <a:t>N</a:t>
            </a:r>
            <a:r>
              <a:rPr sz="100" spc="-35" dirty="0">
                <a:latin typeface="Arial MT"/>
                <a:cs typeface="Arial MT"/>
              </a:rPr>
              <a:t>S</a:t>
            </a:r>
            <a:r>
              <a:rPr sz="100" b="1" spc="-20" dirty="0">
                <a:solidFill>
                  <a:srgbClr val="FFFFFF"/>
                </a:solidFill>
                <a:latin typeface="Arial"/>
                <a:cs typeface="Arial"/>
              </a:rPr>
              <a:t>IBLES</a:t>
            </a:r>
            <a:endParaRPr sz="100">
              <a:latin typeface="Arial"/>
              <a:cs typeface="Arial"/>
            </a:endParaRPr>
          </a:p>
        </p:txBody>
      </p:sp>
      <p:sp>
        <p:nvSpPr>
          <p:cNvPr id="5" name="object 5"/>
          <p:cNvSpPr txBox="1"/>
          <p:nvPr/>
        </p:nvSpPr>
        <p:spPr>
          <a:xfrm>
            <a:off x="5407515" y="274320"/>
            <a:ext cx="5923280" cy="5829994"/>
          </a:xfrm>
          <a:prstGeom prst="rect">
            <a:avLst/>
          </a:prstGeom>
        </p:spPr>
        <p:txBody>
          <a:bodyPr vert="horz" wrap="square" lIns="0" tIns="12700" rIns="0" bIns="0" rtlCol="0">
            <a:spAutoFit/>
          </a:bodyPr>
          <a:lstStyle/>
          <a:p>
            <a:pPr marL="15240" marR="5080" indent="3810">
              <a:lnSpc>
                <a:spcPts val="2300"/>
              </a:lnSpc>
              <a:spcBef>
                <a:spcPts val="100"/>
              </a:spcBef>
            </a:pPr>
            <a:r>
              <a:rPr sz="2000" spc="10" dirty="0">
                <a:solidFill>
                  <a:srgbClr val="212121"/>
                </a:solidFill>
                <a:latin typeface="Arial MT"/>
              </a:rPr>
              <a:t>Si bien es cierto que los proveedores pueden causar  problemas reales cuando se trata de sostenibilidad y  responsabilidad social corporativa, no son la única razón  por la que las cosas salen mal. Las iniciativas ecológicas  y la sustentabilidad mejorada comienzan desde adentro,</a:t>
            </a:r>
          </a:p>
          <a:p>
            <a:pPr marL="18415">
              <a:lnSpc>
                <a:spcPct val="100000"/>
              </a:lnSpc>
              <a:spcBef>
                <a:spcPts val="60"/>
              </a:spcBef>
            </a:pPr>
            <a:r>
              <a:rPr sz="2000" spc="10" dirty="0">
                <a:solidFill>
                  <a:srgbClr val="212121"/>
                </a:solidFill>
                <a:latin typeface="Arial MT"/>
              </a:rPr>
              <a:t>como parte de una estrategia comercial central.</a:t>
            </a:r>
          </a:p>
          <a:p>
            <a:pPr marL="15875" marR="73660" indent="-3810">
              <a:lnSpc>
                <a:spcPct val="106700"/>
              </a:lnSpc>
              <a:spcBef>
                <a:spcPts val="994"/>
              </a:spcBef>
            </a:pPr>
            <a:r>
              <a:rPr sz="2000" spc="10" dirty="0">
                <a:solidFill>
                  <a:srgbClr val="212121"/>
                </a:solidFill>
                <a:latin typeface="Arial MT"/>
              </a:rPr>
              <a:t>Estas mejores prácticas envían un mensaje claro de  que es importante establecer prácticas relevantes en un  nivel fundamental. El mejor lugar para comenzar es  educar y capacitar a los empleados, gerentes y socios  sobre lo que pueden hacer para contribuir y mantener la</a:t>
            </a:r>
          </a:p>
          <a:p>
            <a:pPr marL="23495" marR="8890">
              <a:lnSpc>
                <a:spcPct val="106700"/>
              </a:lnSpc>
            </a:pPr>
            <a:r>
              <a:rPr sz="2000" spc="10" dirty="0">
                <a:solidFill>
                  <a:srgbClr val="212121"/>
                </a:solidFill>
                <a:latin typeface="Arial MT"/>
              </a:rPr>
              <a:t>sustentabilidad. Luego pasa a estrategias más prácticas,  como incorporar iniciativas ecológicas internamente,  colaborar con proveedores ecológicos y continuar  evaluando la huella total de su negocio.</a:t>
            </a:r>
          </a:p>
        </p:txBody>
      </p:sp>
      <p:sp>
        <p:nvSpPr>
          <p:cNvPr id="6" name="object 6"/>
          <p:cNvSpPr txBox="1"/>
          <p:nvPr/>
        </p:nvSpPr>
        <p:spPr>
          <a:xfrm>
            <a:off x="7095028" y="5813625"/>
            <a:ext cx="2548255" cy="347980"/>
          </a:xfrm>
          <a:prstGeom prst="rect">
            <a:avLst/>
          </a:prstGeom>
        </p:spPr>
        <p:txBody>
          <a:bodyPr vert="horz" wrap="square" lIns="0" tIns="14604" rIns="0" bIns="0" rtlCol="0">
            <a:spAutoFit/>
          </a:bodyPr>
          <a:lstStyle/>
          <a:p>
            <a:pPr marL="12700">
              <a:lnSpc>
                <a:spcPct val="100000"/>
              </a:lnSpc>
              <a:spcBef>
                <a:spcPts val="114"/>
              </a:spcBef>
            </a:pPr>
            <a:r>
              <a:rPr sz="2100" b="1" spc="5" dirty="0">
                <a:solidFill>
                  <a:srgbClr val="0B572D"/>
                </a:solidFill>
                <a:latin typeface="Arial"/>
                <a:cs typeface="Arial"/>
              </a:rPr>
              <a:t>¡¡¡Puedes</a:t>
            </a:r>
            <a:r>
              <a:rPr sz="2100" b="1" spc="-50" dirty="0">
                <a:solidFill>
                  <a:srgbClr val="0B572D"/>
                </a:solidFill>
                <a:latin typeface="Arial"/>
                <a:cs typeface="Arial"/>
              </a:rPr>
              <a:t> </a:t>
            </a:r>
            <a:r>
              <a:rPr sz="2100" b="1" spc="5" dirty="0">
                <a:solidFill>
                  <a:srgbClr val="0B572D"/>
                </a:solidFill>
                <a:latin typeface="Arial"/>
                <a:cs typeface="Arial"/>
              </a:rPr>
              <a:t>hacerlo!!!</a:t>
            </a:r>
            <a:endParaRPr sz="2100">
              <a:latin typeface="Arial"/>
              <a:cs typeface="Arial"/>
            </a:endParaRPr>
          </a:p>
        </p:txBody>
      </p:sp>
      <p:pic>
        <p:nvPicPr>
          <p:cNvPr id="8" name="Imagen 7">
            <a:extLst>
              <a:ext uri="{FF2B5EF4-FFF2-40B4-BE49-F238E27FC236}">
                <a16:creationId xmlns:a16="http://schemas.microsoft.com/office/drawing/2014/main" id="{014AF638-2E33-D125-9431-D563410BD153}"/>
              </a:ext>
            </a:extLst>
          </p:cNvPr>
          <p:cNvPicPr>
            <a:picLocks noChangeAspect="1"/>
          </p:cNvPicPr>
          <p:nvPr/>
        </p:nvPicPr>
        <p:blipFill>
          <a:blip r:embed="rId3"/>
          <a:stretch>
            <a:fillRect/>
          </a:stretch>
        </p:blipFill>
        <p:spPr>
          <a:xfrm>
            <a:off x="11846634" y="2803068"/>
            <a:ext cx="294597" cy="3392075"/>
          </a:xfrm>
          <a:prstGeom prst="rect">
            <a:avLst/>
          </a:prstGeo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597545" y="0"/>
            <a:ext cx="9114274" cy="6858000"/>
          </a:xfrm>
          <a:prstGeom prst="rect">
            <a:avLst/>
          </a:prstGeom>
        </p:spPr>
      </p:pic>
      <p:sp>
        <p:nvSpPr>
          <p:cNvPr id="3" name="object 3"/>
          <p:cNvSpPr txBox="1"/>
          <p:nvPr/>
        </p:nvSpPr>
        <p:spPr>
          <a:xfrm>
            <a:off x="3957980" y="2076145"/>
            <a:ext cx="3494872" cy="1936299"/>
          </a:xfrm>
          <a:prstGeom prst="rect">
            <a:avLst/>
          </a:prstGeom>
        </p:spPr>
        <p:txBody>
          <a:bodyPr vert="horz" wrap="square" lIns="0" tIns="12065" rIns="0" bIns="0" rtlCol="0">
            <a:spAutoFit/>
          </a:bodyPr>
          <a:lstStyle/>
          <a:p>
            <a:pPr marL="473075" marR="298450" indent="-461009">
              <a:lnSpc>
                <a:spcPct val="132900"/>
              </a:lnSpc>
              <a:spcBef>
                <a:spcPts val="95"/>
              </a:spcBef>
            </a:pPr>
            <a:r>
              <a:rPr sz="3250" spc="20" dirty="0">
                <a:solidFill>
                  <a:srgbClr val="287238"/>
                </a:solidFill>
                <a:latin typeface="Arial MT"/>
                <a:cs typeface="Arial MT"/>
              </a:rPr>
              <a:t>¿</a:t>
            </a:r>
            <a:r>
              <a:rPr sz="3250" spc="20" dirty="0" err="1">
                <a:solidFill>
                  <a:srgbClr val="287238"/>
                </a:solidFill>
                <a:latin typeface="Arial MT"/>
                <a:cs typeface="Arial MT"/>
              </a:rPr>
              <a:t>Cómo</a:t>
            </a:r>
            <a:r>
              <a:rPr sz="3250" spc="20" dirty="0">
                <a:solidFill>
                  <a:srgbClr val="287238"/>
                </a:solidFill>
                <a:latin typeface="Arial MT"/>
                <a:cs typeface="Arial MT"/>
              </a:rPr>
              <a:t> </a:t>
            </a:r>
            <a:r>
              <a:rPr lang="es-ES" sz="3250" spc="20" dirty="0">
                <a:solidFill>
                  <a:srgbClr val="287238"/>
                </a:solidFill>
                <a:latin typeface="Arial MT"/>
                <a:cs typeface="Arial MT"/>
              </a:rPr>
              <a:t>te beneficiarás como </a:t>
            </a:r>
            <a:r>
              <a:rPr sz="3250" spc="15" dirty="0" err="1">
                <a:solidFill>
                  <a:srgbClr val="287238"/>
                </a:solidFill>
                <a:latin typeface="Arial MT"/>
                <a:cs typeface="Arial MT"/>
              </a:rPr>
              <a:t>pyme</a:t>
            </a:r>
            <a:r>
              <a:rPr sz="3250" spc="-35" dirty="0">
                <a:solidFill>
                  <a:srgbClr val="287238"/>
                </a:solidFill>
                <a:latin typeface="Arial MT"/>
                <a:cs typeface="Arial MT"/>
              </a:rPr>
              <a:t> </a:t>
            </a:r>
            <a:r>
              <a:rPr sz="3250" spc="15" dirty="0">
                <a:solidFill>
                  <a:srgbClr val="287238"/>
                </a:solidFill>
                <a:latin typeface="Arial MT"/>
                <a:cs typeface="Arial MT"/>
              </a:rPr>
              <a:t>?</a:t>
            </a:r>
            <a:endParaRPr sz="3250" dirty="0">
              <a:latin typeface="Arial MT"/>
              <a:cs typeface="Arial MT"/>
            </a:endParaRPr>
          </a:p>
        </p:txBody>
      </p:sp>
      <p:sp>
        <p:nvSpPr>
          <p:cNvPr id="4" name="object 4"/>
          <p:cNvSpPr txBox="1"/>
          <p:nvPr/>
        </p:nvSpPr>
        <p:spPr>
          <a:xfrm rot="10800000">
            <a:off x="11484171" y="4013255"/>
            <a:ext cx="21194" cy="6350"/>
          </a:xfrm>
          <a:prstGeom prst="rect">
            <a:avLst/>
          </a:prstGeom>
        </p:spPr>
        <p:txBody>
          <a:bodyPr vert="horz" wrap="square" lIns="0" tIns="2540" rIns="0" bIns="0" rtlCol="0">
            <a:spAutoFit/>
          </a:bodyPr>
          <a:lstStyle/>
          <a:p>
            <a:pPr>
              <a:lnSpc>
                <a:spcPct val="100000"/>
              </a:lnSpc>
              <a:spcBef>
                <a:spcPts val="20"/>
              </a:spcBef>
            </a:pPr>
            <a:r>
              <a:rPr sz="100" spc="-35" dirty="0">
                <a:latin typeface="Arial MT"/>
                <a:cs typeface="Arial MT"/>
              </a:rPr>
              <a:t>F</a:t>
            </a:r>
            <a:r>
              <a:rPr sz="100" b="1" spc="-35" dirty="0">
                <a:solidFill>
                  <a:srgbClr val="FFFFFF"/>
                </a:solidFill>
                <a:latin typeface="Arial"/>
                <a:cs typeface="Arial"/>
              </a:rPr>
              <a:t>S</a:t>
            </a:r>
            <a:r>
              <a:rPr sz="100" spc="-20" dirty="0">
                <a:solidFill>
                  <a:srgbClr val="FFFFFF"/>
                </a:solidFill>
                <a:latin typeface="Arial MT"/>
                <a:cs typeface="Arial MT"/>
              </a:rPr>
              <a:t>PAR</a:t>
            </a:r>
            <a:r>
              <a:rPr sz="100" spc="-85" dirty="0">
                <a:solidFill>
                  <a:srgbClr val="FFFFFF"/>
                </a:solidFill>
                <a:latin typeface="Arial MT"/>
                <a:cs typeface="Arial MT"/>
              </a:rPr>
              <a:t>A</a:t>
            </a:r>
            <a:r>
              <a:rPr sz="100" b="1" spc="-30" dirty="0">
                <a:solidFill>
                  <a:srgbClr val="FFFFFF"/>
                </a:solidFill>
                <a:latin typeface="Arial"/>
                <a:cs typeface="Arial"/>
              </a:rPr>
              <a:t>E</a:t>
            </a:r>
            <a:r>
              <a:rPr sz="100" spc="-35" dirty="0">
                <a:latin typeface="Arial MT"/>
                <a:cs typeface="Arial MT"/>
              </a:rPr>
              <a:t>U</a:t>
            </a:r>
            <a:r>
              <a:rPr sz="100" b="1" spc="-45" dirty="0">
                <a:solidFill>
                  <a:srgbClr val="FFFFFF"/>
                </a:solidFill>
                <a:latin typeface="Arial"/>
                <a:cs typeface="Arial"/>
              </a:rPr>
              <a:t>O</a:t>
            </a:r>
            <a:r>
              <a:rPr sz="100" b="1" spc="-35" dirty="0">
                <a:solidFill>
                  <a:srgbClr val="FFFFFF"/>
                </a:solidFill>
                <a:latin typeface="Arial"/>
                <a:cs typeface="Arial"/>
              </a:rPr>
              <a:t>M</a:t>
            </a:r>
            <a:r>
              <a:rPr sz="100" spc="-30" dirty="0">
                <a:latin typeface="Arial MT"/>
                <a:cs typeface="Arial MT"/>
              </a:rPr>
              <a:t>T</a:t>
            </a:r>
            <a:r>
              <a:rPr sz="100" b="1" spc="-35" dirty="0">
                <a:solidFill>
                  <a:srgbClr val="FFFFFF"/>
                </a:solidFill>
                <a:latin typeface="Arial"/>
                <a:cs typeface="Arial"/>
              </a:rPr>
              <a:t>S</a:t>
            </a:r>
            <a:r>
              <a:rPr sz="100" b="1" spc="-20" dirty="0">
                <a:solidFill>
                  <a:srgbClr val="FFFFFF"/>
                </a:solidFill>
                <a:latin typeface="Arial"/>
                <a:cs typeface="Arial"/>
              </a:rPr>
              <a:t>PRESA</a:t>
            </a:r>
            <a:r>
              <a:rPr sz="100" b="1" spc="-110" dirty="0">
                <a:solidFill>
                  <a:srgbClr val="FFFFFF"/>
                </a:solidFill>
                <a:latin typeface="Arial"/>
                <a:cs typeface="Arial"/>
              </a:rPr>
              <a:t>S</a:t>
            </a:r>
            <a:r>
              <a:rPr sz="100" spc="-35" dirty="0">
                <a:latin typeface="Arial MT"/>
                <a:cs typeface="Arial MT"/>
              </a:rPr>
              <a:t>U</a:t>
            </a:r>
            <a:r>
              <a:rPr sz="100" b="1" spc="-25" dirty="0">
                <a:solidFill>
                  <a:srgbClr val="FFFFFF"/>
                </a:solidFill>
                <a:latin typeface="Arial"/>
                <a:cs typeface="Arial"/>
              </a:rPr>
              <a:t>T</a:t>
            </a:r>
            <a:r>
              <a:rPr sz="100" spc="-35" dirty="0">
                <a:latin typeface="Arial MT"/>
                <a:cs typeface="Arial MT"/>
              </a:rPr>
              <a:t>R</a:t>
            </a:r>
            <a:r>
              <a:rPr sz="100" b="1" spc="-25" dirty="0">
                <a:solidFill>
                  <a:srgbClr val="FFFFFF"/>
                </a:solidFill>
                <a:latin typeface="Arial"/>
                <a:cs typeface="Arial"/>
              </a:rPr>
              <a:t>E</a:t>
            </a:r>
            <a:r>
              <a:rPr sz="100" spc="-45" dirty="0">
                <a:latin typeface="Arial MT"/>
                <a:cs typeface="Arial MT"/>
              </a:rPr>
              <a:t>O</a:t>
            </a:r>
            <a:r>
              <a:rPr sz="100" b="1" spc="-25" dirty="0">
                <a:solidFill>
                  <a:srgbClr val="FFFFFF"/>
                </a:solidFill>
                <a:latin typeface="Arial"/>
                <a:cs typeface="Arial"/>
              </a:rPr>
              <a:t>N</a:t>
            </a:r>
            <a:r>
              <a:rPr sz="100" spc="-35" dirty="0">
                <a:latin typeface="Arial MT"/>
                <a:cs typeface="Arial MT"/>
              </a:rPr>
              <a:t>S</a:t>
            </a:r>
            <a:r>
              <a:rPr sz="100" b="1" spc="-20" dirty="0">
                <a:solidFill>
                  <a:srgbClr val="FFFFFF"/>
                </a:solidFill>
                <a:latin typeface="Arial"/>
                <a:cs typeface="Arial"/>
              </a:rPr>
              <a:t>IBLES</a:t>
            </a:r>
            <a:endParaRPr sz="100">
              <a:latin typeface="Arial"/>
              <a:cs typeface="Arial"/>
            </a:endParaRPr>
          </a:p>
        </p:txBody>
      </p:sp>
      <p:sp>
        <p:nvSpPr>
          <p:cNvPr id="5" name="object 5"/>
          <p:cNvSpPr txBox="1">
            <a:spLocks noGrp="1"/>
          </p:cNvSpPr>
          <p:nvPr>
            <p:ph type="title"/>
          </p:nvPr>
        </p:nvSpPr>
        <p:spPr>
          <a:xfrm>
            <a:off x="5503555" y="1406039"/>
            <a:ext cx="1438275" cy="411480"/>
          </a:xfrm>
          <a:prstGeom prst="rect">
            <a:avLst/>
          </a:prstGeom>
        </p:spPr>
        <p:txBody>
          <a:bodyPr vert="horz" wrap="square" lIns="0" tIns="16510" rIns="0" bIns="0" rtlCol="0">
            <a:spAutoFit/>
          </a:bodyPr>
          <a:lstStyle/>
          <a:p>
            <a:pPr marL="12700">
              <a:lnSpc>
                <a:spcPct val="100000"/>
              </a:lnSpc>
              <a:spcBef>
                <a:spcPts val="130"/>
              </a:spcBef>
            </a:pPr>
            <a:r>
              <a:rPr sz="2500" spc="15" dirty="0">
                <a:solidFill>
                  <a:srgbClr val="83BA41"/>
                </a:solidFill>
              </a:rPr>
              <a:t>Sección</a:t>
            </a:r>
            <a:r>
              <a:rPr sz="2500" spc="-70" dirty="0">
                <a:solidFill>
                  <a:srgbClr val="83BA41"/>
                </a:solidFill>
              </a:rPr>
              <a:t> </a:t>
            </a:r>
            <a:r>
              <a:rPr sz="2500" spc="15" dirty="0">
                <a:solidFill>
                  <a:srgbClr val="83BA41"/>
                </a:solidFill>
              </a:rPr>
              <a:t>5</a:t>
            </a:r>
            <a:endParaRPr sz="2500"/>
          </a:p>
        </p:txBody>
      </p:sp>
      <p:pic>
        <p:nvPicPr>
          <p:cNvPr id="7" name="Imagen 6">
            <a:extLst>
              <a:ext uri="{FF2B5EF4-FFF2-40B4-BE49-F238E27FC236}">
                <a16:creationId xmlns:a16="http://schemas.microsoft.com/office/drawing/2014/main" id="{D7648B00-2D0E-ADA1-B3BD-D71AA8C12BAF}"/>
              </a:ext>
            </a:extLst>
          </p:cNvPr>
          <p:cNvPicPr>
            <a:picLocks noChangeAspect="1"/>
          </p:cNvPicPr>
          <p:nvPr/>
        </p:nvPicPr>
        <p:blipFill>
          <a:blip r:embed="rId3"/>
          <a:stretch>
            <a:fillRect/>
          </a:stretch>
        </p:blipFill>
        <p:spPr>
          <a:xfrm>
            <a:off x="11336872" y="2817668"/>
            <a:ext cx="294597" cy="3392075"/>
          </a:xfrm>
          <a:prstGeom prst="rect">
            <a:avLst/>
          </a:prstGeom>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1853587" cy="6254496"/>
          </a:xfrm>
          <a:prstGeom prst="rect">
            <a:avLst/>
          </a:prstGeom>
        </p:spPr>
      </p:pic>
      <p:sp>
        <p:nvSpPr>
          <p:cNvPr id="3" name="object 3"/>
          <p:cNvSpPr txBox="1"/>
          <p:nvPr/>
        </p:nvSpPr>
        <p:spPr>
          <a:xfrm>
            <a:off x="4906296" y="710654"/>
            <a:ext cx="6805692" cy="4662170"/>
          </a:xfrm>
          <a:prstGeom prst="rect">
            <a:avLst/>
          </a:prstGeom>
        </p:spPr>
        <p:txBody>
          <a:bodyPr vert="horz" wrap="square" lIns="0" tIns="3810" rIns="0" bIns="0" rtlCol="0">
            <a:spAutoFit/>
          </a:bodyPr>
          <a:lstStyle/>
          <a:p>
            <a:pPr marL="229870" marR="5080" indent="-208279">
              <a:lnSpc>
                <a:spcPct val="103800"/>
              </a:lnSpc>
              <a:spcBef>
                <a:spcPts val="30"/>
              </a:spcBef>
            </a:pPr>
            <a:r>
              <a:rPr sz="1850" spc="5" dirty="0">
                <a:solidFill>
                  <a:srgbClr val="FFFFFF"/>
                </a:solidFill>
                <a:latin typeface="Arial MT"/>
              </a:rPr>
              <a:t>Al comprometerse con adquisiciones sostenibles y tener la  capacidad de satisfacer las demandas de los mercados  emergentes , incluso mientras reduce las presiones de los  costos por la reducción del consumo de energía y la</a:t>
            </a:r>
          </a:p>
          <a:p>
            <a:pPr marL="230504" marR="5080" indent="1905">
              <a:lnSpc>
                <a:spcPts val="1900"/>
              </a:lnSpc>
              <a:spcBef>
                <a:spcPts val="415"/>
              </a:spcBef>
            </a:pPr>
            <a:r>
              <a:rPr sz="1850" spc="5" dirty="0">
                <a:solidFill>
                  <a:srgbClr val="FFFFFF"/>
                </a:solidFill>
                <a:latin typeface="Arial MT"/>
              </a:rPr>
              <a:t>generación de desechos, tiene estos 2 beneficios principales  que espera:</a:t>
            </a:r>
          </a:p>
          <a:p>
            <a:pPr marL="231140" indent="-219075">
              <a:lnSpc>
                <a:spcPts val="2950"/>
              </a:lnSpc>
              <a:spcBef>
                <a:spcPts val="1120"/>
              </a:spcBef>
              <a:buChar char="•"/>
              <a:tabLst>
                <a:tab pos="231775" algn="l"/>
              </a:tabLst>
            </a:pPr>
            <a:r>
              <a:rPr sz="1850" spc="5" dirty="0">
                <a:solidFill>
                  <a:srgbClr val="FFFFFF"/>
                </a:solidFill>
                <a:latin typeface="Arial MT"/>
              </a:rPr>
              <a:t>Su marca se diferenciaría de su</a:t>
            </a:r>
          </a:p>
          <a:p>
            <a:pPr marL="238125">
              <a:lnSpc>
                <a:spcPts val="1930"/>
              </a:lnSpc>
            </a:pPr>
            <a:r>
              <a:rPr sz="1850" spc="5" dirty="0">
                <a:solidFill>
                  <a:srgbClr val="FFFFFF"/>
                </a:solidFill>
                <a:latin typeface="Arial MT"/>
              </a:rPr>
              <a:t>competidores a medida que realiza compras sostenibles</a:t>
            </a:r>
          </a:p>
          <a:p>
            <a:pPr marL="229870" marR="481330" indent="14604">
              <a:lnSpc>
                <a:spcPct val="103800"/>
              </a:lnSpc>
            </a:pPr>
            <a:r>
              <a:rPr sz="1850" spc="5" dirty="0">
                <a:solidFill>
                  <a:srgbClr val="FFFFFF"/>
                </a:solidFill>
                <a:latin typeface="Arial MT"/>
              </a:rPr>
              <a:t>para desarrollar productos y servicios innovadores según  lo exijan sus clientes.</a:t>
            </a:r>
          </a:p>
          <a:p>
            <a:pPr marL="161925" marR="517525" indent="-161925">
              <a:lnSpc>
                <a:spcPct val="104800"/>
              </a:lnSpc>
              <a:spcBef>
                <a:spcPts val="900"/>
              </a:spcBef>
              <a:buChar char="•"/>
              <a:tabLst>
                <a:tab pos="161925" algn="l"/>
              </a:tabLst>
            </a:pPr>
            <a:r>
              <a:rPr sz="1850" spc="5" dirty="0">
                <a:solidFill>
                  <a:srgbClr val="FFFFFF"/>
                </a:solidFill>
                <a:latin typeface="Arial MT"/>
              </a:rPr>
              <a:t>El </a:t>
            </a:r>
            <a:r>
              <a:rPr sz="1850" spc="5" dirty="0">
                <a:solidFill>
                  <a:srgbClr val="FFFFFF"/>
                </a:solidFill>
                <a:latin typeface="Arial MT"/>
                <a:hlinkClick r:id="rId3">
                  <a:extLst>
                    <a:ext uri="{A12FA001-AC4F-418D-AE19-62706E023703}">
                      <ahyp:hlinkClr xmlns:ahyp="http://schemas.microsoft.com/office/drawing/2018/hyperlinkcolor" val="tx"/>
                    </a:ext>
                  </a:extLst>
                </a:hlinkClick>
              </a:rPr>
              <a:t>conocimiento </a:t>
            </a:r>
            <a:r>
              <a:rPr sz="1850" spc="5" dirty="0">
                <a:solidFill>
                  <a:srgbClr val="FFFFFF"/>
                </a:solidFill>
                <a:latin typeface="Arial MT"/>
              </a:rPr>
              <a:t>de su marca aumentaría y su  </a:t>
            </a:r>
            <a:r>
              <a:rPr sz="1850" spc="5" dirty="0">
                <a:solidFill>
                  <a:srgbClr val="FFFFFF"/>
                </a:solidFill>
                <a:latin typeface="Arial MT"/>
                <a:hlinkClick r:id="rId4">
                  <a:extLst>
                    <a:ext uri="{A12FA001-AC4F-418D-AE19-62706E023703}">
                      <ahyp:hlinkClr xmlns:ahyp="http://schemas.microsoft.com/office/drawing/2018/hyperlinkcolor" val="tx"/>
                    </a:ext>
                  </a:extLst>
                </a:hlinkClick>
              </a:rPr>
              <a:t>declaración de posicionamiento de marca </a:t>
            </a:r>
            <a:r>
              <a:rPr sz="1850" spc="5" dirty="0">
                <a:solidFill>
                  <a:srgbClr val="FFFFFF"/>
                </a:solidFill>
                <a:latin typeface="Arial MT"/>
              </a:rPr>
              <a:t>se  fortalecería. Sin embargo, esto requerirá una gestión de  riesgos adecuada y abordar las áreas débiles para evitar  escándalos y mala publicidad para su empresa.</a:t>
            </a:r>
          </a:p>
        </p:txBody>
      </p:sp>
      <p:sp>
        <p:nvSpPr>
          <p:cNvPr id="4" name="object 4"/>
          <p:cNvSpPr txBox="1"/>
          <p:nvPr/>
        </p:nvSpPr>
        <p:spPr>
          <a:xfrm>
            <a:off x="223062" y="1092837"/>
            <a:ext cx="4702899" cy="3064942"/>
          </a:xfrm>
          <a:prstGeom prst="rect">
            <a:avLst/>
          </a:prstGeom>
        </p:spPr>
        <p:txBody>
          <a:bodyPr vert="horz" wrap="square" lIns="0" tIns="11430" rIns="0" bIns="0" rtlCol="0">
            <a:spAutoFit/>
          </a:bodyPr>
          <a:lstStyle/>
          <a:p>
            <a:pPr marL="35560" marR="2306955" indent="2540">
              <a:lnSpc>
                <a:spcPct val="115799"/>
              </a:lnSpc>
              <a:spcBef>
                <a:spcPts val="90"/>
              </a:spcBef>
            </a:pPr>
            <a:r>
              <a:rPr sz="2800" b="1" spc="15" dirty="0" err="1">
                <a:solidFill>
                  <a:srgbClr val="83BA41"/>
                </a:solidFill>
                <a:latin typeface="Arial"/>
                <a:cs typeface="Arial"/>
              </a:rPr>
              <a:t>Máximos</a:t>
            </a:r>
            <a:r>
              <a:rPr sz="2800" b="1" spc="15" dirty="0">
                <a:solidFill>
                  <a:srgbClr val="83BA41"/>
                </a:solidFill>
                <a:latin typeface="Arial"/>
                <a:cs typeface="Arial"/>
              </a:rPr>
              <a:t> </a:t>
            </a:r>
            <a:r>
              <a:rPr sz="2800" b="1" spc="20" dirty="0">
                <a:solidFill>
                  <a:srgbClr val="83BA41"/>
                </a:solidFill>
                <a:latin typeface="Arial"/>
                <a:cs typeface="Arial"/>
              </a:rPr>
              <a:t> </a:t>
            </a:r>
            <a:r>
              <a:rPr sz="2800" b="1" spc="10" dirty="0" err="1">
                <a:solidFill>
                  <a:srgbClr val="83BA41"/>
                </a:solidFill>
                <a:latin typeface="Arial"/>
                <a:cs typeface="Arial"/>
              </a:rPr>
              <a:t>beneficios</a:t>
            </a:r>
            <a:r>
              <a:rPr lang="es-ES" sz="2800" b="1" spc="10" dirty="0">
                <a:solidFill>
                  <a:srgbClr val="83BA41"/>
                </a:solidFill>
                <a:latin typeface="Arial"/>
                <a:cs typeface="Arial"/>
              </a:rPr>
              <a:t> </a:t>
            </a:r>
            <a:r>
              <a:rPr sz="2800" b="1" spc="15" dirty="0" err="1">
                <a:solidFill>
                  <a:srgbClr val="83BA41"/>
                </a:solidFill>
                <a:latin typeface="Arial"/>
                <a:cs typeface="Arial"/>
              </a:rPr>
              <a:t>cuando</a:t>
            </a:r>
            <a:r>
              <a:rPr sz="2800" b="1" spc="15" dirty="0">
                <a:solidFill>
                  <a:srgbClr val="83BA41"/>
                </a:solidFill>
                <a:latin typeface="Arial"/>
                <a:cs typeface="Arial"/>
              </a:rPr>
              <a:t> </a:t>
            </a:r>
            <a:r>
              <a:rPr sz="2800" b="1" spc="10" dirty="0">
                <a:solidFill>
                  <a:srgbClr val="83BA41"/>
                </a:solidFill>
                <a:latin typeface="Arial"/>
                <a:cs typeface="Arial"/>
              </a:rPr>
              <a:t>se </a:t>
            </a:r>
            <a:r>
              <a:rPr sz="2800" b="1" spc="15" dirty="0">
                <a:solidFill>
                  <a:srgbClr val="83BA41"/>
                </a:solidFill>
                <a:latin typeface="Arial"/>
                <a:cs typeface="Arial"/>
              </a:rPr>
              <a:t> </a:t>
            </a:r>
            <a:r>
              <a:rPr sz="2800" b="1" spc="15" dirty="0" err="1">
                <a:solidFill>
                  <a:srgbClr val="83BA41"/>
                </a:solidFill>
                <a:latin typeface="Arial"/>
                <a:cs typeface="Arial"/>
              </a:rPr>
              <a:t>compro</a:t>
            </a:r>
            <a:r>
              <a:rPr lang="es-ES" sz="2800" b="1" spc="15" dirty="0">
                <a:solidFill>
                  <a:srgbClr val="83BA41"/>
                </a:solidFill>
                <a:latin typeface="Arial"/>
                <a:cs typeface="Arial"/>
              </a:rPr>
              <a:t>m</a:t>
            </a:r>
            <a:r>
              <a:rPr sz="2800" b="1" spc="15" dirty="0" err="1">
                <a:solidFill>
                  <a:srgbClr val="83BA41"/>
                </a:solidFill>
                <a:latin typeface="Arial"/>
                <a:cs typeface="Arial"/>
              </a:rPr>
              <a:t>ete</a:t>
            </a:r>
            <a:endParaRPr sz="2800" dirty="0">
              <a:latin typeface="Arial"/>
              <a:cs typeface="Arial"/>
            </a:endParaRPr>
          </a:p>
          <a:p>
            <a:pPr marL="35560">
              <a:lnSpc>
                <a:spcPct val="100000"/>
              </a:lnSpc>
              <a:spcBef>
                <a:spcPts val="1030"/>
              </a:spcBef>
            </a:pPr>
            <a:r>
              <a:rPr sz="2800" b="1" spc="15" dirty="0">
                <a:solidFill>
                  <a:srgbClr val="83BA41"/>
                </a:solidFill>
                <a:latin typeface="Arial"/>
                <a:cs typeface="Arial"/>
              </a:rPr>
              <a:t>con</a:t>
            </a:r>
            <a:r>
              <a:rPr sz="2800" b="1" spc="-30" dirty="0">
                <a:solidFill>
                  <a:srgbClr val="83BA41"/>
                </a:solidFill>
                <a:latin typeface="Arial"/>
                <a:cs typeface="Arial"/>
              </a:rPr>
              <a:t> </a:t>
            </a:r>
            <a:r>
              <a:rPr sz="2800" b="1" spc="10" dirty="0">
                <a:solidFill>
                  <a:srgbClr val="83BA41"/>
                </a:solidFill>
                <a:latin typeface="Arial"/>
                <a:cs typeface="Arial"/>
              </a:rPr>
              <a:t>estrategias</a:t>
            </a:r>
            <a:endParaRPr sz="2800" dirty="0">
              <a:latin typeface="Arial"/>
              <a:cs typeface="Arial"/>
            </a:endParaRPr>
          </a:p>
          <a:p>
            <a:pPr marL="24130">
              <a:lnSpc>
                <a:spcPct val="100000"/>
              </a:lnSpc>
              <a:spcBef>
                <a:spcPts val="535"/>
              </a:spcBef>
            </a:pPr>
            <a:r>
              <a:rPr sz="2800" b="1" spc="15" dirty="0">
                <a:solidFill>
                  <a:srgbClr val="83BA41"/>
                </a:solidFill>
                <a:latin typeface="Arial"/>
                <a:cs typeface="Arial"/>
              </a:rPr>
              <a:t>de</a:t>
            </a:r>
            <a:r>
              <a:rPr sz="2800" b="1" spc="-25" dirty="0">
                <a:solidFill>
                  <a:srgbClr val="83BA41"/>
                </a:solidFill>
                <a:latin typeface="Arial"/>
                <a:cs typeface="Arial"/>
              </a:rPr>
              <a:t> </a:t>
            </a:r>
            <a:r>
              <a:rPr sz="2800" b="1" spc="15" dirty="0">
                <a:solidFill>
                  <a:srgbClr val="83BA41"/>
                </a:solidFill>
                <a:latin typeface="Arial"/>
                <a:cs typeface="Arial"/>
              </a:rPr>
              <a:t>compras</a:t>
            </a:r>
            <a:r>
              <a:rPr sz="2800" b="1" spc="-25" dirty="0">
                <a:solidFill>
                  <a:srgbClr val="83BA41"/>
                </a:solidFill>
                <a:latin typeface="Arial"/>
                <a:cs typeface="Arial"/>
              </a:rPr>
              <a:t> </a:t>
            </a:r>
            <a:r>
              <a:rPr sz="2800" b="1" spc="10" dirty="0">
                <a:solidFill>
                  <a:srgbClr val="83BA41"/>
                </a:solidFill>
                <a:latin typeface="Arial"/>
                <a:cs typeface="Arial"/>
              </a:rPr>
              <a:t>sostenibles</a:t>
            </a:r>
            <a:endParaRPr sz="2800" dirty="0">
              <a:latin typeface="Arial"/>
              <a:cs typeface="Arial"/>
            </a:endParaRPr>
          </a:p>
        </p:txBody>
      </p:sp>
      <p:sp>
        <p:nvSpPr>
          <p:cNvPr id="5" name="object 5"/>
          <p:cNvSpPr txBox="1"/>
          <p:nvPr/>
        </p:nvSpPr>
        <p:spPr>
          <a:xfrm>
            <a:off x="8370619" y="6415582"/>
            <a:ext cx="2820670" cy="150495"/>
          </a:xfrm>
          <a:prstGeom prst="rect">
            <a:avLst/>
          </a:prstGeom>
        </p:spPr>
        <p:txBody>
          <a:bodyPr vert="horz" wrap="square" lIns="0" tIns="15240" rIns="0" bIns="0" rtlCol="0">
            <a:spAutoFit/>
          </a:bodyPr>
          <a:lstStyle/>
          <a:p>
            <a:pPr marL="12700">
              <a:lnSpc>
                <a:spcPct val="100000"/>
              </a:lnSpc>
              <a:spcBef>
                <a:spcPts val="120"/>
              </a:spcBef>
            </a:pPr>
            <a:r>
              <a:rPr sz="800" spc="10" dirty="0">
                <a:latin typeface="Arial MT"/>
                <a:cs typeface="Arial MT"/>
              </a:rPr>
              <a:t>FUTUROS </a:t>
            </a:r>
            <a:r>
              <a:rPr sz="800" b="1" spc="10" dirty="0">
                <a:solidFill>
                  <a:srgbClr val="0B572D"/>
                </a:solidFill>
                <a:latin typeface="Arial"/>
                <a:cs typeface="Arial"/>
              </a:rPr>
              <a:t>SOSTENIBLES </a:t>
            </a:r>
            <a:r>
              <a:rPr sz="800" spc="10" dirty="0">
                <a:solidFill>
                  <a:srgbClr val="0B572D"/>
                </a:solidFill>
                <a:latin typeface="Arial MT"/>
                <a:cs typeface="Arial MT"/>
              </a:rPr>
              <a:t>PARA</a:t>
            </a:r>
            <a:r>
              <a:rPr sz="800" spc="15" dirty="0">
                <a:solidFill>
                  <a:srgbClr val="0B572D"/>
                </a:solidFill>
                <a:latin typeface="Arial MT"/>
                <a:cs typeface="Arial MT"/>
              </a:rPr>
              <a:t> </a:t>
            </a:r>
            <a:r>
              <a:rPr sz="800" spc="10" dirty="0">
                <a:solidFill>
                  <a:srgbClr val="0B572D"/>
                </a:solidFill>
                <a:latin typeface="Arial MT"/>
                <a:cs typeface="Arial MT"/>
              </a:rPr>
              <a:t>EMPRESAS EMPRESAS</a:t>
            </a:r>
            <a:endParaRPr sz="800">
              <a:latin typeface="Arial MT"/>
              <a:cs typeface="Arial MT"/>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365851" y="36576"/>
            <a:ext cx="11826148" cy="6405372"/>
          </a:xfrm>
          <a:prstGeom prst="rect">
            <a:avLst/>
          </a:prstGeom>
        </p:spPr>
      </p:pic>
      <p:sp>
        <p:nvSpPr>
          <p:cNvPr id="3" name="object 3"/>
          <p:cNvSpPr txBox="1"/>
          <p:nvPr/>
        </p:nvSpPr>
        <p:spPr>
          <a:xfrm>
            <a:off x="867409" y="2362155"/>
            <a:ext cx="2672204" cy="2094484"/>
          </a:xfrm>
          <a:prstGeom prst="rect">
            <a:avLst/>
          </a:prstGeom>
        </p:spPr>
        <p:txBody>
          <a:bodyPr vert="horz" wrap="square" lIns="0" tIns="87630" rIns="0" bIns="0" rtlCol="0">
            <a:spAutoFit/>
          </a:bodyPr>
          <a:lstStyle/>
          <a:p>
            <a:pPr marL="29845">
              <a:lnSpc>
                <a:spcPct val="100000"/>
              </a:lnSpc>
              <a:spcBef>
                <a:spcPts val="690"/>
              </a:spcBef>
            </a:pPr>
            <a:r>
              <a:rPr sz="3000" b="1" dirty="0">
                <a:solidFill>
                  <a:srgbClr val="A1CC3A"/>
                </a:solidFill>
                <a:latin typeface="Arial"/>
                <a:cs typeface="Arial"/>
              </a:rPr>
              <a:t>Controladores para</a:t>
            </a:r>
          </a:p>
          <a:p>
            <a:pPr marL="29845" marR="220345" indent="-17780">
              <a:lnSpc>
                <a:spcPct val="120100"/>
              </a:lnSpc>
              <a:spcBef>
                <a:spcPts val="235"/>
              </a:spcBef>
            </a:pPr>
            <a:r>
              <a:rPr lang="es-ES" sz="3000" b="1" dirty="0">
                <a:solidFill>
                  <a:srgbClr val="A1CC3A"/>
                </a:solidFill>
                <a:latin typeface="Arial"/>
                <a:cs typeface="Arial"/>
              </a:rPr>
              <a:t>Compras Sostenibles</a:t>
            </a:r>
            <a:endParaRPr sz="3000" b="1" dirty="0">
              <a:solidFill>
                <a:srgbClr val="A1CC3A"/>
              </a:solidFill>
              <a:latin typeface="Arial"/>
              <a:cs typeface="Arial"/>
            </a:endParaRPr>
          </a:p>
        </p:txBody>
      </p:sp>
      <p:sp>
        <p:nvSpPr>
          <p:cNvPr id="5" name="object 5"/>
          <p:cNvSpPr txBox="1"/>
          <p:nvPr/>
        </p:nvSpPr>
        <p:spPr>
          <a:xfrm>
            <a:off x="7601524" y="2093790"/>
            <a:ext cx="1538190" cy="834203"/>
          </a:xfrm>
          <a:prstGeom prst="rect">
            <a:avLst/>
          </a:prstGeom>
        </p:spPr>
        <p:txBody>
          <a:bodyPr vert="horz" wrap="square" lIns="0" tIns="12065" rIns="0" bIns="0" rtlCol="0">
            <a:spAutoFit/>
          </a:bodyPr>
          <a:lstStyle/>
          <a:p>
            <a:pPr marL="12700" marR="5080" indent="69215" algn="ctr">
              <a:lnSpc>
                <a:spcPct val="109100"/>
              </a:lnSpc>
              <a:spcBef>
                <a:spcPts val="95"/>
              </a:spcBef>
            </a:pPr>
            <a:r>
              <a:rPr lang="es-ES" sz="1650" b="1" spc="5" dirty="0">
                <a:solidFill>
                  <a:srgbClr val="0B572D"/>
                </a:solidFill>
                <a:latin typeface="Arial"/>
                <a:cs typeface="Arial"/>
              </a:rPr>
              <a:t>Controladores para Compra</a:t>
            </a:r>
          </a:p>
          <a:p>
            <a:pPr marL="12700" marR="5080" indent="69215" algn="ctr">
              <a:lnSpc>
                <a:spcPct val="109100"/>
              </a:lnSpc>
              <a:spcBef>
                <a:spcPts val="95"/>
              </a:spcBef>
            </a:pPr>
            <a:r>
              <a:rPr lang="es-ES" sz="1650" b="1" spc="5" dirty="0">
                <a:solidFill>
                  <a:srgbClr val="0B572D"/>
                </a:solidFill>
                <a:latin typeface="Arial"/>
                <a:cs typeface="Arial"/>
              </a:rPr>
              <a:t>Sostenible</a:t>
            </a:r>
            <a:endParaRPr lang="es-ES" sz="1650" dirty="0">
              <a:latin typeface="Arial"/>
              <a:cs typeface="Arial"/>
            </a:endParaRPr>
          </a:p>
        </p:txBody>
      </p:sp>
      <p:sp>
        <p:nvSpPr>
          <p:cNvPr id="6" name="object 6"/>
          <p:cNvSpPr txBox="1"/>
          <p:nvPr/>
        </p:nvSpPr>
        <p:spPr>
          <a:xfrm>
            <a:off x="5808033" y="3409397"/>
            <a:ext cx="941783" cy="296235"/>
          </a:xfrm>
          <a:prstGeom prst="rect">
            <a:avLst/>
          </a:prstGeom>
        </p:spPr>
        <p:txBody>
          <a:bodyPr vert="horz" wrap="square" lIns="0" tIns="13970" rIns="0" bIns="0" rtlCol="0">
            <a:spAutoFit/>
          </a:bodyPr>
          <a:lstStyle/>
          <a:p>
            <a:pPr marL="12700" algn="ctr">
              <a:lnSpc>
                <a:spcPts val="1105"/>
              </a:lnSpc>
            </a:pPr>
            <a:r>
              <a:rPr sz="1200" b="1" spc="20" dirty="0" err="1">
                <a:solidFill>
                  <a:srgbClr val="FFFFFF"/>
                </a:solidFill>
                <a:latin typeface="Arial"/>
                <a:cs typeface="Arial"/>
              </a:rPr>
              <a:t>Reducción</a:t>
            </a:r>
            <a:r>
              <a:rPr lang="es-ES" sz="1200" b="1" spc="20" dirty="0">
                <a:solidFill>
                  <a:srgbClr val="FFFFFF"/>
                </a:solidFill>
                <a:latin typeface="Arial"/>
                <a:cs typeface="Arial"/>
              </a:rPr>
              <a:t> de Costes</a:t>
            </a:r>
            <a:endParaRPr sz="1200" dirty="0">
              <a:latin typeface="Arial"/>
              <a:cs typeface="Arial"/>
            </a:endParaRPr>
          </a:p>
        </p:txBody>
      </p:sp>
      <p:sp>
        <p:nvSpPr>
          <p:cNvPr id="7" name="object 7"/>
          <p:cNvSpPr txBox="1"/>
          <p:nvPr/>
        </p:nvSpPr>
        <p:spPr>
          <a:xfrm>
            <a:off x="9975363" y="3409397"/>
            <a:ext cx="859786" cy="352661"/>
          </a:xfrm>
          <a:prstGeom prst="rect">
            <a:avLst/>
          </a:prstGeom>
        </p:spPr>
        <p:txBody>
          <a:bodyPr vert="horz" wrap="square" lIns="0" tIns="13970" rIns="0" bIns="0" rtlCol="0">
            <a:spAutoFit/>
          </a:bodyPr>
          <a:lstStyle/>
          <a:p>
            <a:pPr marL="44450">
              <a:lnSpc>
                <a:spcPct val="100000"/>
              </a:lnSpc>
              <a:spcBef>
                <a:spcPts val="5"/>
              </a:spcBef>
            </a:pPr>
            <a:r>
              <a:rPr sz="1100" b="1" spc="5" dirty="0" err="1">
                <a:solidFill>
                  <a:srgbClr val="FFFFFF"/>
                </a:solidFill>
                <a:latin typeface="Arial"/>
                <a:cs typeface="Arial"/>
              </a:rPr>
              <a:t>Crecimiento</a:t>
            </a:r>
            <a:r>
              <a:rPr lang="es-ES" sz="1100" b="1" spc="5" dirty="0">
                <a:solidFill>
                  <a:srgbClr val="FFFFFF"/>
                </a:solidFill>
                <a:latin typeface="Arial"/>
                <a:cs typeface="Arial"/>
              </a:rPr>
              <a:t> de Ingresos</a:t>
            </a:r>
            <a:endParaRPr sz="1100" b="1" spc="5" dirty="0">
              <a:solidFill>
                <a:srgbClr val="FFFFFF"/>
              </a:solidFill>
              <a:latin typeface="Arial"/>
              <a:cs typeface="Arial"/>
            </a:endParaRPr>
          </a:p>
        </p:txBody>
      </p:sp>
      <p:sp>
        <p:nvSpPr>
          <p:cNvPr id="8" name="object 8"/>
          <p:cNvSpPr txBox="1"/>
          <p:nvPr/>
        </p:nvSpPr>
        <p:spPr>
          <a:xfrm>
            <a:off x="7952131" y="4887865"/>
            <a:ext cx="836976" cy="295594"/>
          </a:xfrm>
          <a:prstGeom prst="rect">
            <a:avLst/>
          </a:prstGeom>
        </p:spPr>
        <p:txBody>
          <a:bodyPr vert="horz" wrap="square" lIns="0" tIns="13335" rIns="0" bIns="0" rtlCol="0">
            <a:spAutoFit/>
          </a:bodyPr>
          <a:lstStyle/>
          <a:p>
            <a:pPr marL="12700">
              <a:lnSpc>
                <a:spcPts val="1135"/>
              </a:lnSpc>
            </a:pPr>
            <a:r>
              <a:rPr sz="1100" b="1" spc="5" dirty="0" err="1">
                <a:solidFill>
                  <a:srgbClr val="FFFFFF"/>
                </a:solidFill>
                <a:latin typeface="Arial"/>
                <a:cs typeface="Arial"/>
              </a:rPr>
              <a:t>Reducción</a:t>
            </a:r>
            <a:r>
              <a:rPr lang="es-ES" sz="1100" b="1" spc="5" dirty="0">
                <a:solidFill>
                  <a:srgbClr val="FFFFFF"/>
                </a:solidFill>
                <a:latin typeface="Arial"/>
                <a:cs typeface="Arial"/>
              </a:rPr>
              <a:t> de Riesgos</a:t>
            </a:r>
            <a:endParaRPr sz="1100" dirty="0">
              <a:latin typeface="Arial"/>
              <a:cs typeface="Arial"/>
            </a:endParaRPr>
          </a:p>
        </p:txBody>
      </p:sp>
      <p:sp>
        <p:nvSpPr>
          <p:cNvPr id="9" name="object 9"/>
          <p:cNvSpPr txBox="1"/>
          <p:nvPr/>
        </p:nvSpPr>
        <p:spPr>
          <a:xfrm>
            <a:off x="8370619" y="6388138"/>
            <a:ext cx="2973070" cy="330200"/>
          </a:xfrm>
          <a:prstGeom prst="rect">
            <a:avLst/>
          </a:prstGeom>
        </p:spPr>
        <p:txBody>
          <a:bodyPr vert="horz" wrap="square" lIns="0" tIns="42545" rIns="0" bIns="0" rtlCol="0">
            <a:spAutoFit/>
          </a:bodyPr>
          <a:lstStyle/>
          <a:p>
            <a:pPr marL="12700">
              <a:lnSpc>
                <a:spcPct val="100000"/>
              </a:lnSpc>
              <a:spcBef>
                <a:spcPts val="335"/>
              </a:spcBef>
            </a:pPr>
            <a:r>
              <a:rPr sz="800" spc="10" dirty="0">
                <a:latin typeface="Arial MT"/>
                <a:cs typeface="Arial MT"/>
              </a:rPr>
              <a:t>FUTUROS</a:t>
            </a:r>
            <a:endParaRPr sz="800">
              <a:latin typeface="Arial MT"/>
              <a:cs typeface="Arial MT"/>
            </a:endParaRPr>
          </a:p>
          <a:p>
            <a:pPr marL="165100">
              <a:lnSpc>
                <a:spcPct val="100000"/>
              </a:lnSpc>
              <a:spcBef>
                <a:spcPts val="240"/>
              </a:spcBef>
            </a:pPr>
            <a:r>
              <a:rPr sz="800" spc="10" dirty="0">
                <a:latin typeface="Arial MT"/>
                <a:cs typeface="Arial MT"/>
              </a:rPr>
              <a:t>FUTUROS </a:t>
            </a:r>
            <a:r>
              <a:rPr sz="800" b="1" spc="10" dirty="0">
                <a:solidFill>
                  <a:srgbClr val="0B572D"/>
                </a:solidFill>
                <a:latin typeface="Arial"/>
                <a:cs typeface="Arial"/>
              </a:rPr>
              <a:t>SOSTENIBLES </a:t>
            </a:r>
            <a:r>
              <a:rPr sz="800" spc="10" dirty="0">
                <a:solidFill>
                  <a:srgbClr val="0B572D"/>
                </a:solidFill>
                <a:latin typeface="Arial MT"/>
                <a:cs typeface="Arial MT"/>
              </a:rPr>
              <a:t>PARA</a:t>
            </a:r>
            <a:r>
              <a:rPr sz="800" spc="15" dirty="0">
                <a:solidFill>
                  <a:srgbClr val="0B572D"/>
                </a:solidFill>
                <a:latin typeface="Arial MT"/>
                <a:cs typeface="Arial MT"/>
              </a:rPr>
              <a:t> </a:t>
            </a:r>
            <a:r>
              <a:rPr sz="800" spc="10" dirty="0">
                <a:solidFill>
                  <a:srgbClr val="0B572D"/>
                </a:solidFill>
                <a:latin typeface="Arial MT"/>
                <a:cs typeface="Arial MT"/>
              </a:rPr>
              <a:t>EMPRESAS EMPRESAS</a:t>
            </a:r>
            <a:endParaRPr sz="800">
              <a:latin typeface="Arial MT"/>
              <a:cs typeface="Arial MT"/>
            </a:endParaRPr>
          </a:p>
        </p:txBody>
      </p:sp>
      <p:sp>
        <p:nvSpPr>
          <p:cNvPr id="10" name="object 10"/>
          <p:cNvSpPr txBox="1"/>
          <p:nvPr/>
        </p:nvSpPr>
        <p:spPr>
          <a:xfrm>
            <a:off x="115974" y="29383"/>
            <a:ext cx="1220470" cy="129539"/>
          </a:xfrm>
          <a:prstGeom prst="rect">
            <a:avLst/>
          </a:prstGeom>
        </p:spPr>
        <p:txBody>
          <a:bodyPr vert="horz" wrap="square" lIns="0" tIns="16510" rIns="0" bIns="0" rtlCol="0">
            <a:spAutoFit/>
          </a:bodyPr>
          <a:lstStyle/>
          <a:p>
            <a:pPr marL="12700">
              <a:lnSpc>
                <a:spcPct val="100000"/>
              </a:lnSpc>
              <a:spcBef>
                <a:spcPts val="130"/>
              </a:spcBef>
            </a:pPr>
            <a:r>
              <a:rPr sz="650" spc="-5" dirty="0">
                <a:latin typeface="Lucida Sans Unicode"/>
                <a:cs typeface="Lucida Sans Unicode"/>
              </a:rPr>
              <a:t>Machine</a:t>
            </a:r>
            <a:r>
              <a:rPr sz="650" spc="-30" dirty="0">
                <a:latin typeface="Lucida Sans Unicode"/>
                <a:cs typeface="Lucida Sans Unicode"/>
              </a:rPr>
              <a:t> </a:t>
            </a:r>
            <a:r>
              <a:rPr sz="650" spc="-5" dirty="0">
                <a:latin typeface="Lucida Sans Unicode"/>
                <a:cs typeface="Lucida Sans Unicode"/>
              </a:rPr>
              <a:t>Translated</a:t>
            </a:r>
            <a:r>
              <a:rPr sz="650" spc="-30" dirty="0">
                <a:latin typeface="Lucida Sans Unicode"/>
                <a:cs typeface="Lucida Sans Unicode"/>
              </a:rPr>
              <a:t> </a:t>
            </a:r>
            <a:r>
              <a:rPr sz="650" spc="-5" dirty="0">
                <a:latin typeface="Lucida Sans Unicode"/>
                <a:cs typeface="Lucida Sans Unicode"/>
              </a:rPr>
              <a:t>by</a:t>
            </a:r>
            <a:r>
              <a:rPr sz="650" spc="-25" dirty="0">
                <a:latin typeface="Lucida Sans Unicode"/>
                <a:cs typeface="Lucida Sans Unicode"/>
              </a:rPr>
              <a:t> </a:t>
            </a:r>
            <a:r>
              <a:rPr sz="650" spc="-5" dirty="0">
                <a:latin typeface="Lucida Sans Unicode"/>
                <a:cs typeface="Lucida Sans Unicode"/>
              </a:rPr>
              <a:t>Google</a:t>
            </a:r>
            <a:endParaRPr sz="650">
              <a:latin typeface="Lucida Sans Unicode"/>
              <a:cs typeface="Lucida Sans Unicode"/>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28005"/>
            <a:ext cx="12192000" cy="6583680"/>
          </a:xfrm>
          <a:prstGeom prst="rect">
            <a:avLst/>
          </a:prstGeom>
        </p:spPr>
      </p:pic>
      <p:sp>
        <p:nvSpPr>
          <p:cNvPr id="3" name="object 3"/>
          <p:cNvSpPr txBox="1"/>
          <p:nvPr/>
        </p:nvSpPr>
        <p:spPr>
          <a:xfrm>
            <a:off x="684834" y="1294552"/>
            <a:ext cx="3107055" cy="414655"/>
          </a:xfrm>
          <a:prstGeom prst="rect">
            <a:avLst/>
          </a:prstGeom>
        </p:spPr>
        <p:txBody>
          <a:bodyPr vert="horz" wrap="square" lIns="0" tIns="12700" rIns="0" bIns="0" rtlCol="0">
            <a:spAutoFit/>
          </a:bodyPr>
          <a:lstStyle/>
          <a:p>
            <a:pPr marL="12700">
              <a:lnSpc>
                <a:spcPct val="100000"/>
              </a:lnSpc>
              <a:spcBef>
                <a:spcPts val="100"/>
              </a:spcBef>
            </a:pPr>
            <a:r>
              <a:rPr sz="2550" b="1" dirty="0">
                <a:solidFill>
                  <a:srgbClr val="83BA41"/>
                </a:solidFill>
                <a:latin typeface="Arial"/>
                <a:cs typeface="Arial"/>
              </a:rPr>
              <a:t>Reducción</a:t>
            </a:r>
            <a:r>
              <a:rPr sz="2550" b="1" spc="-35" dirty="0">
                <a:solidFill>
                  <a:srgbClr val="83BA41"/>
                </a:solidFill>
                <a:latin typeface="Arial"/>
                <a:cs typeface="Arial"/>
              </a:rPr>
              <a:t> </a:t>
            </a:r>
            <a:r>
              <a:rPr sz="2550" b="1" dirty="0">
                <a:solidFill>
                  <a:srgbClr val="83BA41"/>
                </a:solidFill>
                <a:latin typeface="Arial"/>
                <a:cs typeface="Arial"/>
              </a:rPr>
              <a:t>de</a:t>
            </a:r>
            <a:r>
              <a:rPr sz="2550" b="1" spc="-30" dirty="0">
                <a:solidFill>
                  <a:srgbClr val="83BA41"/>
                </a:solidFill>
                <a:latin typeface="Arial"/>
                <a:cs typeface="Arial"/>
              </a:rPr>
              <a:t> </a:t>
            </a:r>
            <a:r>
              <a:rPr sz="2550" b="1" dirty="0">
                <a:solidFill>
                  <a:srgbClr val="83BA41"/>
                </a:solidFill>
                <a:latin typeface="Arial"/>
                <a:cs typeface="Arial"/>
              </a:rPr>
              <a:t>costo</a:t>
            </a:r>
            <a:endParaRPr sz="2550">
              <a:latin typeface="Arial"/>
              <a:cs typeface="Arial"/>
            </a:endParaRPr>
          </a:p>
        </p:txBody>
      </p:sp>
      <p:sp>
        <p:nvSpPr>
          <p:cNvPr id="4" name="object 4"/>
          <p:cNvSpPr txBox="1"/>
          <p:nvPr/>
        </p:nvSpPr>
        <p:spPr>
          <a:xfrm rot="10800000">
            <a:off x="11972739" y="4054933"/>
            <a:ext cx="21194" cy="6350"/>
          </a:xfrm>
          <a:prstGeom prst="rect">
            <a:avLst/>
          </a:prstGeom>
        </p:spPr>
        <p:txBody>
          <a:bodyPr vert="horz" wrap="square" lIns="0" tIns="2540" rIns="0" bIns="0" rtlCol="0">
            <a:spAutoFit/>
          </a:bodyPr>
          <a:lstStyle/>
          <a:p>
            <a:pPr>
              <a:lnSpc>
                <a:spcPct val="100000"/>
              </a:lnSpc>
              <a:spcBef>
                <a:spcPts val="20"/>
              </a:spcBef>
            </a:pPr>
            <a:r>
              <a:rPr sz="100" spc="-35" dirty="0">
                <a:latin typeface="Arial MT"/>
                <a:cs typeface="Arial MT"/>
              </a:rPr>
              <a:t>F</a:t>
            </a:r>
            <a:r>
              <a:rPr sz="100" b="1" spc="-35" dirty="0">
                <a:solidFill>
                  <a:srgbClr val="FFFFFF"/>
                </a:solidFill>
                <a:latin typeface="Arial"/>
                <a:cs typeface="Arial"/>
              </a:rPr>
              <a:t>S</a:t>
            </a:r>
            <a:r>
              <a:rPr sz="100" spc="-20" dirty="0">
                <a:solidFill>
                  <a:srgbClr val="FFFFFF"/>
                </a:solidFill>
                <a:latin typeface="Arial MT"/>
                <a:cs typeface="Arial MT"/>
              </a:rPr>
              <a:t>PAR</a:t>
            </a:r>
            <a:r>
              <a:rPr sz="100" spc="-85" dirty="0">
                <a:solidFill>
                  <a:srgbClr val="FFFFFF"/>
                </a:solidFill>
                <a:latin typeface="Arial MT"/>
                <a:cs typeface="Arial MT"/>
              </a:rPr>
              <a:t>A</a:t>
            </a:r>
            <a:r>
              <a:rPr sz="100" b="1" spc="-30" dirty="0">
                <a:solidFill>
                  <a:srgbClr val="FFFFFF"/>
                </a:solidFill>
                <a:latin typeface="Arial"/>
                <a:cs typeface="Arial"/>
              </a:rPr>
              <a:t>E</a:t>
            </a:r>
            <a:r>
              <a:rPr sz="100" spc="-35" dirty="0">
                <a:latin typeface="Arial MT"/>
                <a:cs typeface="Arial MT"/>
              </a:rPr>
              <a:t>U</a:t>
            </a:r>
            <a:r>
              <a:rPr sz="100" b="1" spc="-45" dirty="0">
                <a:solidFill>
                  <a:srgbClr val="FFFFFF"/>
                </a:solidFill>
                <a:latin typeface="Arial"/>
                <a:cs typeface="Arial"/>
              </a:rPr>
              <a:t>O</a:t>
            </a:r>
            <a:r>
              <a:rPr sz="100" b="1" spc="-35" dirty="0">
                <a:solidFill>
                  <a:srgbClr val="FFFFFF"/>
                </a:solidFill>
                <a:latin typeface="Arial"/>
                <a:cs typeface="Arial"/>
              </a:rPr>
              <a:t>M</a:t>
            </a:r>
            <a:r>
              <a:rPr sz="100" spc="-30" dirty="0">
                <a:latin typeface="Arial MT"/>
                <a:cs typeface="Arial MT"/>
              </a:rPr>
              <a:t>T</a:t>
            </a:r>
            <a:r>
              <a:rPr sz="100" b="1" spc="-35" dirty="0">
                <a:solidFill>
                  <a:srgbClr val="FFFFFF"/>
                </a:solidFill>
                <a:latin typeface="Arial"/>
                <a:cs typeface="Arial"/>
              </a:rPr>
              <a:t>S</a:t>
            </a:r>
            <a:r>
              <a:rPr sz="100" b="1" spc="-20" dirty="0">
                <a:solidFill>
                  <a:srgbClr val="FFFFFF"/>
                </a:solidFill>
                <a:latin typeface="Arial"/>
                <a:cs typeface="Arial"/>
              </a:rPr>
              <a:t>PRESA</a:t>
            </a:r>
            <a:r>
              <a:rPr sz="100" b="1" spc="-110" dirty="0">
                <a:solidFill>
                  <a:srgbClr val="FFFFFF"/>
                </a:solidFill>
                <a:latin typeface="Arial"/>
                <a:cs typeface="Arial"/>
              </a:rPr>
              <a:t>S</a:t>
            </a:r>
            <a:r>
              <a:rPr sz="100" spc="-35" dirty="0">
                <a:latin typeface="Arial MT"/>
                <a:cs typeface="Arial MT"/>
              </a:rPr>
              <a:t>U</a:t>
            </a:r>
            <a:r>
              <a:rPr sz="100" b="1" spc="-25" dirty="0">
                <a:solidFill>
                  <a:srgbClr val="FFFFFF"/>
                </a:solidFill>
                <a:latin typeface="Arial"/>
                <a:cs typeface="Arial"/>
              </a:rPr>
              <a:t>T</a:t>
            </a:r>
            <a:r>
              <a:rPr sz="100" spc="-35" dirty="0">
                <a:latin typeface="Arial MT"/>
                <a:cs typeface="Arial MT"/>
              </a:rPr>
              <a:t>R</a:t>
            </a:r>
            <a:r>
              <a:rPr sz="100" b="1" spc="-25" dirty="0">
                <a:solidFill>
                  <a:srgbClr val="FFFFFF"/>
                </a:solidFill>
                <a:latin typeface="Arial"/>
                <a:cs typeface="Arial"/>
              </a:rPr>
              <a:t>E</a:t>
            </a:r>
            <a:r>
              <a:rPr sz="100" spc="-45" dirty="0">
                <a:latin typeface="Arial MT"/>
                <a:cs typeface="Arial MT"/>
              </a:rPr>
              <a:t>O</a:t>
            </a:r>
            <a:r>
              <a:rPr sz="100" b="1" spc="-25" dirty="0">
                <a:solidFill>
                  <a:srgbClr val="FFFFFF"/>
                </a:solidFill>
                <a:latin typeface="Arial"/>
                <a:cs typeface="Arial"/>
              </a:rPr>
              <a:t>N</a:t>
            </a:r>
            <a:r>
              <a:rPr sz="100" spc="-35" dirty="0">
                <a:latin typeface="Arial MT"/>
                <a:cs typeface="Arial MT"/>
              </a:rPr>
              <a:t>S</a:t>
            </a:r>
            <a:r>
              <a:rPr sz="100" b="1" spc="-20" dirty="0">
                <a:solidFill>
                  <a:srgbClr val="FFFFFF"/>
                </a:solidFill>
                <a:latin typeface="Arial"/>
                <a:cs typeface="Arial"/>
              </a:rPr>
              <a:t>IBLES</a:t>
            </a:r>
            <a:endParaRPr sz="100">
              <a:latin typeface="Arial"/>
              <a:cs typeface="Arial"/>
            </a:endParaRPr>
          </a:p>
        </p:txBody>
      </p:sp>
      <p:sp>
        <p:nvSpPr>
          <p:cNvPr id="5" name="object 5"/>
          <p:cNvSpPr txBox="1">
            <a:spLocks noGrp="1"/>
          </p:cNvSpPr>
          <p:nvPr>
            <p:ph type="title"/>
          </p:nvPr>
        </p:nvSpPr>
        <p:spPr>
          <a:xfrm>
            <a:off x="5292640" y="165051"/>
            <a:ext cx="5650663" cy="5858100"/>
          </a:xfrm>
          <a:prstGeom prst="rect">
            <a:avLst/>
          </a:prstGeom>
        </p:spPr>
        <p:txBody>
          <a:bodyPr vert="horz" wrap="square" lIns="0" tIns="60092" rIns="0" bIns="0" rtlCol="0">
            <a:spAutoFit/>
          </a:bodyPr>
          <a:lstStyle/>
          <a:p>
            <a:pPr marL="20955" marR="5080" indent="-8890">
              <a:lnSpc>
                <a:spcPct val="123500"/>
              </a:lnSpc>
              <a:spcBef>
                <a:spcPts val="90"/>
              </a:spcBef>
            </a:pPr>
            <a:r>
              <a:rPr spc="10" dirty="0">
                <a:solidFill>
                  <a:srgbClr val="212121"/>
                </a:solidFill>
                <a:ea typeface="+mn-ea"/>
                <a:cs typeface="+mn-cs"/>
              </a:rPr>
              <a:t>Seguir prácticas y decisiones de adquisición sostenibles  conducirá a una reducción en el costo total de</a:t>
            </a:r>
            <a:r>
              <a:rPr lang="es-ES" spc="10" dirty="0">
                <a:solidFill>
                  <a:srgbClr val="212121"/>
                </a:solidFill>
                <a:ea typeface="+mn-ea"/>
                <a:cs typeface="+mn-cs"/>
              </a:rPr>
              <a:t> propiedad. Esto se logra mediante la reducción de los  costos de energía, la reducción del exceso de  especificaciones, la reducción del consumo y la reducción  de los costos de cumplimiento social y ambiental.</a:t>
            </a:r>
            <a:br>
              <a:rPr lang="es-ES" spc="10" dirty="0">
                <a:solidFill>
                  <a:srgbClr val="212121"/>
                </a:solidFill>
                <a:ea typeface="+mn-ea"/>
                <a:cs typeface="+mn-cs"/>
              </a:rPr>
            </a:br>
            <a:br>
              <a:rPr lang="es-ES" spc="10" dirty="0">
                <a:solidFill>
                  <a:srgbClr val="212121"/>
                </a:solidFill>
                <a:ea typeface="+mn-ea"/>
                <a:cs typeface="+mn-cs"/>
              </a:rPr>
            </a:br>
            <a:r>
              <a:rPr lang="es-ES" spc="10" dirty="0">
                <a:solidFill>
                  <a:srgbClr val="212121"/>
                </a:solidFill>
                <a:ea typeface="+mn-ea"/>
                <a:cs typeface="+mn-cs"/>
              </a:rPr>
              <a:t>Por ejemplo…Evitar costos de energía.</a:t>
            </a:r>
            <a:br>
              <a:rPr lang="es-ES" spc="10" dirty="0">
                <a:solidFill>
                  <a:srgbClr val="212121"/>
                </a:solidFill>
                <a:ea typeface="+mn-ea"/>
                <a:cs typeface="+mn-cs"/>
              </a:rPr>
            </a:br>
            <a:r>
              <a:rPr lang="es-ES" spc="10" dirty="0">
                <a:solidFill>
                  <a:srgbClr val="212121"/>
                </a:solidFill>
                <a:ea typeface="+mn-ea"/>
                <a:cs typeface="+mn-cs"/>
              </a:rPr>
              <a:t>La adquisición sostenible se basa en máquinas,  sistemas y equipos que consumen la menor cantidad  de energía y generan la menor cantidad de desechos.</a:t>
            </a:r>
            <a:br>
              <a:rPr lang="es-ES" spc="10" dirty="0">
                <a:solidFill>
                  <a:srgbClr val="212121"/>
                </a:solidFill>
                <a:ea typeface="+mn-ea"/>
                <a:cs typeface="+mn-cs"/>
              </a:rPr>
            </a:br>
            <a:r>
              <a:rPr lang="es-ES" spc="10" dirty="0">
                <a:solidFill>
                  <a:srgbClr val="212121"/>
                </a:solidFill>
                <a:ea typeface="+mn-ea"/>
                <a:cs typeface="+mn-cs"/>
              </a:rPr>
              <a:t>La adquisición sostenible busca reducir el consumo  de energía y las emisiones de energía, evitando así  los altos costos asociados con la degradación  ambiental.</a:t>
            </a:r>
            <a:br>
              <a:rPr lang="es-ES" sz="1750" dirty="0">
                <a:latin typeface="Arial MT"/>
                <a:cs typeface="Arial MT"/>
              </a:rPr>
            </a:br>
            <a:endParaRPr sz="1750" dirty="0"/>
          </a:p>
        </p:txBody>
      </p:sp>
      <p:pic>
        <p:nvPicPr>
          <p:cNvPr id="8" name="Imagen 7">
            <a:extLst>
              <a:ext uri="{FF2B5EF4-FFF2-40B4-BE49-F238E27FC236}">
                <a16:creationId xmlns:a16="http://schemas.microsoft.com/office/drawing/2014/main" id="{37145C6C-FCCB-A379-3EFB-D50012E5D1DB}"/>
              </a:ext>
            </a:extLst>
          </p:cNvPr>
          <p:cNvPicPr>
            <a:picLocks noChangeAspect="1"/>
          </p:cNvPicPr>
          <p:nvPr/>
        </p:nvPicPr>
        <p:blipFill>
          <a:blip r:embed="rId3"/>
          <a:stretch>
            <a:fillRect/>
          </a:stretch>
        </p:blipFill>
        <p:spPr>
          <a:xfrm>
            <a:off x="11825440" y="2817668"/>
            <a:ext cx="294597" cy="3392075"/>
          </a:xfrm>
          <a:prstGeom prst="rect">
            <a:avLst/>
          </a:prstGeom>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192000" cy="6583680"/>
          </a:xfrm>
          <a:prstGeom prst="rect">
            <a:avLst/>
          </a:prstGeom>
        </p:spPr>
      </p:pic>
      <p:sp>
        <p:nvSpPr>
          <p:cNvPr id="3" name="object 3"/>
          <p:cNvSpPr txBox="1"/>
          <p:nvPr/>
        </p:nvSpPr>
        <p:spPr>
          <a:xfrm>
            <a:off x="1101672" y="1242085"/>
            <a:ext cx="3028950" cy="752129"/>
          </a:xfrm>
          <a:prstGeom prst="rect">
            <a:avLst/>
          </a:prstGeom>
        </p:spPr>
        <p:txBody>
          <a:bodyPr vert="horz" wrap="square" lIns="0" tIns="13335" rIns="0" bIns="0" rtlCol="0">
            <a:spAutoFit/>
          </a:bodyPr>
          <a:lstStyle/>
          <a:p>
            <a:pPr marL="12700">
              <a:lnSpc>
                <a:spcPct val="100000"/>
              </a:lnSpc>
              <a:spcBef>
                <a:spcPts val="105"/>
              </a:spcBef>
            </a:pPr>
            <a:r>
              <a:rPr sz="2400" b="1" dirty="0">
                <a:solidFill>
                  <a:srgbClr val="83BA41"/>
                </a:solidFill>
                <a:latin typeface="Arial"/>
                <a:cs typeface="Arial"/>
              </a:rPr>
              <a:t>La</a:t>
            </a:r>
            <a:r>
              <a:rPr sz="2400" b="1" spc="-15" dirty="0">
                <a:solidFill>
                  <a:srgbClr val="83BA41"/>
                </a:solidFill>
                <a:latin typeface="Arial"/>
                <a:cs typeface="Arial"/>
              </a:rPr>
              <a:t> </a:t>
            </a:r>
            <a:r>
              <a:rPr sz="2400" b="1" dirty="0">
                <a:solidFill>
                  <a:srgbClr val="83BA41"/>
                </a:solidFill>
                <a:latin typeface="Arial"/>
                <a:cs typeface="Arial"/>
              </a:rPr>
              <a:t>reducción</a:t>
            </a:r>
            <a:r>
              <a:rPr sz="2400" b="1" spc="-10" dirty="0">
                <a:solidFill>
                  <a:srgbClr val="83BA41"/>
                </a:solidFill>
                <a:latin typeface="Arial"/>
                <a:cs typeface="Arial"/>
              </a:rPr>
              <a:t> </a:t>
            </a:r>
            <a:r>
              <a:rPr sz="2400" b="1" dirty="0">
                <a:solidFill>
                  <a:srgbClr val="83BA41"/>
                </a:solidFill>
                <a:latin typeface="Arial"/>
                <a:cs typeface="Arial"/>
              </a:rPr>
              <a:t>de</a:t>
            </a:r>
            <a:r>
              <a:rPr sz="2400" b="1" spc="-15" dirty="0">
                <a:solidFill>
                  <a:srgbClr val="83BA41"/>
                </a:solidFill>
                <a:latin typeface="Arial"/>
                <a:cs typeface="Arial"/>
              </a:rPr>
              <a:t> </a:t>
            </a:r>
            <a:r>
              <a:rPr sz="2400" b="1" dirty="0">
                <a:solidFill>
                  <a:srgbClr val="83BA41"/>
                </a:solidFill>
                <a:latin typeface="Arial"/>
                <a:cs typeface="Arial"/>
              </a:rPr>
              <a:t>riesgos</a:t>
            </a:r>
            <a:endParaRPr sz="2400" dirty="0">
              <a:latin typeface="Arial"/>
              <a:cs typeface="Arial"/>
            </a:endParaRPr>
          </a:p>
        </p:txBody>
      </p:sp>
      <p:sp>
        <p:nvSpPr>
          <p:cNvPr id="4" name="object 4"/>
          <p:cNvSpPr txBox="1"/>
          <p:nvPr/>
        </p:nvSpPr>
        <p:spPr>
          <a:xfrm rot="10800000">
            <a:off x="11972739" y="4054933"/>
            <a:ext cx="21194" cy="6350"/>
          </a:xfrm>
          <a:prstGeom prst="rect">
            <a:avLst/>
          </a:prstGeom>
        </p:spPr>
        <p:txBody>
          <a:bodyPr vert="horz" wrap="square" lIns="0" tIns="2540" rIns="0" bIns="0" rtlCol="0">
            <a:spAutoFit/>
          </a:bodyPr>
          <a:lstStyle/>
          <a:p>
            <a:pPr>
              <a:lnSpc>
                <a:spcPct val="100000"/>
              </a:lnSpc>
              <a:spcBef>
                <a:spcPts val="20"/>
              </a:spcBef>
            </a:pPr>
            <a:r>
              <a:rPr sz="100" spc="-35" dirty="0">
                <a:latin typeface="Arial MT"/>
                <a:cs typeface="Arial MT"/>
              </a:rPr>
              <a:t>F</a:t>
            </a:r>
            <a:r>
              <a:rPr sz="100" b="1" spc="-35" dirty="0">
                <a:solidFill>
                  <a:srgbClr val="FFFFFF"/>
                </a:solidFill>
                <a:latin typeface="Arial"/>
                <a:cs typeface="Arial"/>
              </a:rPr>
              <a:t>S</a:t>
            </a:r>
            <a:r>
              <a:rPr sz="100" spc="-20" dirty="0">
                <a:solidFill>
                  <a:srgbClr val="FFFFFF"/>
                </a:solidFill>
                <a:latin typeface="Arial MT"/>
                <a:cs typeface="Arial MT"/>
              </a:rPr>
              <a:t>PAR</a:t>
            </a:r>
            <a:r>
              <a:rPr sz="100" spc="-85" dirty="0">
                <a:solidFill>
                  <a:srgbClr val="FFFFFF"/>
                </a:solidFill>
                <a:latin typeface="Arial MT"/>
                <a:cs typeface="Arial MT"/>
              </a:rPr>
              <a:t>A</a:t>
            </a:r>
            <a:r>
              <a:rPr sz="100" b="1" spc="-30" dirty="0">
                <a:solidFill>
                  <a:srgbClr val="FFFFFF"/>
                </a:solidFill>
                <a:latin typeface="Arial"/>
                <a:cs typeface="Arial"/>
              </a:rPr>
              <a:t>E</a:t>
            </a:r>
            <a:r>
              <a:rPr sz="100" spc="-35" dirty="0">
                <a:latin typeface="Arial MT"/>
                <a:cs typeface="Arial MT"/>
              </a:rPr>
              <a:t>U</a:t>
            </a:r>
            <a:r>
              <a:rPr sz="100" b="1" spc="-45" dirty="0">
                <a:solidFill>
                  <a:srgbClr val="FFFFFF"/>
                </a:solidFill>
                <a:latin typeface="Arial"/>
                <a:cs typeface="Arial"/>
              </a:rPr>
              <a:t>O</a:t>
            </a:r>
            <a:r>
              <a:rPr sz="100" b="1" spc="-35" dirty="0">
                <a:solidFill>
                  <a:srgbClr val="FFFFFF"/>
                </a:solidFill>
                <a:latin typeface="Arial"/>
                <a:cs typeface="Arial"/>
              </a:rPr>
              <a:t>M</a:t>
            </a:r>
            <a:r>
              <a:rPr sz="100" spc="-30" dirty="0">
                <a:latin typeface="Arial MT"/>
                <a:cs typeface="Arial MT"/>
              </a:rPr>
              <a:t>T</a:t>
            </a:r>
            <a:r>
              <a:rPr sz="100" b="1" spc="-35" dirty="0">
                <a:solidFill>
                  <a:srgbClr val="FFFFFF"/>
                </a:solidFill>
                <a:latin typeface="Arial"/>
                <a:cs typeface="Arial"/>
              </a:rPr>
              <a:t>S</a:t>
            </a:r>
            <a:r>
              <a:rPr sz="100" b="1" spc="-20" dirty="0">
                <a:solidFill>
                  <a:srgbClr val="FFFFFF"/>
                </a:solidFill>
                <a:latin typeface="Arial"/>
                <a:cs typeface="Arial"/>
              </a:rPr>
              <a:t>PRESA</a:t>
            </a:r>
            <a:r>
              <a:rPr sz="100" b="1" spc="-110" dirty="0">
                <a:solidFill>
                  <a:srgbClr val="FFFFFF"/>
                </a:solidFill>
                <a:latin typeface="Arial"/>
                <a:cs typeface="Arial"/>
              </a:rPr>
              <a:t>S</a:t>
            </a:r>
            <a:r>
              <a:rPr sz="100" spc="-35" dirty="0">
                <a:latin typeface="Arial MT"/>
                <a:cs typeface="Arial MT"/>
              </a:rPr>
              <a:t>U</a:t>
            </a:r>
            <a:r>
              <a:rPr sz="100" b="1" spc="-25" dirty="0">
                <a:solidFill>
                  <a:srgbClr val="FFFFFF"/>
                </a:solidFill>
                <a:latin typeface="Arial"/>
                <a:cs typeface="Arial"/>
              </a:rPr>
              <a:t>T</a:t>
            </a:r>
            <a:r>
              <a:rPr sz="100" spc="-35" dirty="0">
                <a:latin typeface="Arial MT"/>
                <a:cs typeface="Arial MT"/>
              </a:rPr>
              <a:t>R</a:t>
            </a:r>
            <a:r>
              <a:rPr sz="100" b="1" spc="-25" dirty="0">
                <a:solidFill>
                  <a:srgbClr val="FFFFFF"/>
                </a:solidFill>
                <a:latin typeface="Arial"/>
                <a:cs typeface="Arial"/>
              </a:rPr>
              <a:t>E</a:t>
            </a:r>
            <a:r>
              <a:rPr sz="100" spc="-45" dirty="0">
                <a:latin typeface="Arial MT"/>
                <a:cs typeface="Arial MT"/>
              </a:rPr>
              <a:t>O</a:t>
            </a:r>
            <a:r>
              <a:rPr sz="100" b="1" spc="-25" dirty="0">
                <a:solidFill>
                  <a:srgbClr val="FFFFFF"/>
                </a:solidFill>
                <a:latin typeface="Arial"/>
                <a:cs typeface="Arial"/>
              </a:rPr>
              <a:t>N</a:t>
            </a:r>
            <a:r>
              <a:rPr sz="100" spc="-35" dirty="0">
                <a:latin typeface="Arial MT"/>
                <a:cs typeface="Arial MT"/>
              </a:rPr>
              <a:t>S</a:t>
            </a:r>
            <a:r>
              <a:rPr sz="100" b="1" spc="-20" dirty="0">
                <a:solidFill>
                  <a:srgbClr val="FFFFFF"/>
                </a:solidFill>
                <a:latin typeface="Arial"/>
                <a:cs typeface="Arial"/>
              </a:rPr>
              <a:t>IBLES</a:t>
            </a:r>
            <a:endParaRPr sz="100">
              <a:latin typeface="Arial"/>
              <a:cs typeface="Arial"/>
            </a:endParaRPr>
          </a:p>
        </p:txBody>
      </p:sp>
      <p:sp>
        <p:nvSpPr>
          <p:cNvPr id="5" name="object 5"/>
          <p:cNvSpPr txBox="1">
            <a:spLocks noGrp="1"/>
          </p:cNvSpPr>
          <p:nvPr>
            <p:ph type="title"/>
          </p:nvPr>
        </p:nvSpPr>
        <p:spPr>
          <a:xfrm>
            <a:off x="5142271" y="614586"/>
            <a:ext cx="6312309" cy="5918928"/>
          </a:xfrm>
          <a:prstGeom prst="rect">
            <a:avLst/>
          </a:prstGeom>
        </p:spPr>
        <p:txBody>
          <a:bodyPr vert="horz" wrap="square" lIns="0" tIns="12065" rIns="0" bIns="0" rtlCol="0">
            <a:spAutoFit/>
          </a:bodyPr>
          <a:lstStyle/>
          <a:p>
            <a:pPr marL="18415" marR="1242060" indent="14604">
              <a:lnSpc>
                <a:spcPts val="2190"/>
              </a:lnSpc>
              <a:spcBef>
                <a:spcPts val="315"/>
              </a:spcBef>
            </a:pPr>
            <a:br>
              <a:rPr lang="es-ES" sz="1950" dirty="0">
                <a:latin typeface="Arial MT"/>
                <a:cs typeface="Arial MT"/>
              </a:rPr>
            </a:br>
            <a:r>
              <a:rPr lang="es-ES" spc="10" dirty="0">
                <a:solidFill>
                  <a:srgbClr val="212121"/>
                </a:solidFill>
                <a:ea typeface="+mn-ea"/>
                <a:cs typeface="+mn-cs"/>
              </a:rPr>
              <a:t>Al seguir prácticas y decisiones de compras  sostenibles, los riesgos se reducen porque ya no  enfrentará el impacto financiero en el valor de su marca debido a las malas prácticas de los  proveedores. También se salvaría de los costos económicos de las interrupciones de adquisiciones  sostenibles, como el incumplimiento de las normas ambientales.</a:t>
            </a:r>
            <a:br>
              <a:rPr lang="es-ES" spc="10" dirty="0">
                <a:solidFill>
                  <a:srgbClr val="212121"/>
                </a:solidFill>
                <a:ea typeface="+mn-ea"/>
                <a:cs typeface="+mn-cs"/>
              </a:rPr>
            </a:br>
            <a:br>
              <a:rPr lang="es-ES" spc="10" dirty="0">
                <a:solidFill>
                  <a:srgbClr val="212121"/>
                </a:solidFill>
                <a:ea typeface="+mn-ea"/>
                <a:cs typeface="+mn-cs"/>
              </a:rPr>
            </a:br>
            <a:r>
              <a:rPr lang="es-ES" spc="10" dirty="0">
                <a:solidFill>
                  <a:srgbClr val="212121"/>
                </a:solidFill>
                <a:ea typeface="+mn-ea"/>
                <a:cs typeface="+mn-cs"/>
              </a:rPr>
              <a:t>El proceso de evaluación de la sostenibilidad de la cadena de suministro revelará  aquellas áreas de alto riesgo que históricamente se  han descuidado, ya sean malas prácticas de los  proveedores (como la esclavitud moderna) o riesgos  ambientales (incluida la contaminación local).</a:t>
            </a:r>
            <a:br>
              <a:rPr lang="es-ES" spc="10" dirty="0">
                <a:solidFill>
                  <a:srgbClr val="212121"/>
                </a:solidFill>
                <a:ea typeface="+mn-ea"/>
                <a:cs typeface="+mn-cs"/>
              </a:rPr>
            </a:br>
            <a:r>
              <a:rPr lang="es-ES" spc="10" dirty="0">
                <a:solidFill>
                  <a:srgbClr val="212121"/>
                </a:solidFill>
                <a:ea typeface="+mn-ea"/>
                <a:cs typeface="+mn-cs"/>
              </a:rPr>
              <a:t>Invertir en prácticas sostenibles significa trabajar  junto a proveedores que cumplen (o trabajar para  cumplir) cuando se trata de factores como las regulaciones ambientales.</a:t>
            </a:r>
            <a:endParaRPr sz="1950" dirty="0"/>
          </a:p>
        </p:txBody>
      </p:sp>
      <p:pic>
        <p:nvPicPr>
          <p:cNvPr id="8" name="Imagen 7">
            <a:extLst>
              <a:ext uri="{FF2B5EF4-FFF2-40B4-BE49-F238E27FC236}">
                <a16:creationId xmlns:a16="http://schemas.microsoft.com/office/drawing/2014/main" id="{9453BC56-E1ED-1F7F-E079-E191EFE070CD}"/>
              </a:ext>
            </a:extLst>
          </p:cNvPr>
          <p:cNvPicPr>
            <a:picLocks noChangeAspect="1"/>
          </p:cNvPicPr>
          <p:nvPr/>
        </p:nvPicPr>
        <p:blipFill>
          <a:blip r:embed="rId3"/>
          <a:stretch>
            <a:fillRect/>
          </a:stretch>
        </p:blipFill>
        <p:spPr>
          <a:xfrm>
            <a:off x="11825440" y="2827500"/>
            <a:ext cx="294597" cy="339207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06C0EB9-B13A-194C-94A3-C781FFF1C228}"/>
              </a:ext>
            </a:extLst>
          </p:cNvPr>
          <p:cNvSpPr>
            <a:spLocks noGrp="1"/>
          </p:cNvSpPr>
          <p:nvPr>
            <p:ph type="body" sz="quarter" idx="31"/>
          </p:nvPr>
        </p:nvSpPr>
        <p:spPr>
          <a:xfrm>
            <a:off x="1976390" y="4240204"/>
            <a:ext cx="2061046" cy="1626027"/>
          </a:xfrm>
        </p:spPr>
        <p:txBody>
          <a:bodyPr>
            <a:normAutofit/>
          </a:bodyPr>
          <a:lstStyle/>
          <a:p>
            <a:pPr marL="0" indent="0"/>
            <a:r>
              <a:rPr lang="es" b="1"/>
              <a:t>Ganancias brutas</a:t>
            </a:r>
          </a:p>
        </p:txBody>
      </p:sp>
      <p:sp>
        <p:nvSpPr>
          <p:cNvPr id="4" name="Text Placeholder 3">
            <a:extLst>
              <a:ext uri="{FF2B5EF4-FFF2-40B4-BE49-F238E27FC236}">
                <a16:creationId xmlns:a16="http://schemas.microsoft.com/office/drawing/2014/main" id="{84984A2F-91B0-4F4B-BEF4-C509E3077516}"/>
              </a:ext>
            </a:extLst>
          </p:cNvPr>
          <p:cNvSpPr>
            <a:spLocks noGrp="1"/>
          </p:cNvSpPr>
          <p:nvPr>
            <p:ph type="body" sz="quarter" idx="33"/>
          </p:nvPr>
        </p:nvSpPr>
        <p:spPr>
          <a:xfrm>
            <a:off x="5065477" y="4240204"/>
            <a:ext cx="2061046" cy="1626027"/>
          </a:xfrm>
        </p:spPr>
        <p:txBody>
          <a:bodyPr>
            <a:normAutofit/>
          </a:bodyPr>
          <a:lstStyle/>
          <a:p>
            <a:pPr marL="0" indent="0"/>
            <a:r>
              <a:rPr lang="es" b="1"/>
              <a:t>Aumento de las ventas</a:t>
            </a:r>
          </a:p>
        </p:txBody>
      </p:sp>
      <p:sp>
        <p:nvSpPr>
          <p:cNvPr id="5" name="Text Placeholder 4">
            <a:extLst>
              <a:ext uri="{FF2B5EF4-FFF2-40B4-BE49-F238E27FC236}">
                <a16:creationId xmlns:a16="http://schemas.microsoft.com/office/drawing/2014/main" id="{A28C897B-FFD5-5545-B518-952AEC4D08E1}"/>
              </a:ext>
            </a:extLst>
          </p:cNvPr>
          <p:cNvSpPr>
            <a:spLocks noGrp="1"/>
          </p:cNvSpPr>
          <p:nvPr>
            <p:ph type="body" sz="quarter" idx="35"/>
          </p:nvPr>
        </p:nvSpPr>
        <p:spPr>
          <a:xfrm>
            <a:off x="8298473" y="4240204"/>
            <a:ext cx="2578376" cy="1626027"/>
          </a:xfrm>
        </p:spPr>
        <p:txBody>
          <a:bodyPr>
            <a:normAutofit/>
          </a:bodyPr>
          <a:lstStyle/>
          <a:p>
            <a:pPr marL="0" indent="0"/>
            <a:r>
              <a:rPr lang="es" b="1"/>
              <a:t>Mejor experiencia del cliente</a:t>
            </a:r>
          </a:p>
        </p:txBody>
      </p:sp>
      <p:sp>
        <p:nvSpPr>
          <p:cNvPr id="2" name="Text Placeholder 1">
            <a:extLst>
              <a:ext uri="{FF2B5EF4-FFF2-40B4-BE49-F238E27FC236}">
                <a16:creationId xmlns:a16="http://schemas.microsoft.com/office/drawing/2014/main" id="{BAD36E59-B0E4-2A40-B9C1-DCE8665DAF32}"/>
              </a:ext>
            </a:extLst>
          </p:cNvPr>
          <p:cNvSpPr>
            <a:spLocks noGrp="1"/>
          </p:cNvSpPr>
          <p:nvPr>
            <p:ph type="body" sz="quarter" idx="29"/>
          </p:nvPr>
        </p:nvSpPr>
        <p:spPr>
          <a:xfrm>
            <a:off x="10764" y="279400"/>
            <a:ext cx="12181236" cy="1236133"/>
          </a:xfrm>
        </p:spPr>
        <p:txBody>
          <a:bodyPr>
            <a:normAutofit/>
          </a:bodyPr>
          <a:lstStyle/>
          <a:p>
            <a:r>
              <a:rPr lang="es" b="1" i="0">
                <a:solidFill>
                  <a:srgbClr val="0B582E"/>
                </a:solidFill>
                <a:effectLst/>
                <a:latin typeface="Inter"/>
              </a:rPr>
              <a:t>Las compras sostenibles mejorarán el futuro de su negocio con garantías...</a:t>
            </a:r>
            <a:endParaRPr lang="en-US" b="1">
              <a:solidFill>
                <a:srgbClr val="0B582E"/>
              </a:solidFill>
            </a:endParaRPr>
          </a:p>
        </p:txBody>
      </p:sp>
      <p:pic>
        <p:nvPicPr>
          <p:cNvPr id="6" name="Picture 5" descr="Graphical user interface&#10;&#10;Description automatically generated">
            <a:extLst>
              <a:ext uri="{FF2B5EF4-FFF2-40B4-BE49-F238E27FC236}">
                <a16:creationId xmlns:a16="http://schemas.microsoft.com/office/drawing/2014/main" id="{2D6F07BA-D82E-4582-EC5B-16595697BEF5}"/>
              </a:ext>
            </a:extLst>
          </p:cNvPr>
          <p:cNvPicPr>
            <a:picLocks noChangeAspect="1"/>
          </p:cNvPicPr>
          <p:nvPr/>
        </p:nvPicPr>
        <p:blipFill>
          <a:blip r:embed="rId2"/>
          <a:stretch>
            <a:fillRect/>
          </a:stretch>
        </p:blipFill>
        <p:spPr>
          <a:xfrm>
            <a:off x="2417037" y="1994028"/>
            <a:ext cx="1179753" cy="930407"/>
          </a:xfrm>
          <a:prstGeom prst="rect">
            <a:avLst/>
          </a:prstGeom>
        </p:spPr>
      </p:pic>
      <p:pic>
        <p:nvPicPr>
          <p:cNvPr id="7" name="Picture 2" descr="Icon&#10;&#10;Description automatically generated">
            <a:extLst>
              <a:ext uri="{FF2B5EF4-FFF2-40B4-BE49-F238E27FC236}">
                <a16:creationId xmlns:a16="http://schemas.microsoft.com/office/drawing/2014/main" id="{D87D5264-ECD6-452C-0D81-531417272649}"/>
              </a:ext>
            </a:extLst>
          </p:cNvPr>
          <p:cNvPicPr>
            <a:picLocks noChangeAspect="1"/>
          </p:cNvPicPr>
          <p:nvPr/>
        </p:nvPicPr>
        <p:blipFill>
          <a:blip r:embed="rId3"/>
          <a:stretch>
            <a:fillRect/>
          </a:stretch>
        </p:blipFill>
        <p:spPr>
          <a:xfrm rot="20894351">
            <a:off x="5500600" y="2094990"/>
            <a:ext cx="1190801" cy="859343"/>
          </a:xfrm>
          <a:prstGeom prst="rect">
            <a:avLst/>
          </a:prstGeom>
        </p:spPr>
      </p:pic>
      <p:pic>
        <p:nvPicPr>
          <p:cNvPr id="8" name="Picture 8" descr="Icon&#10;&#10;Description automatically generated">
            <a:extLst>
              <a:ext uri="{FF2B5EF4-FFF2-40B4-BE49-F238E27FC236}">
                <a16:creationId xmlns:a16="http://schemas.microsoft.com/office/drawing/2014/main" id="{8E8BFA82-BF62-5050-625A-C5AB939644D8}"/>
              </a:ext>
            </a:extLst>
          </p:cNvPr>
          <p:cNvPicPr>
            <a:picLocks noChangeAspect="1"/>
          </p:cNvPicPr>
          <p:nvPr/>
        </p:nvPicPr>
        <p:blipFill>
          <a:blip r:embed="rId4"/>
          <a:stretch>
            <a:fillRect/>
          </a:stretch>
        </p:blipFill>
        <p:spPr>
          <a:xfrm>
            <a:off x="8942180" y="2219976"/>
            <a:ext cx="1134867" cy="704459"/>
          </a:xfrm>
          <a:prstGeom prst="rect">
            <a:avLst/>
          </a:prstGeom>
        </p:spPr>
      </p:pic>
      <p:sp>
        <p:nvSpPr>
          <p:cNvPr id="9" name="Arrow: Right 8">
            <a:extLst>
              <a:ext uri="{FF2B5EF4-FFF2-40B4-BE49-F238E27FC236}">
                <a16:creationId xmlns:a16="http://schemas.microsoft.com/office/drawing/2014/main" id="{6535972B-B514-39B7-1B80-4D36ADFD7564}"/>
              </a:ext>
            </a:extLst>
          </p:cNvPr>
          <p:cNvSpPr/>
          <p:nvPr/>
        </p:nvSpPr>
        <p:spPr>
          <a:xfrm>
            <a:off x="2142067" y="5442257"/>
            <a:ext cx="1193800" cy="599965"/>
          </a:xfrm>
          <a:prstGeom prst="rightArrow">
            <a:avLst/>
          </a:prstGeom>
          <a:solidFill>
            <a:srgbClr val="84BA41"/>
          </a:solidFill>
          <a:ln>
            <a:solidFill>
              <a:srgbClr val="84BA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 name="Ribbon: Tilted Up 9">
            <a:extLst>
              <a:ext uri="{FF2B5EF4-FFF2-40B4-BE49-F238E27FC236}">
                <a16:creationId xmlns:a16="http://schemas.microsoft.com/office/drawing/2014/main" id="{7B314451-8F63-EFBF-4333-395B8328E226}"/>
              </a:ext>
            </a:extLst>
          </p:cNvPr>
          <p:cNvSpPr/>
          <p:nvPr/>
        </p:nvSpPr>
        <p:spPr>
          <a:xfrm>
            <a:off x="3928845" y="5231815"/>
            <a:ext cx="4597400" cy="855134"/>
          </a:xfrm>
          <a:prstGeom prst="ribbon2">
            <a:avLst/>
          </a:prstGeom>
          <a:solidFill>
            <a:srgbClr val="468940"/>
          </a:solidFill>
          <a:ln>
            <a:solidFill>
              <a:srgbClr val="84BA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 b="1"/>
              <a:t>Futuro más brillante para todos</a:t>
            </a:r>
          </a:p>
        </p:txBody>
      </p:sp>
    </p:spTree>
    <p:extLst>
      <p:ext uri="{BB962C8B-B14F-4D97-AF65-F5344CB8AC3E}">
        <p14:creationId xmlns:p14="http://schemas.microsoft.com/office/powerpoint/2010/main" val="288746686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192000" cy="6583680"/>
          </a:xfrm>
          <a:prstGeom prst="rect">
            <a:avLst/>
          </a:prstGeom>
        </p:spPr>
      </p:pic>
      <p:sp>
        <p:nvSpPr>
          <p:cNvPr id="3" name="object 3"/>
          <p:cNvSpPr txBox="1"/>
          <p:nvPr/>
        </p:nvSpPr>
        <p:spPr>
          <a:xfrm>
            <a:off x="737879" y="1653643"/>
            <a:ext cx="3435350" cy="751488"/>
          </a:xfrm>
          <a:prstGeom prst="rect">
            <a:avLst/>
          </a:prstGeom>
        </p:spPr>
        <p:txBody>
          <a:bodyPr vert="horz" wrap="square" lIns="0" tIns="12700" rIns="0" bIns="0" rtlCol="0">
            <a:spAutoFit/>
          </a:bodyPr>
          <a:lstStyle/>
          <a:p>
            <a:pPr marL="12700">
              <a:lnSpc>
                <a:spcPct val="100000"/>
              </a:lnSpc>
              <a:spcBef>
                <a:spcPts val="100"/>
              </a:spcBef>
            </a:pPr>
            <a:r>
              <a:rPr sz="2400" b="1" dirty="0">
                <a:solidFill>
                  <a:srgbClr val="83BA41"/>
                </a:solidFill>
                <a:latin typeface="Arial"/>
                <a:cs typeface="Arial"/>
              </a:rPr>
              <a:t>Crecimiento</a:t>
            </a:r>
            <a:r>
              <a:rPr sz="2400" b="1" spc="-55" dirty="0">
                <a:solidFill>
                  <a:srgbClr val="83BA41"/>
                </a:solidFill>
                <a:latin typeface="Arial"/>
                <a:cs typeface="Arial"/>
              </a:rPr>
              <a:t> </a:t>
            </a:r>
            <a:r>
              <a:rPr sz="2400" b="1" dirty="0">
                <a:solidFill>
                  <a:srgbClr val="83BA41"/>
                </a:solidFill>
                <a:latin typeface="Arial"/>
                <a:cs typeface="Arial"/>
              </a:rPr>
              <a:t>de</a:t>
            </a:r>
            <a:r>
              <a:rPr sz="2400" b="1" spc="-45" dirty="0">
                <a:solidFill>
                  <a:srgbClr val="83BA41"/>
                </a:solidFill>
                <a:latin typeface="Arial"/>
                <a:cs typeface="Arial"/>
              </a:rPr>
              <a:t> </a:t>
            </a:r>
            <a:r>
              <a:rPr sz="2400" b="1" dirty="0">
                <a:solidFill>
                  <a:srgbClr val="83BA41"/>
                </a:solidFill>
                <a:latin typeface="Arial"/>
                <a:cs typeface="Arial"/>
              </a:rPr>
              <a:t>ingresos</a:t>
            </a:r>
            <a:endParaRPr sz="2400" dirty="0">
              <a:latin typeface="Arial"/>
              <a:cs typeface="Arial"/>
            </a:endParaRPr>
          </a:p>
        </p:txBody>
      </p:sp>
      <p:sp>
        <p:nvSpPr>
          <p:cNvPr id="4" name="object 4"/>
          <p:cNvSpPr txBox="1"/>
          <p:nvPr/>
        </p:nvSpPr>
        <p:spPr>
          <a:xfrm rot="10800000">
            <a:off x="11972739" y="4054933"/>
            <a:ext cx="21194" cy="6350"/>
          </a:xfrm>
          <a:prstGeom prst="rect">
            <a:avLst/>
          </a:prstGeom>
        </p:spPr>
        <p:txBody>
          <a:bodyPr vert="horz" wrap="square" lIns="0" tIns="2540" rIns="0" bIns="0" rtlCol="0">
            <a:spAutoFit/>
          </a:bodyPr>
          <a:lstStyle/>
          <a:p>
            <a:pPr>
              <a:lnSpc>
                <a:spcPct val="100000"/>
              </a:lnSpc>
              <a:spcBef>
                <a:spcPts val="20"/>
              </a:spcBef>
            </a:pPr>
            <a:r>
              <a:rPr sz="100" spc="-35" dirty="0">
                <a:latin typeface="Arial MT"/>
                <a:cs typeface="Arial MT"/>
              </a:rPr>
              <a:t>F</a:t>
            </a:r>
            <a:r>
              <a:rPr sz="100" b="1" spc="-35" dirty="0">
                <a:solidFill>
                  <a:srgbClr val="FFFFFF"/>
                </a:solidFill>
                <a:latin typeface="Arial"/>
                <a:cs typeface="Arial"/>
              </a:rPr>
              <a:t>S</a:t>
            </a:r>
            <a:r>
              <a:rPr sz="100" spc="-20" dirty="0">
                <a:solidFill>
                  <a:srgbClr val="FFFFFF"/>
                </a:solidFill>
                <a:latin typeface="Arial MT"/>
                <a:cs typeface="Arial MT"/>
              </a:rPr>
              <a:t>PAR</a:t>
            </a:r>
            <a:r>
              <a:rPr sz="100" spc="-85" dirty="0">
                <a:solidFill>
                  <a:srgbClr val="FFFFFF"/>
                </a:solidFill>
                <a:latin typeface="Arial MT"/>
                <a:cs typeface="Arial MT"/>
              </a:rPr>
              <a:t>A</a:t>
            </a:r>
            <a:r>
              <a:rPr sz="100" b="1" spc="-30" dirty="0">
                <a:solidFill>
                  <a:srgbClr val="FFFFFF"/>
                </a:solidFill>
                <a:latin typeface="Arial"/>
                <a:cs typeface="Arial"/>
              </a:rPr>
              <a:t>E</a:t>
            </a:r>
            <a:r>
              <a:rPr sz="100" spc="-35" dirty="0">
                <a:latin typeface="Arial MT"/>
                <a:cs typeface="Arial MT"/>
              </a:rPr>
              <a:t>U</a:t>
            </a:r>
            <a:r>
              <a:rPr sz="100" b="1" spc="-45" dirty="0">
                <a:solidFill>
                  <a:srgbClr val="FFFFFF"/>
                </a:solidFill>
                <a:latin typeface="Arial"/>
                <a:cs typeface="Arial"/>
              </a:rPr>
              <a:t>O</a:t>
            </a:r>
            <a:r>
              <a:rPr sz="100" b="1" spc="-35" dirty="0">
                <a:solidFill>
                  <a:srgbClr val="FFFFFF"/>
                </a:solidFill>
                <a:latin typeface="Arial"/>
                <a:cs typeface="Arial"/>
              </a:rPr>
              <a:t>M</a:t>
            </a:r>
            <a:r>
              <a:rPr sz="100" spc="-30" dirty="0">
                <a:latin typeface="Arial MT"/>
                <a:cs typeface="Arial MT"/>
              </a:rPr>
              <a:t>T</a:t>
            </a:r>
            <a:r>
              <a:rPr sz="100" b="1" spc="-35" dirty="0">
                <a:solidFill>
                  <a:srgbClr val="FFFFFF"/>
                </a:solidFill>
                <a:latin typeface="Arial"/>
                <a:cs typeface="Arial"/>
              </a:rPr>
              <a:t>S</a:t>
            </a:r>
            <a:r>
              <a:rPr sz="100" b="1" spc="-20" dirty="0">
                <a:solidFill>
                  <a:srgbClr val="FFFFFF"/>
                </a:solidFill>
                <a:latin typeface="Arial"/>
                <a:cs typeface="Arial"/>
              </a:rPr>
              <a:t>PRESA</a:t>
            </a:r>
            <a:r>
              <a:rPr sz="100" b="1" spc="-110" dirty="0">
                <a:solidFill>
                  <a:srgbClr val="FFFFFF"/>
                </a:solidFill>
                <a:latin typeface="Arial"/>
                <a:cs typeface="Arial"/>
              </a:rPr>
              <a:t>S</a:t>
            </a:r>
            <a:r>
              <a:rPr sz="100" spc="-35" dirty="0">
                <a:latin typeface="Arial MT"/>
                <a:cs typeface="Arial MT"/>
              </a:rPr>
              <a:t>U</a:t>
            </a:r>
            <a:r>
              <a:rPr sz="100" b="1" spc="-25" dirty="0">
                <a:solidFill>
                  <a:srgbClr val="FFFFFF"/>
                </a:solidFill>
                <a:latin typeface="Arial"/>
                <a:cs typeface="Arial"/>
              </a:rPr>
              <a:t>T</a:t>
            </a:r>
            <a:r>
              <a:rPr sz="100" spc="-35" dirty="0">
                <a:latin typeface="Arial MT"/>
                <a:cs typeface="Arial MT"/>
              </a:rPr>
              <a:t>R</a:t>
            </a:r>
            <a:r>
              <a:rPr sz="100" b="1" spc="-25" dirty="0">
                <a:solidFill>
                  <a:srgbClr val="FFFFFF"/>
                </a:solidFill>
                <a:latin typeface="Arial"/>
                <a:cs typeface="Arial"/>
              </a:rPr>
              <a:t>E</a:t>
            </a:r>
            <a:r>
              <a:rPr sz="100" spc="-45" dirty="0">
                <a:latin typeface="Arial MT"/>
                <a:cs typeface="Arial MT"/>
              </a:rPr>
              <a:t>O</a:t>
            </a:r>
            <a:r>
              <a:rPr sz="100" b="1" spc="-25" dirty="0">
                <a:solidFill>
                  <a:srgbClr val="FFFFFF"/>
                </a:solidFill>
                <a:latin typeface="Arial"/>
                <a:cs typeface="Arial"/>
              </a:rPr>
              <a:t>N</a:t>
            </a:r>
            <a:r>
              <a:rPr sz="100" spc="-35" dirty="0">
                <a:latin typeface="Arial MT"/>
                <a:cs typeface="Arial MT"/>
              </a:rPr>
              <a:t>S</a:t>
            </a:r>
            <a:r>
              <a:rPr sz="100" b="1" spc="-20" dirty="0">
                <a:solidFill>
                  <a:srgbClr val="FFFFFF"/>
                </a:solidFill>
                <a:latin typeface="Arial"/>
                <a:cs typeface="Arial"/>
              </a:rPr>
              <a:t>IBLES</a:t>
            </a:r>
            <a:endParaRPr sz="100">
              <a:latin typeface="Arial"/>
              <a:cs typeface="Arial"/>
            </a:endParaRPr>
          </a:p>
        </p:txBody>
      </p:sp>
      <p:sp>
        <p:nvSpPr>
          <p:cNvPr id="5" name="object 5"/>
          <p:cNvSpPr txBox="1">
            <a:spLocks noGrp="1"/>
          </p:cNvSpPr>
          <p:nvPr>
            <p:ph type="title"/>
          </p:nvPr>
        </p:nvSpPr>
        <p:spPr>
          <a:xfrm>
            <a:off x="5360579" y="995998"/>
            <a:ext cx="6093542" cy="4291688"/>
          </a:xfrm>
          <a:prstGeom prst="rect">
            <a:avLst/>
          </a:prstGeom>
        </p:spPr>
        <p:txBody>
          <a:bodyPr vert="horz" wrap="square" lIns="0" tIns="11430" rIns="0" bIns="0" rtlCol="0">
            <a:spAutoFit/>
          </a:bodyPr>
          <a:lstStyle/>
          <a:p>
            <a:pPr marL="27305" marR="105410" indent="-15240">
              <a:lnSpc>
                <a:spcPct val="110600"/>
              </a:lnSpc>
              <a:spcBef>
                <a:spcPts val="295"/>
              </a:spcBef>
            </a:pPr>
            <a:r>
              <a:rPr lang="es-ES" spc="10" dirty="0">
                <a:solidFill>
                  <a:srgbClr val="212121"/>
                </a:solidFill>
                <a:ea typeface="+mn-ea"/>
                <a:cs typeface="+mn-cs"/>
              </a:rPr>
              <a:t>Al seguir procesos de adquisición sostenibles,  podrá obtener ingresos adicionales a través de la </a:t>
            </a:r>
            <a:r>
              <a:rPr spc="10" dirty="0" err="1">
                <a:solidFill>
                  <a:srgbClr val="212121"/>
                </a:solidFill>
                <a:ea typeface="+mn-ea"/>
                <a:cs typeface="+mn-cs"/>
              </a:rPr>
              <a:t>innovación</a:t>
            </a:r>
            <a:r>
              <a:rPr spc="10" dirty="0">
                <a:solidFill>
                  <a:srgbClr val="212121"/>
                </a:solidFill>
                <a:ea typeface="+mn-ea"/>
                <a:cs typeface="+mn-cs"/>
              </a:rPr>
              <a:t> de productos y servicios ecológicos y primas  de precios o ingresos de programas de </a:t>
            </a:r>
            <a:r>
              <a:rPr spc="10" dirty="0" err="1">
                <a:solidFill>
                  <a:srgbClr val="212121"/>
                </a:solidFill>
                <a:ea typeface="+mn-ea"/>
                <a:cs typeface="+mn-cs"/>
              </a:rPr>
              <a:t>reciclaje</a:t>
            </a:r>
            <a:r>
              <a:rPr spc="10" dirty="0">
                <a:solidFill>
                  <a:srgbClr val="212121"/>
                </a:solidFill>
                <a:ea typeface="+mn-ea"/>
                <a:cs typeface="+mn-cs"/>
              </a:rPr>
              <a:t>.</a:t>
            </a:r>
            <a:r>
              <a:rPr lang="es-ES" spc="10" dirty="0">
                <a:solidFill>
                  <a:srgbClr val="212121"/>
                </a:solidFill>
                <a:ea typeface="+mn-ea"/>
                <a:cs typeface="+mn-cs"/>
              </a:rPr>
              <a:t>  </a:t>
            </a:r>
            <a:br>
              <a:rPr lang="es-ES" spc="10" dirty="0">
                <a:solidFill>
                  <a:srgbClr val="212121"/>
                </a:solidFill>
                <a:ea typeface="+mn-ea"/>
                <a:cs typeface="+mn-cs"/>
              </a:rPr>
            </a:br>
            <a:br>
              <a:rPr lang="es-ES" spc="10" dirty="0">
                <a:solidFill>
                  <a:srgbClr val="212121"/>
                </a:solidFill>
                <a:ea typeface="+mn-ea"/>
                <a:cs typeface="+mn-cs"/>
              </a:rPr>
            </a:br>
            <a:r>
              <a:rPr lang="es-ES" spc="10" dirty="0">
                <a:solidFill>
                  <a:srgbClr val="212121"/>
                </a:solidFill>
                <a:ea typeface="+mn-ea"/>
                <a:cs typeface="+mn-cs"/>
              </a:rPr>
              <a:t>Además, las iniciativas de sostenibilidad bien  comercializadas le darán un gran impulso a la  reputación de su marca. Esto se puede correlacionar</a:t>
            </a:r>
            <a:br>
              <a:rPr lang="es-ES" spc="10" dirty="0">
                <a:solidFill>
                  <a:srgbClr val="212121"/>
                </a:solidFill>
                <a:ea typeface="+mn-ea"/>
                <a:cs typeface="+mn-cs"/>
              </a:rPr>
            </a:br>
            <a:r>
              <a:rPr lang="es-ES" spc="10" dirty="0">
                <a:solidFill>
                  <a:srgbClr val="212121"/>
                </a:solidFill>
                <a:ea typeface="+mn-ea"/>
                <a:cs typeface="+mn-cs"/>
              </a:rPr>
              <a:t>con la retención del personal y la atracción de los  mejores talentos también debería mejorar porque los  empleados quieren cada vez más trabajar en un lugar  donde sientan que están marcando la diferencia y  haciendo el bien.</a:t>
            </a:r>
            <a:br>
              <a:rPr lang="es-ES" sz="1800" dirty="0">
                <a:latin typeface="Arial MT"/>
                <a:cs typeface="Arial MT"/>
              </a:rPr>
            </a:br>
            <a:endParaRPr spc="15" dirty="0"/>
          </a:p>
        </p:txBody>
      </p:sp>
      <p:pic>
        <p:nvPicPr>
          <p:cNvPr id="8" name="Imagen 7">
            <a:extLst>
              <a:ext uri="{FF2B5EF4-FFF2-40B4-BE49-F238E27FC236}">
                <a16:creationId xmlns:a16="http://schemas.microsoft.com/office/drawing/2014/main" id="{36181E10-C8D3-F00A-A488-1DB396FB3412}"/>
              </a:ext>
            </a:extLst>
          </p:cNvPr>
          <p:cNvPicPr>
            <a:picLocks noChangeAspect="1"/>
          </p:cNvPicPr>
          <p:nvPr/>
        </p:nvPicPr>
        <p:blipFill>
          <a:blip r:embed="rId3"/>
          <a:stretch>
            <a:fillRect/>
          </a:stretch>
        </p:blipFill>
        <p:spPr>
          <a:xfrm>
            <a:off x="11825440" y="2803068"/>
            <a:ext cx="294597" cy="3392075"/>
          </a:xfrm>
          <a:prstGeom prst="rect">
            <a:avLst/>
          </a:prstGeom>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97254" y="288036"/>
            <a:ext cx="11560906" cy="2130552"/>
          </a:xfrm>
          <a:prstGeom prst="rect">
            <a:avLst/>
          </a:prstGeom>
        </p:spPr>
      </p:pic>
      <p:sp>
        <p:nvSpPr>
          <p:cNvPr id="3" name="object 3"/>
          <p:cNvSpPr txBox="1"/>
          <p:nvPr/>
        </p:nvSpPr>
        <p:spPr>
          <a:xfrm>
            <a:off x="648105" y="2668046"/>
            <a:ext cx="10543183" cy="3155094"/>
          </a:xfrm>
          <a:prstGeom prst="rect">
            <a:avLst/>
          </a:prstGeom>
        </p:spPr>
        <p:txBody>
          <a:bodyPr vert="horz" wrap="square" lIns="0" tIns="12065" rIns="0" bIns="0" rtlCol="0">
            <a:spAutoFit/>
          </a:bodyPr>
          <a:lstStyle/>
          <a:p>
            <a:pPr marL="252729" marR="5080" indent="-236854">
              <a:lnSpc>
                <a:spcPct val="113700"/>
              </a:lnSpc>
              <a:spcBef>
                <a:spcPts val="95"/>
              </a:spcBef>
            </a:pPr>
            <a:r>
              <a:rPr spc="10" dirty="0">
                <a:solidFill>
                  <a:srgbClr val="212121"/>
                </a:solidFill>
                <a:latin typeface="Arial MT"/>
              </a:rPr>
              <a:t>Como se discutió en las secciones anteriores, las compras sostenibles comienzan con una  asociación con sus proveedores. Generar confianza y monitorear el desempeño y el  cumplimiento de manera efectiva puede conducir a relaciones más rentables con sus  proveedores y costos reducidos para su negocio.</a:t>
            </a:r>
          </a:p>
          <a:p>
            <a:pPr marL="26670" marR="3792220" indent="-14604" algn="just">
              <a:lnSpc>
                <a:spcPct val="157400"/>
              </a:lnSpc>
              <a:spcBef>
                <a:spcPts val="10"/>
              </a:spcBef>
            </a:pPr>
            <a:r>
              <a:rPr sz="2000" b="1" dirty="0">
                <a:solidFill>
                  <a:srgbClr val="0B582E"/>
                </a:solidFill>
              </a:rPr>
              <a:t>Por lo tanto, los beneficios se pueden dividir en dos  grupos: </a:t>
            </a:r>
            <a:endParaRPr lang="es-ES" sz="2000" b="1" dirty="0">
              <a:solidFill>
                <a:srgbClr val="0B582E"/>
              </a:solidFill>
            </a:endParaRPr>
          </a:p>
          <a:p>
            <a:pPr marL="26670" marR="3792220" indent="-14604" algn="just">
              <a:lnSpc>
                <a:spcPct val="157400"/>
              </a:lnSpc>
              <a:spcBef>
                <a:spcPts val="10"/>
              </a:spcBef>
            </a:pPr>
            <a:r>
              <a:rPr sz="2000" b="1" dirty="0">
                <a:solidFill>
                  <a:srgbClr val="0B582E"/>
                </a:solidFill>
              </a:rPr>
              <a:t>• </a:t>
            </a:r>
            <a:r>
              <a:rPr lang="es-ES" sz="2000" b="1" dirty="0">
                <a:solidFill>
                  <a:srgbClr val="0B582E"/>
                </a:solidFill>
              </a:rPr>
              <a:t>  </a:t>
            </a:r>
            <a:r>
              <a:rPr sz="2000" b="1" dirty="0" err="1">
                <a:solidFill>
                  <a:srgbClr val="0B582E"/>
                </a:solidFill>
              </a:rPr>
              <a:t>beneficios</a:t>
            </a:r>
            <a:r>
              <a:rPr sz="2000" b="1" dirty="0">
                <a:solidFill>
                  <a:srgbClr val="0B582E"/>
                </a:solidFill>
              </a:rPr>
              <a:t> para su empresa y </a:t>
            </a:r>
            <a:endParaRPr lang="es-ES" sz="2000" b="1" dirty="0">
              <a:solidFill>
                <a:srgbClr val="0B582E"/>
              </a:solidFill>
            </a:endParaRPr>
          </a:p>
          <a:p>
            <a:pPr marL="26670" marR="3792220" indent="-14604" algn="just">
              <a:lnSpc>
                <a:spcPct val="157400"/>
              </a:lnSpc>
              <a:spcBef>
                <a:spcPts val="10"/>
              </a:spcBef>
            </a:pPr>
            <a:r>
              <a:rPr sz="2000" b="1" dirty="0">
                <a:solidFill>
                  <a:srgbClr val="0B582E"/>
                </a:solidFill>
              </a:rPr>
              <a:t>• beneficios  para la comunidad y el medio </a:t>
            </a:r>
            <a:r>
              <a:rPr sz="2000" b="1" dirty="0" err="1">
                <a:solidFill>
                  <a:srgbClr val="0B582E"/>
                </a:solidFill>
              </a:rPr>
              <a:t>ambiente</a:t>
            </a:r>
            <a:r>
              <a:rPr sz="2000" b="1" dirty="0">
                <a:solidFill>
                  <a:srgbClr val="0B582E"/>
                </a:solidFill>
              </a:rPr>
              <a:t> </a:t>
            </a:r>
            <a:r>
              <a:rPr sz="2000" b="1" dirty="0" err="1">
                <a:solidFill>
                  <a:srgbClr val="0B582E"/>
                </a:solidFill>
              </a:rPr>
              <a:t>en</a:t>
            </a:r>
            <a:r>
              <a:rPr lang="es-ES" sz="2000" b="1" dirty="0">
                <a:solidFill>
                  <a:srgbClr val="0B582E"/>
                </a:solidFill>
              </a:rPr>
              <a:t> </a:t>
            </a:r>
            <a:r>
              <a:rPr sz="2000" b="1" dirty="0">
                <a:solidFill>
                  <a:srgbClr val="0B582E"/>
                </a:solidFill>
              </a:rPr>
              <a:t>general.</a:t>
            </a:r>
          </a:p>
        </p:txBody>
      </p:sp>
      <p:sp>
        <p:nvSpPr>
          <p:cNvPr id="4" name="object 4"/>
          <p:cNvSpPr txBox="1"/>
          <p:nvPr/>
        </p:nvSpPr>
        <p:spPr>
          <a:xfrm>
            <a:off x="8370619" y="6415582"/>
            <a:ext cx="2820670" cy="150495"/>
          </a:xfrm>
          <a:prstGeom prst="rect">
            <a:avLst/>
          </a:prstGeom>
        </p:spPr>
        <p:txBody>
          <a:bodyPr vert="horz" wrap="square" lIns="0" tIns="15240" rIns="0" bIns="0" rtlCol="0">
            <a:spAutoFit/>
          </a:bodyPr>
          <a:lstStyle/>
          <a:p>
            <a:pPr marL="12700">
              <a:lnSpc>
                <a:spcPct val="100000"/>
              </a:lnSpc>
              <a:spcBef>
                <a:spcPts val="120"/>
              </a:spcBef>
            </a:pPr>
            <a:r>
              <a:rPr sz="800" spc="10" dirty="0">
                <a:latin typeface="Arial MT"/>
                <a:cs typeface="Arial MT"/>
              </a:rPr>
              <a:t>FUTUROS </a:t>
            </a:r>
            <a:r>
              <a:rPr sz="800" b="1" spc="10" dirty="0">
                <a:solidFill>
                  <a:srgbClr val="0B572D"/>
                </a:solidFill>
                <a:latin typeface="Arial"/>
                <a:cs typeface="Arial"/>
              </a:rPr>
              <a:t>SOSTENIBLES </a:t>
            </a:r>
            <a:r>
              <a:rPr sz="800" spc="10" dirty="0">
                <a:solidFill>
                  <a:srgbClr val="0B572D"/>
                </a:solidFill>
                <a:latin typeface="Arial MT"/>
                <a:cs typeface="Arial MT"/>
              </a:rPr>
              <a:t>PARA</a:t>
            </a:r>
            <a:r>
              <a:rPr sz="800" spc="15" dirty="0">
                <a:solidFill>
                  <a:srgbClr val="0B572D"/>
                </a:solidFill>
                <a:latin typeface="Arial MT"/>
                <a:cs typeface="Arial MT"/>
              </a:rPr>
              <a:t> </a:t>
            </a:r>
            <a:r>
              <a:rPr sz="800" spc="10" dirty="0">
                <a:solidFill>
                  <a:srgbClr val="0B572D"/>
                </a:solidFill>
                <a:latin typeface="Arial MT"/>
                <a:cs typeface="Arial MT"/>
              </a:rPr>
              <a:t>EMPRESAS EMPRESAS</a:t>
            </a:r>
            <a:endParaRPr sz="800">
              <a:latin typeface="Arial MT"/>
              <a:cs typeface="Arial MT"/>
            </a:endParaRPr>
          </a:p>
        </p:txBody>
      </p:sp>
      <p:sp>
        <p:nvSpPr>
          <p:cNvPr id="5" name="object 5"/>
          <p:cNvSpPr txBox="1">
            <a:spLocks noGrp="1"/>
          </p:cNvSpPr>
          <p:nvPr>
            <p:ph type="title"/>
          </p:nvPr>
        </p:nvSpPr>
        <p:spPr>
          <a:xfrm>
            <a:off x="661679" y="651925"/>
            <a:ext cx="10532745" cy="515620"/>
          </a:xfrm>
          <a:prstGeom prst="rect">
            <a:avLst/>
          </a:prstGeom>
        </p:spPr>
        <p:txBody>
          <a:bodyPr vert="horz" wrap="square" lIns="0" tIns="14604" rIns="0" bIns="0" rtlCol="0">
            <a:spAutoFit/>
          </a:bodyPr>
          <a:lstStyle/>
          <a:p>
            <a:pPr marL="12700">
              <a:lnSpc>
                <a:spcPct val="100000"/>
              </a:lnSpc>
              <a:spcBef>
                <a:spcPts val="114"/>
              </a:spcBef>
            </a:pPr>
            <a:r>
              <a:rPr sz="3200" b="1" spc="5" dirty="0">
                <a:solidFill>
                  <a:srgbClr val="FFFFFF"/>
                </a:solidFill>
                <a:latin typeface="Arial"/>
                <a:cs typeface="Arial"/>
              </a:rPr>
              <a:t>Resumen: Los</a:t>
            </a:r>
            <a:r>
              <a:rPr sz="3200" b="1" spc="15" dirty="0">
                <a:solidFill>
                  <a:srgbClr val="FFFFFF"/>
                </a:solidFill>
                <a:latin typeface="Arial"/>
                <a:cs typeface="Arial"/>
              </a:rPr>
              <a:t> </a:t>
            </a:r>
            <a:r>
              <a:rPr sz="3200" b="1" spc="5" dirty="0">
                <a:solidFill>
                  <a:srgbClr val="FFFFFF"/>
                </a:solidFill>
                <a:latin typeface="Arial"/>
                <a:cs typeface="Arial"/>
              </a:rPr>
              <a:t>beneficios</a:t>
            </a:r>
            <a:r>
              <a:rPr sz="3200" b="1" spc="10" dirty="0">
                <a:solidFill>
                  <a:srgbClr val="FFFFFF"/>
                </a:solidFill>
                <a:latin typeface="Arial"/>
                <a:cs typeface="Arial"/>
              </a:rPr>
              <a:t> </a:t>
            </a:r>
            <a:r>
              <a:rPr sz="3200" b="1" spc="5" dirty="0">
                <a:solidFill>
                  <a:srgbClr val="FFFFFF"/>
                </a:solidFill>
                <a:latin typeface="Arial"/>
                <a:cs typeface="Arial"/>
              </a:rPr>
              <a:t>de</a:t>
            </a:r>
            <a:r>
              <a:rPr sz="3200" b="1" spc="10" dirty="0">
                <a:solidFill>
                  <a:srgbClr val="FFFFFF"/>
                </a:solidFill>
                <a:latin typeface="Arial"/>
                <a:cs typeface="Arial"/>
              </a:rPr>
              <a:t> </a:t>
            </a:r>
            <a:r>
              <a:rPr sz="3200" b="1" spc="5" dirty="0">
                <a:solidFill>
                  <a:srgbClr val="FFFFFF"/>
                </a:solidFill>
                <a:latin typeface="Arial"/>
                <a:cs typeface="Arial"/>
              </a:rPr>
              <a:t>las</a:t>
            </a:r>
            <a:r>
              <a:rPr sz="3200" b="1" spc="10" dirty="0">
                <a:solidFill>
                  <a:srgbClr val="FFFFFF"/>
                </a:solidFill>
                <a:latin typeface="Arial"/>
                <a:cs typeface="Arial"/>
              </a:rPr>
              <a:t> </a:t>
            </a:r>
            <a:r>
              <a:rPr sz="3200" b="1" spc="5" dirty="0">
                <a:solidFill>
                  <a:srgbClr val="FFFFFF"/>
                </a:solidFill>
                <a:latin typeface="Arial"/>
                <a:cs typeface="Arial"/>
              </a:rPr>
              <a:t>Compras Sostenibles</a:t>
            </a:r>
            <a:endParaRPr sz="3200">
              <a:latin typeface="Arial"/>
              <a:cs typeface="Arial"/>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83763" y="1765070"/>
            <a:ext cx="11053287" cy="4535424"/>
          </a:xfrm>
          <a:prstGeom prst="rect">
            <a:avLst/>
          </a:prstGeom>
        </p:spPr>
      </p:pic>
      <p:sp>
        <p:nvSpPr>
          <p:cNvPr id="3" name="object 3"/>
          <p:cNvSpPr txBox="1"/>
          <p:nvPr/>
        </p:nvSpPr>
        <p:spPr>
          <a:xfrm>
            <a:off x="6744550" y="3899754"/>
            <a:ext cx="1642365" cy="1540165"/>
          </a:xfrm>
          <a:prstGeom prst="rect">
            <a:avLst/>
          </a:prstGeom>
        </p:spPr>
        <p:txBody>
          <a:bodyPr vert="horz" wrap="square" lIns="0" tIns="46990" rIns="0" bIns="0" rtlCol="0">
            <a:spAutoFit/>
          </a:bodyPr>
          <a:lstStyle/>
          <a:p>
            <a:pPr marL="247650" marR="76835" indent="10795" algn="ctr">
              <a:lnSpc>
                <a:spcPts val="1480"/>
              </a:lnSpc>
              <a:spcBef>
                <a:spcPts val="370"/>
              </a:spcBef>
            </a:pPr>
            <a:r>
              <a:rPr sz="1450" dirty="0" err="1">
                <a:solidFill>
                  <a:srgbClr val="FFFFFF"/>
                </a:solidFill>
                <a:latin typeface="Arial MT"/>
                <a:cs typeface="Arial MT"/>
              </a:rPr>
              <a:t>Califi</a:t>
            </a:r>
            <a:r>
              <a:rPr lang="es-ES" sz="1450" dirty="0">
                <a:solidFill>
                  <a:srgbClr val="FFFFFF"/>
                </a:solidFill>
                <a:latin typeface="Arial MT"/>
                <a:cs typeface="Arial MT"/>
              </a:rPr>
              <a:t>cado</a:t>
            </a:r>
            <a:r>
              <a:rPr sz="1450" spc="-50" dirty="0">
                <a:solidFill>
                  <a:srgbClr val="FFFFFF"/>
                </a:solidFill>
                <a:latin typeface="Arial MT"/>
                <a:cs typeface="Arial MT"/>
              </a:rPr>
              <a:t> </a:t>
            </a:r>
            <a:r>
              <a:rPr sz="1450" dirty="0">
                <a:solidFill>
                  <a:srgbClr val="FFFFFF"/>
                </a:solidFill>
                <a:latin typeface="Arial MT"/>
                <a:cs typeface="Arial MT"/>
              </a:rPr>
              <a:t>para </a:t>
            </a:r>
            <a:r>
              <a:rPr sz="1450" spc="-390" dirty="0">
                <a:solidFill>
                  <a:srgbClr val="FFFFFF"/>
                </a:solidFill>
                <a:latin typeface="Arial MT"/>
                <a:cs typeface="Arial MT"/>
              </a:rPr>
              <a:t> </a:t>
            </a:r>
            <a:r>
              <a:rPr sz="1450" dirty="0">
                <a:solidFill>
                  <a:srgbClr val="FFFFFF"/>
                </a:solidFill>
                <a:latin typeface="Arial MT"/>
                <a:cs typeface="Arial MT"/>
              </a:rPr>
              <a:t>préstamos</a:t>
            </a:r>
            <a:endParaRPr sz="1450" dirty="0">
              <a:latin typeface="Arial MT"/>
              <a:cs typeface="Arial MT"/>
            </a:endParaRPr>
          </a:p>
          <a:p>
            <a:pPr marL="12700" algn="ctr">
              <a:lnSpc>
                <a:spcPts val="1610"/>
              </a:lnSpc>
              <a:spcBef>
                <a:spcPts val="105"/>
              </a:spcBef>
            </a:pPr>
            <a:r>
              <a:rPr sz="1450" dirty="0">
                <a:solidFill>
                  <a:srgbClr val="FFFFFF"/>
                </a:solidFill>
                <a:latin typeface="Arial MT"/>
                <a:cs typeface="Arial MT"/>
              </a:rPr>
              <a:t>favorables,</a:t>
            </a:r>
            <a:r>
              <a:rPr sz="1450" spc="-35" dirty="0">
                <a:solidFill>
                  <a:srgbClr val="FFFFFF"/>
                </a:solidFill>
                <a:latin typeface="Arial MT"/>
                <a:cs typeface="Arial MT"/>
              </a:rPr>
              <a:t> </a:t>
            </a:r>
            <a:r>
              <a:rPr sz="1450" dirty="0" err="1">
                <a:solidFill>
                  <a:srgbClr val="FFFFFF"/>
                </a:solidFill>
                <a:latin typeface="Arial MT"/>
                <a:cs typeface="Arial MT"/>
              </a:rPr>
              <a:t>apoyo</a:t>
            </a:r>
            <a:r>
              <a:rPr lang="es-ES" sz="1450" dirty="0">
                <a:solidFill>
                  <a:srgbClr val="FFFFFF"/>
                </a:solidFill>
                <a:latin typeface="Arial MT"/>
                <a:cs typeface="Arial MT"/>
              </a:rPr>
              <a:t>  comercial</a:t>
            </a:r>
            <a:r>
              <a:rPr lang="es-ES" sz="1450" spc="-30" dirty="0">
                <a:solidFill>
                  <a:srgbClr val="FFFFFF"/>
                </a:solidFill>
                <a:latin typeface="Arial MT"/>
                <a:cs typeface="Arial MT"/>
              </a:rPr>
              <a:t> </a:t>
            </a:r>
            <a:r>
              <a:rPr lang="es-ES" sz="1450" dirty="0">
                <a:solidFill>
                  <a:srgbClr val="FFFFFF"/>
                </a:solidFill>
                <a:latin typeface="Arial MT"/>
                <a:cs typeface="Arial MT"/>
              </a:rPr>
              <a:t>o</a:t>
            </a:r>
            <a:endParaRPr lang="es-ES" sz="1450" dirty="0">
              <a:latin typeface="Arial MT"/>
              <a:cs typeface="Arial MT"/>
            </a:endParaRPr>
          </a:p>
          <a:p>
            <a:pPr marL="529590" algn="ctr">
              <a:lnSpc>
                <a:spcPts val="1610"/>
              </a:lnSpc>
            </a:pPr>
            <a:r>
              <a:rPr lang="es-ES" sz="1450" dirty="0">
                <a:solidFill>
                  <a:srgbClr val="FFFFFF"/>
                </a:solidFill>
                <a:latin typeface="Arial MT"/>
                <a:cs typeface="Arial MT"/>
              </a:rPr>
              <a:t>desgravación</a:t>
            </a:r>
            <a:r>
              <a:rPr lang="es-ES" sz="1450" spc="-30" dirty="0">
                <a:solidFill>
                  <a:srgbClr val="FFFFFF"/>
                </a:solidFill>
                <a:latin typeface="Arial MT"/>
                <a:cs typeface="Arial MT"/>
              </a:rPr>
              <a:t> </a:t>
            </a:r>
            <a:r>
              <a:rPr lang="es-ES" sz="1450" dirty="0">
                <a:solidFill>
                  <a:srgbClr val="FFFFFF"/>
                </a:solidFill>
                <a:latin typeface="Arial MT"/>
                <a:cs typeface="Arial MT"/>
              </a:rPr>
              <a:t>fiscal</a:t>
            </a:r>
            <a:endParaRPr lang="es-ES" sz="1450" dirty="0">
              <a:latin typeface="Arial MT"/>
              <a:cs typeface="Arial MT"/>
            </a:endParaRPr>
          </a:p>
          <a:p>
            <a:pPr marL="12700">
              <a:lnSpc>
                <a:spcPct val="100000"/>
              </a:lnSpc>
              <a:spcBef>
                <a:spcPts val="395"/>
              </a:spcBef>
            </a:pPr>
            <a:endParaRPr sz="1450" dirty="0">
              <a:latin typeface="Arial MT"/>
              <a:cs typeface="Arial MT"/>
            </a:endParaRPr>
          </a:p>
        </p:txBody>
      </p:sp>
      <p:sp>
        <p:nvSpPr>
          <p:cNvPr id="5" name="object 5"/>
          <p:cNvSpPr txBox="1"/>
          <p:nvPr/>
        </p:nvSpPr>
        <p:spPr>
          <a:xfrm>
            <a:off x="3866096" y="3551563"/>
            <a:ext cx="1852288" cy="1760867"/>
          </a:xfrm>
          <a:prstGeom prst="rect">
            <a:avLst/>
          </a:prstGeom>
        </p:spPr>
        <p:txBody>
          <a:bodyPr vert="horz" wrap="square" lIns="0" tIns="12065" rIns="0" bIns="0" rtlCol="0">
            <a:spAutoFit/>
          </a:bodyPr>
          <a:lstStyle/>
          <a:p>
            <a:pPr marL="408940" marR="78105" indent="-337820" algn="ctr">
              <a:lnSpc>
                <a:spcPct val="142700"/>
              </a:lnSpc>
              <a:spcBef>
                <a:spcPts val="95"/>
              </a:spcBef>
            </a:pPr>
            <a:r>
              <a:rPr sz="1450" dirty="0" err="1">
                <a:solidFill>
                  <a:srgbClr val="FFFFFF"/>
                </a:solidFill>
                <a:latin typeface="Arial MT"/>
                <a:cs typeface="Arial MT"/>
              </a:rPr>
              <a:t>Reducción</a:t>
            </a:r>
            <a:r>
              <a:rPr sz="1450" dirty="0">
                <a:solidFill>
                  <a:srgbClr val="FFFFFF"/>
                </a:solidFill>
                <a:latin typeface="Arial MT"/>
                <a:cs typeface="Arial MT"/>
              </a:rPr>
              <a:t> de</a:t>
            </a:r>
            <a:r>
              <a:rPr lang="es-ES" sz="1450" dirty="0">
                <a:solidFill>
                  <a:srgbClr val="FFFFFF"/>
                </a:solidFill>
                <a:latin typeface="Arial MT"/>
                <a:cs typeface="Arial MT"/>
              </a:rPr>
              <a:t> </a:t>
            </a:r>
            <a:r>
              <a:rPr sz="1450" dirty="0" err="1">
                <a:solidFill>
                  <a:srgbClr val="FFFFFF"/>
                </a:solidFill>
                <a:latin typeface="Arial MT"/>
                <a:cs typeface="Arial MT"/>
              </a:rPr>
              <a:t>costos</a:t>
            </a:r>
            <a:r>
              <a:rPr sz="1450" spc="-25" dirty="0">
                <a:solidFill>
                  <a:srgbClr val="FFFFFF"/>
                </a:solidFill>
                <a:latin typeface="Arial MT"/>
                <a:cs typeface="Arial MT"/>
              </a:rPr>
              <a:t> </a:t>
            </a:r>
            <a:r>
              <a:rPr sz="1450" dirty="0">
                <a:solidFill>
                  <a:srgbClr val="FFFFFF"/>
                </a:solidFill>
                <a:latin typeface="Arial MT"/>
                <a:cs typeface="Arial MT"/>
              </a:rPr>
              <a:t>a</a:t>
            </a:r>
            <a:r>
              <a:rPr sz="1450" spc="-25" dirty="0">
                <a:solidFill>
                  <a:srgbClr val="FFFFFF"/>
                </a:solidFill>
                <a:latin typeface="Arial MT"/>
                <a:cs typeface="Arial MT"/>
              </a:rPr>
              <a:t> </a:t>
            </a:r>
            <a:r>
              <a:rPr sz="1450" dirty="0">
                <a:solidFill>
                  <a:srgbClr val="FFFFFF"/>
                </a:solidFill>
                <a:latin typeface="Arial MT"/>
                <a:cs typeface="Arial MT"/>
              </a:rPr>
              <a:t>través</a:t>
            </a:r>
            <a:endParaRPr sz="1450" dirty="0">
              <a:latin typeface="Arial MT"/>
              <a:cs typeface="Arial MT"/>
            </a:endParaRPr>
          </a:p>
          <a:p>
            <a:pPr marL="81280" marR="5080" indent="-68580" algn="ctr">
              <a:lnSpc>
                <a:spcPct val="100000"/>
              </a:lnSpc>
              <a:spcBef>
                <a:spcPts val="375"/>
              </a:spcBef>
            </a:pPr>
            <a:r>
              <a:rPr sz="1450" dirty="0">
                <a:solidFill>
                  <a:srgbClr val="FFFFFF"/>
                </a:solidFill>
                <a:latin typeface="Arial MT"/>
                <a:cs typeface="Arial MT"/>
              </a:rPr>
              <a:t>del </a:t>
            </a:r>
            <a:r>
              <a:rPr sz="1450" dirty="0" err="1">
                <a:solidFill>
                  <a:srgbClr val="FFFFFF"/>
                </a:solidFill>
                <a:latin typeface="Arial MT"/>
                <a:cs typeface="Arial MT"/>
              </a:rPr>
              <a:t>reciclaje</a:t>
            </a:r>
            <a:r>
              <a:rPr sz="1450" dirty="0">
                <a:solidFill>
                  <a:srgbClr val="FFFFFF"/>
                </a:solidFill>
                <a:latin typeface="Arial MT"/>
                <a:cs typeface="Arial MT"/>
              </a:rPr>
              <a:t>,</a:t>
            </a:r>
            <a:r>
              <a:rPr lang="es-ES" sz="1450" dirty="0">
                <a:solidFill>
                  <a:srgbClr val="FFFFFF"/>
                </a:solidFill>
                <a:latin typeface="Arial MT"/>
                <a:cs typeface="Arial MT"/>
              </a:rPr>
              <a:t> </a:t>
            </a:r>
            <a:r>
              <a:rPr sz="1450" dirty="0" err="1">
                <a:solidFill>
                  <a:srgbClr val="FFFFFF"/>
                </a:solidFill>
                <a:latin typeface="Arial MT"/>
                <a:cs typeface="Arial MT"/>
              </a:rPr>
              <a:t>utilizando</a:t>
            </a:r>
            <a:r>
              <a:rPr sz="1450" spc="-35" dirty="0">
                <a:solidFill>
                  <a:srgbClr val="FFFFFF"/>
                </a:solidFill>
                <a:latin typeface="Arial MT"/>
                <a:cs typeface="Arial MT"/>
              </a:rPr>
              <a:t> </a:t>
            </a:r>
            <a:r>
              <a:rPr sz="1450" dirty="0">
                <a:solidFill>
                  <a:srgbClr val="FFFFFF"/>
                </a:solidFill>
                <a:latin typeface="Arial MT"/>
                <a:cs typeface="Arial MT"/>
              </a:rPr>
              <a:t>productos</a:t>
            </a:r>
            <a:endParaRPr sz="1450" dirty="0">
              <a:latin typeface="Arial MT"/>
              <a:cs typeface="Arial MT"/>
            </a:endParaRPr>
          </a:p>
          <a:p>
            <a:pPr marL="132715" algn="ctr">
              <a:lnSpc>
                <a:spcPct val="100000"/>
              </a:lnSpc>
              <a:spcBef>
                <a:spcPts val="745"/>
              </a:spcBef>
            </a:pPr>
            <a:r>
              <a:rPr sz="1450" spc="5" dirty="0">
                <a:solidFill>
                  <a:srgbClr val="FFFFFF"/>
                </a:solidFill>
                <a:latin typeface="Arial MT"/>
                <a:cs typeface="Arial MT"/>
              </a:rPr>
              <a:t>más</a:t>
            </a:r>
            <a:r>
              <a:rPr sz="1450" spc="-15" dirty="0">
                <a:solidFill>
                  <a:srgbClr val="FFFFFF"/>
                </a:solidFill>
                <a:latin typeface="Arial MT"/>
                <a:cs typeface="Arial MT"/>
              </a:rPr>
              <a:t> </a:t>
            </a:r>
            <a:r>
              <a:rPr sz="1450" dirty="0" err="1">
                <a:solidFill>
                  <a:srgbClr val="FFFFFF"/>
                </a:solidFill>
                <a:latin typeface="Arial MT"/>
                <a:cs typeface="Arial MT"/>
              </a:rPr>
              <a:t>eficientes</a:t>
            </a:r>
            <a:r>
              <a:rPr sz="1450" spc="-15" dirty="0">
                <a:solidFill>
                  <a:srgbClr val="FFFFFF"/>
                </a:solidFill>
                <a:latin typeface="Arial MT"/>
                <a:cs typeface="Arial MT"/>
              </a:rPr>
              <a:t> </a:t>
            </a:r>
            <a:r>
              <a:rPr sz="1450" dirty="0">
                <a:solidFill>
                  <a:srgbClr val="FFFFFF"/>
                </a:solidFill>
                <a:latin typeface="Arial MT"/>
                <a:cs typeface="Arial MT"/>
              </a:rPr>
              <a:t>y</a:t>
            </a:r>
            <a:endParaRPr sz="1450" dirty="0">
              <a:latin typeface="Arial"/>
              <a:cs typeface="Arial"/>
            </a:endParaRPr>
          </a:p>
          <a:p>
            <a:pPr marL="414020" algn="ctr">
              <a:lnSpc>
                <a:spcPct val="100000"/>
              </a:lnSpc>
              <a:spcBef>
                <a:spcPts val="575"/>
              </a:spcBef>
            </a:pPr>
            <a:r>
              <a:rPr sz="1450" dirty="0">
                <a:solidFill>
                  <a:srgbClr val="FFFFFF"/>
                </a:solidFill>
                <a:latin typeface="Arial MT"/>
                <a:cs typeface="Arial MT"/>
              </a:rPr>
              <a:t>servicios</a:t>
            </a:r>
            <a:endParaRPr sz="1450" dirty="0">
              <a:latin typeface="Arial MT"/>
              <a:cs typeface="Arial MT"/>
            </a:endParaRPr>
          </a:p>
        </p:txBody>
      </p:sp>
      <p:sp>
        <p:nvSpPr>
          <p:cNvPr id="6" name="object 6"/>
          <p:cNvSpPr txBox="1"/>
          <p:nvPr/>
        </p:nvSpPr>
        <p:spPr>
          <a:xfrm>
            <a:off x="491866" y="1110581"/>
            <a:ext cx="8868443" cy="236603"/>
          </a:xfrm>
          <a:prstGeom prst="rect">
            <a:avLst/>
          </a:prstGeom>
        </p:spPr>
        <p:txBody>
          <a:bodyPr vert="horz" wrap="square" lIns="0" tIns="13335" rIns="0" bIns="0" rtlCol="0">
            <a:spAutoFit/>
          </a:bodyPr>
          <a:lstStyle/>
          <a:p>
            <a:pPr marL="12700">
              <a:lnSpc>
                <a:spcPct val="100000"/>
              </a:lnSpc>
              <a:spcBef>
                <a:spcPts val="105"/>
              </a:spcBef>
            </a:pPr>
            <a:r>
              <a:rPr sz="1450" dirty="0">
                <a:latin typeface="Arial MT"/>
                <a:cs typeface="Arial MT"/>
              </a:rPr>
              <a:t>Estos</a:t>
            </a:r>
            <a:r>
              <a:rPr sz="1450" spc="10" dirty="0">
                <a:latin typeface="Arial MT"/>
                <a:cs typeface="Arial MT"/>
              </a:rPr>
              <a:t> </a:t>
            </a:r>
            <a:r>
              <a:rPr sz="1450" dirty="0">
                <a:latin typeface="Arial MT"/>
                <a:cs typeface="Arial MT"/>
              </a:rPr>
              <a:t>son</a:t>
            </a:r>
            <a:r>
              <a:rPr sz="1450" spc="15" dirty="0">
                <a:latin typeface="Arial MT"/>
                <a:cs typeface="Arial MT"/>
              </a:rPr>
              <a:t> </a:t>
            </a:r>
            <a:r>
              <a:rPr sz="1450" dirty="0">
                <a:latin typeface="Arial MT"/>
                <a:cs typeface="Arial MT"/>
              </a:rPr>
              <a:t>solo</a:t>
            </a:r>
            <a:r>
              <a:rPr sz="1450" spc="15" dirty="0">
                <a:latin typeface="Arial MT"/>
                <a:cs typeface="Arial MT"/>
              </a:rPr>
              <a:t> </a:t>
            </a:r>
            <a:r>
              <a:rPr sz="1450" dirty="0">
                <a:latin typeface="Arial MT"/>
                <a:cs typeface="Arial MT"/>
              </a:rPr>
              <a:t>6</a:t>
            </a:r>
            <a:r>
              <a:rPr sz="1450" spc="15" dirty="0">
                <a:latin typeface="Arial MT"/>
                <a:cs typeface="Arial MT"/>
              </a:rPr>
              <a:t> </a:t>
            </a:r>
            <a:r>
              <a:rPr sz="1450" dirty="0">
                <a:latin typeface="Arial MT"/>
                <a:cs typeface="Arial MT"/>
              </a:rPr>
              <a:t>beneficios,</a:t>
            </a:r>
            <a:r>
              <a:rPr sz="1450" spc="15" dirty="0">
                <a:latin typeface="Arial MT"/>
                <a:cs typeface="Arial MT"/>
              </a:rPr>
              <a:t> </a:t>
            </a:r>
            <a:r>
              <a:rPr sz="1450" dirty="0">
                <a:latin typeface="Arial MT"/>
                <a:cs typeface="Arial MT"/>
              </a:rPr>
              <a:t>pero</a:t>
            </a:r>
            <a:r>
              <a:rPr sz="1450" spc="15" dirty="0">
                <a:latin typeface="Arial MT"/>
                <a:cs typeface="Arial MT"/>
              </a:rPr>
              <a:t> </a:t>
            </a:r>
            <a:r>
              <a:rPr sz="1450" dirty="0">
                <a:latin typeface="Arial MT"/>
                <a:cs typeface="Arial MT"/>
              </a:rPr>
              <a:t>todos</a:t>
            </a:r>
            <a:r>
              <a:rPr sz="1450" spc="15" dirty="0">
                <a:latin typeface="Arial MT"/>
                <a:cs typeface="Arial MT"/>
              </a:rPr>
              <a:t> </a:t>
            </a:r>
            <a:r>
              <a:rPr sz="1450" dirty="0">
                <a:latin typeface="Arial MT"/>
                <a:cs typeface="Arial MT"/>
              </a:rPr>
              <a:t>con</a:t>
            </a:r>
            <a:r>
              <a:rPr sz="1450" spc="15" dirty="0">
                <a:latin typeface="Arial MT"/>
                <a:cs typeface="Arial MT"/>
              </a:rPr>
              <a:t> </a:t>
            </a:r>
            <a:r>
              <a:rPr sz="1450" dirty="0">
                <a:latin typeface="Arial MT"/>
                <a:cs typeface="Arial MT"/>
              </a:rPr>
              <a:t>potencial</a:t>
            </a:r>
            <a:r>
              <a:rPr sz="1450" spc="15" dirty="0">
                <a:latin typeface="Arial MT"/>
                <a:cs typeface="Arial MT"/>
              </a:rPr>
              <a:t> </a:t>
            </a:r>
            <a:r>
              <a:rPr sz="1450" dirty="0">
                <a:latin typeface="Arial MT"/>
                <a:cs typeface="Arial MT"/>
              </a:rPr>
              <a:t>de</a:t>
            </a:r>
            <a:r>
              <a:rPr sz="1450" spc="10" dirty="0">
                <a:latin typeface="Arial MT"/>
                <a:cs typeface="Arial MT"/>
              </a:rPr>
              <a:t> </a:t>
            </a:r>
            <a:r>
              <a:rPr sz="1450" dirty="0">
                <a:latin typeface="Arial MT"/>
                <a:cs typeface="Arial MT"/>
              </a:rPr>
              <a:t>creación</a:t>
            </a:r>
            <a:r>
              <a:rPr sz="1450" spc="15" dirty="0">
                <a:latin typeface="Arial MT"/>
                <a:cs typeface="Arial MT"/>
              </a:rPr>
              <a:t> </a:t>
            </a:r>
            <a:r>
              <a:rPr sz="1450" dirty="0">
                <a:latin typeface="Arial MT"/>
                <a:cs typeface="Arial MT"/>
              </a:rPr>
              <a:t>de</a:t>
            </a:r>
            <a:r>
              <a:rPr sz="1450" spc="15" dirty="0">
                <a:latin typeface="Arial MT"/>
                <a:cs typeface="Arial MT"/>
              </a:rPr>
              <a:t> </a:t>
            </a:r>
            <a:r>
              <a:rPr sz="1450" dirty="0">
                <a:latin typeface="Arial MT"/>
                <a:cs typeface="Arial MT"/>
              </a:rPr>
              <a:t>valor</a:t>
            </a:r>
            <a:r>
              <a:rPr sz="1450" spc="15" dirty="0">
                <a:latin typeface="Arial MT"/>
                <a:cs typeface="Arial MT"/>
              </a:rPr>
              <a:t> </a:t>
            </a:r>
            <a:r>
              <a:rPr sz="1450" dirty="0">
                <a:latin typeface="Arial MT"/>
                <a:cs typeface="Arial MT"/>
              </a:rPr>
              <a:t>y</a:t>
            </a:r>
            <a:r>
              <a:rPr sz="1450" spc="15" dirty="0">
                <a:latin typeface="Arial MT"/>
                <a:cs typeface="Arial MT"/>
              </a:rPr>
              <a:t> </a:t>
            </a:r>
            <a:r>
              <a:rPr sz="1450" dirty="0">
                <a:latin typeface="Arial MT"/>
                <a:cs typeface="Arial MT"/>
              </a:rPr>
              <a:t>crecimiento</a:t>
            </a:r>
            <a:r>
              <a:rPr sz="1450" spc="15" dirty="0">
                <a:latin typeface="Arial MT"/>
                <a:cs typeface="Arial MT"/>
              </a:rPr>
              <a:t> </a:t>
            </a:r>
            <a:r>
              <a:rPr sz="1450" dirty="0">
                <a:latin typeface="Arial MT"/>
                <a:cs typeface="Arial MT"/>
              </a:rPr>
              <a:t>empresarial</a:t>
            </a:r>
          </a:p>
        </p:txBody>
      </p:sp>
      <p:sp>
        <p:nvSpPr>
          <p:cNvPr id="8" name="object 8"/>
          <p:cNvSpPr txBox="1"/>
          <p:nvPr/>
        </p:nvSpPr>
        <p:spPr>
          <a:xfrm>
            <a:off x="8797759" y="2815936"/>
            <a:ext cx="1898650" cy="1388650"/>
          </a:xfrm>
          <a:prstGeom prst="rect">
            <a:avLst/>
          </a:prstGeom>
        </p:spPr>
        <p:txBody>
          <a:bodyPr vert="horz" wrap="square" lIns="0" tIns="12065" rIns="0" bIns="0" rtlCol="0">
            <a:spAutoFit/>
          </a:bodyPr>
          <a:lstStyle/>
          <a:p>
            <a:pPr marL="12700" marR="5080" indent="300990" algn="ctr">
              <a:lnSpc>
                <a:spcPct val="106300"/>
              </a:lnSpc>
              <a:spcBef>
                <a:spcPts val="95"/>
              </a:spcBef>
            </a:pPr>
            <a:r>
              <a:rPr sz="1450" dirty="0">
                <a:solidFill>
                  <a:srgbClr val="FFFFFF"/>
                </a:solidFill>
                <a:latin typeface="Arial MT"/>
                <a:cs typeface="Arial MT"/>
              </a:rPr>
              <a:t>Mejore sus </a:t>
            </a:r>
            <a:r>
              <a:rPr sz="1450" spc="5" dirty="0">
                <a:solidFill>
                  <a:srgbClr val="FFFFFF"/>
                </a:solidFill>
                <a:latin typeface="Arial MT"/>
                <a:cs typeface="Arial MT"/>
              </a:rPr>
              <a:t> </a:t>
            </a:r>
            <a:r>
              <a:rPr sz="1450" dirty="0">
                <a:solidFill>
                  <a:srgbClr val="FFFFFF"/>
                </a:solidFill>
                <a:latin typeface="Arial MT"/>
                <a:cs typeface="Arial MT"/>
              </a:rPr>
              <a:t>posibilidades de ganar </a:t>
            </a:r>
            <a:r>
              <a:rPr sz="1450" spc="-390" dirty="0">
                <a:solidFill>
                  <a:srgbClr val="FFFFFF"/>
                </a:solidFill>
                <a:latin typeface="Arial MT"/>
                <a:cs typeface="Arial MT"/>
              </a:rPr>
              <a:t> </a:t>
            </a:r>
            <a:r>
              <a:rPr sz="1450" dirty="0">
                <a:solidFill>
                  <a:srgbClr val="FFFFFF"/>
                </a:solidFill>
                <a:latin typeface="Arial MT"/>
                <a:cs typeface="Arial MT"/>
              </a:rPr>
              <a:t>negocios</a:t>
            </a:r>
            <a:r>
              <a:rPr sz="1450" spc="-5" dirty="0">
                <a:solidFill>
                  <a:srgbClr val="FFFFFF"/>
                </a:solidFill>
                <a:latin typeface="Arial MT"/>
                <a:cs typeface="Arial MT"/>
              </a:rPr>
              <a:t> </a:t>
            </a:r>
            <a:r>
              <a:rPr sz="1450" dirty="0">
                <a:solidFill>
                  <a:srgbClr val="FFFFFF"/>
                </a:solidFill>
                <a:latin typeface="Arial MT"/>
                <a:cs typeface="Arial MT"/>
              </a:rPr>
              <a:t>con</a:t>
            </a:r>
            <a:r>
              <a:rPr sz="1450" spc="-5" dirty="0">
                <a:solidFill>
                  <a:srgbClr val="FFFFFF"/>
                </a:solidFill>
                <a:latin typeface="Arial MT"/>
                <a:cs typeface="Arial MT"/>
              </a:rPr>
              <a:t> </a:t>
            </a:r>
            <a:r>
              <a:rPr sz="1450" dirty="0">
                <a:solidFill>
                  <a:srgbClr val="FFFFFF"/>
                </a:solidFill>
                <a:latin typeface="Arial MT"/>
                <a:cs typeface="Arial MT"/>
              </a:rPr>
              <a:t>sus</a:t>
            </a:r>
            <a:endParaRPr sz="1450" dirty="0">
              <a:latin typeface="Arial MT"/>
              <a:cs typeface="Arial MT"/>
            </a:endParaRPr>
          </a:p>
          <a:p>
            <a:pPr marL="505459" algn="ctr">
              <a:lnSpc>
                <a:spcPts val="1475"/>
              </a:lnSpc>
            </a:pPr>
            <a:r>
              <a:rPr sz="1450" dirty="0">
                <a:solidFill>
                  <a:srgbClr val="FFFFFF"/>
                </a:solidFill>
                <a:latin typeface="Arial MT"/>
                <a:cs typeface="Arial MT"/>
              </a:rPr>
              <a:t>estándares</a:t>
            </a:r>
            <a:r>
              <a:rPr sz="1450" spc="-25" dirty="0">
                <a:solidFill>
                  <a:srgbClr val="FFFFFF"/>
                </a:solidFill>
                <a:latin typeface="Arial MT"/>
                <a:cs typeface="Arial MT"/>
              </a:rPr>
              <a:t> </a:t>
            </a:r>
            <a:r>
              <a:rPr sz="1450" dirty="0">
                <a:solidFill>
                  <a:srgbClr val="FFFFFF"/>
                </a:solidFill>
                <a:latin typeface="Arial MT"/>
                <a:cs typeface="Arial MT"/>
              </a:rPr>
              <a:t>de</a:t>
            </a:r>
            <a:endParaRPr sz="1450" dirty="0">
              <a:latin typeface="Arial MT"/>
              <a:cs typeface="Arial MT"/>
            </a:endParaRPr>
          </a:p>
          <a:p>
            <a:pPr marL="507365" marR="338455" indent="-190500" algn="ctr">
              <a:lnSpc>
                <a:spcPts val="1480"/>
              </a:lnSpc>
              <a:spcBef>
                <a:spcPts val="745"/>
              </a:spcBef>
            </a:pPr>
            <a:r>
              <a:rPr sz="1450" dirty="0">
                <a:solidFill>
                  <a:srgbClr val="FFFFFF"/>
                </a:solidFill>
                <a:latin typeface="Arial MT"/>
                <a:cs typeface="Arial MT"/>
              </a:rPr>
              <a:t>s</a:t>
            </a:r>
            <a:r>
              <a:rPr lang="es-ES" sz="1450" dirty="0" err="1">
                <a:solidFill>
                  <a:srgbClr val="FFFFFF"/>
                </a:solidFill>
                <a:latin typeface="Arial MT"/>
                <a:cs typeface="Arial MT"/>
              </a:rPr>
              <a:t>ostenibilidad</a:t>
            </a:r>
            <a:r>
              <a:rPr sz="1450" dirty="0">
                <a:solidFill>
                  <a:srgbClr val="FFFFFF"/>
                </a:solidFill>
                <a:latin typeface="Arial MT"/>
                <a:cs typeface="Arial MT"/>
              </a:rPr>
              <a:t> mejorados</a:t>
            </a:r>
            <a:endParaRPr sz="1450" dirty="0">
              <a:latin typeface="Arial MT"/>
              <a:cs typeface="Arial MT"/>
            </a:endParaRPr>
          </a:p>
        </p:txBody>
      </p:sp>
      <p:sp>
        <p:nvSpPr>
          <p:cNvPr id="9" name="object 9"/>
          <p:cNvSpPr txBox="1"/>
          <p:nvPr/>
        </p:nvSpPr>
        <p:spPr>
          <a:xfrm>
            <a:off x="10738954" y="2333737"/>
            <a:ext cx="250190" cy="509905"/>
          </a:xfrm>
          <a:prstGeom prst="rect">
            <a:avLst/>
          </a:prstGeom>
        </p:spPr>
        <p:txBody>
          <a:bodyPr vert="horz" wrap="square" lIns="0" tIns="15875" rIns="0" bIns="0" rtlCol="0">
            <a:spAutoFit/>
          </a:bodyPr>
          <a:lstStyle/>
          <a:p>
            <a:pPr marL="12700">
              <a:lnSpc>
                <a:spcPct val="100000"/>
              </a:lnSpc>
              <a:spcBef>
                <a:spcPts val="125"/>
              </a:spcBef>
            </a:pPr>
            <a:r>
              <a:rPr sz="3150" b="1" spc="10" dirty="0">
                <a:solidFill>
                  <a:srgbClr val="FFFFFF"/>
                </a:solidFill>
                <a:latin typeface="Arial"/>
                <a:cs typeface="Arial"/>
              </a:rPr>
              <a:t>6</a:t>
            </a:r>
            <a:endParaRPr sz="3150">
              <a:latin typeface="Arial"/>
              <a:cs typeface="Arial"/>
            </a:endParaRPr>
          </a:p>
        </p:txBody>
      </p:sp>
      <p:sp>
        <p:nvSpPr>
          <p:cNvPr id="10" name="object 10"/>
          <p:cNvSpPr txBox="1"/>
          <p:nvPr/>
        </p:nvSpPr>
        <p:spPr>
          <a:xfrm>
            <a:off x="1580668" y="3763869"/>
            <a:ext cx="1741169" cy="964238"/>
          </a:xfrm>
          <a:prstGeom prst="rect">
            <a:avLst/>
          </a:prstGeom>
        </p:spPr>
        <p:txBody>
          <a:bodyPr vert="horz" wrap="square" lIns="0" tIns="15875" rIns="0" bIns="0" rtlCol="0">
            <a:spAutoFit/>
          </a:bodyPr>
          <a:lstStyle/>
          <a:p>
            <a:pPr marR="36195" algn="r">
              <a:lnSpc>
                <a:spcPct val="100000"/>
              </a:lnSpc>
              <a:spcBef>
                <a:spcPts val="125"/>
              </a:spcBef>
            </a:pPr>
            <a:r>
              <a:rPr sz="3150" b="1" spc="10" dirty="0">
                <a:solidFill>
                  <a:srgbClr val="FFFFFF"/>
                </a:solidFill>
                <a:latin typeface="Arial"/>
                <a:cs typeface="Arial"/>
              </a:rPr>
              <a:t>2</a:t>
            </a:r>
            <a:endParaRPr sz="3150" dirty="0">
              <a:latin typeface="Arial"/>
              <a:cs typeface="Arial"/>
            </a:endParaRPr>
          </a:p>
          <a:p>
            <a:pPr marL="12700" marR="5080" indent="88900">
              <a:lnSpc>
                <a:spcPct val="106300"/>
              </a:lnSpc>
              <a:spcBef>
                <a:spcPts val="1900"/>
              </a:spcBef>
            </a:pPr>
            <a:endParaRPr sz="1450" dirty="0">
              <a:latin typeface="Arial MT"/>
              <a:cs typeface="Arial MT"/>
            </a:endParaRPr>
          </a:p>
        </p:txBody>
      </p:sp>
      <p:sp>
        <p:nvSpPr>
          <p:cNvPr id="11" name="object 11"/>
          <p:cNvSpPr txBox="1"/>
          <p:nvPr/>
        </p:nvSpPr>
        <p:spPr>
          <a:xfrm>
            <a:off x="7892694" y="3142236"/>
            <a:ext cx="209550" cy="422275"/>
          </a:xfrm>
          <a:prstGeom prst="rect">
            <a:avLst/>
          </a:prstGeom>
        </p:spPr>
        <p:txBody>
          <a:bodyPr vert="horz" wrap="square" lIns="0" tIns="12700" rIns="0" bIns="0" rtlCol="0">
            <a:spAutoFit/>
          </a:bodyPr>
          <a:lstStyle/>
          <a:p>
            <a:pPr marL="12700">
              <a:lnSpc>
                <a:spcPct val="100000"/>
              </a:lnSpc>
              <a:spcBef>
                <a:spcPts val="100"/>
              </a:spcBef>
            </a:pPr>
            <a:r>
              <a:rPr sz="2600" b="1" dirty="0">
                <a:solidFill>
                  <a:srgbClr val="FFFFFF"/>
                </a:solidFill>
                <a:latin typeface="Arial"/>
                <a:cs typeface="Arial"/>
              </a:rPr>
              <a:t>5</a:t>
            </a:r>
            <a:endParaRPr sz="2600">
              <a:latin typeface="Arial"/>
              <a:cs typeface="Arial"/>
            </a:endParaRPr>
          </a:p>
        </p:txBody>
      </p:sp>
      <p:sp>
        <p:nvSpPr>
          <p:cNvPr id="12" name="object 12"/>
          <p:cNvSpPr txBox="1"/>
          <p:nvPr/>
        </p:nvSpPr>
        <p:spPr>
          <a:xfrm>
            <a:off x="5395315" y="1873658"/>
            <a:ext cx="1156970" cy="1360805"/>
          </a:xfrm>
          <a:prstGeom prst="rect">
            <a:avLst/>
          </a:prstGeom>
        </p:spPr>
        <p:txBody>
          <a:bodyPr vert="horz" wrap="square" lIns="0" tIns="12700" rIns="0" bIns="0" rtlCol="0">
            <a:spAutoFit/>
          </a:bodyPr>
          <a:lstStyle/>
          <a:p>
            <a:pPr marL="12700">
              <a:lnSpc>
                <a:spcPct val="100000"/>
              </a:lnSpc>
              <a:spcBef>
                <a:spcPts val="100"/>
              </a:spcBef>
            </a:pPr>
            <a:r>
              <a:rPr sz="2600" b="1" dirty="0">
                <a:solidFill>
                  <a:srgbClr val="FFFFFF"/>
                </a:solidFill>
                <a:latin typeface="Arial"/>
                <a:cs typeface="Arial"/>
              </a:rPr>
              <a:t>4</a:t>
            </a:r>
            <a:endParaRPr sz="2600" dirty="0">
              <a:latin typeface="Arial"/>
              <a:cs typeface="Arial"/>
            </a:endParaRPr>
          </a:p>
          <a:p>
            <a:pPr marL="52069" algn="ctr">
              <a:lnSpc>
                <a:spcPct val="100000"/>
              </a:lnSpc>
              <a:spcBef>
                <a:spcPts val="1950"/>
              </a:spcBef>
            </a:pPr>
            <a:r>
              <a:rPr sz="1450" dirty="0">
                <a:solidFill>
                  <a:srgbClr val="FFFFFF"/>
                </a:solidFill>
                <a:latin typeface="Arial MT"/>
                <a:cs typeface="Arial MT"/>
              </a:rPr>
              <a:t>Atraer</a:t>
            </a:r>
            <a:endParaRPr sz="1450" dirty="0">
              <a:latin typeface="Arial MT"/>
              <a:cs typeface="Arial MT"/>
            </a:endParaRPr>
          </a:p>
          <a:p>
            <a:pPr marL="212090" marR="5080" indent="77470" algn="ctr">
              <a:lnSpc>
                <a:spcPct val="106200"/>
              </a:lnSpc>
            </a:pPr>
            <a:r>
              <a:rPr sz="1450" dirty="0">
                <a:solidFill>
                  <a:srgbClr val="FFFFFF"/>
                </a:solidFill>
                <a:latin typeface="Arial MT"/>
                <a:cs typeface="Arial MT"/>
              </a:rPr>
              <a:t>inversores  afines</a:t>
            </a:r>
            <a:endParaRPr sz="1450" dirty="0">
              <a:latin typeface="Arial MT"/>
              <a:cs typeface="Arial MT"/>
            </a:endParaRPr>
          </a:p>
        </p:txBody>
      </p:sp>
      <p:sp>
        <p:nvSpPr>
          <p:cNvPr id="13" name="object 13"/>
          <p:cNvSpPr txBox="1"/>
          <p:nvPr/>
        </p:nvSpPr>
        <p:spPr>
          <a:xfrm>
            <a:off x="715568" y="2686422"/>
            <a:ext cx="1384935" cy="1042978"/>
          </a:xfrm>
          <a:prstGeom prst="rect">
            <a:avLst/>
          </a:prstGeom>
        </p:spPr>
        <p:txBody>
          <a:bodyPr vert="horz" wrap="square" lIns="0" tIns="11430" rIns="0" bIns="0" rtlCol="0">
            <a:spAutoFit/>
          </a:bodyPr>
          <a:lstStyle/>
          <a:p>
            <a:pPr marL="255904" marR="5080" indent="72390" algn="ctr">
              <a:lnSpc>
                <a:spcPct val="111700"/>
              </a:lnSpc>
              <a:spcBef>
                <a:spcPts val="90"/>
              </a:spcBef>
            </a:pPr>
            <a:r>
              <a:rPr sz="2050" spc="10" dirty="0">
                <a:solidFill>
                  <a:srgbClr val="FFFFFF"/>
                </a:solidFill>
                <a:latin typeface="Arial MT"/>
                <a:cs typeface="Arial MT"/>
              </a:rPr>
              <a:t>Gestión </a:t>
            </a:r>
            <a:r>
              <a:rPr sz="2050" spc="15" dirty="0">
                <a:solidFill>
                  <a:srgbClr val="FFFFFF"/>
                </a:solidFill>
                <a:latin typeface="Arial MT"/>
                <a:cs typeface="Arial MT"/>
              </a:rPr>
              <a:t> </a:t>
            </a:r>
            <a:r>
              <a:rPr sz="2050" spc="10" dirty="0" err="1">
                <a:solidFill>
                  <a:srgbClr val="FFFFFF"/>
                </a:solidFill>
                <a:latin typeface="Arial MT"/>
                <a:cs typeface="Arial MT"/>
              </a:rPr>
              <a:t>eficaz</a:t>
            </a:r>
            <a:r>
              <a:rPr sz="2050" spc="-70" dirty="0">
                <a:solidFill>
                  <a:srgbClr val="FFFFFF"/>
                </a:solidFill>
                <a:latin typeface="Arial MT"/>
                <a:cs typeface="Arial MT"/>
              </a:rPr>
              <a:t> </a:t>
            </a:r>
            <a:r>
              <a:rPr sz="2050" spc="10" dirty="0">
                <a:solidFill>
                  <a:srgbClr val="FFFFFF"/>
                </a:solidFill>
                <a:latin typeface="Arial MT"/>
                <a:cs typeface="Arial MT"/>
              </a:rPr>
              <a:t>del</a:t>
            </a:r>
            <a:r>
              <a:rPr lang="es-ES" sz="2050" dirty="0">
                <a:latin typeface="Arial MT"/>
                <a:cs typeface="Arial MT"/>
              </a:rPr>
              <a:t> </a:t>
            </a:r>
            <a:r>
              <a:rPr sz="2050" spc="10" dirty="0" err="1">
                <a:solidFill>
                  <a:srgbClr val="FFFFFF"/>
                </a:solidFill>
                <a:latin typeface="Arial MT"/>
                <a:cs typeface="Arial MT"/>
              </a:rPr>
              <a:t>riesgo</a:t>
            </a:r>
            <a:endParaRPr sz="2050" dirty="0">
              <a:latin typeface="Arial"/>
              <a:cs typeface="Arial"/>
            </a:endParaRPr>
          </a:p>
        </p:txBody>
      </p:sp>
      <p:sp>
        <p:nvSpPr>
          <p:cNvPr id="14" name="object 14"/>
          <p:cNvSpPr txBox="1">
            <a:spLocks noGrp="1"/>
          </p:cNvSpPr>
          <p:nvPr>
            <p:ph type="title"/>
          </p:nvPr>
        </p:nvSpPr>
        <p:spPr>
          <a:xfrm>
            <a:off x="528319" y="391136"/>
            <a:ext cx="3350260" cy="422275"/>
          </a:xfrm>
          <a:prstGeom prst="rect">
            <a:avLst/>
          </a:prstGeom>
        </p:spPr>
        <p:txBody>
          <a:bodyPr vert="horz" wrap="square" lIns="0" tIns="12700" rIns="0" bIns="0" rtlCol="0">
            <a:spAutoFit/>
          </a:bodyPr>
          <a:lstStyle/>
          <a:p>
            <a:pPr marL="12700">
              <a:lnSpc>
                <a:spcPct val="100000"/>
              </a:lnSpc>
              <a:spcBef>
                <a:spcPts val="100"/>
              </a:spcBef>
            </a:pPr>
            <a:r>
              <a:rPr sz="2600" dirty="0">
                <a:solidFill>
                  <a:srgbClr val="000000"/>
                </a:solidFill>
              </a:rPr>
              <a:t>Beneficios</a:t>
            </a:r>
            <a:r>
              <a:rPr sz="2600" spc="-45" dirty="0">
                <a:solidFill>
                  <a:srgbClr val="000000"/>
                </a:solidFill>
              </a:rPr>
              <a:t> </a:t>
            </a:r>
            <a:r>
              <a:rPr sz="2600" dirty="0">
                <a:solidFill>
                  <a:srgbClr val="000000"/>
                </a:solidFill>
              </a:rPr>
              <a:t>de</a:t>
            </a:r>
            <a:r>
              <a:rPr sz="2600" spc="-45" dirty="0">
                <a:solidFill>
                  <a:srgbClr val="000000"/>
                </a:solidFill>
              </a:rPr>
              <a:t> </a:t>
            </a:r>
            <a:r>
              <a:rPr sz="2600" dirty="0">
                <a:solidFill>
                  <a:srgbClr val="000000"/>
                </a:solidFill>
              </a:rPr>
              <a:t>negocio:</a:t>
            </a:r>
            <a:endParaRPr sz="2600"/>
          </a:p>
        </p:txBody>
      </p:sp>
      <p:sp>
        <p:nvSpPr>
          <p:cNvPr id="19" name="object 10">
            <a:extLst>
              <a:ext uri="{FF2B5EF4-FFF2-40B4-BE49-F238E27FC236}">
                <a16:creationId xmlns:a16="http://schemas.microsoft.com/office/drawing/2014/main" id="{63DCE464-8CB0-7F47-874A-B9B082617705}"/>
              </a:ext>
            </a:extLst>
          </p:cNvPr>
          <p:cNvSpPr txBox="1"/>
          <p:nvPr/>
        </p:nvSpPr>
        <p:spPr>
          <a:xfrm>
            <a:off x="-396279" y="3650089"/>
            <a:ext cx="1134110" cy="500778"/>
          </a:xfrm>
          <a:prstGeom prst="rect">
            <a:avLst/>
          </a:prstGeom>
        </p:spPr>
        <p:txBody>
          <a:bodyPr vert="horz" wrap="square" lIns="0" tIns="15875" rIns="0" bIns="0" rtlCol="0">
            <a:spAutoFit/>
          </a:bodyPr>
          <a:lstStyle/>
          <a:p>
            <a:pPr marR="36195" algn="r">
              <a:lnSpc>
                <a:spcPct val="100000"/>
              </a:lnSpc>
              <a:spcBef>
                <a:spcPts val="125"/>
              </a:spcBef>
            </a:pPr>
            <a:r>
              <a:rPr lang="es-ES" sz="3150" b="1" spc="10" dirty="0">
                <a:solidFill>
                  <a:srgbClr val="FFFFFF"/>
                </a:solidFill>
                <a:latin typeface="Arial"/>
                <a:cs typeface="Arial"/>
              </a:rPr>
              <a:t>1</a:t>
            </a:r>
            <a:endParaRPr sz="3150" dirty="0">
              <a:latin typeface="Arial"/>
              <a:cs typeface="Arial"/>
            </a:endParaRPr>
          </a:p>
        </p:txBody>
      </p:sp>
      <p:sp>
        <p:nvSpPr>
          <p:cNvPr id="20" name="CuadroTexto 19">
            <a:extLst>
              <a:ext uri="{FF2B5EF4-FFF2-40B4-BE49-F238E27FC236}">
                <a16:creationId xmlns:a16="http://schemas.microsoft.com/office/drawing/2014/main" id="{F3DB3801-A284-FA2D-AEA3-11DAF56E593B}"/>
              </a:ext>
            </a:extLst>
          </p:cNvPr>
          <p:cNvSpPr txBox="1"/>
          <p:nvPr/>
        </p:nvSpPr>
        <p:spPr>
          <a:xfrm>
            <a:off x="1686119" y="4429132"/>
            <a:ext cx="1852288" cy="1523494"/>
          </a:xfrm>
          <a:prstGeom prst="rect">
            <a:avLst/>
          </a:prstGeom>
          <a:noFill/>
        </p:spPr>
        <p:txBody>
          <a:bodyPr wrap="square" rtlCol="0">
            <a:spAutoFit/>
          </a:bodyPr>
          <a:lstStyle/>
          <a:p>
            <a:pPr marL="38735" marR="5080" indent="341630">
              <a:lnSpc>
                <a:spcPts val="1480"/>
              </a:lnSpc>
              <a:spcBef>
                <a:spcPts val="370"/>
              </a:spcBef>
            </a:pPr>
            <a:r>
              <a:rPr lang="es-ES" sz="1800" dirty="0">
                <a:solidFill>
                  <a:srgbClr val="FFFFFF"/>
                </a:solidFill>
                <a:latin typeface="Arial MT"/>
                <a:cs typeface="Arial MT"/>
              </a:rPr>
              <a:t>Mejora</a:t>
            </a:r>
            <a:r>
              <a:rPr lang="es-ES" sz="1800" spc="-30" dirty="0">
                <a:solidFill>
                  <a:srgbClr val="FFFFFF"/>
                </a:solidFill>
                <a:latin typeface="Arial MT"/>
                <a:cs typeface="Arial MT"/>
              </a:rPr>
              <a:t> </a:t>
            </a:r>
            <a:r>
              <a:rPr lang="es-ES" sz="1800" dirty="0">
                <a:solidFill>
                  <a:srgbClr val="FFFFFF"/>
                </a:solidFill>
                <a:latin typeface="Arial MT"/>
                <a:cs typeface="Arial MT"/>
              </a:rPr>
              <a:t>de</a:t>
            </a:r>
            <a:r>
              <a:rPr lang="es-ES" sz="1800" spc="-30" dirty="0">
                <a:solidFill>
                  <a:srgbClr val="FFFFFF"/>
                </a:solidFill>
                <a:latin typeface="Arial MT"/>
                <a:cs typeface="Arial MT"/>
              </a:rPr>
              <a:t> </a:t>
            </a:r>
            <a:r>
              <a:rPr lang="es-ES" sz="1800" dirty="0">
                <a:solidFill>
                  <a:srgbClr val="FFFFFF"/>
                </a:solidFill>
                <a:latin typeface="Arial MT"/>
                <a:cs typeface="Arial MT"/>
              </a:rPr>
              <a:t>la </a:t>
            </a:r>
            <a:r>
              <a:rPr lang="es-ES" sz="1800" spc="-390" dirty="0">
                <a:solidFill>
                  <a:srgbClr val="FFFFFF"/>
                </a:solidFill>
                <a:latin typeface="Arial MT"/>
                <a:cs typeface="Arial MT"/>
              </a:rPr>
              <a:t>     </a:t>
            </a:r>
            <a:r>
              <a:rPr lang="es-ES" sz="1800" dirty="0">
                <a:solidFill>
                  <a:srgbClr val="FFFFFF"/>
                </a:solidFill>
                <a:latin typeface="Arial MT"/>
                <a:cs typeface="Arial MT"/>
              </a:rPr>
              <a:t>reputación entre los </a:t>
            </a:r>
            <a:r>
              <a:rPr lang="es-ES" sz="1800" spc="5" dirty="0">
                <a:solidFill>
                  <a:srgbClr val="FFFFFF"/>
                </a:solidFill>
                <a:latin typeface="Arial MT"/>
                <a:cs typeface="Arial MT"/>
              </a:rPr>
              <a:t> </a:t>
            </a:r>
            <a:r>
              <a:rPr lang="es-ES" sz="1800" dirty="0">
                <a:solidFill>
                  <a:srgbClr val="FFFFFF"/>
                </a:solidFill>
                <a:latin typeface="Arial MT"/>
                <a:cs typeface="Arial MT"/>
              </a:rPr>
              <a:t>clientes</a:t>
            </a:r>
            <a:r>
              <a:rPr lang="es-ES" sz="1800" spc="-15" dirty="0">
                <a:solidFill>
                  <a:srgbClr val="FFFFFF"/>
                </a:solidFill>
                <a:latin typeface="Arial MT"/>
                <a:cs typeface="Arial MT"/>
              </a:rPr>
              <a:t> </a:t>
            </a:r>
            <a:r>
              <a:rPr lang="es-ES" sz="1800" dirty="0">
                <a:solidFill>
                  <a:srgbClr val="FFFFFF"/>
                </a:solidFill>
                <a:latin typeface="Arial MT"/>
                <a:cs typeface="Arial MT"/>
              </a:rPr>
              <a:t>y</a:t>
            </a:r>
            <a:r>
              <a:rPr lang="es-ES" sz="1800" spc="-15" dirty="0">
                <a:solidFill>
                  <a:srgbClr val="FFFFFF"/>
                </a:solidFill>
                <a:latin typeface="Arial MT"/>
                <a:cs typeface="Arial MT"/>
              </a:rPr>
              <a:t> </a:t>
            </a:r>
            <a:r>
              <a:rPr lang="es-ES" sz="1800" dirty="0">
                <a:solidFill>
                  <a:srgbClr val="FFFFFF"/>
                </a:solidFill>
                <a:latin typeface="Arial MT"/>
                <a:cs typeface="Arial MT"/>
              </a:rPr>
              <a:t>en</a:t>
            </a:r>
            <a:r>
              <a:rPr lang="es-ES" sz="1800" spc="-15" dirty="0">
                <a:solidFill>
                  <a:srgbClr val="FFFFFF"/>
                </a:solidFill>
                <a:latin typeface="Arial MT"/>
                <a:cs typeface="Arial MT"/>
              </a:rPr>
              <a:t> </a:t>
            </a:r>
            <a:r>
              <a:rPr lang="es-ES" sz="1800" dirty="0">
                <a:solidFill>
                  <a:srgbClr val="FFFFFF"/>
                </a:solidFill>
                <a:latin typeface="Arial MT"/>
                <a:cs typeface="Arial MT"/>
              </a:rPr>
              <a:t>todo</a:t>
            </a:r>
            <a:r>
              <a:rPr lang="es-ES" dirty="0">
                <a:latin typeface="Arial MT"/>
                <a:cs typeface="Arial MT"/>
              </a:rPr>
              <a:t> </a:t>
            </a:r>
            <a:r>
              <a:rPr lang="es-ES" sz="1800" dirty="0">
                <a:solidFill>
                  <a:srgbClr val="FFFFFF"/>
                </a:solidFill>
                <a:latin typeface="Arial MT"/>
                <a:cs typeface="Arial MT"/>
              </a:rPr>
              <a:t>su</a:t>
            </a:r>
            <a:r>
              <a:rPr lang="es-ES" sz="1800" spc="-65" dirty="0">
                <a:solidFill>
                  <a:srgbClr val="FFFFFF"/>
                </a:solidFill>
                <a:latin typeface="Arial MT"/>
                <a:cs typeface="Arial MT"/>
              </a:rPr>
              <a:t> </a:t>
            </a:r>
            <a:r>
              <a:rPr lang="es-ES" sz="1800" dirty="0">
                <a:solidFill>
                  <a:srgbClr val="FFFFFF"/>
                </a:solidFill>
                <a:latin typeface="Arial MT"/>
                <a:cs typeface="Arial MT"/>
              </a:rPr>
              <a:t>sector </a:t>
            </a:r>
            <a:r>
              <a:rPr lang="es-ES" sz="1800" spc="-390" dirty="0">
                <a:solidFill>
                  <a:srgbClr val="FFFFFF"/>
                </a:solidFill>
                <a:latin typeface="Arial MT"/>
                <a:cs typeface="Arial MT"/>
              </a:rPr>
              <a:t> </a:t>
            </a:r>
            <a:r>
              <a:rPr lang="es-ES" sz="1800" dirty="0">
                <a:solidFill>
                  <a:srgbClr val="FFFFFF"/>
                </a:solidFill>
                <a:latin typeface="Arial MT"/>
                <a:cs typeface="Arial MT"/>
              </a:rPr>
              <a:t>empresarial</a:t>
            </a:r>
            <a:endParaRPr lang="es-ES" sz="1800" dirty="0">
              <a:latin typeface="Arial MT"/>
              <a:cs typeface="Arial MT"/>
            </a:endParaRPr>
          </a:p>
          <a:p>
            <a:endParaRPr lang="es-ES" dirty="0"/>
          </a:p>
        </p:txBody>
      </p:sp>
      <p:sp>
        <p:nvSpPr>
          <p:cNvPr id="21" name="object 10">
            <a:extLst>
              <a:ext uri="{FF2B5EF4-FFF2-40B4-BE49-F238E27FC236}">
                <a16:creationId xmlns:a16="http://schemas.microsoft.com/office/drawing/2014/main" id="{DB5064F3-B00E-5A1B-3B4C-EA616801608B}"/>
              </a:ext>
            </a:extLst>
          </p:cNvPr>
          <p:cNvSpPr txBox="1"/>
          <p:nvPr/>
        </p:nvSpPr>
        <p:spPr>
          <a:xfrm>
            <a:off x="4674283" y="4940490"/>
            <a:ext cx="1134110" cy="500778"/>
          </a:xfrm>
          <a:prstGeom prst="rect">
            <a:avLst/>
          </a:prstGeom>
        </p:spPr>
        <p:txBody>
          <a:bodyPr vert="horz" wrap="square" lIns="0" tIns="15875" rIns="0" bIns="0" rtlCol="0">
            <a:spAutoFit/>
          </a:bodyPr>
          <a:lstStyle/>
          <a:p>
            <a:pPr marR="36195" algn="r">
              <a:lnSpc>
                <a:spcPct val="100000"/>
              </a:lnSpc>
              <a:spcBef>
                <a:spcPts val="125"/>
              </a:spcBef>
            </a:pPr>
            <a:r>
              <a:rPr lang="es-ES" sz="3150" b="1" spc="10" dirty="0">
                <a:solidFill>
                  <a:srgbClr val="FFFFFF"/>
                </a:solidFill>
                <a:latin typeface="Arial"/>
                <a:cs typeface="Arial"/>
              </a:rPr>
              <a:t>3</a:t>
            </a:r>
            <a:endParaRPr sz="3150" dirty="0">
              <a:latin typeface="Arial"/>
              <a:cs typeface="Arial"/>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946640" y="1751076"/>
            <a:ext cx="10252987" cy="2276856"/>
          </a:xfrm>
          <a:prstGeom prst="rect">
            <a:avLst/>
          </a:prstGeom>
        </p:spPr>
      </p:pic>
      <p:sp>
        <p:nvSpPr>
          <p:cNvPr id="3" name="object 3"/>
          <p:cNvSpPr txBox="1"/>
          <p:nvPr/>
        </p:nvSpPr>
        <p:spPr>
          <a:xfrm>
            <a:off x="900691" y="3950320"/>
            <a:ext cx="2397125" cy="627380"/>
          </a:xfrm>
          <a:prstGeom prst="rect">
            <a:avLst/>
          </a:prstGeom>
        </p:spPr>
        <p:txBody>
          <a:bodyPr vert="horz" wrap="square" lIns="0" tIns="121920" rIns="0" bIns="0" rtlCol="0">
            <a:spAutoFit/>
          </a:bodyPr>
          <a:lstStyle/>
          <a:p>
            <a:pPr marL="137795">
              <a:lnSpc>
                <a:spcPct val="100000"/>
              </a:lnSpc>
              <a:spcBef>
                <a:spcPts val="960"/>
              </a:spcBef>
            </a:pPr>
            <a:r>
              <a:rPr sz="1250" b="1" spc="20" dirty="0">
                <a:solidFill>
                  <a:srgbClr val="83BA41"/>
                </a:solidFill>
                <a:latin typeface="Arial"/>
                <a:cs typeface="Arial"/>
              </a:rPr>
              <a:t>Reducción</a:t>
            </a:r>
            <a:r>
              <a:rPr sz="1250" b="1" spc="-35" dirty="0">
                <a:solidFill>
                  <a:srgbClr val="83BA41"/>
                </a:solidFill>
                <a:latin typeface="Arial"/>
                <a:cs typeface="Arial"/>
              </a:rPr>
              <a:t> </a:t>
            </a:r>
            <a:r>
              <a:rPr sz="1250" b="1" spc="20" dirty="0">
                <a:solidFill>
                  <a:srgbClr val="83BA41"/>
                </a:solidFill>
                <a:latin typeface="Arial"/>
                <a:cs typeface="Arial"/>
              </a:rPr>
              <a:t>de</a:t>
            </a:r>
            <a:endParaRPr sz="1250">
              <a:latin typeface="Arial"/>
              <a:cs typeface="Arial"/>
            </a:endParaRPr>
          </a:p>
          <a:p>
            <a:pPr marL="12700">
              <a:lnSpc>
                <a:spcPct val="100000"/>
              </a:lnSpc>
              <a:spcBef>
                <a:spcPts val="870"/>
              </a:spcBef>
            </a:pPr>
            <a:r>
              <a:rPr sz="1250" b="1" spc="15" dirty="0">
                <a:solidFill>
                  <a:srgbClr val="83BA41"/>
                </a:solidFill>
                <a:latin typeface="Arial"/>
                <a:cs typeface="Arial"/>
              </a:rPr>
              <a:t>residuos</a:t>
            </a:r>
            <a:r>
              <a:rPr sz="1250" b="1" dirty="0">
                <a:solidFill>
                  <a:srgbClr val="83BA41"/>
                </a:solidFill>
                <a:latin typeface="Arial"/>
                <a:cs typeface="Arial"/>
              </a:rPr>
              <a:t> </a:t>
            </a:r>
            <a:r>
              <a:rPr sz="1250" b="1" spc="20" dirty="0">
                <a:solidFill>
                  <a:srgbClr val="83BA41"/>
                </a:solidFill>
                <a:latin typeface="Arial"/>
                <a:cs typeface="Arial"/>
              </a:rPr>
              <a:t>a</a:t>
            </a:r>
            <a:r>
              <a:rPr sz="1250" b="1" spc="5" dirty="0">
                <a:solidFill>
                  <a:srgbClr val="83BA41"/>
                </a:solidFill>
                <a:latin typeface="Arial"/>
                <a:cs typeface="Arial"/>
              </a:rPr>
              <a:t> </a:t>
            </a:r>
            <a:r>
              <a:rPr sz="1250" b="1" spc="15" dirty="0">
                <a:solidFill>
                  <a:srgbClr val="83BA41"/>
                </a:solidFill>
                <a:latin typeface="Arial"/>
                <a:cs typeface="Arial"/>
              </a:rPr>
              <a:t>través</a:t>
            </a:r>
            <a:r>
              <a:rPr sz="1250" b="1" spc="-5" dirty="0">
                <a:solidFill>
                  <a:srgbClr val="83BA41"/>
                </a:solidFill>
                <a:latin typeface="Arial"/>
                <a:cs typeface="Arial"/>
              </a:rPr>
              <a:t> </a:t>
            </a:r>
            <a:r>
              <a:rPr sz="1250" b="1" spc="15" dirty="0">
                <a:solidFill>
                  <a:srgbClr val="83BA41"/>
                </a:solidFill>
                <a:latin typeface="Arial"/>
                <a:cs typeface="Arial"/>
              </a:rPr>
              <a:t>del</a:t>
            </a:r>
            <a:r>
              <a:rPr sz="1250" b="1" spc="5" dirty="0">
                <a:solidFill>
                  <a:srgbClr val="83BA41"/>
                </a:solidFill>
                <a:latin typeface="Arial"/>
                <a:cs typeface="Arial"/>
              </a:rPr>
              <a:t> </a:t>
            </a:r>
            <a:r>
              <a:rPr sz="1250" b="1" spc="15" dirty="0">
                <a:solidFill>
                  <a:srgbClr val="83BA41"/>
                </a:solidFill>
                <a:latin typeface="Arial"/>
                <a:cs typeface="Arial"/>
              </a:rPr>
              <a:t>reciclaje.</a:t>
            </a:r>
            <a:endParaRPr sz="1250">
              <a:latin typeface="Arial"/>
              <a:cs typeface="Arial"/>
            </a:endParaRPr>
          </a:p>
        </p:txBody>
      </p:sp>
      <p:sp>
        <p:nvSpPr>
          <p:cNvPr id="4" name="object 4"/>
          <p:cNvSpPr txBox="1"/>
          <p:nvPr/>
        </p:nvSpPr>
        <p:spPr>
          <a:xfrm>
            <a:off x="9518085" y="3990532"/>
            <a:ext cx="1778635" cy="1629410"/>
          </a:xfrm>
          <a:prstGeom prst="rect">
            <a:avLst/>
          </a:prstGeom>
        </p:spPr>
        <p:txBody>
          <a:bodyPr vert="horz" wrap="square" lIns="0" tIns="11430" rIns="0" bIns="0" rtlCol="0">
            <a:spAutoFit/>
          </a:bodyPr>
          <a:lstStyle/>
          <a:p>
            <a:pPr marL="56515" marR="14604" indent="102235">
              <a:lnSpc>
                <a:spcPct val="136800"/>
              </a:lnSpc>
              <a:spcBef>
                <a:spcPts val="90"/>
              </a:spcBef>
            </a:pPr>
            <a:r>
              <a:rPr sz="1250" b="1" spc="20" dirty="0">
                <a:solidFill>
                  <a:srgbClr val="0B572D"/>
                </a:solidFill>
                <a:latin typeface="Arial"/>
                <a:cs typeface="Arial"/>
              </a:rPr>
              <a:t>Reducción </a:t>
            </a:r>
            <a:r>
              <a:rPr sz="1250" b="1" spc="15" dirty="0">
                <a:solidFill>
                  <a:srgbClr val="0B572D"/>
                </a:solidFill>
                <a:latin typeface="Arial"/>
                <a:cs typeface="Arial"/>
              </a:rPr>
              <a:t>del </a:t>
            </a:r>
            <a:r>
              <a:rPr sz="1250" b="1" spc="20" dirty="0">
                <a:solidFill>
                  <a:srgbClr val="0B572D"/>
                </a:solidFill>
                <a:latin typeface="Arial"/>
                <a:cs typeface="Arial"/>
              </a:rPr>
              <a:t>uso </a:t>
            </a:r>
            <a:r>
              <a:rPr sz="1250" b="1" spc="25" dirty="0">
                <a:solidFill>
                  <a:srgbClr val="0B572D"/>
                </a:solidFill>
                <a:latin typeface="Arial"/>
                <a:cs typeface="Arial"/>
              </a:rPr>
              <a:t> </a:t>
            </a:r>
            <a:r>
              <a:rPr sz="1250" b="1" spc="20" dirty="0">
                <a:solidFill>
                  <a:srgbClr val="0B572D"/>
                </a:solidFill>
                <a:latin typeface="Arial"/>
                <a:cs typeface="Arial"/>
              </a:rPr>
              <a:t>de</a:t>
            </a:r>
            <a:r>
              <a:rPr sz="1250" b="1" spc="-10" dirty="0">
                <a:solidFill>
                  <a:srgbClr val="0B572D"/>
                </a:solidFill>
                <a:latin typeface="Arial"/>
                <a:cs typeface="Arial"/>
              </a:rPr>
              <a:t> </a:t>
            </a:r>
            <a:r>
              <a:rPr sz="1250" b="1" spc="15" dirty="0">
                <a:solidFill>
                  <a:srgbClr val="0B572D"/>
                </a:solidFill>
                <a:latin typeface="Arial"/>
                <a:cs typeface="Arial"/>
              </a:rPr>
              <a:t>recursos</a:t>
            </a:r>
            <a:r>
              <a:rPr sz="1250" b="1" spc="-10" dirty="0">
                <a:solidFill>
                  <a:srgbClr val="0B572D"/>
                </a:solidFill>
                <a:latin typeface="Arial"/>
                <a:cs typeface="Arial"/>
              </a:rPr>
              <a:t> </a:t>
            </a:r>
            <a:r>
              <a:rPr sz="1250" b="1" spc="15" dirty="0">
                <a:solidFill>
                  <a:srgbClr val="0B572D"/>
                </a:solidFill>
                <a:latin typeface="Arial"/>
                <a:cs typeface="Arial"/>
              </a:rPr>
              <a:t>naturales</a:t>
            </a:r>
            <a:endParaRPr sz="1250">
              <a:latin typeface="Arial"/>
              <a:cs typeface="Arial"/>
            </a:endParaRPr>
          </a:p>
          <a:p>
            <a:pPr marL="395605" marR="5080" indent="-165100">
              <a:lnSpc>
                <a:spcPct val="136800"/>
              </a:lnSpc>
              <a:spcBef>
                <a:spcPts val="320"/>
              </a:spcBef>
            </a:pPr>
            <a:r>
              <a:rPr sz="1250" b="1" spc="20" dirty="0">
                <a:solidFill>
                  <a:srgbClr val="0B572D"/>
                </a:solidFill>
                <a:latin typeface="Arial"/>
                <a:cs typeface="Arial"/>
              </a:rPr>
              <a:t>mediante</a:t>
            </a:r>
            <a:r>
              <a:rPr sz="1250" b="1" spc="-35" dirty="0">
                <a:solidFill>
                  <a:srgbClr val="0B572D"/>
                </a:solidFill>
                <a:latin typeface="Arial"/>
                <a:cs typeface="Arial"/>
              </a:rPr>
              <a:t> </a:t>
            </a:r>
            <a:r>
              <a:rPr sz="1250" b="1" spc="15" dirty="0">
                <a:solidFill>
                  <a:srgbClr val="0B572D"/>
                </a:solidFill>
                <a:latin typeface="Arial"/>
                <a:cs typeface="Arial"/>
              </a:rPr>
              <a:t>la</a:t>
            </a:r>
            <a:r>
              <a:rPr sz="1250" b="1" spc="-30" dirty="0">
                <a:solidFill>
                  <a:srgbClr val="0B572D"/>
                </a:solidFill>
                <a:latin typeface="Arial"/>
                <a:cs typeface="Arial"/>
              </a:rPr>
              <a:t> </a:t>
            </a:r>
            <a:r>
              <a:rPr sz="1250" b="1" spc="20" dirty="0">
                <a:solidFill>
                  <a:srgbClr val="0B572D"/>
                </a:solidFill>
                <a:latin typeface="Arial"/>
                <a:cs typeface="Arial"/>
              </a:rPr>
              <a:t>compra </a:t>
            </a:r>
            <a:r>
              <a:rPr sz="1250" b="1" spc="-335" dirty="0">
                <a:solidFill>
                  <a:srgbClr val="0B572D"/>
                </a:solidFill>
                <a:latin typeface="Arial"/>
                <a:cs typeface="Arial"/>
              </a:rPr>
              <a:t> </a:t>
            </a:r>
            <a:r>
              <a:rPr sz="1250" b="1" spc="20" dirty="0">
                <a:solidFill>
                  <a:srgbClr val="0B572D"/>
                </a:solidFill>
                <a:latin typeface="Arial"/>
                <a:cs typeface="Arial"/>
              </a:rPr>
              <a:t>de</a:t>
            </a:r>
            <a:r>
              <a:rPr sz="1250" b="1" dirty="0">
                <a:solidFill>
                  <a:srgbClr val="0B572D"/>
                </a:solidFill>
                <a:latin typeface="Arial"/>
                <a:cs typeface="Arial"/>
              </a:rPr>
              <a:t> </a:t>
            </a:r>
            <a:r>
              <a:rPr sz="1250" b="1" spc="15" dirty="0">
                <a:solidFill>
                  <a:srgbClr val="0B572D"/>
                </a:solidFill>
                <a:latin typeface="Arial"/>
                <a:cs typeface="Arial"/>
              </a:rPr>
              <a:t>bienes</a:t>
            </a:r>
            <a:r>
              <a:rPr sz="1250" b="1" spc="5" dirty="0">
                <a:solidFill>
                  <a:srgbClr val="0B572D"/>
                </a:solidFill>
                <a:latin typeface="Arial"/>
                <a:cs typeface="Arial"/>
              </a:rPr>
              <a:t> </a:t>
            </a:r>
            <a:r>
              <a:rPr sz="1250" b="1" spc="20" dirty="0">
                <a:solidFill>
                  <a:srgbClr val="0B572D"/>
                </a:solidFill>
                <a:latin typeface="Arial"/>
                <a:cs typeface="Arial"/>
              </a:rPr>
              <a:t>y</a:t>
            </a:r>
            <a:endParaRPr sz="1250">
              <a:latin typeface="Arial"/>
              <a:cs typeface="Arial"/>
            </a:endParaRPr>
          </a:p>
          <a:p>
            <a:pPr marL="12700" marR="95250" indent="212725">
              <a:lnSpc>
                <a:spcPct val="136800"/>
              </a:lnSpc>
            </a:pPr>
            <a:r>
              <a:rPr sz="1250" b="1" spc="15" dirty="0">
                <a:solidFill>
                  <a:srgbClr val="0B572D"/>
                </a:solidFill>
                <a:latin typeface="Arial"/>
                <a:cs typeface="Arial"/>
              </a:rPr>
              <a:t>servicios </a:t>
            </a:r>
            <a:r>
              <a:rPr sz="1250" b="1" spc="20" dirty="0">
                <a:solidFill>
                  <a:srgbClr val="0B572D"/>
                </a:solidFill>
                <a:latin typeface="Arial"/>
                <a:cs typeface="Arial"/>
              </a:rPr>
              <a:t>con </a:t>
            </a:r>
            <a:r>
              <a:rPr sz="1250" b="1" spc="25" dirty="0">
                <a:solidFill>
                  <a:srgbClr val="0B572D"/>
                </a:solidFill>
                <a:latin typeface="Arial"/>
                <a:cs typeface="Arial"/>
              </a:rPr>
              <a:t> </a:t>
            </a:r>
            <a:r>
              <a:rPr sz="1250" b="1" spc="15" dirty="0">
                <a:solidFill>
                  <a:srgbClr val="0B572D"/>
                </a:solidFill>
                <a:latin typeface="Arial"/>
                <a:cs typeface="Arial"/>
              </a:rPr>
              <a:t>materiales</a:t>
            </a:r>
            <a:r>
              <a:rPr sz="1250" b="1" spc="-30" dirty="0">
                <a:solidFill>
                  <a:srgbClr val="0B572D"/>
                </a:solidFill>
                <a:latin typeface="Arial"/>
                <a:cs typeface="Arial"/>
              </a:rPr>
              <a:t> </a:t>
            </a:r>
            <a:r>
              <a:rPr sz="1250" b="1" spc="15" dirty="0">
                <a:solidFill>
                  <a:srgbClr val="0B572D"/>
                </a:solidFill>
                <a:latin typeface="Arial"/>
                <a:cs typeface="Arial"/>
              </a:rPr>
              <a:t>reciclados</a:t>
            </a:r>
            <a:endParaRPr sz="1250">
              <a:latin typeface="Arial"/>
              <a:cs typeface="Arial"/>
            </a:endParaRPr>
          </a:p>
        </p:txBody>
      </p:sp>
      <p:sp>
        <p:nvSpPr>
          <p:cNvPr id="5" name="object 5"/>
          <p:cNvSpPr txBox="1"/>
          <p:nvPr/>
        </p:nvSpPr>
        <p:spPr>
          <a:xfrm>
            <a:off x="3552997" y="4036841"/>
            <a:ext cx="1955164" cy="1838960"/>
          </a:xfrm>
          <a:prstGeom prst="rect">
            <a:avLst/>
          </a:prstGeom>
        </p:spPr>
        <p:txBody>
          <a:bodyPr vert="horz" wrap="square" lIns="0" tIns="11430" rIns="0" bIns="0" rtlCol="0">
            <a:spAutoFit/>
          </a:bodyPr>
          <a:lstStyle/>
          <a:p>
            <a:pPr marL="47625" marR="5080" indent="31750">
              <a:lnSpc>
                <a:spcPct val="121600"/>
              </a:lnSpc>
              <a:spcBef>
                <a:spcPts val="90"/>
              </a:spcBef>
            </a:pPr>
            <a:r>
              <a:rPr sz="1250" b="1" spc="15" dirty="0">
                <a:solidFill>
                  <a:srgbClr val="62A042"/>
                </a:solidFill>
                <a:latin typeface="Arial"/>
                <a:cs typeface="Arial"/>
              </a:rPr>
              <a:t>Mejorar</a:t>
            </a:r>
            <a:r>
              <a:rPr sz="1250" b="1" dirty="0">
                <a:solidFill>
                  <a:srgbClr val="62A042"/>
                </a:solidFill>
                <a:latin typeface="Arial"/>
                <a:cs typeface="Arial"/>
              </a:rPr>
              <a:t> </a:t>
            </a:r>
            <a:r>
              <a:rPr sz="1250" b="1" spc="15" dirty="0">
                <a:solidFill>
                  <a:srgbClr val="62A042"/>
                </a:solidFill>
                <a:latin typeface="Arial"/>
                <a:cs typeface="Arial"/>
              </a:rPr>
              <a:t>las</a:t>
            </a:r>
            <a:r>
              <a:rPr sz="1250" b="1" spc="5" dirty="0">
                <a:solidFill>
                  <a:srgbClr val="62A042"/>
                </a:solidFill>
                <a:latin typeface="Arial"/>
                <a:cs typeface="Arial"/>
              </a:rPr>
              <a:t> </a:t>
            </a:r>
            <a:r>
              <a:rPr sz="1250" b="1" spc="15" dirty="0">
                <a:solidFill>
                  <a:srgbClr val="62A042"/>
                </a:solidFill>
                <a:latin typeface="Arial"/>
                <a:cs typeface="Arial"/>
              </a:rPr>
              <a:t>condiciones </a:t>
            </a:r>
            <a:r>
              <a:rPr sz="1250" b="1" spc="-335" dirty="0">
                <a:solidFill>
                  <a:srgbClr val="62A042"/>
                </a:solidFill>
                <a:latin typeface="Arial"/>
                <a:cs typeface="Arial"/>
              </a:rPr>
              <a:t> </a:t>
            </a:r>
            <a:r>
              <a:rPr sz="1250" b="1" spc="20" dirty="0">
                <a:solidFill>
                  <a:srgbClr val="62A042"/>
                </a:solidFill>
                <a:latin typeface="Arial"/>
                <a:cs typeface="Arial"/>
              </a:rPr>
              <a:t>de </a:t>
            </a:r>
            <a:r>
              <a:rPr sz="1250" b="1" spc="15" dirty="0">
                <a:solidFill>
                  <a:srgbClr val="62A042"/>
                </a:solidFill>
                <a:latin typeface="Arial"/>
                <a:cs typeface="Arial"/>
              </a:rPr>
              <a:t>trabajo </a:t>
            </a:r>
            <a:r>
              <a:rPr sz="1250" b="1" spc="20" dirty="0">
                <a:solidFill>
                  <a:srgbClr val="62A042"/>
                </a:solidFill>
                <a:latin typeface="Arial"/>
                <a:cs typeface="Arial"/>
              </a:rPr>
              <a:t>y de </a:t>
            </a:r>
            <a:r>
              <a:rPr sz="1250" b="1" spc="15" dirty="0">
                <a:solidFill>
                  <a:srgbClr val="62A042"/>
                </a:solidFill>
                <a:latin typeface="Arial"/>
                <a:cs typeface="Arial"/>
              </a:rPr>
              <a:t>vida </a:t>
            </a:r>
            <a:r>
              <a:rPr sz="1250" b="1" spc="20" dirty="0">
                <a:solidFill>
                  <a:srgbClr val="62A042"/>
                </a:solidFill>
                <a:latin typeface="Arial"/>
                <a:cs typeface="Arial"/>
              </a:rPr>
              <a:t> mediante</a:t>
            </a:r>
            <a:r>
              <a:rPr sz="1250" b="1" spc="5" dirty="0">
                <a:solidFill>
                  <a:srgbClr val="62A042"/>
                </a:solidFill>
                <a:latin typeface="Arial"/>
                <a:cs typeface="Arial"/>
              </a:rPr>
              <a:t> </a:t>
            </a:r>
            <a:r>
              <a:rPr sz="1250" b="1" spc="15" dirty="0">
                <a:solidFill>
                  <a:srgbClr val="62A042"/>
                </a:solidFill>
                <a:latin typeface="Arial"/>
                <a:cs typeface="Arial"/>
              </a:rPr>
              <a:t>el</a:t>
            </a:r>
            <a:endParaRPr sz="1250">
              <a:latin typeface="Arial"/>
              <a:cs typeface="Arial"/>
            </a:endParaRPr>
          </a:p>
          <a:p>
            <a:pPr marL="12700" marR="127000" indent="194945">
              <a:lnSpc>
                <a:spcPts val="1830"/>
              </a:lnSpc>
              <a:spcBef>
                <a:spcPts val="110"/>
              </a:spcBef>
            </a:pPr>
            <a:r>
              <a:rPr sz="1250" b="1" spc="15" dirty="0">
                <a:solidFill>
                  <a:srgbClr val="62A042"/>
                </a:solidFill>
                <a:latin typeface="Arial"/>
                <a:cs typeface="Arial"/>
              </a:rPr>
              <a:t>abastecimiento </a:t>
            </a:r>
            <a:r>
              <a:rPr sz="1250" b="1" spc="20" dirty="0">
                <a:solidFill>
                  <a:srgbClr val="62A042"/>
                </a:solidFill>
                <a:latin typeface="Arial"/>
                <a:cs typeface="Arial"/>
              </a:rPr>
              <a:t>de </a:t>
            </a:r>
            <a:r>
              <a:rPr sz="1250" b="1" spc="25" dirty="0">
                <a:solidFill>
                  <a:srgbClr val="62A042"/>
                </a:solidFill>
                <a:latin typeface="Arial"/>
                <a:cs typeface="Arial"/>
              </a:rPr>
              <a:t> </a:t>
            </a:r>
            <a:r>
              <a:rPr sz="1250" b="1" spc="20" dirty="0">
                <a:solidFill>
                  <a:srgbClr val="62A042"/>
                </a:solidFill>
                <a:latin typeface="Arial"/>
                <a:cs typeface="Arial"/>
              </a:rPr>
              <a:t>productos</a:t>
            </a:r>
            <a:r>
              <a:rPr sz="1250" b="1" spc="-35" dirty="0">
                <a:solidFill>
                  <a:srgbClr val="62A042"/>
                </a:solidFill>
                <a:latin typeface="Arial"/>
                <a:cs typeface="Arial"/>
              </a:rPr>
              <a:t> </a:t>
            </a:r>
            <a:r>
              <a:rPr sz="1250" b="1" spc="20" dirty="0">
                <a:solidFill>
                  <a:srgbClr val="62A042"/>
                </a:solidFill>
                <a:latin typeface="Arial"/>
                <a:cs typeface="Arial"/>
              </a:rPr>
              <a:t>de</a:t>
            </a:r>
            <a:r>
              <a:rPr sz="1250" b="1" spc="-35" dirty="0">
                <a:solidFill>
                  <a:srgbClr val="62A042"/>
                </a:solidFill>
                <a:latin typeface="Arial"/>
                <a:cs typeface="Arial"/>
              </a:rPr>
              <a:t> </a:t>
            </a:r>
            <a:r>
              <a:rPr sz="1250" b="1" spc="20" dirty="0">
                <a:solidFill>
                  <a:srgbClr val="62A042"/>
                </a:solidFill>
                <a:latin typeface="Arial"/>
                <a:cs typeface="Arial"/>
              </a:rPr>
              <a:t>comercio</a:t>
            </a:r>
            <a:endParaRPr sz="1250">
              <a:latin typeface="Arial"/>
              <a:cs typeface="Arial"/>
            </a:endParaRPr>
          </a:p>
          <a:p>
            <a:pPr marL="258445">
              <a:lnSpc>
                <a:spcPct val="100000"/>
              </a:lnSpc>
              <a:spcBef>
                <a:spcPts val="204"/>
              </a:spcBef>
            </a:pPr>
            <a:r>
              <a:rPr sz="1250" b="1" spc="15" dirty="0">
                <a:solidFill>
                  <a:srgbClr val="62A042"/>
                </a:solidFill>
                <a:latin typeface="Arial"/>
                <a:cs typeface="Arial"/>
              </a:rPr>
              <a:t>justo</a:t>
            </a:r>
            <a:r>
              <a:rPr sz="1250" b="1" spc="-5" dirty="0">
                <a:solidFill>
                  <a:srgbClr val="62A042"/>
                </a:solidFill>
                <a:latin typeface="Arial"/>
                <a:cs typeface="Arial"/>
              </a:rPr>
              <a:t> </a:t>
            </a:r>
            <a:r>
              <a:rPr sz="1250" b="1" spc="20" dirty="0">
                <a:solidFill>
                  <a:srgbClr val="62A042"/>
                </a:solidFill>
                <a:latin typeface="Arial"/>
                <a:cs typeface="Arial"/>
              </a:rPr>
              <a:t>y</a:t>
            </a:r>
            <a:r>
              <a:rPr sz="1250" b="1" spc="-5" dirty="0">
                <a:solidFill>
                  <a:srgbClr val="62A042"/>
                </a:solidFill>
                <a:latin typeface="Arial"/>
                <a:cs typeface="Arial"/>
              </a:rPr>
              <a:t> </a:t>
            </a:r>
            <a:r>
              <a:rPr sz="1250" b="1" spc="15" dirty="0">
                <a:solidFill>
                  <a:srgbClr val="62A042"/>
                </a:solidFill>
                <a:latin typeface="Arial"/>
                <a:cs typeface="Arial"/>
              </a:rPr>
              <a:t>evitando</a:t>
            </a:r>
            <a:r>
              <a:rPr sz="1250" b="1" dirty="0">
                <a:solidFill>
                  <a:srgbClr val="62A042"/>
                </a:solidFill>
                <a:latin typeface="Arial"/>
                <a:cs typeface="Arial"/>
              </a:rPr>
              <a:t> </a:t>
            </a:r>
            <a:r>
              <a:rPr sz="1250" b="1" spc="15" dirty="0">
                <a:solidFill>
                  <a:srgbClr val="62A042"/>
                </a:solidFill>
                <a:latin typeface="Arial"/>
                <a:cs typeface="Arial"/>
              </a:rPr>
              <a:t>la</a:t>
            </a:r>
            <a:endParaRPr sz="1250">
              <a:latin typeface="Arial"/>
              <a:cs typeface="Arial"/>
            </a:endParaRPr>
          </a:p>
          <a:p>
            <a:pPr marL="122555" marR="70485" indent="71755">
              <a:lnSpc>
                <a:spcPct val="100000"/>
              </a:lnSpc>
              <a:spcBef>
                <a:spcPts val="325"/>
              </a:spcBef>
            </a:pPr>
            <a:r>
              <a:rPr sz="1250" b="1" spc="20" dirty="0">
                <a:solidFill>
                  <a:srgbClr val="62A042"/>
                </a:solidFill>
                <a:latin typeface="Arial"/>
                <a:cs typeface="Arial"/>
              </a:rPr>
              <a:t>compra de </a:t>
            </a:r>
            <a:r>
              <a:rPr sz="1250" b="1" spc="15" dirty="0">
                <a:solidFill>
                  <a:srgbClr val="62A042"/>
                </a:solidFill>
                <a:latin typeface="Arial"/>
                <a:cs typeface="Arial"/>
              </a:rPr>
              <a:t>bienes/ </a:t>
            </a:r>
            <a:r>
              <a:rPr sz="1250" b="1" spc="20" dirty="0">
                <a:solidFill>
                  <a:srgbClr val="62A042"/>
                </a:solidFill>
                <a:latin typeface="Arial"/>
                <a:cs typeface="Arial"/>
              </a:rPr>
              <a:t> </a:t>
            </a:r>
            <a:r>
              <a:rPr sz="1250" b="1" spc="15" dirty="0">
                <a:solidFill>
                  <a:srgbClr val="62A042"/>
                </a:solidFill>
                <a:latin typeface="Arial"/>
                <a:cs typeface="Arial"/>
              </a:rPr>
              <a:t>servicios</a:t>
            </a:r>
            <a:r>
              <a:rPr sz="1250" b="1" spc="-25" dirty="0">
                <a:solidFill>
                  <a:srgbClr val="62A042"/>
                </a:solidFill>
                <a:latin typeface="Arial"/>
                <a:cs typeface="Arial"/>
              </a:rPr>
              <a:t> </a:t>
            </a:r>
            <a:r>
              <a:rPr sz="1250" b="1" spc="20" dirty="0">
                <a:solidFill>
                  <a:srgbClr val="62A042"/>
                </a:solidFill>
                <a:latin typeface="Arial"/>
                <a:cs typeface="Arial"/>
              </a:rPr>
              <a:t>de</a:t>
            </a:r>
            <a:r>
              <a:rPr sz="1250" b="1" spc="-20" dirty="0">
                <a:solidFill>
                  <a:srgbClr val="62A042"/>
                </a:solidFill>
                <a:latin typeface="Arial"/>
                <a:cs typeface="Arial"/>
              </a:rPr>
              <a:t> </a:t>
            </a:r>
            <a:r>
              <a:rPr sz="1250" b="1" spc="20" dirty="0">
                <a:solidFill>
                  <a:srgbClr val="62A042"/>
                </a:solidFill>
                <a:latin typeface="Arial"/>
                <a:cs typeface="Arial"/>
              </a:rPr>
              <a:t>empresas</a:t>
            </a:r>
            <a:endParaRPr sz="1250">
              <a:latin typeface="Arial"/>
              <a:cs typeface="Arial"/>
            </a:endParaRPr>
          </a:p>
        </p:txBody>
      </p:sp>
      <p:sp>
        <p:nvSpPr>
          <p:cNvPr id="6" name="object 6"/>
          <p:cNvSpPr txBox="1"/>
          <p:nvPr/>
        </p:nvSpPr>
        <p:spPr>
          <a:xfrm>
            <a:off x="3629514" y="5925653"/>
            <a:ext cx="3068955" cy="221615"/>
          </a:xfrm>
          <a:prstGeom prst="rect">
            <a:avLst/>
          </a:prstGeom>
        </p:spPr>
        <p:txBody>
          <a:bodyPr vert="horz" wrap="square" lIns="0" tIns="17145" rIns="0" bIns="0" rtlCol="0">
            <a:spAutoFit/>
          </a:bodyPr>
          <a:lstStyle/>
          <a:p>
            <a:pPr marL="12700">
              <a:lnSpc>
                <a:spcPct val="100000"/>
              </a:lnSpc>
              <a:spcBef>
                <a:spcPts val="135"/>
              </a:spcBef>
            </a:pPr>
            <a:r>
              <a:rPr sz="1250" b="1" spc="20" dirty="0">
                <a:solidFill>
                  <a:srgbClr val="62A042"/>
                </a:solidFill>
                <a:latin typeface="Arial"/>
                <a:cs typeface="Arial"/>
              </a:rPr>
              <a:t>que</a:t>
            </a:r>
            <a:r>
              <a:rPr sz="1250" b="1" spc="5" dirty="0">
                <a:solidFill>
                  <a:srgbClr val="62A042"/>
                </a:solidFill>
                <a:latin typeface="Arial"/>
                <a:cs typeface="Arial"/>
              </a:rPr>
              <a:t> </a:t>
            </a:r>
            <a:r>
              <a:rPr sz="1250" b="1" spc="20" dirty="0">
                <a:solidFill>
                  <a:srgbClr val="62A042"/>
                </a:solidFill>
                <a:latin typeface="Arial"/>
                <a:cs typeface="Arial"/>
              </a:rPr>
              <a:t>no</a:t>
            </a:r>
            <a:r>
              <a:rPr sz="1250" b="1" spc="10" dirty="0">
                <a:solidFill>
                  <a:srgbClr val="62A042"/>
                </a:solidFill>
                <a:latin typeface="Arial"/>
                <a:cs typeface="Arial"/>
              </a:rPr>
              <a:t> </a:t>
            </a:r>
            <a:r>
              <a:rPr sz="1250" b="1" spc="20" dirty="0">
                <a:solidFill>
                  <a:srgbClr val="62A042"/>
                </a:solidFill>
                <a:latin typeface="Arial"/>
                <a:cs typeface="Arial"/>
              </a:rPr>
              <a:t>se</a:t>
            </a:r>
            <a:r>
              <a:rPr sz="1250" b="1" spc="10" dirty="0">
                <a:solidFill>
                  <a:srgbClr val="62A042"/>
                </a:solidFill>
                <a:latin typeface="Arial"/>
                <a:cs typeface="Arial"/>
              </a:rPr>
              <a:t> </a:t>
            </a:r>
            <a:r>
              <a:rPr sz="1250" b="1" spc="15" dirty="0">
                <a:solidFill>
                  <a:srgbClr val="62A042"/>
                </a:solidFill>
                <a:latin typeface="Arial"/>
                <a:cs typeface="Arial"/>
              </a:rPr>
              <a:t>adhieren</a:t>
            </a:r>
            <a:r>
              <a:rPr sz="1250" b="1" spc="5" dirty="0">
                <a:solidFill>
                  <a:srgbClr val="62A042"/>
                </a:solidFill>
                <a:latin typeface="Arial"/>
                <a:cs typeface="Arial"/>
              </a:rPr>
              <a:t> </a:t>
            </a:r>
            <a:r>
              <a:rPr sz="1250" b="1" spc="20" dirty="0">
                <a:solidFill>
                  <a:srgbClr val="62A042"/>
                </a:solidFill>
                <a:latin typeface="Arial"/>
                <a:cs typeface="Arial"/>
              </a:rPr>
              <a:t>a</a:t>
            </a:r>
            <a:r>
              <a:rPr sz="1250" b="1" spc="10" dirty="0">
                <a:solidFill>
                  <a:srgbClr val="62A042"/>
                </a:solidFill>
                <a:latin typeface="Arial"/>
                <a:cs typeface="Arial"/>
              </a:rPr>
              <a:t> </a:t>
            </a:r>
            <a:r>
              <a:rPr sz="1250" b="1" spc="15" dirty="0">
                <a:solidFill>
                  <a:srgbClr val="62A042"/>
                </a:solidFill>
                <a:latin typeface="Arial"/>
                <a:cs typeface="Arial"/>
              </a:rPr>
              <a:t>prácticas</a:t>
            </a:r>
            <a:r>
              <a:rPr sz="1250" b="1" spc="5" dirty="0">
                <a:solidFill>
                  <a:srgbClr val="62A042"/>
                </a:solidFill>
                <a:latin typeface="Arial"/>
                <a:cs typeface="Arial"/>
              </a:rPr>
              <a:t> </a:t>
            </a:r>
            <a:r>
              <a:rPr sz="1250" b="1" spc="15" dirty="0">
                <a:solidFill>
                  <a:srgbClr val="62A042"/>
                </a:solidFill>
                <a:latin typeface="Arial"/>
                <a:cs typeface="Arial"/>
              </a:rPr>
              <a:t>sólidas.</a:t>
            </a:r>
            <a:endParaRPr sz="1250">
              <a:latin typeface="Arial"/>
              <a:cs typeface="Arial"/>
            </a:endParaRPr>
          </a:p>
        </p:txBody>
      </p:sp>
      <p:sp>
        <p:nvSpPr>
          <p:cNvPr id="7" name="object 7"/>
          <p:cNvSpPr txBox="1"/>
          <p:nvPr/>
        </p:nvSpPr>
        <p:spPr>
          <a:xfrm>
            <a:off x="6517164" y="3950320"/>
            <a:ext cx="2554605" cy="1409065"/>
          </a:xfrm>
          <a:prstGeom prst="rect">
            <a:avLst/>
          </a:prstGeom>
        </p:spPr>
        <p:txBody>
          <a:bodyPr vert="horz" wrap="square" lIns="0" tIns="11430" rIns="0" bIns="0" rtlCol="0">
            <a:spAutoFit/>
          </a:bodyPr>
          <a:lstStyle/>
          <a:p>
            <a:pPr marL="12700" marR="807720" indent="133985">
              <a:lnSpc>
                <a:spcPct val="157900"/>
              </a:lnSpc>
              <a:spcBef>
                <a:spcPts val="90"/>
              </a:spcBef>
            </a:pPr>
            <a:r>
              <a:rPr sz="1250" b="1" spc="20" dirty="0">
                <a:solidFill>
                  <a:srgbClr val="287238"/>
                </a:solidFill>
                <a:latin typeface="Arial"/>
                <a:cs typeface="Arial"/>
              </a:rPr>
              <a:t>Reducción de </a:t>
            </a:r>
            <a:r>
              <a:rPr sz="1250" b="1" spc="15" dirty="0">
                <a:solidFill>
                  <a:srgbClr val="287238"/>
                </a:solidFill>
                <a:latin typeface="Arial"/>
                <a:cs typeface="Arial"/>
              </a:rPr>
              <a:t>las </a:t>
            </a:r>
            <a:r>
              <a:rPr sz="1250" b="1" spc="20" dirty="0">
                <a:solidFill>
                  <a:srgbClr val="287238"/>
                </a:solidFill>
                <a:latin typeface="Arial"/>
                <a:cs typeface="Arial"/>
              </a:rPr>
              <a:t> emisiones</a:t>
            </a:r>
            <a:r>
              <a:rPr sz="1250" b="1" spc="-35" dirty="0">
                <a:solidFill>
                  <a:srgbClr val="287238"/>
                </a:solidFill>
                <a:latin typeface="Arial"/>
                <a:cs typeface="Arial"/>
              </a:rPr>
              <a:t> </a:t>
            </a:r>
            <a:r>
              <a:rPr sz="1250" b="1" spc="20" dirty="0">
                <a:solidFill>
                  <a:srgbClr val="287238"/>
                </a:solidFill>
                <a:latin typeface="Arial"/>
                <a:cs typeface="Arial"/>
              </a:rPr>
              <a:t>de</a:t>
            </a:r>
            <a:r>
              <a:rPr sz="1250" b="1" spc="-35" dirty="0">
                <a:solidFill>
                  <a:srgbClr val="287238"/>
                </a:solidFill>
                <a:latin typeface="Arial"/>
                <a:cs typeface="Arial"/>
              </a:rPr>
              <a:t> </a:t>
            </a:r>
            <a:r>
              <a:rPr sz="1250" b="1" spc="20" dirty="0">
                <a:solidFill>
                  <a:srgbClr val="287238"/>
                </a:solidFill>
                <a:latin typeface="Arial"/>
                <a:cs typeface="Arial"/>
              </a:rPr>
              <a:t>carbono</a:t>
            </a:r>
            <a:endParaRPr sz="1250">
              <a:latin typeface="Arial"/>
              <a:cs typeface="Arial"/>
            </a:endParaRPr>
          </a:p>
          <a:p>
            <a:pPr marL="178435" marR="920115" indent="-24765">
              <a:lnSpc>
                <a:spcPct val="136700"/>
              </a:lnSpc>
              <a:spcBef>
                <a:spcPts val="5"/>
              </a:spcBef>
            </a:pPr>
            <a:r>
              <a:rPr sz="1250" b="1" spc="20" dirty="0">
                <a:solidFill>
                  <a:srgbClr val="287238"/>
                </a:solidFill>
                <a:latin typeface="Arial"/>
                <a:cs typeface="Arial"/>
              </a:rPr>
              <a:t>mediante</a:t>
            </a:r>
            <a:r>
              <a:rPr sz="1250" b="1" spc="-20" dirty="0">
                <a:solidFill>
                  <a:srgbClr val="287238"/>
                </a:solidFill>
                <a:latin typeface="Arial"/>
                <a:cs typeface="Arial"/>
              </a:rPr>
              <a:t> </a:t>
            </a:r>
            <a:r>
              <a:rPr sz="1250" b="1" spc="15" dirty="0">
                <a:solidFill>
                  <a:srgbClr val="287238"/>
                </a:solidFill>
                <a:latin typeface="Arial"/>
                <a:cs typeface="Arial"/>
              </a:rPr>
              <a:t>el</a:t>
            </a:r>
            <a:r>
              <a:rPr sz="1250" b="1" spc="-20" dirty="0">
                <a:solidFill>
                  <a:srgbClr val="287238"/>
                </a:solidFill>
                <a:latin typeface="Arial"/>
                <a:cs typeface="Arial"/>
              </a:rPr>
              <a:t> </a:t>
            </a:r>
            <a:r>
              <a:rPr sz="1250" b="1" spc="20" dirty="0">
                <a:solidFill>
                  <a:srgbClr val="287238"/>
                </a:solidFill>
                <a:latin typeface="Arial"/>
                <a:cs typeface="Arial"/>
              </a:rPr>
              <a:t>uso</a:t>
            </a:r>
            <a:r>
              <a:rPr sz="1250" b="1" spc="-20" dirty="0">
                <a:solidFill>
                  <a:srgbClr val="287238"/>
                </a:solidFill>
                <a:latin typeface="Arial"/>
                <a:cs typeface="Arial"/>
              </a:rPr>
              <a:t> </a:t>
            </a:r>
            <a:r>
              <a:rPr sz="1250" b="1" spc="20" dirty="0">
                <a:solidFill>
                  <a:srgbClr val="287238"/>
                </a:solidFill>
                <a:latin typeface="Arial"/>
                <a:cs typeface="Arial"/>
              </a:rPr>
              <a:t>de </a:t>
            </a:r>
            <a:r>
              <a:rPr sz="1250" b="1" spc="-330" dirty="0">
                <a:solidFill>
                  <a:srgbClr val="287238"/>
                </a:solidFill>
                <a:latin typeface="Arial"/>
                <a:cs typeface="Arial"/>
              </a:rPr>
              <a:t> </a:t>
            </a:r>
            <a:r>
              <a:rPr sz="1250" b="1" spc="20" dirty="0">
                <a:solidFill>
                  <a:srgbClr val="287238"/>
                </a:solidFill>
                <a:latin typeface="Arial"/>
                <a:cs typeface="Arial"/>
              </a:rPr>
              <a:t>equipos</a:t>
            </a:r>
            <a:r>
              <a:rPr sz="1250" b="1" spc="-5" dirty="0">
                <a:solidFill>
                  <a:srgbClr val="287238"/>
                </a:solidFill>
                <a:latin typeface="Arial"/>
                <a:cs typeface="Arial"/>
              </a:rPr>
              <a:t> </a:t>
            </a:r>
            <a:r>
              <a:rPr sz="1250" b="1" spc="20" dirty="0">
                <a:solidFill>
                  <a:srgbClr val="287238"/>
                </a:solidFill>
                <a:latin typeface="Arial"/>
                <a:cs typeface="Arial"/>
              </a:rPr>
              <a:t>de</a:t>
            </a:r>
            <a:r>
              <a:rPr sz="1250" b="1" dirty="0">
                <a:solidFill>
                  <a:srgbClr val="287238"/>
                </a:solidFill>
                <a:latin typeface="Arial"/>
                <a:cs typeface="Arial"/>
              </a:rPr>
              <a:t> </a:t>
            </a:r>
            <a:r>
              <a:rPr sz="1250" b="1" spc="15" dirty="0">
                <a:solidFill>
                  <a:srgbClr val="287238"/>
                </a:solidFill>
                <a:latin typeface="Arial"/>
                <a:cs typeface="Arial"/>
              </a:rPr>
              <a:t>bajo</a:t>
            </a:r>
            <a:endParaRPr sz="1250">
              <a:latin typeface="Arial"/>
              <a:cs typeface="Arial"/>
            </a:endParaRPr>
          </a:p>
          <a:p>
            <a:pPr marL="52069">
              <a:lnSpc>
                <a:spcPct val="100000"/>
              </a:lnSpc>
              <a:spcBef>
                <a:spcPts val="550"/>
              </a:spcBef>
            </a:pPr>
            <a:r>
              <a:rPr sz="1250" b="1" spc="20" dirty="0">
                <a:solidFill>
                  <a:srgbClr val="287238"/>
                </a:solidFill>
                <a:latin typeface="Arial"/>
                <a:cs typeface="Arial"/>
              </a:rPr>
              <a:t>consumo</a:t>
            </a:r>
            <a:r>
              <a:rPr sz="1250" b="1" spc="10" dirty="0">
                <a:solidFill>
                  <a:srgbClr val="287238"/>
                </a:solidFill>
                <a:latin typeface="Arial"/>
                <a:cs typeface="Arial"/>
              </a:rPr>
              <a:t> </a:t>
            </a:r>
            <a:r>
              <a:rPr sz="1250" b="1" spc="20" dirty="0">
                <a:solidFill>
                  <a:srgbClr val="287238"/>
                </a:solidFill>
                <a:latin typeface="Arial"/>
                <a:cs typeface="Arial"/>
              </a:rPr>
              <a:t>y</a:t>
            </a:r>
            <a:r>
              <a:rPr sz="1250" b="1" spc="10" dirty="0">
                <a:solidFill>
                  <a:srgbClr val="287238"/>
                </a:solidFill>
                <a:latin typeface="Arial"/>
                <a:cs typeface="Arial"/>
              </a:rPr>
              <a:t> </a:t>
            </a:r>
            <a:r>
              <a:rPr sz="1250" b="1" spc="15" dirty="0">
                <a:solidFill>
                  <a:srgbClr val="287238"/>
                </a:solidFill>
                <a:latin typeface="Arial"/>
                <a:cs typeface="Arial"/>
              </a:rPr>
              <a:t>energías</a:t>
            </a:r>
            <a:r>
              <a:rPr sz="1250" b="1" spc="10" dirty="0">
                <a:solidFill>
                  <a:srgbClr val="287238"/>
                </a:solidFill>
                <a:latin typeface="Arial"/>
                <a:cs typeface="Arial"/>
              </a:rPr>
              <a:t> </a:t>
            </a:r>
            <a:r>
              <a:rPr sz="1250" b="1" spc="15" dirty="0">
                <a:solidFill>
                  <a:srgbClr val="287238"/>
                </a:solidFill>
                <a:latin typeface="Arial"/>
                <a:cs typeface="Arial"/>
              </a:rPr>
              <a:t>renovables</a:t>
            </a:r>
            <a:endParaRPr sz="1250">
              <a:latin typeface="Arial"/>
              <a:cs typeface="Arial"/>
            </a:endParaRPr>
          </a:p>
        </p:txBody>
      </p:sp>
      <p:sp>
        <p:nvSpPr>
          <p:cNvPr id="8" name="object 8"/>
          <p:cNvSpPr txBox="1"/>
          <p:nvPr/>
        </p:nvSpPr>
        <p:spPr>
          <a:xfrm>
            <a:off x="4450510" y="6488124"/>
            <a:ext cx="2820670" cy="150495"/>
          </a:xfrm>
          <a:prstGeom prst="rect">
            <a:avLst/>
          </a:prstGeom>
        </p:spPr>
        <p:txBody>
          <a:bodyPr vert="horz" wrap="square" lIns="0" tIns="15240" rIns="0" bIns="0" rtlCol="0">
            <a:spAutoFit/>
          </a:bodyPr>
          <a:lstStyle/>
          <a:p>
            <a:pPr marL="12700">
              <a:lnSpc>
                <a:spcPct val="100000"/>
              </a:lnSpc>
              <a:spcBef>
                <a:spcPts val="120"/>
              </a:spcBef>
            </a:pPr>
            <a:r>
              <a:rPr sz="800" spc="10" dirty="0">
                <a:latin typeface="Arial MT"/>
                <a:cs typeface="Arial MT"/>
              </a:rPr>
              <a:t>FUTUROS </a:t>
            </a:r>
            <a:r>
              <a:rPr sz="800" b="1" spc="10" dirty="0">
                <a:solidFill>
                  <a:srgbClr val="0B572D"/>
                </a:solidFill>
                <a:latin typeface="Arial"/>
                <a:cs typeface="Arial"/>
              </a:rPr>
              <a:t>SOSTENIBLES </a:t>
            </a:r>
            <a:r>
              <a:rPr sz="800" spc="10" dirty="0">
                <a:solidFill>
                  <a:srgbClr val="0B572D"/>
                </a:solidFill>
                <a:latin typeface="Arial MT"/>
                <a:cs typeface="Arial MT"/>
              </a:rPr>
              <a:t>PARA</a:t>
            </a:r>
            <a:r>
              <a:rPr sz="800" spc="15" dirty="0">
                <a:solidFill>
                  <a:srgbClr val="0B572D"/>
                </a:solidFill>
                <a:latin typeface="Arial MT"/>
                <a:cs typeface="Arial MT"/>
              </a:rPr>
              <a:t> </a:t>
            </a:r>
            <a:r>
              <a:rPr sz="800" spc="10" dirty="0">
                <a:solidFill>
                  <a:srgbClr val="0B572D"/>
                </a:solidFill>
                <a:latin typeface="Arial MT"/>
                <a:cs typeface="Arial MT"/>
              </a:rPr>
              <a:t>EMPRESAS EMPRESAS</a:t>
            </a:r>
            <a:endParaRPr sz="800">
              <a:latin typeface="Arial MT"/>
              <a:cs typeface="Arial MT"/>
            </a:endParaRPr>
          </a:p>
        </p:txBody>
      </p:sp>
      <p:sp>
        <p:nvSpPr>
          <p:cNvPr id="9" name="object 9"/>
          <p:cNvSpPr txBox="1">
            <a:spLocks noGrp="1"/>
          </p:cNvSpPr>
          <p:nvPr>
            <p:ph type="title"/>
          </p:nvPr>
        </p:nvSpPr>
        <p:spPr>
          <a:xfrm>
            <a:off x="1361008" y="433044"/>
            <a:ext cx="9543415" cy="443230"/>
          </a:xfrm>
          <a:prstGeom prst="rect">
            <a:avLst/>
          </a:prstGeom>
        </p:spPr>
        <p:txBody>
          <a:bodyPr vert="horz" wrap="square" lIns="0" tIns="11430" rIns="0" bIns="0" rtlCol="0">
            <a:spAutoFit/>
          </a:bodyPr>
          <a:lstStyle/>
          <a:p>
            <a:pPr marL="12700">
              <a:lnSpc>
                <a:spcPct val="100000"/>
              </a:lnSpc>
              <a:spcBef>
                <a:spcPts val="90"/>
              </a:spcBef>
            </a:pPr>
            <a:r>
              <a:rPr sz="2750" spc="-5" dirty="0">
                <a:solidFill>
                  <a:srgbClr val="000000"/>
                </a:solidFill>
              </a:rPr>
              <a:t>Beneficios</a:t>
            </a:r>
            <a:r>
              <a:rPr sz="2750" spc="-10" dirty="0">
                <a:solidFill>
                  <a:srgbClr val="000000"/>
                </a:solidFill>
              </a:rPr>
              <a:t> </a:t>
            </a:r>
            <a:r>
              <a:rPr sz="2750" spc="-5" dirty="0">
                <a:solidFill>
                  <a:srgbClr val="000000"/>
                </a:solidFill>
              </a:rPr>
              <a:t>para la </a:t>
            </a:r>
            <a:r>
              <a:rPr sz="2750" spc="-10" dirty="0">
                <a:solidFill>
                  <a:srgbClr val="000000"/>
                </a:solidFill>
              </a:rPr>
              <a:t>comunidad en</a:t>
            </a:r>
            <a:r>
              <a:rPr sz="2750" spc="-5" dirty="0">
                <a:solidFill>
                  <a:srgbClr val="000000"/>
                </a:solidFill>
              </a:rPr>
              <a:t> general</a:t>
            </a:r>
            <a:r>
              <a:rPr sz="2750" spc="-10" dirty="0">
                <a:solidFill>
                  <a:srgbClr val="000000"/>
                </a:solidFill>
              </a:rPr>
              <a:t> </a:t>
            </a:r>
            <a:r>
              <a:rPr sz="2750" spc="-5" dirty="0">
                <a:solidFill>
                  <a:srgbClr val="000000"/>
                </a:solidFill>
              </a:rPr>
              <a:t>y el </a:t>
            </a:r>
            <a:r>
              <a:rPr sz="2750" spc="-10" dirty="0">
                <a:solidFill>
                  <a:srgbClr val="000000"/>
                </a:solidFill>
              </a:rPr>
              <a:t>medio</a:t>
            </a:r>
            <a:r>
              <a:rPr sz="2750" spc="-5" dirty="0">
                <a:solidFill>
                  <a:srgbClr val="000000"/>
                </a:solidFill>
              </a:rPr>
              <a:t> ambiente</a:t>
            </a:r>
            <a:endParaRPr sz="275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092425" y="2162217"/>
            <a:ext cx="3573145" cy="1979295"/>
          </a:xfrm>
          <a:prstGeom prst="rect">
            <a:avLst/>
          </a:prstGeom>
        </p:spPr>
        <p:txBody>
          <a:bodyPr vert="horz" wrap="square" lIns="0" tIns="16510" rIns="0" bIns="0" rtlCol="0">
            <a:spAutoFit/>
          </a:bodyPr>
          <a:lstStyle/>
          <a:p>
            <a:pPr marL="12700" marR="5080" indent="40640">
              <a:lnSpc>
                <a:spcPts val="5180"/>
              </a:lnSpc>
              <a:spcBef>
                <a:spcPts val="130"/>
              </a:spcBef>
            </a:pPr>
            <a:r>
              <a:rPr sz="4150" spc="10" dirty="0">
                <a:solidFill>
                  <a:srgbClr val="287238"/>
                </a:solidFill>
                <a:latin typeface="Arial MT"/>
                <a:cs typeface="Arial MT"/>
              </a:rPr>
              <a:t>Comprender</a:t>
            </a:r>
            <a:r>
              <a:rPr sz="4150" spc="-50" dirty="0">
                <a:solidFill>
                  <a:srgbClr val="287238"/>
                </a:solidFill>
                <a:latin typeface="Arial MT"/>
                <a:cs typeface="Arial MT"/>
              </a:rPr>
              <a:t> </a:t>
            </a:r>
            <a:r>
              <a:rPr sz="4150" spc="5" dirty="0">
                <a:solidFill>
                  <a:srgbClr val="287238"/>
                </a:solidFill>
                <a:latin typeface="Arial MT"/>
                <a:cs typeface="Arial MT"/>
              </a:rPr>
              <a:t>el </a:t>
            </a:r>
            <a:r>
              <a:rPr sz="4150" spc="-1145" dirty="0">
                <a:solidFill>
                  <a:srgbClr val="287238"/>
                </a:solidFill>
                <a:latin typeface="Arial MT"/>
                <a:cs typeface="Arial MT"/>
              </a:rPr>
              <a:t> </a:t>
            </a:r>
            <a:r>
              <a:rPr sz="4150" spc="10" dirty="0">
                <a:solidFill>
                  <a:srgbClr val="287238"/>
                </a:solidFill>
                <a:latin typeface="Arial MT"/>
                <a:cs typeface="Arial MT"/>
              </a:rPr>
              <a:t>impacto</a:t>
            </a:r>
            <a:r>
              <a:rPr sz="4150" spc="-5" dirty="0">
                <a:solidFill>
                  <a:srgbClr val="287238"/>
                </a:solidFill>
                <a:latin typeface="Arial MT"/>
                <a:cs typeface="Arial MT"/>
              </a:rPr>
              <a:t> </a:t>
            </a:r>
            <a:r>
              <a:rPr sz="4150" spc="10" dirty="0">
                <a:solidFill>
                  <a:srgbClr val="287238"/>
                </a:solidFill>
                <a:latin typeface="Arial MT"/>
                <a:cs typeface="Arial MT"/>
              </a:rPr>
              <a:t>de</a:t>
            </a:r>
            <a:endParaRPr sz="4150">
              <a:latin typeface="Arial MT"/>
              <a:cs typeface="Arial MT"/>
            </a:endParaRPr>
          </a:p>
          <a:p>
            <a:pPr marL="31115">
              <a:lnSpc>
                <a:spcPct val="100000"/>
              </a:lnSpc>
              <a:spcBef>
                <a:spcPts val="5"/>
              </a:spcBef>
            </a:pPr>
            <a:r>
              <a:rPr sz="4150" spc="10" dirty="0">
                <a:solidFill>
                  <a:srgbClr val="287238"/>
                </a:solidFill>
                <a:latin typeface="Arial MT"/>
                <a:cs typeface="Arial MT"/>
              </a:rPr>
              <a:t>Cambio</a:t>
            </a:r>
            <a:endParaRPr sz="4150">
              <a:latin typeface="Arial MT"/>
              <a:cs typeface="Arial MT"/>
            </a:endParaRPr>
          </a:p>
        </p:txBody>
      </p:sp>
      <p:sp>
        <p:nvSpPr>
          <p:cNvPr id="3" name="object 3"/>
          <p:cNvSpPr txBox="1"/>
          <p:nvPr/>
        </p:nvSpPr>
        <p:spPr>
          <a:xfrm rot="10800000">
            <a:off x="736643" y="3982774"/>
            <a:ext cx="21194" cy="6350"/>
          </a:xfrm>
          <a:prstGeom prst="rect">
            <a:avLst/>
          </a:prstGeom>
        </p:spPr>
        <p:txBody>
          <a:bodyPr vert="horz" wrap="square" lIns="0" tIns="2540" rIns="0" bIns="0" rtlCol="0">
            <a:spAutoFit/>
          </a:bodyPr>
          <a:lstStyle/>
          <a:p>
            <a:pPr>
              <a:lnSpc>
                <a:spcPct val="100000"/>
              </a:lnSpc>
              <a:spcBef>
                <a:spcPts val="20"/>
              </a:spcBef>
            </a:pPr>
            <a:r>
              <a:rPr sz="100" spc="-35" dirty="0">
                <a:latin typeface="Arial MT"/>
                <a:cs typeface="Arial MT"/>
              </a:rPr>
              <a:t>F</a:t>
            </a:r>
            <a:r>
              <a:rPr sz="100" b="1" spc="-35" dirty="0">
                <a:solidFill>
                  <a:srgbClr val="FFFFFF"/>
                </a:solidFill>
                <a:latin typeface="Arial"/>
                <a:cs typeface="Arial"/>
              </a:rPr>
              <a:t>S</a:t>
            </a:r>
            <a:r>
              <a:rPr sz="100" spc="-20" dirty="0">
                <a:solidFill>
                  <a:srgbClr val="FFFFFF"/>
                </a:solidFill>
                <a:latin typeface="Arial MT"/>
                <a:cs typeface="Arial MT"/>
              </a:rPr>
              <a:t>PAR</a:t>
            </a:r>
            <a:r>
              <a:rPr sz="100" spc="-85" dirty="0">
                <a:solidFill>
                  <a:srgbClr val="FFFFFF"/>
                </a:solidFill>
                <a:latin typeface="Arial MT"/>
                <a:cs typeface="Arial MT"/>
              </a:rPr>
              <a:t>A</a:t>
            </a:r>
            <a:r>
              <a:rPr sz="100" b="1" spc="-30" dirty="0">
                <a:solidFill>
                  <a:srgbClr val="FFFFFF"/>
                </a:solidFill>
                <a:latin typeface="Arial"/>
                <a:cs typeface="Arial"/>
              </a:rPr>
              <a:t>E</a:t>
            </a:r>
            <a:r>
              <a:rPr sz="100" spc="-35" dirty="0">
                <a:latin typeface="Arial MT"/>
                <a:cs typeface="Arial MT"/>
              </a:rPr>
              <a:t>U</a:t>
            </a:r>
            <a:r>
              <a:rPr sz="100" b="1" spc="-45" dirty="0">
                <a:solidFill>
                  <a:srgbClr val="FFFFFF"/>
                </a:solidFill>
                <a:latin typeface="Arial"/>
                <a:cs typeface="Arial"/>
              </a:rPr>
              <a:t>O</a:t>
            </a:r>
            <a:r>
              <a:rPr sz="100" b="1" spc="-35" dirty="0">
                <a:solidFill>
                  <a:srgbClr val="FFFFFF"/>
                </a:solidFill>
                <a:latin typeface="Arial"/>
                <a:cs typeface="Arial"/>
              </a:rPr>
              <a:t>M</a:t>
            </a:r>
            <a:r>
              <a:rPr sz="100" spc="-30" dirty="0">
                <a:latin typeface="Arial MT"/>
                <a:cs typeface="Arial MT"/>
              </a:rPr>
              <a:t>T</a:t>
            </a:r>
            <a:r>
              <a:rPr sz="100" b="1" spc="-35" dirty="0">
                <a:solidFill>
                  <a:srgbClr val="FFFFFF"/>
                </a:solidFill>
                <a:latin typeface="Arial"/>
                <a:cs typeface="Arial"/>
              </a:rPr>
              <a:t>S</a:t>
            </a:r>
            <a:r>
              <a:rPr sz="100" b="1" spc="-20" dirty="0">
                <a:solidFill>
                  <a:srgbClr val="FFFFFF"/>
                </a:solidFill>
                <a:latin typeface="Arial"/>
                <a:cs typeface="Arial"/>
              </a:rPr>
              <a:t>PRESA</a:t>
            </a:r>
            <a:r>
              <a:rPr sz="100" b="1" spc="-110" dirty="0">
                <a:solidFill>
                  <a:srgbClr val="FFFFFF"/>
                </a:solidFill>
                <a:latin typeface="Arial"/>
                <a:cs typeface="Arial"/>
              </a:rPr>
              <a:t>S</a:t>
            </a:r>
            <a:r>
              <a:rPr sz="100" spc="-35" dirty="0">
                <a:latin typeface="Arial MT"/>
                <a:cs typeface="Arial MT"/>
              </a:rPr>
              <a:t>U</a:t>
            </a:r>
            <a:r>
              <a:rPr sz="100" b="1" spc="-25" dirty="0">
                <a:solidFill>
                  <a:srgbClr val="FFFFFF"/>
                </a:solidFill>
                <a:latin typeface="Arial"/>
                <a:cs typeface="Arial"/>
              </a:rPr>
              <a:t>T</a:t>
            </a:r>
            <a:r>
              <a:rPr sz="100" spc="-35" dirty="0">
                <a:latin typeface="Arial MT"/>
                <a:cs typeface="Arial MT"/>
              </a:rPr>
              <a:t>R</a:t>
            </a:r>
            <a:r>
              <a:rPr sz="100" b="1" spc="-25" dirty="0">
                <a:solidFill>
                  <a:srgbClr val="FFFFFF"/>
                </a:solidFill>
                <a:latin typeface="Arial"/>
                <a:cs typeface="Arial"/>
              </a:rPr>
              <a:t>E</a:t>
            </a:r>
            <a:r>
              <a:rPr sz="100" spc="-45" dirty="0">
                <a:latin typeface="Arial MT"/>
                <a:cs typeface="Arial MT"/>
              </a:rPr>
              <a:t>O</a:t>
            </a:r>
            <a:r>
              <a:rPr sz="100" b="1" spc="-25" dirty="0">
                <a:solidFill>
                  <a:srgbClr val="FFFFFF"/>
                </a:solidFill>
                <a:latin typeface="Arial"/>
                <a:cs typeface="Arial"/>
              </a:rPr>
              <a:t>N</a:t>
            </a:r>
            <a:r>
              <a:rPr sz="100" spc="-35" dirty="0">
                <a:latin typeface="Arial MT"/>
                <a:cs typeface="Arial MT"/>
              </a:rPr>
              <a:t>S</a:t>
            </a:r>
            <a:r>
              <a:rPr sz="100" b="1" spc="-20" dirty="0">
                <a:solidFill>
                  <a:srgbClr val="FFFFFF"/>
                </a:solidFill>
                <a:latin typeface="Arial"/>
                <a:cs typeface="Arial"/>
              </a:rPr>
              <a:t>IBLES</a:t>
            </a:r>
            <a:endParaRPr sz="100">
              <a:latin typeface="Arial"/>
              <a:cs typeface="Arial"/>
            </a:endParaRPr>
          </a:p>
        </p:txBody>
      </p:sp>
      <p:sp>
        <p:nvSpPr>
          <p:cNvPr id="4" name="object 4"/>
          <p:cNvSpPr txBox="1"/>
          <p:nvPr/>
        </p:nvSpPr>
        <p:spPr>
          <a:xfrm>
            <a:off x="5096002" y="1222421"/>
            <a:ext cx="1443990" cy="413384"/>
          </a:xfrm>
          <a:prstGeom prst="rect">
            <a:avLst/>
          </a:prstGeom>
        </p:spPr>
        <p:txBody>
          <a:bodyPr vert="horz" wrap="square" lIns="0" tIns="11430" rIns="0" bIns="0" rtlCol="0">
            <a:spAutoFit/>
          </a:bodyPr>
          <a:lstStyle/>
          <a:p>
            <a:pPr marL="12700">
              <a:lnSpc>
                <a:spcPct val="100000"/>
              </a:lnSpc>
              <a:spcBef>
                <a:spcPts val="90"/>
              </a:spcBef>
            </a:pPr>
            <a:r>
              <a:rPr sz="2550" spc="-5" dirty="0">
                <a:solidFill>
                  <a:srgbClr val="83BA41"/>
                </a:solidFill>
                <a:latin typeface="Arial MT"/>
                <a:cs typeface="Arial MT"/>
              </a:rPr>
              <a:t>Sección</a:t>
            </a:r>
            <a:r>
              <a:rPr sz="2550" spc="-85" dirty="0">
                <a:solidFill>
                  <a:srgbClr val="83BA41"/>
                </a:solidFill>
                <a:latin typeface="Arial MT"/>
                <a:cs typeface="Arial MT"/>
              </a:rPr>
              <a:t> </a:t>
            </a:r>
            <a:r>
              <a:rPr sz="2550" spc="-5" dirty="0">
                <a:solidFill>
                  <a:srgbClr val="83BA41"/>
                </a:solidFill>
                <a:latin typeface="Arial MT"/>
                <a:cs typeface="Arial MT"/>
              </a:rPr>
              <a:t>6</a:t>
            </a:r>
            <a:endParaRPr sz="2550">
              <a:latin typeface="Arial MT"/>
              <a:cs typeface="Arial MT"/>
            </a:endParaRPr>
          </a:p>
        </p:txBody>
      </p:sp>
      <p:sp>
        <p:nvSpPr>
          <p:cNvPr id="5" name="object 5"/>
          <p:cNvSpPr txBox="1"/>
          <p:nvPr/>
        </p:nvSpPr>
        <p:spPr>
          <a:xfrm>
            <a:off x="115974" y="29383"/>
            <a:ext cx="1220470" cy="129539"/>
          </a:xfrm>
          <a:prstGeom prst="rect">
            <a:avLst/>
          </a:prstGeom>
        </p:spPr>
        <p:txBody>
          <a:bodyPr vert="horz" wrap="square" lIns="0" tIns="16510" rIns="0" bIns="0" rtlCol="0">
            <a:spAutoFit/>
          </a:bodyPr>
          <a:lstStyle/>
          <a:p>
            <a:pPr marL="12700">
              <a:lnSpc>
                <a:spcPct val="100000"/>
              </a:lnSpc>
              <a:spcBef>
                <a:spcPts val="130"/>
              </a:spcBef>
            </a:pPr>
            <a:r>
              <a:rPr sz="650" spc="-5" dirty="0">
                <a:latin typeface="Lucida Sans Unicode"/>
                <a:cs typeface="Lucida Sans Unicode"/>
              </a:rPr>
              <a:t>Machine</a:t>
            </a:r>
            <a:r>
              <a:rPr sz="650" spc="-30" dirty="0">
                <a:latin typeface="Lucida Sans Unicode"/>
                <a:cs typeface="Lucida Sans Unicode"/>
              </a:rPr>
              <a:t> </a:t>
            </a:r>
            <a:r>
              <a:rPr sz="650" spc="-5" dirty="0">
                <a:latin typeface="Lucida Sans Unicode"/>
                <a:cs typeface="Lucida Sans Unicode"/>
              </a:rPr>
              <a:t>Translated</a:t>
            </a:r>
            <a:r>
              <a:rPr sz="650" spc="-30" dirty="0">
                <a:latin typeface="Lucida Sans Unicode"/>
                <a:cs typeface="Lucida Sans Unicode"/>
              </a:rPr>
              <a:t> </a:t>
            </a:r>
            <a:r>
              <a:rPr sz="650" spc="-5" dirty="0">
                <a:latin typeface="Lucida Sans Unicode"/>
                <a:cs typeface="Lucida Sans Unicode"/>
              </a:rPr>
              <a:t>by</a:t>
            </a:r>
            <a:r>
              <a:rPr sz="650" spc="-25" dirty="0">
                <a:latin typeface="Lucida Sans Unicode"/>
                <a:cs typeface="Lucida Sans Unicode"/>
              </a:rPr>
              <a:t> </a:t>
            </a:r>
            <a:r>
              <a:rPr sz="650" spc="-5" dirty="0">
                <a:latin typeface="Lucida Sans Unicode"/>
                <a:cs typeface="Lucida Sans Unicode"/>
              </a:rPr>
              <a:t>Google</a:t>
            </a:r>
            <a:endParaRPr sz="650">
              <a:latin typeface="Lucida Sans Unicode"/>
              <a:cs typeface="Lucida Sans Unicode"/>
            </a:endParaRPr>
          </a:p>
        </p:txBody>
      </p:sp>
      <p:pic>
        <p:nvPicPr>
          <p:cNvPr id="6" name="Imagen 5">
            <a:extLst>
              <a:ext uri="{FF2B5EF4-FFF2-40B4-BE49-F238E27FC236}">
                <a16:creationId xmlns:a16="http://schemas.microsoft.com/office/drawing/2014/main" id="{31824665-D132-E04A-5594-D752E4F18503}"/>
              </a:ext>
            </a:extLst>
          </p:cNvPr>
          <p:cNvPicPr>
            <a:picLocks noChangeAspect="1"/>
          </p:cNvPicPr>
          <p:nvPr/>
        </p:nvPicPr>
        <p:blipFill>
          <a:blip r:embed="rId2"/>
          <a:stretch>
            <a:fillRect/>
          </a:stretch>
        </p:blipFill>
        <p:spPr>
          <a:xfrm>
            <a:off x="578910" y="2788171"/>
            <a:ext cx="294597" cy="3392075"/>
          </a:xfrm>
          <a:prstGeom prst="rect">
            <a:avLst/>
          </a:prstGeom>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946640" y="1751076"/>
            <a:ext cx="10252987" cy="2276856"/>
          </a:xfrm>
          <a:prstGeom prst="rect">
            <a:avLst/>
          </a:prstGeom>
        </p:spPr>
      </p:pic>
      <p:sp>
        <p:nvSpPr>
          <p:cNvPr id="3" name="object 3"/>
          <p:cNvSpPr txBox="1"/>
          <p:nvPr/>
        </p:nvSpPr>
        <p:spPr>
          <a:xfrm>
            <a:off x="6660701" y="4143106"/>
            <a:ext cx="1696719" cy="824521"/>
          </a:xfrm>
          <a:prstGeom prst="rect">
            <a:avLst/>
          </a:prstGeom>
        </p:spPr>
        <p:txBody>
          <a:bodyPr vert="horz" wrap="square" lIns="0" tIns="3175" rIns="0" bIns="0" rtlCol="0">
            <a:spAutoFit/>
          </a:bodyPr>
          <a:lstStyle/>
          <a:p>
            <a:pPr marL="208279" marR="5080" indent="-196215">
              <a:lnSpc>
                <a:spcPct val="104299"/>
              </a:lnSpc>
              <a:spcBef>
                <a:spcPts val="25"/>
              </a:spcBef>
            </a:pPr>
            <a:r>
              <a:rPr lang="es-ES" sz="1750" b="1" spc="5" dirty="0">
                <a:solidFill>
                  <a:srgbClr val="287238"/>
                </a:solidFill>
                <a:latin typeface="Arial"/>
                <a:cs typeface="Arial"/>
              </a:rPr>
              <a:t>P</a:t>
            </a:r>
            <a:r>
              <a:rPr sz="1750" b="1" spc="5" dirty="0" err="1">
                <a:solidFill>
                  <a:srgbClr val="287238"/>
                </a:solidFill>
                <a:latin typeface="Arial"/>
                <a:cs typeface="Arial"/>
              </a:rPr>
              <a:t>rotegiendo</a:t>
            </a:r>
            <a:r>
              <a:rPr sz="1750" b="1" spc="5" dirty="0">
                <a:solidFill>
                  <a:srgbClr val="287238"/>
                </a:solidFill>
                <a:latin typeface="Arial"/>
                <a:cs typeface="Arial"/>
              </a:rPr>
              <a:t>  lo</a:t>
            </a:r>
            <a:r>
              <a:rPr lang="es-ES" sz="1750" b="1" spc="5" dirty="0">
                <a:solidFill>
                  <a:srgbClr val="287238"/>
                </a:solidFill>
                <a:latin typeface="Arial"/>
                <a:cs typeface="Arial"/>
              </a:rPr>
              <a:t>s</a:t>
            </a:r>
            <a:r>
              <a:rPr sz="1750" b="1" spc="-25" dirty="0">
                <a:solidFill>
                  <a:srgbClr val="287238"/>
                </a:solidFill>
                <a:latin typeface="Arial"/>
                <a:cs typeface="Arial"/>
              </a:rPr>
              <a:t> </a:t>
            </a:r>
            <a:r>
              <a:rPr lang="es-ES" sz="1750" b="1" spc="10" dirty="0">
                <a:solidFill>
                  <a:srgbClr val="287238"/>
                </a:solidFill>
                <a:latin typeface="Arial"/>
                <a:cs typeface="Arial"/>
              </a:rPr>
              <a:t>recursos  </a:t>
            </a:r>
            <a:r>
              <a:rPr sz="1750" b="1" spc="5" dirty="0">
                <a:solidFill>
                  <a:srgbClr val="287238"/>
                </a:solidFill>
                <a:latin typeface="Arial"/>
                <a:cs typeface="Arial"/>
              </a:rPr>
              <a:t>natural</a:t>
            </a:r>
            <a:r>
              <a:rPr lang="es-ES" sz="1750" b="1" spc="5" dirty="0">
                <a:solidFill>
                  <a:srgbClr val="287238"/>
                </a:solidFill>
                <a:latin typeface="Arial"/>
                <a:cs typeface="Arial"/>
              </a:rPr>
              <a:t>es</a:t>
            </a:r>
            <a:endParaRPr sz="1750" dirty="0">
              <a:latin typeface="Arial"/>
              <a:cs typeface="Arial"/>
            </a:endParaRPr>
          </a:p>
        </p:txBody>
      </p:sp>
      <p:sp>
        <p:nvSpPr>
          <p:cNvPr id="4" name="object 4"/>
          <p:cNvSpPr txBox="1"/>
          <p:nvPr/>
        </p:nvSpPr>
        <p:spPr>
          <a:xfrm>
            <a:off x="9547123" y="4143106"/>
            <a:ext cx="2086110" cy="1194173"/>
          </a:xfrm>
          <a:prstGeom prst="rect">
            <a:avLst/>
          </a:prstGeom>
        </p:spPr>
        <p:txBody>
          <a:bodyPr vert="horz" wrap="square" lIns="0" tIns="3175" rIns="0" bIns="0" rtlCol="0">
            <a:spAutoFit/>
          </a:bodyPr>
          <a:lstStyle/>
          <a:p>
            <a:pPr marL="116205" marR="123189" indent="191135">
              <a:lnSpc>
                <a:spcPct val="104299"/>
              </a:lnSpc>
              <a:spcBef>
                <a:spcPts val="25"/>
              </a:spcBef>
            </a:pPr>
            <a:r>
              <a:rPr sz="1750" b="1" spc="10" dirty="0">
                <a:solidFill>
                  <a:srgbClr val="0B572D"/>
                </a:solidFill>
                <a:latin typeface="Arial"/>
                <a:cs typeface="Arial"/>
              </a:rPr>
              <a:t>Creando </a:t>
            </a:r>
            <a:r>
              <a:rPr sz="1750" b="1" spc="15" dirty="0">
                <a:solidFill>
                  <a:srgbClr val="0B572D"/>
                </a:solidFill>
                <a:latin typeface="Arial"/>
                <a:cs typeface="Arial"/>
              </a:rPr>
              <a:t> </a:t>
            </a:r>
            <a:r>
              <a:rPr sz="1750" b="1" spc="10" dirty="0">
                <a:solidFill>
                  <a:srgbClr val="0B572D"/>
                </a:solidFill>
                <a:latin typeface="Arial"/>
                <a:cs typeface="Arial"/>
              </a:rPr>
              <a:t>comunidades</a:t>
            </a:r>
            <a:endParaRPr sz="1750" dirty="0">
              <a:latin typeface="Arial"/>
              <a:cs typeface="Arial"/>
            </a:endParaRPr>
          </a:p>
          <a:p>
            <a:pPr marL="109855" marR="5080" indent="-97790">
              <a:lnSpc>
                <a:spcPct val="123400"/>
              </a:lnSpc>
              <a:spcBef>
                <a:spcPts val="5"/>
              </a:spcBef>
            </a:pPr>
            <a:r>
              <a:rPr sz="1750" b="1" spc="5" dirty="0" err="1">
                <a:solidFill>
                  <a:srgbClr val="0B572D"/>
                </a:solidFill>
                <a:latin typeface="Arial"/>
                <a:cs typeface="Arial"/>
              </a:rPr>
              <a:t>sos</a:t>
            </a:r>
            <a:r>
              <a:rPr sz="1750" b="1" spc="10" dirty="0" err="1">
                <a:solidFill>
                  <a:srgbClr val="0B572D"/>
                </a:solidFill>
                <a:latin typeface="Arial"/>
                <a:cs typeface="Arial"/>
              </a:rPr>
              <a:t>tenibles</a:t>
            </a:r>
            <a:r>
              <a:rPr sz="1750" b="1" spc="10" dirty="0">
                <a:solidFill>
                  <a:srgbClr val="0B572D"/>
                </a:solidFill>
                <a:latin typeface="Arial"/>
                <a:cs typeface="Arial"/>
              </a:rPr>
              <a:t>  y  un </a:t>
            </a:r>
            <a:r>
              <a:rPr sz="1750" b="1" spc="10" dirty="0" err="1">
                <a:solidFill>
                  <a:srgbClr val="0B572D"/>
                </a:solidFill>
                <a:latin typeface="Arial"/>
                <a:cs typeface="Arial"/>
              </a:rPr>
              <a:t>mundo</a:t>
            </a:r>
            <a:r>
              <a:rPr sz="1750" b="1" spc="10" dirty="0">
                <a:solidFill>
                  <a:srgbClr val="0B572D"/>
                </a:solidFill>
                <a:latin typeface="Arial"/>
                <a:cs typeface="Arial"/>
              </a:rPr>
              <a:t> </a:t>
            </a:r>
            <a:r>
              <a:rPr sz="1750" b="1" spc="10" dirty="0" err="1">
                <a:solidFill>
                  <a:srgbClr val="0B572D"/>
                </a:solidFill>
                <a:latin typeface="Arial"/>
                <a:cs typeface="Arial"/>
              </a:rPr>
              <a:t>más</a:t>
            </a:r>
            <a:r>
              <a:rPr lang="es-ES" sz="1750" b="1" spc="10" dirty="0">
                <a:solidFill>
                  <a:srgbClr val="0B572D"/>
                </a:solidFill>
                <a:latin typeface="Arial"/>
                <a:cs typeface="Arial"/>
              </a:rPr>
              <a:t> </a:t>
            </a:r>
            <a:r>
              <a:rPr sz="1750" b="1" spc="10" dirty="0" err="1">
                <a:solidFill>
                  <a:srgbClr val="0B572D"/>
                </a:solidFill>
                <a:latin typeface="Arial"/>
                <a:cs typeface="Arial"/>
              </a:rPr>
              <a:t>justo</a:t>
            </a:r>
            <a:endParaRPr sz="1750" b="1" spc="10" dirty="0">
              <a:solidFill>
                <a:srgbClr val="0B572D"/>
              </a:solidFill>
              <a:latin typeface="Arial"/>
              <a:cs typeface="Arial"/>
            </a:endParaRPr>
          </a:p>
        </p:txBody>
      </p:sp>
      <p:sp>
        <p:nvSpPr>
          <p:cNvPr id="5" name="object 5"/>
          <p:cNvSpPr txBox="1"/>
          <p:nvPr/>
        </p:nvSpPr>
        <p:spPr>
          <a:xfrm>
            <a:off x="3856785" y="4143106"/>
            <a:ext cx="1187450" cy="1115060"/>
          </a:xfrm>
          <a:prstGeom prst="rect">
            <a:avLst/>
          </a:prstGeom>
        </p:spPr>
        <p:txBody>
          <a:bodyPr vert="horz" wrap="square" lIns="0" tIns="12065" rIns="0" bIns="0" rtlCol="0">
            <a:spAutoFit/>
          </a:bodyPr>
          <a:lstStyle/>
          <a:p>
            <a:pPr marL="12700" marR="5080" indent="241935">
              <a:lnSpc>
                <a:spcPct val="142500"/>
              </a:lnSpc>
              <a:spcBef>
                <a:spcPts val="95"/>
              </a:spcBef>
            </a:pPr>
            <a:r>
              <a:rPr sz="1750" b="1" spc="10" dirty="0">
                <a:solidFill>
                  <a:srgbClr val="62A042"/>
                </a:solidFill>
                <a:latin typeface="Arial"/>
                <a:cs typeface="Arial"/>
              </a:rPr>
              <a:t>Cambio </a:t>
            </a:r>
            <a:r>
              <a:rPr sz="1750" b="1" spc="15" dirty="0">
                <a:solidFill>
                  <a:srgbClr val="62A042"/>
                </a:solidFill>
                <a:latin typeface="Arial"/>
                <a:cs typeface="Arial"/>
              </a:rPr>
              <a:t> </a:t>
            </a:r>
            <a:r>
              <a:rPr sz="1750" b="1" spc="5" dirty="0">
                <a:solidFill>
                  <a:srgbClr val="62A042"/>
                </a:solidFill>
                <a:latin typeface="Arial"/>
                <a:cs typeface="Arial"/>
              </a:rPr>
              <a:t>climático</a:t>
            </a:r>
            <a:r>
              <a:rPr sz="1750" b="1" spc="-55" dirty="0">
                <a:solidFill>
                  <a:srgbClr val="62A042"/>
                </a:solidFill>
                <a:latin typeface="Arial"/>
                <a:cs typeface="Arial"/>
              </a:rPr>
              <a:t> </a:t>
            </a:r>
            <a:r>
              <a:rPr sz="1750" b="1" spc="10" dirty="0">
                <a:solidFill>
                  <a:srgbClr val="62A042"/>
                </a:solidFill>
                <a:latin typeface="Arial"/>
                <a:cs typeface="Arial"/>
              </a:rPr>
              <a:t>y</a:t>
            </a:r>
            <a:endParaRPr sz="1750" dirty="0">
              <a:latin typeface="Arial"/>
              <a:cs typeface="Arial"/>
            </a:endParaRPr>
          </a:p>
          <a:p>
            <a:pPr marL="302260">
              <a:lnSpc>
                <a:spcPct val="100000"/>
              </a:lnSpc>
              <a:spcBef>
                <a:spcPts val="490"/>
              </a:spcBef>
            </a:pPr>
            <a:r>
              <a:rPr sz="1750" b="1" spc="5" dirty="0">
                <a:solidFill>
                  <a:srgbClr val="62A042"/>
                </a:solidFill>
                <a:latin typeface="Arial"/>
                <a:cs typeface="Arial"/>
              </a:rPr>
              <a:t>energía</a:t>
            </a:r>
            <a:endParaRPr sz="1750" dirty="0">
              <a:latin typeface="Arial"/>
              <a:cs typeface="Arial"/>
            </a:endParaRPr>
          </a:p>
        </p:txBody>
      </p:sp>
      <p:sp>
        <p:nvSpPr>
          <p:cNvPr id="6" name="object 6"/>
          <p:cNvSpPr txBox="1"/>
          <p:nvPr/>
        </p:nvSpPr>
        <p:spPr>
          <a:xfrm>
            <a:off x="4037786" y="1124115"/>
            <a:ext cx="2849245" cy="262892"/>
          </a:xfrm>
          <a:prstGeom prst="rect">
            <a:avLst/>
          </a:prstGeom>
        </p:spPr>
        <p:txBody>
          <a:bodyPr vert="horz" wrap="square" lIns="0" tIns="16510" rIns="0" bIns="0" rtlCol="0">
            <a:spAutoFit/>
          </a:bodyPr>
          <a:lstStyle/>
          <a:p>
            <a:pPr marL="12700">
              <a:lnSpc>
                <a:spcPct val="100000"/>
              </a:lnSpc>
              <a:spcBef>
                <a:spcPts val="130"/>
              </a:spcBef>
            </a:pPr>
            <a:r>
              <a:rPr sz="1600" spc="5" dirty="0">
                <a:solidFill>
                  <a:srgbClr val="000000"/>
                </a:solidFill>
                <a:latin typeface="Arial MT"/>
                <a:ea typeface="+mj-ea"/>
              </a:rPr>
              <a:t>Cuatro áreas prioritarias clave:</a:t>
            </a:r>
          </a:p>
        </p:txBody>
      </p:sp>
      <p:sp>
        <p:nvSpPr>
          <p:cNvPr id="7" name="object 7"/>
          <p:cNvSpPr txBox="1"/>
          <p:nvPr/>
        </p:nvSpPr>
        <p:spPr>
          <a:xfrm>
            <a:off x="946640" y="4143106"/>
            <a:ext cx="1739900" cy="1114921"/>
          </a:xfrm>
          <a:prstGeom prst="rect">
            <a:avLst/>
          </a:prstGeom>
        </p:spPr>
        <p:txBody>
          <a:bodyPr vert="horz" wrap="square" lIns="0" tIns="12065" rIns="0" bIns="0" rtlCol="0">
            <a:spAutoFit/>
          </a:bodyPr>
          <a:lstStyle/>
          <a:p>
            <a:pPr marL="12700" marR="397510" indent="97790" algn="ctr">
              <a:lnSpc>
                <a:spcPct val="142400"/>
              </a:lnSpc>
              <a:spcBef>
                <a:spcPts val="95"/>
              </a:spcBef>
            </a:pPr>
            <a:r>
              <a:rPr sz="1750" b="1" spc="10" dirty="0">
                <a:solidFill>
                  <a:srgbClr val="83BA41"/>
                </a:solidFill>
                <a:latin typeface="Arial"/>
                <a:cs typeface="Arial"/>
              </a:rPr>
              <a:t>Consumo</a:t>
            </a:r>
            <a:r>
              <a:rPr sz="1750" b="1" spc="-75" dirty="0">
                <a:solidFill>
                  <a:srgbClr val="83BA41"/>
                </a:solidFill>
                <a:latin typeface="Arial"/>
                <a:cs typeface="Arial"/>
              </a:rPr>
              <a:t> </a:t>
            </a:r>
            <a:r>
              <a:rPr sz="1750" b="1" spc="10" dirty="0">
                <a:solidFill>
                  <a:srgbClr val="83BA41"/>
                </a:solidFill>
                <a:latin typeface="Arial"/>
                <a:cs typeface="Arial"/>
              </a:rPr>
              <a:t>y </a:t>
            </a:r>
            <a:r>
              <a:rPr sz="1750" b="1" spc="-475" dirty="0">
                <a:solidFill>
                  <a:srgbClr val="83BA41"/>
                </a:solidFill>
                <a:latin typeface="Arial"/>
                <a:cs typeface="Arial"/>
              </a:rPr>
              <a:t> </a:t>
            </a:r>
            <a:r>
              <a:rPr sz="1750" b="1" spc="10" dirty="0" err="1">
                <a:solidFill>
                  <a:srgbClr val="83BA41"/>
                </a:solidFill>
                <a:latin typeface="Arial"/>
                <a:cs typeface="Arial"/>
              </a:rPr>
              <a:t>producciónsostenibles</a:t>
            </a:r>
            <a:endParaRPr sz="1750" b="1" spc="10" dirty="0">
              <a:solidFill>
                <a:srgbClr val="83BA41"/>
              </a:solidFill>
              <a:latin typeface="Arial"/>
              <a:cs typeface="Arial"/>
            </a:endParaRPr>
          </a:p>
        </p:txBody>
      </p:sp>
      <p:sp>
        <p:nvSpPr>
          <p:cNvPr id="8" name="object 8"/>
          <p:cNvSpPr txBox="1"/>
          <p:nvPr/>
        </p:nvSpPr>
        <p:spPr>
          <a:xfrm>
            <a:off x="4450510" y="6488124"/>
            <a:ext cx="2820670" cy="150495"/>
          </a:xfrm>
          <a:prstGeom prst="rect">
            <a:avLst/>
          </a:prstGeom>
        </p:spPr>
        <p:txBody>
          <a:bodyPr vert="horz" wrap="square" lIns="0" tIns="15240" rIns="0" bIns="0" rtlCol="0">
            <a:spAutoFit/>
          </a:bodyPr>
          <a:lstStyle/>
          <a:p>
            <a:pPr marL="12700">
              <a:lnSpc>
                <a:spcPct val="100000"/>
              </a:lnSpc>
              <a:spcBef>
                <a:spcPts val="120"/>
              </a:spcBef>
            </a:pPr>
            <a:r>
              <a:rPr sz="800" spc="10" dirty="0">
                <a:latin typeface="Arial MT"/>
                <a:cs typeface="Arial MT"/>
              </a:rPr>
              <a:t>FUTUROS </a:t>
            </a:r>
            <a:r>
              <a:rPr sz="800" b="1" spc="10" dirty="0">
                <a:solidFill>
                  <a:srgbClr val="0B572D"/>
                </a:solidFill>
                <a:latin typeface="Arial"/>
                <a:cs typeface="Arial"/>
              </a:rPr>
              <a:t>SOSTENIBLES </a:t>
            </a:r>
            <a:r>
              <a:rPr sz="800" spc="10" dirty="0">
                <a:solidFill>
                  <a:srgbClr val="0B572D"/>
                </a:solidFill>
                <a:latin typeface="Arial MT"/>
                <a:cs typeface="Arial MT"/>
              </a:rPr>
              <a:t>PARA</a:t>
            </a:r>
            <a:r>
              <a:rPr sz="800" spc="15" dirty="0">
                <a:solidFill>
                  <a:srgbClr val="0B572D"/>
                </a:solidFill>
                <a:latin typeface="Arial MT"/>
                <a:cs typeface="Arial MT"/>
              </a:rPr>
              <a:t> </a:t>
            </a:r>
            <a:r>
              <a:rPr sz="800" spc="10" dirty="0">
                <a:solidFill>
                  <a:srgbClr val="0B572D"/>
                </a:solidFill>
                <a:latin typeface="Arial MT"/>
                <a:cs typeface="Arial MT"/>
              </a:rPr>
              <a:t>EMPRESAS EMPRESAS</a:t>
            </a:r>
            <a:endParaRPr sz="800">
              <a:latin typeface="Arial MT"/>
              <a:cs typeface="Arial MT"/>
            </a:endParaRPr>
          </a:p>
        </p:txBody>
      </p:sp>
      <p:sp>
        <p:nvSpPr>
          <p:cNvPr id="9" name="object 9"/>
          <p:cNvSpPr txBox="1">
            <a:spLocks noGrp="1"/>
          </p:cNvSpPr>
          <p:nvPr>
            <p:ph type="title"/>
          </p:nvPr>
        </p:nvSpPr>
        <p:spPr>
          <a:xfrm>
            <a:off x="2379100" y="408587"/>
            <a:ext cx="7493634" cy="486409"/>
          </a:xfrm>
          <a:prstGeom prst="rect">
            <a:avLst/>
          </a:prstGeom>
        </p:spPr>
        <p:txBody>
          <a:bodyPr vert="horz" wrap="square" lIns="0" tIns="15240" rIns="0" bIns="0" rtlCol="0">
            <a:spAutoFit/>
          </a:bodyPr>
          <a:lstStyle/>
          <a:p>
            <a:pPr marL="12700">
              <a:lnSpc>
                <a:spcPct val="100000"/>
              </a:lnSpc>
              <a:spcBef>
                <a:spcPts val="120"/>
              </a:spcBef>
            </a:pPr>
            <a:r>
              <a:rPr sz="3000" spc="10" dirty="0">
                <a:solidFill>
                  <a:srgbClr val="000000"/>
                </a:solidFill>
              </a:rPr>
              <a:t>Por</a:t>
            </a:r>
            <a:r>
              <a:rPr sz="3000" spc="5" dirty="0">
                <a:solidFill>
                  <a:srgbClr val="000000"/>
                </a:solidFill>
              </a:rPr>
              <a:t> </a:t>
            </a:r>
            <a:r>
              <a:rPr sz="3000" spc="10" dirty="0">
                <a:solidFill>
                  <a:srgbClr val="000000"/>
                </a:solidFill>
              </a:rPr>
              <a:t>qué importan</a:t>
            </a:r>
            <a:r>
              <a:rPr sz="3000" dirty="0">
                <a:solidFill>
                  <a:srgbClr val="000000"/>
                </a:solidFill>
              </a:rPr>
              <a:t> </a:t>
            </a:r>
            <a:r>
              <a:rPr sz="3000" spc="5" dirty="0">
                <a:solidFill>
                  <a:srgbClr val="000000"/>
                </a:solidFill>
              </a:rPr>
              <a:t>las</a:t>
            </a:r>
            <a:r>
              <a:rPr sz="3000" spc="10" dirty="0">
                <a:solidFill>
                  <a:srgbClr val="000000"/>
                </a:solidFill>
              </a:rPr>
              <a:t> compras </a:t>
            </a:r>
            <a:r>
              <a:rPr sz="3000" spc="5" dirty="0">
                <a:solidFill>
                  <a:srgbClr val="000000"/>
                </a:solidFill>
              </a:rPr>
              <a:t>sostenibles...</a:t>
            </a:r>
            <a:endParaRPr sz="3000"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97254" y="288036"/>
            <a:ext cx="11560906" cy="5417820"/>
          </a:xfrm>
          <a:prstGeom prst="rect">
            <a:avLst/>
          </a:prstGeom>
        </p:spPr>
      </p:pic>
      <p:sp>
        <p:nvSpPr>
          <p:cNvPr id="3" name="object 3"/>
          <p:cNvSpPr txBox="1"/>
          <p:nvPr/>
        </p:nvSpPr>
        <p:spPr>
          <a:xfrm>
            <a:off x="658164" y="1211573"/>
            <a:ext cx="10487025" cy="925638"/>
          </a:xfrm>
          <a:prstGeom prst="rect">
            <a:avLst/>
          </a:prstGeom>
        </p:spPr>
        <p:txBody>
          <a:bodyPr vert="horz" wrap="square" lIns="0" tIns="12065" rIns="0" bIns="0" rtlCol="0">
            <a:spAutoFit/>
          </a:bodyPr>
          <a:lstStyle/>
          <a:p>
            <a:pPr marL="12700" marR="5080" indent="635">
              <a:lnSpc>
                <a:spcPct val="112900"/>
              </a:lnSpc>
              <a:spcBef>
                <a:spcPts val="95"/>
              </a:spcBef>
            </a:pPr>
            <a:r>
              <a:rPr b="1" spc="10" dirty="0">
                <a:solidFill>
                  <a:srgbClr val="FFFFFF"/>
                </a:solidFill>
                <a:latin typeface="Arial"/>
                <a:cs typeface="Arial"/>
              </a:rPr>
              <a:t>Las</a:t>
            </a:r>
            <a:r>
              <a:rPr b="1" spc="5" dirty="0">
                <a:solidFill>
                  <a:srgbClr val="FFFFFF"/>
                </a:solidFill>
                <a:latin typeface="Arial"/>
                <a:cs typeface="Arial"/>
              </a:rPr>
              <a:t> opciones</a:t>
            </a:r>
            <a:r>
              <a:rPr b="1" spc="15" dirty="0">
                <a:solidFill>
                  <a:srgbClr val="FFFFFF"/>
                </a:solidFill>
                <a:latin typeface="Arial"/>
                <a:cs typeface="Arial"/>
              </a:rPr>
              <a:t> </a:t>
            </a:r>
            <a:r>
              <a:rPr b="1" spc="10" dirty="0">
                <a:solidFill>
                  <a:srgbClr val="FFFFFF"/>
                </a:solidFill>
                <a:latin typeface="Arial"/>
                <a:cs typeface="Arial"/>
              </a:rPr>
              <a:t>de </a:t>
            </a:r>
            <a:r>
              <a:rPr b="1" spc="5" dirty="0">
                <a:solidFill>
                  <a:srgbClr val="FFFFFF"/>
                </a:solidFill>
                <a:latin typeface="Arial"/>
                <a:cs typeface="Arial"/>
              </a:rPr>
              <a:t>acción</a:t>
            </a:r>
            <a:r>
              <a:rPr b="1" spc="15" dirty="0">
                <a:solidFill>
                  <a:srgbClr val="FFFFFF"/>
                </a:solidFill>
                <a:latin typeface="Arial"/>
                <a:cs typeface="Arial"/>
              </a:rPr>
              <a:t> </a:t>
            </a:r>
            <a:r>
              <a:rPr b="1" spc="5" dirty="0">
                <a:solidFill>
                  <a:srgbClr val="FFFFFF"/>
                </a:solidFill>
                <a:latin typeface="Arial"/>
                <a:cs typeface="Arial"/>
              </a:rPr>
              <a:t>incluyen:</a:t>
            </a:r>
            <a:r>
              <a:rPr b="1" spc="10" dirty="0">
                <a:solidFill>
                  <a:srgbClr val="FFFFFF"/>
                </a:solidFill>
                <a:latin typeface="Arial"/>
                <a:cs typeface="Arial"/>
              </a:rPr>
              <a:t> </a:t>
            </a:r>
            <a:r>
              <a:rPr b="1" spc="5" dirty="0">
                <a:solidFill>
                  <a:srgbClr val="FFFFFF"/>
                </a:solidFill>
                <a:latin typeface="Arial"/>
                <a:cs typeface="Arial"/>
              </a:rPr>
              <a:t>evitar</a:t>
            </a:r>
            <a:r>
              <a:rPr b="1" spc="10" dirty="0">
                <a:solidFill>
                  <a:srgbClr val="FFFFFF"/>
                </a:solidFill>
                <a:latin typeface="Arial"/>
                <a:cs typeface="Arial"/>
              </a:rPr>
              <a:t> </a:t>
            </a:r>
            <a:r>
              <a:rPr b="1" spc="5" dirty="0">
                <a:solidFill>
                  <a:srgbClr val="FFFFFF"/>
                </a:solidFill>
                <a:latin typeface="Arial"/>
                <a:cs typeface="Arial"/>
              </a:rPr>
              <a:t>la</a:t>
            </a:r>
            <a:r>
              <a:rPr b="1" spc="10" dirty="0">
                <a:solidFill>
                  <a:srgbClr val="FFFFFF"/>
                </a:solidFill>
                <a:latin typeface="Arial"/>
                <a:cs typeface="Arial"/>
              </a:rPr>
              <a:t> </a:t>
            </a:r>
            <a:r>
              <a:rPr b="1" spc="5" dirty="0">
                <a:solidFill>
                  <a:srgbClr val="FFFFFF"/>
                </a:solidFill>
                <a:latin typeface="Arial"/>
                <a:cs typeface="Arial"/>
              </a:rPr>
              <a:t>compra,</a:t>
            </a:r>
            <a:r>
              <a:rPr b="1" spc="10" dirty="0">
                <a:solidFill>
                  <a:srgbClr val="FFFFFF"/>
                </a:solidFill>
                <a:latin typeface="Arial"/>
                <a:cs typeface="Arial"/>
              </a:rPr>
              <a:t> </a:t>
            </a:r>
            <a:r>
              <a:rPr b="1" spc="5" dirty="0">
                <a:solidFill>
                  <a:srgbClr val="FFFFFF"/>
                </a:solidFill>
                <a:latin typeface="Arial"/>
                <a:cs typeface="Arial"/>
              </a:rPr>
              <a:t>usar </a:t>
            </a:r>
            <a:r>
              <a:rPr b="1" spc="10" dirty="0">
                <a:solidFill>
                  <a:srgbClr val="FFFFFF"/>
                </a:solidFill>
                <a:latin typeface="Arial"/>
                <a:cs typeface="Arial"/>
              </a:rPr>
              <a:t>menos,</a:t>
            </a:r>
            <a:r>
              <a:rPr b="1" spc="15" dirty="0">
                <a:solidFill>
                  <a:srgbClr val="FFFFFF"/>
                </a:solidFill>
                <a:latin typeface="Arial"/>
                <a:cs typeface="Arial"/>
              </a:rPr>
              <a:t> </a:t>
            </a:r>
            <a:r>
              <a:rPr b="1" spc="5" dirty="0">
                <a:solidFill>
                  <a:srgbClr val="FFFFFF"/>
                </a:solidFill>
                <a:latin typeface="Arial"/>
                <a:cs typeface="Arial"/>
              </a:rPr>
              <a:t>pasar </a:t>
            </a:r>
            <a:r>
              <a:rPr b="1" spc="10" dirty="0">
                <a:solidFill>
                  <a:srgbClr val="FFFFFF"/>
                </a:solidFill>
                <a:latin typeface="Arial"/>
                <a:cs typeface="Arial"/>
              </a:rPr>
              <a:t>de</a:t>
            </a:r>
            <a:r>
              <a:rPr b="1" spc="15" dirty="0">
                <a:solidFill>
                  <a:srgbClr val="FFFFFF"/>
                </a:solidFill>
                <a:latin typeface="Arial"/>
                <a:cs typeface="Arial"/>
              </a:rPr>
              <a:t> </a:t>
            </a:r>
            <a:r>
              <a:rPr b="1" spc="5" dirty="0">
                <a:solidFill>
                  <a:srgbClr val="FFFFFF"/>
                </a:solidFill>
                <a:latin typeface="Arial"/>
                <a:cs typeface="Arial"/>
              </a:rPr>
              <a:t>comprar </a:t>
            </a:r>
            <a:r>
              <a:rPr b="1" spc="10" dirty="0">
                <a:solidFill>
                  <a:srgbClr val="FFFFFF"/>
                </a:solidFill>
                <a:latin typeface="Arial"/>
                <a:cs typeface="Arial"/>
              </a:rPr>
              <a:t>un</a:t>
            </a:r>
            <a:r>
              <a:rPr b="1" spc="15" dirty="0">
                <a:solidFill>
                  <a:srgbClr val="FFFFFF"/>
                </a:solidFill>
                <a:latin typeface="Arial"/>
                <a:cs typeface="Arial"/>
              </a:rPr>
              <a:t> </a:t>
            </a:r>
            <a:r>
              <a:rPr b="1" spc="5" dirty="0">
                <a:solidFill>
                  <a:srgbClr val="FFFFFF"/>
                </a:solidFill>
                <a:latin typeface="Arial"/>
                <a:cs typeface="Arial"/>
              </a:rPr>
              <a:t>'producto'</a:t>
            </a:r>
            <a:r>
              <a:rPr b="1" spc="10" dirty="0">
                <a:solidFill>
                  <a:srgbClr val="FFFFFF"/>
                </a:solidFill>
                <a:latin typeface="Arial"/>
                <a:cs typeface="Arial"/>
              </a:rPr>
              <a:t> </a:t>
            </a:r>
            <a:r>
              <a:rPr b="1" spc="5" dirty="0">
                <a:solidFill>
                  <a:srgbClr val="FFFFFF"/>
                </a:solidFill>
                <a:latin typeface="Arial"/>
                <a:cs typeface="Arial"/>
              </a:rPr>
              <a:t>a </a:t>
            </a:r>
            <a:r>
              <a:rPr b="1" spc="10" dirty="0">
                <a:solidFill>
                  <a:srgbClr val="FFFFFF"/>
                </a:solidFill>
                <a:latin typeface="Arial"/>
                <a:cs typeface="Arial"/>
              </a:rPr>
              <a:t> </a:t>
            </a:r>
            <a:r>
              <a:rPr b="1" spc="5" dirty="0">
                <a:solidFill>
                  <a:srgbClr val="FFFFFF"/>
                </a:solidFill>
                <a:latin typeface="Arial"/>
                <a:cs typeface="Arial"/>
              </a:rPr>
              <a:t>comprar</a:t>
            </a:r>
            <a:r>
              <a:rPr b="1" spc="10" dirty="0">
                <a:solidFill>
                  <a:srgbClr val="FFFFFF"/>
                </a:solidFill>
                <a:latin typeface="Arial"/>
                <a:cs typeface="Arial"/>
              </a:rPr>
              <a:t> un</a:t>
            </a:r>
            <a:r>
              <a:rPr b="1" spc="15" dirty="0">
                <a:solidFill>
                  <a:srgbClr val="FFFFFF"/>
                </a:solidFill>
                <a:latin typeface="Arial"/>
                <a:cs typeface="Arial"/>
              </a:rPr>
              <a:t> </a:t>
            </a:r>
            <a:r>
              <a:rPr b="1" spc="5" dirty="0">
                <a:solidFill>
                  <a:srgbClr val="FFFFFF"/>
                </a:solidFill>
                <a:latin typeface="Arial"/>
                <a:cs typeface="Arial"/>
              </a:rPr>
              <a:t>servicio,</a:t>
            </a:r>
            <a:r>
              <a:rPr b="1" spc="10" dirty="0">
                <a:solidFill>
                  <a:srgbClr val="FFFFFF"/>
                </a:solidFill>
                <a:latin typeface="Arial"/>
                <a:cs typeface="Arial"/>
              </a:rPr>
              <a:t> </a:t>
            </a:r>
            <a:r>
              <a:rPr b="1" spc="5" dirty="0">
                <a:solidFill>
                  <a:srgbClr val="FFFFFF"/>
                </a:solidFill>
                <a:latin typeface="Arial"/>
                <a:cs typeface="Arial"/>
              </a:rPr>
              <a:t>a</a:t>
            </a:r>
            <a:r>
              <a:rPr b="1" spc="10" dirty="0">
                <a:solidFill>
                  <a:srgbClr val="FFFFFF"/>
                </a:solidFill>
                <a:latin typeface="Arial"/>
                <a:cs typeface="Arial"/>
              </a:rPr>
              <a:t> </a:t>
            </a:r>
            <a:r>
              <a:rPr b="1" spc="5" dirty="0">
                <a:solidFill>
                  <a:srgbClr val="FFFFFF"/>
                </a:solidFill>
                <a:latin typeface="Arial"/>
                <a:cs typeface="Arial"/>
              </a:rPr>
              <a:t>través</a:t>
            </a:r>
            <a:r>
              <a:rPr b="1" spc="10" dirty="0">
                <a:solidFill>
                  <a:srgbClr val="FFFFFF"/>
                </a:solidFill>
                <a:latin typeface="Arial"/>
                <a:cs typeface="Arial"/>
              </a:rPr>
              <a:t> de</a:t>
            </a:r>
            <a:r>
              <a:rPr b="1" spc="15" dirty="0">
                <a:solidFill>
                  <a:srgbClr val="FFFFFF"/>
                </a:solidFill>
                <a:latin typeface="Arial"/>
                <a:cs typeface="Arial"/>
              </a:rPr>
              <a:t> </a:t>
            </a:r>
            <a:r>
              <a:rPr b="1" spc="5" dirty="0">
                <a:solidFill>
                  <a:srgbClr val="FFFFFF"/>
                </a:solidFill>
                <a:latin typeface="Arial"/>
                <a:cs typeface="Arial"/>
              </a:rPr>
              <a:t>la</a:t>
            </a:r>
            <a:r>
              <a:rPr b="1" spc="15" dirty="0">
                <a:solidFill>
                  <a:srgbClr val="FFFFFF"/>
                </a:solidFill>
                <a:latin typeface="Arial"/>
                <a:cs typeface="Arial"/>
              </a:rPr>
              <a:t> </a:t>
            </a:r>
            <a:r>
              <a:rPr b="1" spc="5" dirty="0">
                <a:solidFill>
                  <a:srgbClr val="FFFFFF"/>
                </a:solidFill>
                <a:latin typeface="Arial"/>
                <a:cs typeface="Arial"/>
              </a:rPr>
              <a:t>reutilización</a:t>
            </a:r>
            <a:r>
              <a:rPr b="1" spc="15" dirty="0">
                <a:solidFill>
                  <a:srgbClr val="FFFFFF"/>
                </a:solidFill>
                <a:latin typeface="Arial"/>
                <a:cs typeface="Arial"/>
              </a:rPr>
              <a:t> </a:t>
            </a:r>
            <a:r>
              <a:rPr b="1" spc="5" dirty="0">
                <a:solidFill>
                  <a:srgbClr val="FFFFFF"/>
                </a:solidFill>
                <a:latin typeface="Arial"/>
                <a:cs typeface="Arial"/>
              </a:rPr>
              <a:t>y</a:t>
            </a:r>
            <a:r>
              <a:rPr b="1" spc="10" dirty="0">
                <a:solidFill>
                  <a:srgbClr val="FFFFFF"/>
                </a:solidFill>
                <a:latin typeface="Arial"/>
                <a:cs typeface="Arial"/>
              </a:rPr>
              <a:t> </a:t>
            </a:r>
            <a:r>
              <a:rPr b="1" spc="5" dirty="0">
                <a:solidFill>
                  <a:srgbClr val="FFFFFF"/>
                </a:solidFill>
                <a:latin typeface="Arial"/>
                <a:cs typeface="Arial"/>
              </a:rPr>
              <a:t>el</a:t>
            </a:r>
            <a:r>
              <a:rPr b="1" spc="20" dirty="0">
                <a:solidFill>
                  <a:srgbClr val="FFFFFF"/>
                </a:solidFill>
                <a:latin typeface="Arial"/>
                <a:cs typeface="Arial"/>
              </a:rPr>
              <a:t> </a:t>
            </a:r>
            <a:r>
              <a:rPr b="1" spc="5" dirty="0">
                <a:solidFill>
                  <a:srgbClr val="FFFFFF"/>
                </a:solidFill>
                <a:latin typeface="Arial"/>
                <a:cs typeface="Arial"/>
              </a:rPr>
              <a:t>reciclaje</a:t>
            </a:r>
            <a:r>
              <a:rPr b="1" spc="10" dirty="0">
                <a:solidFill>
                  <a:srgbClr val="FFFFFF"/>
                </a:solidFill>
                <a:latin typeface="Arial"/>
                <a:cs typeface="Arial"/>
              </a:rPr>
              <a:t> </a:t>
            </a:r>
            <a:r>
              <a:rPr b="1" spc="5" dirty="0">
                <a:solidFill>
                  <a:srgbClr val="FFFFFF"/>
                </a:solidFill>
                <a:latin typeface="Arial"/>
                <a:cs typeface="Arial"/>
              </a:rPr>
              <a:t>hasta</a:t>
            </a:r>
            <a:r>
              <a:rPr b="1" spc="10" dirty="0">
                <a:solidFill>
                  <a:srgbClr val="FFFFFF"/>
                </a:solidFill>
                <a:latin typeface="Arial"/>
                <a:cs typeface="Arial"/>
              </a:rPr>
              <a:t> </a:t>
            </a:r>
            <a:r>
              <a:rPr b="1" spc="5" dirty="0">
                <a:solidFill>
                  <a:srgbClr val="FFFFFF"/>
                </a:solidFill>
                <a:latin typeface="Arial"/>
                <a:cs typeface="Arial"/>
              </a:rPr>
              <a:t>la</a:t>
            </a:r>
            <a:r>
              <a:rPr b="1" spc="15" dirty="0">
                <a:solidFill>
                  <a:srgbClr val="FFFFFF"/>
                </a:solidFill>
                <a:latin typeface="Arial"/>
                <a:cs typeface="Arial"/>
              </a:rPr>
              <a:t> </a:t>
            </a:r>
            <a:r>
              <a:rPr b="1" spc="5" dirty="0">
                <a:solidFill>
                  <a:srgbClr val="FFFFFF"/>
                </a:solidFill>
                <a:latin typeface="Arial"/>
                <a:cs typeface="Arial"/>
              </a:rPr>
              <a:t>consideración</a:t>
            </a:r>
            <a:r>
              <a:rPr b="1" spc="15" dirty="0">
                <a:solidFill>
                  <a:srgbClr val="FFFFFF"/>
                </a:solidFill>
                <a:latin typeface="Arial"/>
                <a:cs typeface="Arial"/>
              </a:rPr>
              <a:t> </a:t>
            </a:r>
            <a:r>
              <a:rPr b="1" spc="10" dirty="0">
                <a:solidFill>
                  <a:srgbClr val="FFFFFF"/>
                </a:solidFill>
                <a:latin typeface="Arial"/>
                <a:cs typeface="Arial"/>
              </a:rPr>
              <a:t>de</a:t>
            </a:r>
            <a:r>
              <a:rPr b="1" spc="15" dirty="0">
                <a:solidFill>
                  <a:srgbClr val="FFFFFF"/>
                </a:solidFill>
                <a:latin typeface="Arial"/>
                <a:cs typeface="Arial"/>
              </a:rPr>
              <a:t> </a:t>
            </a:r>
            <a:r>
              <a:rPr b="1" spc="5" dirty="0">
                <a:solidFill>
                  <a:srgbClr val="FFFFFF"/>
                </a:solidFill>
                <a:latin typeface="Arial"/>
                <a:cs typeface="Arial"/>
              </a:rPr>
              <a:t>la</a:t>
            </a:r>
            <a:r>
              <a:rPr b="1" spc="15" dirty="0">
                <a:solidFill>
                  <a:srgbClr val="FFFFFF"/>
                </a:solidFill>
                <a:latin typeface="Arial"/>
                <a:cs typeface="Arial"/>
              </a:rPr>
              <a:t> </a:t>
            </a:r>
            <a:r>
              <a:rPr b="1" spc="5" dirty="0">
                <a:solidFill>
                  <a:srgbClr val="FFFFFF"/>
                </a:solidFill>
                <a:latin typeface="Arial"/>
                <a:cs typeface="Arial"/>
              </a:rPr>
              <a:t>gestión</a:t>
            </a:r>
            <a:r>
              <a:rPr b="1" spc="15" dirty="0">
                <a:solidFill>
                  <a:srgbClr val="FFFFFF"/>
                </a:solidFill>
                <a:latin typeface="Arial"/>
                <a:cs typeface="Arial"/>
              </a:rPr>
              <a:t> </a:t>
            </a:r>
            <a:r>
              <a:rPr b="1" spc="5" dirty="0">
                <a:solidFill>
                  <a:srgbClr val="FFFFFF"/>
                </a:solidFill>
                <a:latin typeface="Arial"/>
                <a:cs typeface="Arial"/>
              </a:rPr>
              <a:t>del </a:t>
            </a:r>
            <a:r>
              <a:rPr b="1" spc="-455" dirty="0">
                <a:solidFill>
                  <a:srgbClr val="FFFFFF"/>
                </a:solidFill>
                <a:latin typeface="Arial"/>
                <a:cs typeface="Arial"/>
              </a:rPr>
              <a:t> </a:t>
            </a:r>
            <a:r>
              <a:rPr b="1" spc="5" dirty="0">
                <a:solidFill>
                  <a:srgbClr val="FFFFFF"/>
                </a:solidFill>
                <a:latin typeface="Arial"/>
                <a:cs typeface="Arial"/>
              </a:rPr>
              <a:t>final</a:t>
            </a:r>
            <a:r>
              <a:rPr b="1" dirty="0">
                <a:solidFill>
                  <a:srgbClr val="FFFFFF"/>
                </a:solidFill>
                <a:latin typeface="Arial"/>
                <a:cs typeface="Arial"/>
              </a:rPr>
              <a:t> </a:t>
            </a:r>
            <a:r>
              <a:rPr b="1" spc="10" dirty="0">
                <a:solidFill>
                  <a:srgbClr val="FFFFFF"/>
                </a:solidFill>
                <a:latin typeface="Arial"/>
                <a:cs typeface="Arial"/>
              </a:rPr>
              <a:t>de</a:t>
            </a:r>
            <a:r>
              <a:rPr b="1" spc="5" dirty="0">
                <a:solidFill>
                  <a:srgbClr val="FFFFFF"/>
                </a:solidFill>
                <a:latin typeface="Arial"/>
                <a:cs typeface="Arial"/>
              </a:rPr>
              <a:t> la vida útil.</a:t>
            </a:r>
            <a:endParaRPr dirty="0">
              <a:latin typeface="Arial"/>
              <a:cs typeface="Arial"/>
            </a:endParaRPr>
          </a:p>
        </p:txBody>
      </p:sp>
      <p:sp>
        <p:nvSpPr>
          <p:cNvPr id="4" name="object 4"/>
          <p:cNvSpPr txBox="1"/>
          <p:nvPr/>
        </p:nvSpPr>
        <p:spPr>
          <a:xfrm>
            <a:off x="960074" y="2623930"/>
            <a:ext cx="10953593" cy="3164200"/>
          </a:xfrm>
          <a:prstGeom prst="rect">
            <a:avLst/>
          </a:prstGeom>
        </p:spPr>
        <p:txBody>
          <a:bodyPr vert="horz" wrap="square" lIns="0" tIns="8890" rIns="0" bIns="0" rtlCol="0">
            <a:spAutoFit/>
          </a:bodyPr>
          <a:lstStyle/>
          <a:p>
            <a:pPr marL="15240" marR="507365" indent="-3175">
              <a:lnSpc>
                <a:spcPct val="128400"/>
              </a:lnSpc>
              <a:spcBef>
                <a:spcPts val="70"/>
              </a:spcBef>
            </a:pPr>
            <a:r>
              <a:rPr spc="10" dirty="0">
                <a:solidFill>
                  <a:srgbClr val="212121"/>
                </a:solidFill>
                <a:latin typeface="Arial MT"/>
              </a:rPr>
              <a:t>Las compras sostenibles pueden tener una gama más amplia de beneficios de lo que parece  inmediatamente. Durante mucho tiempo se ha reconocido que los materiales y productos reciclados hacen  una contribución importante a la sostenibilidad al reducir los vertederos (y, por lo tanto, las emisiones de  metano) y conservar los recursos no renovables, pero un informe del Programa de Acción de Residuos y  Recursos </a:t>
            </a:r>
            <a:r>
              <a:rPr spc="10" dirty="0">
                <a:solidFill>
                  <a:srgbClr val="212121"/>
                </a:solidFill>
                <a:latin typeface="Arial MT"/>
                <a:hlinkClick r:id="rId3">
                  <a:extLst>
                    <a:ext uri="{A12FA001-AC4F-418D-AE19-62706E023703}">
                      <ahyp:hlinkClr xmlns:ahyp="http://schemas.microsoft.com/office/drawing/2018/hyperlinkcolor" val="tx"/>
                    </a:ext>
                  </a:extLst>
                </a:hlinkClick>
              </a:rPr>
              <a:t>(WRAP) </a:t>
            </a:r>
            <a:r>
              <a:rPr spc="10" dirty="0">
                <a:solidFill>
                  <a:srgbClr val="212121"/>
                </a:solidFill>
                <a:latin typeface="Arial MT"/>
              </a:rPr>
              <a:t>muestra que durante todo su ciclo de vida también tienen un papel importante que  desempeñar en la reducción de las emisiones de dióxido de carbono. Actualmente, los niveles de reciclaje en  el Reino Unido ya reducen las emisiones de CO2 entre 10 y 15 millones de toneladas en comparación con la</a:t>
            </a:r>
            <a:r>
              <a:rPr lang="es-ES" spc="10" dirty="0">
                <a:solidFill>
                  <a:srgbClr val="212121"/>
                </a:solidFill>
                <a:latin typeface="Arial MT"/>
              </a:rPr>
              <a:t> </a:t>
            </a:r>
            <a:r>
              <a:rPr spc="10" dirty="0" err="1">
                <a:solidFill>
                  <a:srgbClr val="212121"/>
                </a:solidFill>
                <a:latin typeface="Arial MT"/>
              </a:rPr>
              <a:t>incineración</a:t>
            </a:r>
            <a:r>
              <a:rPr spc="10" dirty="0">
                <a:solidFill>
                  <a:srgbClr val="212121"/>
                </a:solidFill>
                <a:latin typeface="Arial MT"/>
              </a:rPr>
              <a:t> o el vertido de esos materiales, lo que equivale a retirar 3,5 millones de automóviles de las carreteras.  (</a:t>
            </a:r>
            <a:r>
              <a:rPr spc="10" dirty="0">
                <a:solidFill>
                  <a:srgbClr val="212121"/>
                </a:solidFill>
                <a:latin typeface="Arial MT"/>
                <a:hlinkClick r:id="rId4" action="ppaction://hlinkfile"/>
              </a:rPr>
              <a:t>Fuente</a:t>
            </a:r>
            <a:r>
              <a:rPr spc="10" dirty="0">
                <a:solidFill>
                  <a:srgbClr val="212121"/>
                </a:solidFill>
                <a:latin typeface="Arial MT"/>
              </a:rPr>
              <a:t>)</a:t>
            </a:r>
          </a:p>
        </p:txBody>
      </p:sp>
      <p:sp>
        <p:nvSpPr>
          <p:cNvPr id="5" name="object 5"/>
          <p:cNvSpPr txBox="1"/>
          <p:nvPr/>
        </p:nvSpPr>
        <p:spPr>
          <a:xfrm>
            <a:off x="8370619" y="6415582"/>
            <a:ext cx="2820670" cy="150495"/>
          </a:xfrm>
          <a:prstGeom prst="rect">
            <a:avLst/>
          </a:prstGeom>
        </p:spPr>
        <p:txBody>
          <a:bodyPr vert="horz" wrap="square" lIns="0" tIns="15240" rIns="0" bIns="0" rtlCol="0">
            <a:spAutoFit/>
          </a:bodyPr>
          <a:lstStyle/>
          <a:p>
            <a:pPr marL="12700">
              <a:lnSpc>
                <a:spcPct val="100000"/>
              </a:lnSpc>
              <a:spcBef>
                <a:spcPts val="120"/>
              </a:spcBef>
            </a:pPr>
            <a:r>
              <a:rPr sz="800" spc="10" dirty="0">
                <a:latin typeface="Arial MT"/>
                <a:cs typeface="Arial MT"/>
              </a:rPr>
              <a:t>FUTUROS </a:t>
            </a:r>
            <a:r>
              <a:rPr sz="800" b="1" spc="10" dirty="0">
                <a:solidFill>
                  <a:srgbClr val="0B572D"/>
                </a:solidFill>
                <a:latin typeface="Arial"/>
                <a:cs typeface="Arial"/>
              </a:rPr>
              <a:t>SOSTENIBLES </a:t>
            </a:r>
            <a:r>
              <a:rPr sz="800" spc="10" dirty="0">
                <a:solidFill>
                  <a:srgbClr val="0B572D"/>
                </a:solidFill>
                <a:latin typeface="Arial MT"/>
                <a:cs typeface="Arial MT"/>
              </a:rPr>
              <a:t>PARA</a:t>
            </a:r>
            <a:r>
              <a:rPr sz="800" spc="15" dirty="0">
                <a:solidFill>
                  <a:srgbClr val="0B572D"/>
                </a:solidFill>
                <a:latin typeface="Arial MT"/>
                <a:cs typeface="Arial MT"/>
              </a:rPr>
              <a:t> </a:t>
            </a:r>
            <a:r>
              <a:rPr sz="800" spc="10" dirty="0">
                <a:solidFill>
                  <a:srgbClr val="0B572D"/>
                </a:solidFill>
                <a:latin typeface="Arial MT"/>
                <a:cs typeface="Arial MT"/>
              </a:rPr>
              <a:t>EMPRESAS EMPRESAS</a:t>
            </a:r>
            <a:endParaRPr sz="800">
              <a:latin typeface="Arial MT"/>
              <a:cs typeface="Arial MT"/>
            </a:endParaRPr>
          </a:p>
        </p:txBody>
      </p:sp>
      <p:sp>
        <p:nvSpPr>
          <p:cNvPr id="6" name="object 6"/>
          <p:cNvSpPr txBox="1">
            <a:spLocks noGrp="1"/>
          </p:cNvSpPr>
          <p:nvPr>
            <p:ph type="title"/>
          </p:nvPr>
        </p:nvSpPr>
        <p:spPr>
          <a:xfrm>
            <a:off x="650241" y="626592"/>
            <a:ext cx="10845165" cy="479425"/>
          </a:xfrm>
          <a:prstGeom prst="rect">
            <a:avLst/>
          </a:prstGeom>
        </p:spPr>
        <p:txBody>
          <a:bodyPr vert="horz" wrap="square" lIns="0" tIns="15875" rIns="0" bIns="0" rtlCol="0">
            <a:spAutoFit/>
          </a:bodyPr>
          <a:lstStyle/>
          <a:p>
            <a:pPr marL="12700">
              <a:lnSpc>
                <a:spcPct val="100000"/>
              </a:lnSpc>
              <a:spcBef>
                <a:spcPts val="125"/>
              </a:spcBef>
            </a:pPr>
            <a:r>
              <a:rPr sz="2950" b="1" spc="10" dirty="0">
                <a:solidFill>
                  <a:srgbClr val="FFFFFF"/>
                </a:solidFill>
                <a:latin typeface="Arial"/>
                <a:cs typeface="Arial"/>
              </a:rPr>
              <a:t>El ejemplo </a:t>
            </a:r>
            <a:r>
              <a:rPr sz="2950" b="1" spc="15" dirty="0">
                <a:solidFill>
                  <a:srgbClr val="FFFFFF"/>
                </a:solidFill>
                <a:latin typeface="Arial"/>
                <a:cs typeface="Arial"/>
              </a:rPr>
              <a:t>de </a:t>
            </a:r>
            <a:r>
              <a:rPr sz="2950" b="1" spc="10" dirty="0">
                <a:solidFill>
                  <a:srgbClr val="FFFFFF"/>
                </a:solidFill>
                <a:latin typeface="Arial"/>
                <a:cs typeface="Arial"/>
              </a:rPr>
              <a:t>los residuos</a:t>
            </a:r>
            <a:r>
              <a:rPr sz="2950" b="1" spc="15" dirty="0">
                <a:solidFill>
                  <a:srgbClr val="FFFFFF"/>
                </a:solidFill>
                <a:latin typeface="Arial"/>
                <a:cs typeface="Arial"/>
              </a:rPr>
              <a:t> </a:t>
            </a:r>
            <a:r>
              <a:rPr sz="2950" b="1" spc="10" dirty="0">
                <a:solidFill>
                  <a:srgbClr val="FFFFFF"/>
                </a:solidFill>
                <a:latin typeface="Arial"/>
                <a:cs typeface="Arial"/>
              </a:rPr>
              <a:t>es probablemente</a:t>
            </a:r>
            <a:r>
              <a:rPr sz="2950" b="1" spc="15" dirty="0">
                <a:solidFill>
                  <a:srgbClr val="FFFFFF"/>
                </a:solidFill>
                <a:latin typeface="Arial"/>
                <a:cs typeface="Arial"/>
              </a:rPr>
              <a:t> </a:t>
            </a:r>
            <a:r>
              <a:rPr sz="2950" b="1" spc="10" dirty="0">
                <a:solidFill>
                  <a:srgbClr val="FFFFFF"/>
                </a:solidFill>
                <a:latin typeface="Arial"/>
                <a:cs typeface="Arial"/>
              </a:rPr>
              <a:t>el </a:t>
            </a:r>
            <a:r>
              <a:rPr sz="2950" b="1" spc="15" dirty="0">
                <a:solidFill>
                  <a:srgbClr val="FFFFFF"/>
                </a:solidFill>
                <a:latin typeface="Arial"/>
                <a:cs typeface="Arial"/>
              </a:rPr>
              <a:t>más </a:t>
            </a:r>
            <a:r>
              <a:rPr sz="2950" b="1" spc="10" dirty="0">
                <a:solidFill>
                  <a:srgbClr val="FFFFFF"/>
                </a:solidFill>
                <a:latin typeface="Arial"/>
                <a:cs typeface="Arial"/>
              </a:rPr>
              <a:t>obvio...</a:t>
            </a:r>
            <a:endParaRPr sz="2950">
              <a:latin typeface="Arial"/>
              <a:cs typeface="Arial"/>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3141749" y="1239011"/>
            <a:ext cx="9050250" cy="5344668"/>
          </a:xfrm>
          <a:prstGeom prst="rect">
            <a:avLst/>
          </a:prstGeom>
        </p:spPr>
      </p:pic>
      <p:sp>
        <p:nvSpPr>
          <p:cNvPr id="3" name="object 3"/>
          <p:cNvSpPr txBox="1"/>
          <p:nvPr/>
        </p:nvSpPr>
        <p:spPr>
          <a:xfrm>
            <a:off x="6959870" y="1452795"/>
            <a:ext cx="812165" cy="720090"/>
          </a:xfrm>
          <a:prstGeom prst="rect">
            <a:avLst/>
          </a:prstGeom>
        </p:spPr>
        <p:txBody>
          <a:bodyPr vert="horz" wrap="square" lIns="0" tIns="16510" rIns="0" bIns="0" rtlCol="0">
            <a:spAutoFit/>
          </a:bodyPr>
          <a:lstStyle/>
          <a:p>
            <a:pPr marL="200660">
              <a:lnSpc>
                <a:spcPts val="750"/>
              </a:lnSpc>
              <a:spcBef>
                <a:spcPts val="130"/>
              </a:spcBef>
            </a:pPr>
            <a:r>
              <a:rPr sz="750" b="1" spc="15" dirty="0">
                <a:solidFill>
                  <a:srgbClr val="FFFFFF"/>
                </a:solidFill>
                <a:latin typeface="Arial"/>
                <a:cs typeface="Arial"/>
              </a:rPr>
              <a:t>Desperdicio</a:t>
            </a:r>
            <a:endParaRPr sz="750">
              <a:latin typeface="Arial"/>
              <a:cs typeface="Arial"/>
            </a:endParaRPr>
          </a:p>
          <a:p>
            <a:pPr marL="12700">
              <a:lnSpc>
                <a:spcPts val="1230"/>
              </a:lnSpc>
            </a:pPr>
            <a:r>
              <a:rPr sz="1150" b="1" spc="-5" dirty="0">
                <a:solidFill>
                  <a:srgbClr val="FFFFFF"/>
                </a:solidFill>
                <a:latin typeface="Arial"/>
                <a:cs typeface="Arial"/>
              </a:rPr>
              <a:t>Prevención</a:t>
            </a:r>
            <a:endParaRPr sz="1150">
              <a:latin typeface="Arial"/>
              <a:cs typeface="Arial"/>
            </a:endParaRPr>
          </a:p>
          <a:p>
            <a:pPr>
              <a:lnSpc>
                <a:spcPct val="100000"/>
              </a:lnSpc>
              <a:spcBef>
                <a:spcPts val="10"/>
              </a:spcBef>
            </a:pPr>
            <a:endParaRPr sz="1800">
              <a:latin typeface="Arial"/>
              <a:cs typeface="Arial"/>
            </a:endParaRPr>
          </a:p>
          <a:p>
            <a:pPr marL="177165">
              <a:lnSpc>
                <a:spcPct val="100000"/>
              </a:lnSpc>
            </a:pPr>
            <a:r>
              <a:rPr sz="1150" b="1" spc="-5" dirty="0">
                <a:solidFill>
                  <a:srgbClr val="FFFFFF"/>
                </a:solidFill>
                <a:latin typeface="Arial"/>
                <a:cs typeface="Arial"/>
              </a:rPr>
              <a:t>reutilizar</a:t>
            </a:r>
            <a:endParaRPr sz="1150">
              <a:latin typeface="Arial"/>
              <a:cs typeface="Arial"/>
            </a:endParaRPr>
          </a:p>
        </p:txBody>
      </p:sp>
      <p:sp>
        <p:nvSpPr>
          <p:cNvPr id="4" name="object 4"/>
          <p:cNvSpPr txBox="1"/>
          <p:nvPr/>
        </p:nvSpPr>
        <p:spPr>
          <a:xfrm>
            <a:off x="8483827" y="2651650"/>
            <a:ext cx="903605" cy="501650"/>
          </a:xfrm>
          <a:prstGeom prst="rect">
            <a:avLst/>
          </a:prstGeom>
        </p:spPr>
        <p:txBody>
          <a:bodyPr vert="horz" wrap="square" lIns="0" tIns="57150" rIns="0" bIns="0" rtlCol="0">
            <a:spAutoFit/>
          </a:bodyPr>
          <a:lstStyle/>
          <a:p>
            <a:pPr marL="12700">
              <a:lnSpc>
                <a:spcPct val="100000"/>
              </a:lnSpc>
              <a:spcBef>
                <a:spcPts val="450"/>
              </a:spcBef>
            </a:pPr>
            <a:r>
              <a:rPr sz="850" b="1" spc="15" dirty="0">
                <a:solidFill>
                  <a:srgbClr val="0B572D"/>
                </a:solidFill>
                <a:latin typeface="Arial"/>
                <a:cs typeface="Arial"/>
              </a:rPr>
              <a:t>Desperdicio</a:t>
            </a:r>
            <a:endParaRPr sz="850">
              <a:latin typeface="Arial"/>
              <a:cs typeface="Arial"/>
            </a:endParaRPr>
          </a:p>
          <a:p>
            <a:pPr marL="23495">
              <a:lnSpc>
                <a:spcPct val="100000"/>
              </a:lnSpc>
              <a:spcBef>
                <a:spcPts val="575"/>
              </a:spcBef>
            </a:pPr>
            <a:r>
              <a:rPr sz="1500" b="1" spc="5" dirty="0">
                <a:solidFill>
                  <a:srgbClr val="0B572D"/>
                </a:solidFill>
                <a:latin typeface="Arial"/>
                <a:cs typeface="Arial"/>
              </a:rPr>
              <a:t>Jerarquía</a:t>
            </a:r>
            <a:endParaRPr sz="1500">
              <a:latin typeface="Arial"/>
              <a:cs typeface="Arial"/>
            </a:endParaRPr>
          </a:p>
        </p:txBody>
      </p:sp>
      <p:sp>
        <p:nvSpPr>
          <p:cNvPr id="5" name="object 5"/>
          <p:cNvSpPr txBox="1"/>
          <p:nvPr/>
        </p:nvSpPr>
        <p:spPr>
          <a:xfrm>
            <a:off x="2684678" y="4996710"/>
            <a:ext cx="977900" cy="595630"/>
          </a:xfrm>
          <a:prstGeom prst="rect">
            <a:avLst/>
          </a:prstGeom>
        </p:spPr>
        <p:txBody>
          <a:bodyPr vert="horz" wrap="square" lIns="0" tIns="12065" rIns="0" bIns="0" rtlCol="0">
            <a:spAutoFit/>
          </a:bodyPr>
          <a:lstStyle/>
          <a:p>
            <a:pPr marL="12700" marR="5080">
              <a:lnSpc>
                <a:spcPct val="124600"/>
              </a:lnSpc>
              <a:spcBef>
                <a:spcPts val="95"/>
              </a:spcBef>
            </a:pPr>
            <a:r>
              <a:rPr sz="1500" b="1" spc="5" dirty="0">
                <a:solidFill>
                  <a:srgbClr val="0B572D"/>
                </a:solidFill>
                <a:latin typeface="Arial"/>
                <a:cs typeface="Arial"/>
              </a:rPr>
              <a:t>Obtención  Jerarquía</a:t>
            </a:r>
            <a:endParaRPr sz="1500">
              <a:latin typeface="Arial"/>
              <a:cs typeface="Arial"/>
            </a:endParaRPr>
          </a:p>
        </p:txBody>
      </p:sp>
      <p:sp>
        <p:nvSpPr>
          <p:cNvPr id="6" name="object 6"/>
          <p:cNvSpPr txBox="1"/>
          <p:nvPr/>
        </p:nvSpPr>
        <p:spPr>
          <a:xfrm>
            <a:off x="3806334" y="5928786"/>
            <a:ext cx="3207385" cy="817244"/>
          </a:xfrm>
          <a:prstGeom prst="rect">
            <a:avLst/>
          </a:prstGeom>
        </p:spPr>
        <p:txBody>
          <a:bodyPr vert="horz" wrap="square" lIns="0" tIns="13970" rIns="0" bIns="0" rtlCol="0">
            <a:spAutoFit/>
          </a:bodyPr>
          <a:lstStyle/>
          <a:p>
            <a:pPr marL="245110">
              <a:lnSpc>
                <a:spcPct val="100000"/>
              </a:lnSpc>
              <a:spcBef>
                <a:spcPts val="110"/>
              </a:spcBef>
            </a:pPr>
            <a:r>
              <a:rPr sz="1000" b="1" spc="5" dirty="0">
                <a:solidFill>
                  <a:srgbClr val="0B572D"/>
                </a:solidFill>
                <a:latin typeface="Arial"/>
                <a:cs typeface="Arial"/>
              </a:rPr>
              <a:t>Fin</a:t>
            </a:r>
            <a:r>
              <a:rPr sz="1000" b="1" spc="-20" dirty="0">
                <a:solidFill>
                  <a:srgbClr val="0B572D"/>
                </a:solidFill>
                <a:latin typeface="Arial"/>
                <a:cs typeface="Arial"/>
              </a:rPr>
              <a:t> </a:t>
            </a:r>
            <a:r>
              <a:rPr sz="1000" b="1" spc="5" dirty="0">
                <a:solidFill>
                  <a:srgbClr val="0B572D"/>
                </a:solidFill>
                <a:latin typeface="Arial"/>
                <a:cs typeface="Arial"/>
              </a:rPr>
              <a:t>de</a:t>
            </a:r>
            <a:r>
              <a:rPr sz="1000" b="1" spc="-20" dirty="0">
                <a:solidFill>
                  <a:srgbClr val="0B572D"/>
                </a:solidFill>
                <a:latin typeface="Arial"/>
                <a:cs typeface="Arial"/>
              </a:rPr>
              <a:t> </a:t>
            </a:r>
            <a:r>
              <a:rPr sz="1000" b="1" spc="5" dirty="0">
                <a:solidFill>
                  <a:srgbClr val="0B572D"/>
                </a:solidFill>
                <a:latin typeface="Arial"/>
                <a:cs typeface="Arial"/>
              </a:rPr>
              <a:t>la</a:t>
            </a:r>
            <a:r>
              <a:rPr sz="1000" b="1" spc="-20" dirty="0">
                <a:solidFill>
                  <a:srgbClr val="0B572D"/>
                </a:solidFill>
                <a:latin typeface="Arial"/>
                <a:cs typeface="Arial"/>
              </a:rPr>
              <a:t> </a:t>
            </a:r>
            <a:r>
              <a:rPr sz="1000" b="1" spc="5" dirty="0">
                <a:solidFill>
                  <a:srgbClr val="0B572D"/>
                </a:solidFill>
                <a:latin typeface="Arial"/>
                <a:cs typeface="Arial"/>
              </a:rPr>
              <a:t>vida</a:t>
            </a:r>
            <a:endParaRPr sz="1000">
              <a:latin typeface="Arial"/>
              <a:cs typeface="Arial"/>
            </a:endParaRPr>
          </a:p>
          <a:p>
            <a:pPr>
              <a:lnSpc>
                <a:spcPct val="100000"/>
              </a:lnSpc>
            </a:pPr>
            <a:endParaRPr sz="1100">
              <a:latin typeface="Arial"/>
              <a:cs typeface="Arial"/>
            </a:endParaRPr>
          </a:p>
          <a:p>
            <a:pPr>
              <a:lnSpc>
                <a:spcPct val="100000"/>
              </a:lnSpc>
            </a:pPr>
            <a:endParaRPr sz="1050">
              <a:latin typeface="Arial"/>
              <a:cs typeface="Arial"/>
            </a:endParaRPr>
          </a:p>
          <a:p>
            <a:pPr marL="17145">
              <a:lnSpc>
                <a:spcPct val="100000"/>
              </a:lnSpc>
            </a:pPr>
            <a:r>
              <a:rPr sz="1000" b="1" spc="5" dirty="0">
                <a:solidFill>
                  <a:srgbClr val="0B572D"/>
                </a:solidFill>
                <a:latin typeface="Arial"/>
                <a:cs typeface="Arial"/>
              </a:rPr>
              <a:t>Negociar</a:t>
            </a:r>
            <a:r>
              <a:rPr sz="1000" b="1" spc="-5" dirty="0">
                <a:solidFill>
                  <a:srgbClr val="0B572D"/>
                </a:solidFill>
                <a:latin typeface="Arial"/>
                <a:cs typeface="Arial"/>
              </a:rPr>
              <a:t> </a:t>
            </a:r>
            <a:r>
              <a:rPr sz="1000" b="1" spc="5" dirty="0">
                <a:solidFill>
                  <a:srgbClr val="0B572D"/>
                </a:solidFill>
                <a:latin typeface="Arial"/>
                <a:cs typeface="Arial"/>
              </a:rPr>
              <a:t>las</a:t>
            </a:r>
            <a:r>
              <a:rPr sz="1000" b="1" spc="-5" dirty="0">
                <a:solidFill>
                  <a:srgbClr val="0B572D"/>
                </a:solidFill>
                <a:latin typeface="Arial"/>
                <a:cs typeface="Arial"/>
              </a:rPr>
              <a:t> </a:t>
            </a:r>
            <a:r>
              <a:rPr sz="1000" b="1" spc="5" dirty="0">
                <a:solidFill>
                  <a:srgbClr val="0B572D"/>
                </a:solidFill>
                <a:latin typeface="Arial"/>
                <a:cs typeface="Arial"/>
              </a:rPr>
              <a:t>opciones</a:t>
            </a:r>
            <a:r>
              <a:rPr sz="1000" b="1" spc="-5" dirty="0">
                <a:solidFill>
                  <a:srgbClr val="0B572D"/>
                </a:solidFill>
                <a:latin typeface="Arial"/>
                <a:cs typeface="Arial"/>
              </a:rPr>
              <a:t> </a:t>
            </a:r>
            <a:r>
              <a:rPr sz="1000" b="1" spc="5" dirty="0">
                <a:solidFill>
                  <a:srgbClr val="0B572D"/>
                </a:solidFill>
                <a:latin typeface="Arial"/>
                <a:cs typeface="Arial"/>
              </a:rPr>
              <a:t>de</a:t>
            </a:r>
            <a:r>
              <a:rPr sz="1000" b="1" spc="-5" dirty="0">
                <a:solidFill>
                  <a:srgbClr val="0B572D"/>
                </a:solidFill>
                <a:latin typeface="Arial"/>
                <a:cs typeface="Arial"/>
              </a:rPr>
              <a:t> </a:t>
            </a:r>
            <a:r>
              <a:rPr sz="1000" b="1" spc="5" dirty="0">
                <a:solidFill>
                  <a:srgbClr val="0B572D"/>
                </a:solidFill>
                <a:latin typeface="Arial"/>
                <a:cs typeface="Arial"/>
              </a:rPr>
              <a:t>gestión</a:t>
            </a:r>
            <a:r>
              <a:rPr sz="1000" b="1" spc="-5" dirty="0">
                <a:solidFill>
                  <a:srgbClr val="0B572D"/>
                </a:solidFill>
                <a:latin typeface="Arial"/>
                <a:cs typeface="Arial"/>
              </a:rPr>
              <a:t> </a:t>
            </a:r>
            <a:r>
              <a:rPr sz="1000" b="1" spc="5" dirty="0">
                <a:solidFill>
                  <a:srgbClr val="0B572D"/>
                </a:solidFill>
                <a:latin typeface="Arial"/>
                <a:cs typeface="Arial"/>
              </a:rPr>
              <a:t>del</a:t>
            </a:r>
            <a:endParaRPr sz="1000">
              <a:latin typeface="Arial"/>
              <a:cs typeface="Arial"/>
            </a:endParaRPr>
          </a:p>
          <a:p>
            <a:pPr marL="12700">
              <a:lnSpc>
                <a:spcPct val="100000"/>
              </a:lnSpc>
              <a:spcBef>
                <a:spcPts val="145"/>
              </a:spcBef>
            </a:pPr>
            <a:r>
              <a:rPr sz="1000" b="1" spc="5" dirty="0">
                <a:solidFill>
                  <a:srgbClr val="0B572D"/>
                </a:solidFill>
                <a:latin typeface="Arial"/>
                <a:cs typeface="Arial"/>
              </a:rPr>
              <a:t>final</a:t>
            </a:r>
            <a:r>
              <a:rPr sz="1000" b="1" dirty="0">
                <a:solidFill>
                  <a:srgbClr val="0B572D"/>
                </a:solidFill>
                <a:latin typeface="Arial"/>
                <a:cs typeface="Arial"/>
              </a:rPr>
              <a:t> </a:t>
            </a:r>
            <a:r>
              <a:rPr sz="1000" b="1" spc="5" dirty="0">
                <a:solidFill>
                  <a:srgbClr val="0B572D"/>
                </a:solidFill>
                <a:latin typeface="Arial"/>
                <a:cs typeface="Arial"/>
              </a:rPr>
              <a:t>de</a:t>
            </a:r>
            <a:r>
              <a:rPr sz="1000" b="1" dirty="0">
                <a:solidFill>
                  <a:srgbClr val="0B572D"/>
                </a:solidFill>
                <a:latin typeface="Arial"/>
                <a:cs typeface="Arial"/>
              </a:rPr>
              <a:t> </a:t>
            </a:r>
            <a:r>
              <a:rPr sz="1000" b="1" spc="5" dirty="0">
                <a:solidFill>
                  <a:srgbClr val="0B572D"/>
                </a:solidFill>
                <a:latin typeface="Arial"/>
                <a:cs typeface="Arial"/>
              </a:rPr>
              <a:t>la</a:t>
            </a:r>
            <a:r>
              <a:rPr sz="1000" b="1" dirty="0">
                <a:solidFill>
                  <a:srgbClr val="0B572D"/>
                </a:solidFill>
                <a:latin typeface="Arial"/>
                <a:cs typeface="Arial"/>
              </a:rPr>
              <a:t> </a:t>
            </a:r>
            <a:r>
              <a:rPr sz="1000" b="1" spc="5" dirty="0">
                <a:solidFill>
                  <a:srgbClr val="0B572D"/>
                </a:solidFill>
                <a:latin typeface="Arial"/>
                <a:cs typeface="Arial"/>
              </a:rPr>
              <a:t>vida útil</a:t>
            </a:r>
            <a:r>
              <a:rPr sz="1000" b="1" dirty="0">
                <a:solidFill>
                  <a:srgbClr val="0B572D"/>
                </a:solidFill>
                <a:latin typeface="Arial"/>
                <a:cs typeface="Arial"/>
              </a:rPr>
              <a:t> </a:t>
            </a:r>
            <a:r>
              <a:rPr sz="1000" b="1" spc="5" dirty="0">
                <a:solidFill>
                  <a:srgbClr val="0B572D"/>
                </a:solidFill>
                <a:latin typeface="Arial"/>
                <a:cs typeface="Arial"/>
              </a:rPr>
              <a:t>con</a:t>
            </a:r>
            <a:r>
              <a:rPr sz="1000" b="1" dirty="0">
                <a:solidFill>
                  <a:srgbClr val="0B572D"/>
                </a:solidFill>
                <a:latin typeface="Arial"/>
                <a:cs typeface="Arial"/>
              </a:rPr>
              <a:t> </a:t>
            </a:r>
            <a:r>
              <a:rPr sz="1000" b="1" spc="5" dirty="0">
                <a:solidFill>
                  <a:srgbClr val="0B572D"/>
                </a:solidFill>
                <a:latin typeface="Arial"/>
                <a:cs typeface="Arial"/>
              </a:rPr>
              <a:t>los proveedores/contratistas</a:t>
            </a:r>
            <a:endParaRPr sz="1000">
              <a:latin typeface="Arial"/>
              <a:cs typeface="Arial"/>
            </a:endParaRPr>
          </a:p>
        </p:txBody>
      </p:sp>
      <p:sp>
        <p:nvSpPr>
          <p:cNvPr id="7" name="object 7"/>
          <p:cNvSpPr txBox="1"/>
          <p:nvPr/>
        </p:nvSpPr>
        <p:spPr>
          <a:xfrm>
            <a:off x="7684246" y="3780564"/>
            <a:ext cx="562610" cy="180340"/>
          </a:xfrm>
          <a:prstGeom prst="rect">
            <a:avLst/>
          </a:prstGeom>
        </p:spPr>
        <p:txBody>
          <a:bodyPr vert="horz" wrap="square" lIns="0" tIns="13970" rIns="0" bIns="0" rtlCol="0">
            <a:spAutoFit/>
          </a:bodyPr>
          <a:lstStyle/>
          <a:p>
            <a:pPr marL="12700">
              <a:lnSpc>
                <a:spcPct val="100000"/>
              </a:lnSpc>
              <a:spcBef>
                <a:spcPts val="110"/>
              </a:spcBef>
            </a:pPr>
            <a:r>
              <a:rPr sz="1000" b="1" spc="5" dirty="0">
                <a:solidFill>
                  <a:srgbClr val="0B572D"/>
                </a:solidFill>
                <a:latin typeface="Arial"/>
                <a:cs typeface="Arial"/>
              </a:rPr>
              <a:t>Desecho</a:t>
            </a:r>
            <a:endParaRPr sz="1000">
              <a:latin typeface="Arial"/>
              <a:cs typeface="Arial"/>
            </a:endParaRPr>
          </a:p>
        </p:txBody>
      </p:sp>
      <p:sp>
        <p:nvSpPr>
          <p:cNvPr id="8" name="object 8"/>
          <p:cNvSpPr txBox="1"/>
          <p:nvPr/>
        </p:nvSpPr>
        <p:spPr>
          <a:xfrm rot="10800000">
            <a:off x="11992551" y="4054933"/>
            <a:ext cx="21194" cy="6350"/>
          </a:xfrm>
          <a:prstGeom prst="rect">
            <a:avLst/>
          </a:prstGeom>
        </p:spPr>
        <p:txBody>
          <a:bodyPr vert="horz" wrap="square" lIns="0" tIns="2540" rIns="0" bIns="0" rtlCol="0">
            <a:spAutoFit/>
          </a:bodyPr>
          <a:lstStyle/>
          <a:p>
            <a:pPr>
              <a:lnSpc>
                <a:spcPct val="100000"/>
              </a:lnSpc>
              <a:spcBef>
                <a:spcPts val="20"/>
              </a:spcBef>
            </a:pPr>
            <a:r>
              <a:rPr sz="100" spc="-35" dirty="0">
                <a:latin typeface="Arial MT"/>
                <a:cs typeface="Arial MT"/>
              </a:rPr>
              <a:t>F</a:t>
            </a:r>
            <a:r>
              <a:rPr sz="100" b="1" spc="-35" dirty="0">
                <a:solidFill>
                  <a:srgbClr val="FFFFFF"/>
                </a:solidFill>
                <a:latin typeface="Arial"/>
                <a:cs typeface="Arial"/>
              </a:rPr>
              <a:t>S</a:t>
            </a:r>
            <a:r>
              <a:rPr sz="100" spc="-20" dirty="0">
                <a:solidFill>
                  <a:srgbClr val="FFFFFF"/>
                </a:solidFill>
                <a:latin typeface="Arial MT"/>
                <a:cs typeface="Arial MT"/>
              </a:rPr>
              <a:t>PAR</a:t>
            </a:r>
            <a:r>
              <a:rPr sz="100" spc="-85" dirty="0">
                <a:solidFill>
                  <a:srgbClr val="FFFFFF"/>
                </a:solidFill>
                <a:latin typeface="Arial MT"/>
                <a:cs typeface="Arial MT"/>
              </a:rPr>
              <a:t>A</a:t>
            </a:r>
            <a:r>
              <a:rPr sz="100" b="1" spc="-30" dirty="0">
                <a:solidFill>
                  <a:srgbClr val="FFFFFF"/>
                </a:solidFill>
                <a:latin typeface="Arial"/>
                <a:cs typeface="Arial"/>
              </a:rPr>
              <a:t>E</a:t>
            </a:r>
            <a:r>
              <a:rPr sz="100" spc="-35" dirty="0">
                <a:latin typeface="Arial MT"/>
                <a:cs typeface="Arial MT"/>
              </a:rPr>
              <a:t>U</a:t>
            </a:r>
            <a:r>
              <a:rPr sz="100" b="1" spc="-45" dirty="0">
                <a:solidFill>
                  <a:srgbClr val="FFFFFF"/>
                </a:solidFill>
                <a:latin typeface="Arial"/>
                <a:cs typeface="Arial"/>
              </a:rPr>
              <a:t>O</a:t>
            </a:r>
            <a:r>
              <a:rPr sz="100" b="1" spc="-35" dirty="0">
                <a:solidFill>
                  <a:srgbClr val="FFFFFF"/>
                </a:solidFill>
                <a:latin typeface="Arial"/>
                <a:cs typeface="Arial"/>
              </a:rPr>
              <a:t>M</a:t>
            </a:r>
            <a:r>
              <a:rPr sz="100" spc="-30" dirty="0">
                <a:latin typeface="Arial MT"/>
                <a:cs typeface="Arial MT"/>
              </a:rPr>
              <a:t>T</a:t>
            </a:r>
            <a:r>
              <a:rPr sz="100" b="1" spc="-35" dirty="0">
                <a:solidFill>
                  <a:srgbClr val="FFFFFF"/>
                </a:solidFill>
                <a:latin typeface="Arial"/>
                <a:cs typeface="Arial"/>
              </a:rPr>
              <a:t>S</a:t>
            </a:r>
            <a:r>
              <a:rPr sz="100" b="1" spc="-20" dirty="0">
                <a:solidFill>
                  <a:srgbClr val="FFFFFF"/>
                </a:solidFill>
                <a:latin typeface="Arial"/>
                <a:cs typeface="Arial"/>
              </a:rPr>
              <a:t>PRESA</a:t>
            </a:r>
            <a:r>
              <a:rPr sz="100" b="1" spc="-110" dirty="0">
                <a:solidFill>
                  <a:srgbClr val="FFFFFF"/>
                </a:solidFill>
                <a:latin typeface="Arial"/>
                <a:cs typeface="Arial"/>
              </a:rPr>
              <a:t>S</a:t>
            </a:r>
            <a:r>
              <a:rPr sz="100" spc="-35" dirty="0">
                <a:latin typeface="Arial MT"/>
                <a:cs typeface="Arial MT"/>
              </a:rPr>
              <a:t>U</a:t>
            </a:r>
            <a:r>
              <a:rPr sz="100" b="1" spc="-25" dirty="0">
                <a:solidFill>
                  <a:srgbClr val="FFFFFF"/>
                </a:solidFill>
                <a:latin typeface="Arial"/>
                <a:cs typeface="Arial"/>
              </a:rPr>
              <a:t>T</a:t>
            </a:r>
            <a:r>
              <a:rPr sz="100" spc="-35" dirty="0">
                <a:latin typeface="Arial MT"/>
                <a:cs typeface="Arial MT"/>
              </a:rPr>
              <a:t>R</a:t>
            </a:r>
            <a:r>
              <a:rPr sz="100" b="1" spc="-25" dirty="0">
                <a:solidFill>
                  <a:srgbClr val="FFFFFF"/>
                </a:solidFill>
                <a:latin typeface="Arial"/>
                <a:cs typeface="Arial"/>
              </a:rPr>
              <a:t>E</a:t>
            </a:r>
            <a:r>
              <a:rPr sz="100" spc="-45" dirty="0">
                <a:latin typeface="Arial MT"/>
                <a:cs typeface="Arial MT"/>
              </a:rPr>
              <a:t>O</a:t>
            </a:r>
            <a:r>
              <a:rPr sz="100" b="1" spc="-25" dirty="0">
                <a:solidFill>
                  <a:srgbClr val="FFFFFF"/>
                </a:solidFill>
                <a:latin typeface="Arial"/>
                <a:cs typeface="Arial"/>
              </a:rPr>
              <a:t>N</a:t>
            </a:r>
            <a:r>
              <a:rPr sz="100" spc="-35" dirty="0">
                <a:latin typeface="Arial MT"/>
                <a:cs typeface="Arial MT"/>
              </a:rPr>
              <a:t>S</a:t>
            </a:r>
            <a:r>
              <a:rPr sz="100" b="1" spc="-20" dirty="0">
                <a:solidFill>
                  <a:srgbClr val="FFFFFF"/>
                </a:solidFill>
                <a:latin typeface="Arial"/>
                <a:cs typeface="Arial"/>
              </a:rPr>
              <a:t>IBLES</a:t>
            </a:r>
            <a:endParaRPr sz="100">
              <a:latin typeface="Arial"/>
              <a:cs typeface="Arial"/>
            </a:endParaRPr>
          </a:p>
        </p:txBody>
      </p:sp>
      <p:sp>
        <p:nvSpPr>
          <p:cNvPr id="9" name="object 9"/>
          <p:cNvSpPr txBox="1">
            <a:spLocks noGrp="1"/>
          </p:cNvSpPr>
          <p:nvPr>
            <p:ph type="title"/>
          </p:nvPr>
        </p:nvSpPr>
        <p:spPr>
          <a:xfrm>
            <a:off x="3074663" y="553698"/>
            <a:ext cx="6064250" cy="344170"/>
          </a:xfrm>
          <a:prstGeom prst="rect">
            <a:avLst/>
          </a:prstGeom>
        </p:spPr>
        <p:txBody>
          <a:bodyPr vert="horz" wrap="square" lIns="0" tIns="17145" rIns="0" bIns="0" rtlCol="0">
            <a:spAutoFit/>
          </a:bodyPr>
          <a:lstStyle/>
          <a:p>
            <a:pPr marL="12700">
              <a:lnSpc>
                <a:spcPct val="100000"/>
              </a:lnSpc>
              <a:spcBef>
                <a:spcPts val="135"/>
              </a:spcBef>
            </a:pPr>
            <a:r>
              <a:rPr sz="2050" spc="15" dirty="0"/>
              <a:t>Jerarquía</a:t>
            </a:r>
            <a:r>
              <a:rPr sz="2050" spc="10" dirty="0"/>
              <a:t> </a:t>
            </a:r>
            <a:r>
              <a:rPr sz="2050" spc="20" dirty="0"/>
              <a:t>de</a:t>
            </a:r>
            <a:r>
              <a:rPr sz="2050" spc="15" dirty="0"/>
              <a:t> residuos</a:t>
            </a:r>
            <a:r>
              <a:rPr sz="2050" spc="10" dirty="0"/>
              <a:t> </a:t>
            </a:r>
            <a:r>
              <a:rPr sz="2050" spc="20" dirty="0"/>
              <a:t>=</a:t>
            </a:r>
            <a:r>
              <a:rPr sz="2050" spc="15" dirty="0"/>
              <a:t> Jerarquía</a:t>
            </a:r>
            <a:r>
              <a:rPr sz="2050" spc="10" dirty="0"/>
              <a:t> </a:t>
            </a:r>
            <a:r>
              <a:rPr sz="2050" spc="20" dirty="0"/>
              <a:t>de</a:t>
            </a:r>
            <a:r>
              <a:rPr sz="2050" spc="15" dirty="0"/>
              <a:t> adquisiciones</a:t>
            </a:r>
            <a:endParaRPr sz="2050"/>
          </a:p>
        </p:txBody>
      </p:sp>
      <p:sp>
        <p:nvSpPr>
          <p:cNvPr id="10" name="object 10"/>
          <p:cNvSpPr txBox="1"/>
          <p:nvPr/>
        </p:nvSpPr>
        <p:spPr>
          <a:xfrm>
            <a:off x="4823053" y="5266272"/>
            <a:ext cx="648970" cy="300990"/>
          </a:xfrm>
          <a:prstGeom prst="rect">
            <a:avLst/>
          </a:prstGeom>
        </p:spPr>
        <p:txBody>
          <a:bodyPr vert="horz" wrap="square" lIns="0" tIns="26670" rIns="0" bIns="0" rtlCol="0">
            <a:spAutoFit/>
          </a:bodyPr>
          <a:lstStyle/>
          <a:p>
            <a:pPr marR="41910" algn="ctr">
              <a:lnSpc>
                <a:spcPct val="100000"/>
              </a:lnSpc>
              <a:spcBef>
                <a:spcPts val="210"/>
              </a:spcBef>
            </a:pPr>
            <a:r>
              <a:rPr sz="900" b="1" spc="5" dirty="0">
                <a:solidFill>
                  <a:srgbClr val="FFFFFF"/>
                </a:solidFill>
                <a:latin typeface="Arial"/>
                <a:cs typeface="Arial"/>
              </a:rPr>
              <a:t>Energía</a:t>
            </a:r>
            <a:endParaRPr sz="900">
              <a:latin typeface="Arial"/>
              <a:cs typeface="Arial"/>
            </a:endParaRPr>
          </a:p>
          <a:p>
            <a:pPr algn="ctr">
              <a:lnSpc>
                <a:spcPct val="100000"/>
              </a:lnSpc>
              <a:spcBef>
                <a:spcPts val="75"/>
              </a:spcBef>
            </a:pPr>
            <a:r>
              <a:rPr sz="750" b="1" spc="-5" dirty="0">
                <a:solidFill>
                  <a:srgbClr val="FFFFFF"/>
                </a:solidFill>
                <a:latin typeface="Arial"/>
                <a:cs typeface="Arial"/>
              </a:rPr>
              <a:t>Recuperación</a:t>
            </a:r>
            <a:endParaRPr sz="750">
              <a:latin typeface="Arial"/>
              <a:cs typeface="Arial"/>
            </a:endParaRPr>
          </a:p>
        </p:txBody>
      </p:sp>
      <p:sp>
        <p:nvSpPr>
          <p:cNvPr id="11" name="object 11"/>
          <p:cNvSpPr txBox="1"/>
          <p:nvPr/>
        </p:nvSpPr>
        <p:spPr>
          <a:xfrm>
            <a:off x="4845634" y="3537615"/>
            <a:ext cx="470534" cy="290830"/>
          </a:xfrm>
          <a:prstGeom prst="rect">
            <a:avLst/>
          </a:prstGeom>
        </p:spPr>
        <p:txBody>
          <a:bodyPr vert="horz" wrap="square" lIns="0" tIns="13970" rIns="0" bIns="0" rtlCol="0">
            <a:spAutoFit/>
          </a:bodyPr>
          <a:lstStyle/>
          <a:p>
            <a:pPr marL="27305">
              <a:lnSpc>
                <a:spcPts val="1035"/>
              </a:lnSpc>
              <a:spcBef>
                <a:spcPts val="110"/>
              </a:spcBef>
            </a:pPr>
            <a:r>
              <a:rPr sz="900" b="1" spc="5" dirty="0">
                <a:solidFill>
                  <a:srgbClr val="FFFFFF"/>
                </a:solidFill>
                <a:latin typeface="Arial"/>
                <a:cs typeface="Arial"/>
              </a:rPr>
              <a:t>Reducir</a:t>
            </a:r>
            <a:endParaRPr sz="900">
              <a:latin typeface="Arial"/>
              <a:cs typeface="Arial"/>
            </a:endParaRPr>
          </a:p>
          <a:p>
            <a:pPr marL="12700">
              <a:lnSpc>
                <a:spcPts val="1035"/>
              </a:lnSpc>
            </a:pPr>
            <a:r>
              <a:rPr sz="900" dirty="0">
                <a:solidFill>
                  <a:srgbClr val="FFFFFF"/>
                </a:solidFill>
                <a:latin typeface="Arial MT"/>
                <a:cs typeface="Arial MT"/>
              </a:rPr>
              <a:t>Inútil</a:t>
            </a:r>
            <a:endParaRPr sz="900">
              <a:latin typeface="Arial MT"/>
              <a:cs typeface="Arial MT"/>
            </a:endParaRPr>
          </a:p>
        </p:txBody>
      </p:sp>
      <p:sp>
        <p:nvSpPr>
          <p:cNvPr id="12" name="object 12"/>
          <p:cNvSpPr txBox="1"/>
          <p:nvPr/>
        </p:nvSpPr>
        <p:spPr>
          <a:xfrm>
            <a:off x="4656429" y="2944809"/>
            <a:ext cx="931544" cy="128905"/>
          </a:xfrm>
          <a:prstGeom prst="rect">
            <a:avLst/>
          </a:prstGeom>
        </p:spPr>
        <p:txBody>
          <a:bodyPr vert="horz" wrap="square" lIns="0" tIns="16510" rIns="0" bIns="0" rtlCol="0">
            <a:spAutoFit/>
          </a:bodyPr>
          <a:lstStyle/>
          <a:p>
            <a:pPr marL="12700">
              <a:lnSpc>
                <a:spcPct val="100000"/>
              </a:lnSpc>
              <a:spcBef>
                <a:spcPts val="130"/>
              </a:spcBef>
            </a:pPr>
            <a:r>
              <a:rPr sz="650" b="1" spc="15" dirty="0">
                <a:solidFill>
                  <a:srgbClr val="FFFFFF"/>
                </a:solidFill>
                <a:latin typeface="Arial"/>
                <a:cs typeface="Arial"/>
              </a:rPr>
              <a:t>repensar</a:t>
            </a:r>
            <a:r>
              <a:rPr sz="650" b="1" spc="-30" dirty="0">
                <a:solidFill>
                  <a:srgbClr val="FFFFFF"/>
                </a:solidFill>
                <a:latin typeface="Arial"/>
                <a:cs typeface="Arial"/>
              </a:rPr>
              <a:t> </a:t>
            </a:r>
            <a:r>
              <a:rPr sz="650" b="1" spc="10" dirty="0">
                <a:solidFill>
                  <a:srgbClr val="FFFFFF"/>
                </a:solidFill>
                <a:latin typeface="Arial"/>
                <a:cs typeface="Arial"/>
              </a:rPr>
              <a:t>la</a:t>
            </a:r>
            <a:r>
              <a:rPr sz="650" b="1" spc="-30" dirty="0">
                <a:solidFill>
                  <a:srgbClr val="FFFFFF"/>
                </a:solidFill>
                <a:latin typeface="Arial"/>
                <a:cs typeface="Arial"/>
              </a:rPr>
              <a:t> </a:t>
            </a:r>
            <a:r>
              <a:rPr sz="650" b="1" spc="15" dirty="0">
                <a:solidFill>
                  <a:srgbClr val="FFFFFF"/>
                </a:solidFill>
                <a:latin typeface="Arial"/>
                <a:cs typeface="Arial"/>
              </a:rPr>
              <a:t>necesidad</a:t>
            </a:r>
            <a:endParaRPr sz="650">
              <a:latin typeface="Arial"/>
              <a:cs typeface="Arial"/>
            </a:endParaRPr>
          </a:p>
        </p:txBody>
      </p:sp>
      <p:sp>
        <p:nvSpPr>
          <p:cNvPr id="13" name="object 13"/>
          <p:cNvSpPr txBox="1"/>
          <p:nvPr/>
        </p:nvSpPr>
        <p:spPr>
          <a:xfrm>
            <a:off x="6805523" y="2605994"/>
            <a:ext cx="1224915" cy="164465"/>
          </a:xfrm>
          <a:prstGeom prst="rect">
            <a:avLst/>
          </a:prstGeom>
        </p:spPr>
        <p:txBody>
          <a:bodyPr vert="horz" wrap="square" lIns="0" tIns="13970" rIns="0" bIns="0" rtlCol="0">
            <a:spAutoFit/>
          </a:bodyPr>
          <a:lstStyle/>
          <a:p>
            <a:pPr marL="12700">
              <a:lnSpc>
                <a:spcPct val="100000"/>
              </a:lnSpc>
              <a:spcBef>
                <a:spcPts val="110"/>
              </a:spcBef>
            </a:pPr>
            <a:r>
              <a:rPr sz="900" b="1" spc="5" dirty="0">
                <a:solidFill>
                  <a:srgbClr val="FFFFFF"/>
                </a:solidFill>
                <a:latin typeface="Arial"/>
                <a:cs typeface="Arial"/>
              </a:rPr>
              <a:t>Reciclaje/Compostaje</a:t>
            </a:r>
            <a:endParaRPr sz="900">
              <a:latin typeface="Arial"/>
              <a:cs typeface="Arial"/>
            </a:endParaRPr>
          </a:p>
        </p:txBody>
      </p:sp>
      <p:sp>
        <p:nvSpPr>
          <p:cNvPr id="14" name="object 14"/>
          <p:cNvSpPr txBox="1"/>
          <p:nvPr/>
        </p:nvSpPr>
        <p:spPr>
          <a:xfrm>
            <a:off x="3564483" y="3067385"/>
            <a:ext cx="2859405" cy="290830"/>
          </a:xfrm>
          <a:prstGeom prst="rect">
            <a:avLst/>
          </a:prstGeom>
        </p:spPr>
        <p:txBody>
          <a:bodyPr vert="horz" wrap="square" lIns="0" tIns="26670" rIns="0" bIns="0" rtlCol="0">
            <a:spAutoFit/>
          </a:bodyPr>
          <a:lstStyle/>
          <a:p>
            <a:pPr marL="725170" marR="5080" indent="-713105">
              <a:lnSpc>
                <a:spcPts val="1000"/>
              </a:lnSpc>
              <a:spcBef>
                <a:spcPts val="210"/>
              </a:spcBef>
            </a:pPr>
            <a:r>
              <a:rPr sz="900" dirty="0">
                <a:solidFill>
                  <a:srgbClr val="FFFFFF"/>
                </a:solidFill>
                <a:latin typeface="Arial MT"/>
                <a:cs typeface="Arial MT"/>
              </a:rPr>
              <a:t>Eliminar</a:t>
            </a:r>
            <a:r>
              <a:rPr sz="900" spc="5" dirty="0">
                <a:solidFill>
                  <a:srgbClr val="FFFFFF"/>
                </a:solidFill>
                <a:latin typeface="Arial MT"/>
                <a:cs typeface="Arial MT"/>
              </a:rPr>
              <a:t> </a:t>
            </a:r>
            <a:r>
              <a:rPr sz="900" dirty="0">
                <a:solidFill>
                  <a:srgbClr val="FFFFFF"/>
                </a:solidFill>
                <a:latin typeface="Arial MT"/>
                <a:cs typeface="Arial MT"/>
              </a:rPr>
              <a:t>los</a:t>
            </a:r>
            <a:r>
              <a:rPr sz="900" spc="10" dirty="0">
                <a:solidFill>
                  <a:srgbClr val="FFFFFF"/>
                </a:solidFill>
                <a:latin typeface="Arial MT"/>
                <a:cs typeface="Arial MT"/>
              </a:rPr>
              <a:t> </a:t>
            </a:r>
            <a:r>
              <a:rPr sz="900" dirty="0">
                <a:solidFill>
                  <a:srgbClr val="FFFFFF"/>
                </a:solidFill>
                <a:latin typeface="Arial MT"/>
                <a:cs typeface="Arial MT"/>
              </a:rPr>
              <a:t>residuos</a:t>
            </a:r>
            <a:r>
              <a:rPr sz="900" spc="10" dirty="0">
                <a:solidFill>
                  <a:srgbClr val="FFFFFF"/>
                </a:solidFill>
                <a:latin typeface="Arial MT"/>
                <a:cs typeface="Arial MT"/>
              </a:rPr>
              <a:t> </a:t>
            </a:r>
            <a:r>
              <a:rPr sz="900" spc="5" dirty="0">
                <a:solidFill>
                  <a:srgbClr val="FFFFFF"/>
                </a:solidFill>
                <a:latin typeface="Arial MT"/>
                <a:cs typeface="Arial MT"/>
              </a:rPr>
              <a:t>en</a:t>
            </a:r>
            <a:r>
              <a:rPr sz="900" spc="10" dirty="0">
                <a:solidFill>
                  <a:srgbClr val="FFFFFF"/>
                </a:solidFill>
                <a:latin typeface="Arial MT"/>
                <a:cs typeface="Arial MT"/>
              </a:rPr>
              <a:t> </a:t>
            </a:r>
            <a:r>
              <a:rPr sz="900" dirty="0">
                <a:solidFill>
                  <a:srgbClr val="FFFFFF"/>
                </a:solidFill>
                <a:latin typeface="Arial MT"/>
                <a:cs typeface="Arial MT"/>
              </a:rPr>
              <a:t>origen</a:t>
            </a:r>
            <a:r>
              <a:rPr sz="900" spc="10" dirty="0">
                <a:solidFill>
                  <a:srgbClr val="FFFFFF"/>
                </a:solidFill>
                <a:latin typeface="Arial MT"/>
                <a:cs typeface="Arial MT"/>
              </a:rPr>
              <a:t> </a:t>
            </a:r>
            <a:r>
              <a:rPr sz="900" dirty="0">
                <a:solidFill>
                  <a:srgbClr val="FFFFFF"/>
                </a:solidFill>
                <a:latin typeface="Arial MT"/>
                <a:cs typeface="Arial MT"/>
              </a:rPr>
              <a:t>(sin</a:t>
            </a:r>
            <a:r>
              <a:rPr sz="900" spc="10" dirty="0">
                <a:solidFill>
                  <a:srgbClr val="FFFFFF"/>
                </a:solidFill>
                <a:latin typeface="Arial MT"/>
                <a:cs typeface="Arial MT"/>
              </a:rPr>
              <a:t> </a:t>
            </a:r>
            <a:r>
              <a:rPr sz="900" dirty="0">
                <a:solidFill>
                  <a:srgbClr val="FFFFFF"/>
                </a:solidFill>
                <a:latin typeface="Arial MT"/>
                <a:cs typeface="Arial MT"/>
              </a:rPr>
              <a:t>servicio</a:t>
            </a:r>
            <a:r>
              <a:rPr sz="900" spc="10" dirty="0">
                <a:solidFill>
                  <a:srgbClr val="FFFFFF"/>
                </a:solidFill>
                <a:latin typeface="Arial MT"/>
                <a:cs typeface="Arial MT"/>
              </a:rPr>
              <a:t> </a:t>
            </a:r>
            <a:r>
              <a:rPr sz="900" spc="5" dirty="0">
                <a:solidFill>
                  <a:srgbClr val="FFFFFF"/>
                </a:solidFill>
                <a:latin typeface="Arial MT"/>
                <a:cs typeface="Arial MT"/>
              </a:rPr>
              <a:t>de compra/ </a:t>
            </a:r>
            <a:r>
              <a:rPr sz="900" spc="-235" dirty="0">
                <a:solidFill>
                  <a:srgbClr val="FFFFFF"/>
                </a:solidFill>
                <a:latin typeface="Arial MT"/>
                <a:cs typeface="Arial MT"/>
              </a:rPr>
              <a:t> </a:t>
            </a:r>
            <a:r>
              <a:rPr sz="900" spc="5" dirty="0">
                <a:solidFill>
                  <a:srgbClr val="FFFFFF"/>
                </a:solidFill>
                <a:latin typeface="Arial MT"/>
                <a:cs typeface="Arial MT"/>
              </a:rPr>
              <a:t>compra</a:t>
            </a:r>
            <a:r>
              <a:rPr sz="900" spc="-5" dirty="0">
                <a:solidFill>
                  <a:srgbClr val="FFFFFF"/>
                </a:solidFill>
                <a:latin typeface="Arial MT"/>
                <a:cs typeface="Arial MT"/>
              </a:rPr>
              <a:t> </a:t>
            </a:r>
            <a:r>
              <a:rPr sz="900" spc="5" dirty="0">
                <a:solidFill>
                  <a:srgbClr val="FFFFFF"/>
                </a:solidFill>
                <a:latin typeface="Arial MT"/>
                <a:cs typeface="Arial MT"/>
              </a:rPr>
              <a:t>en</a:t>
            </a:r>
            <a:r>
              <a:rPr sz="900" dirty="0">
                <a:solidFill>
                  <a:srgbClr val="FFFFFF"/>
                </a:solidFill>
                <a:latin typeface="Arial MT"/>
                <a:cs typeface="Arial MT"/>
              </a:rPr>
              <a:t> lugar </a:t>
            </a:r>
            <a:r>
              <a:rPr sz="900" spc="5" dirty="0">
                <a:solidFill>
                  <a:srgbClr val="FFFFFF"/>
                </a:solidFill>
                <a:latin typeface="Arial MT"/>
                <a:cs typeface="Arial MT"/>
              </a:rPr>
              <a:t>de</a:t>
            </a:r>
            <a:r>
              <a:rPr sz="900" dirty="0">
                <a:solidFill>
                  <a:srgbClr val="FFFFFF"/>
                </a:solidFill>
                <a:latin typeface="Arial MT"/>
                <a:cs typeface="Arial MT"/>
              </a:rPr>
              <a:t> producto)</a:t>
            </a:r>
            <a:endParaRPr sz="900">
              <a:latin typeface="Arial MT"/>
              <a:cs typeface="Arial MT"/>
            </a:endParaRPr>
          </a:p>
        </p:txBody>
      </p:sp>
      <p:sp>
        <p:nvSpPr>
          <p:cNvPr id="15" name="object 15"/>
          <p:cNvSpPr txBox="1"/>
          <p:nvPr/>
        </p:nvSpPr>
        <p:spPr>
          <a:xfrm>
            <a:off x="4507484" y="4043081"/>
            <a:ext cx="1113790" cy="1005205"/>
          </a:xfrm>
          <a:prstGeom prst="rect">
            <a:avLst/>
          </a:prstGeom>
        </p:spPr>
        <p:txBody>
          <a:bodyPr vert="horz" wrap="square" lIns="0" tIns="27305" rIns="0" bIns="0" rtlCol="0">
            <a:spAutoFit/>
          </a:bodyPr>
          <a:lstStyle/>
          <a:p>
            <a:pPr marL="394970">
              <a:lnSpc>
                <a:spcPct val="100000"/>
              </a:lnSpc>
              <a:spcBef>
                <a:spcPts val="215"/>
              </a:spcBef>
            </a:pPr>
            <a:r>
              <a:rPr sz="900" b="1" dirty="0">
                <a:solidFill>
                  <a:srgbClr val="FFFFFF"/>
                </a:solidFill>
                <a:latin typeface="Arial"/>
                <a:cs typeface="Arial"/>
              </a:rPr>
              <a:t>reutilizar</a:t>
            </a:r>
            <a:endParaRPr sz="900">
              <a:latin typeface="Arial"/>
              <a:cs typeface="Arial"/>
            </a:endParaRPr>
          </a:p>
          <a:p>
            <a:pPr marL="12700" marR="5080" indent="137160">
              <a:lnSpc>
                <a:spcPts val="1000"/>
              </a:lnSpc>
              <a:spcBef>
                <a:spcPts val="215"/>
              </a:spcBef>
            </a:pPr>
            <a:r>
              <a:rPr sz="900" spc="5" dirty="0">
                <a:solidFill>
                  <a:srgbClr val="FFFFFF"/>
                </a:solidFill>
                <a:latin typeface="Arial MT"/>
                <a:cs typeface="Arial MT"/>
              </a:rPr>
              <a:t>Por </a:t>
            </a:r>
            <a:r>
              <a:rPr sz="900" dirty="0">
                <a:solidFill>
                  <a:srgbClr val="FFFFFF"/>
                </a:solidFill>
                <a:latin typeface="Arial MT"/>
                <a:cs typeface="Arial MT"/>
              </a:rPr>
              <a:t>cliente </a:t>
            </a:r>
            <a:r>
              <a:rPr sz="900" spc="5" dirty="0">
                <a:solidFill>
                  <a:srgbClr val="FFFFFF"/>
                </a:solidFill>
                <a:latin typeface="Arial MT"/>
                <a:cs typeface="Arial MT"/>
              </a:rPr>
              <a:t>o </a:t>
            </a:r>
            <a:r>
              <a:rPr sz="900" spc="10" dirty="0">
                <a:solidFill>
                  <a:srgbClr val="FFFFFF"/>
                </a:solidFill>
                <a:latin typeface="Arial MT"/>
                <a:cs typeface="Arial MT"/>
              </a:rPr>
              <a:t> </a:t>
            </a:r>
            <a:r>
              <a:rPr sz="900" spc="5" dirty="0">
                <a:solidFill>
                  <a:srgbClr val="FFFFFF"/>
                </a:solidFill>
                <a:latin typeface="Arial MT"/>
                <a:cs typeface="Arial MT"/>
              </a:rPr>
              <a:t>proveedor</a:t>
            </a:r>
            <a:r>
              <a:rPr sz="900" spc="10" dirty="0">
                <a:solidFill>
                  <a:srgbClr val="FFFFFF"/>
                </a:solidFill>
                <a:latin typeface="Arial MT"/>
                <a:cs typeface="Arial MT"/>
              </a:rPr>
              <a:t>/</a:t>
            </a:r>
            <a:r>
              <a:rPr sz="900" dirty="0">
                <a:solidFill>
                  <a:srgbClr val="FFFFFF"/>
                </a:solidFill>
                <a:latin typeface="Arial MT"/>
                <a:cs typeface="Arial MT"/>
              </a:rPr>
              <a:t>contratista</a:t>
            </a:r>
            <a:endParaRPr sz="900">
              <a:latin typeface="Arial MT"/>
              <a:cs typeface="Arial MT"/>
            </a:endParaRPr>
          </a:p>
          <a:p>
            <a:pPr>
              <a:lnSpc>
                <a:spcPct val="100000"/>
              </a:lnSpc>
              <a:spcBef>
                <a:spcPts val="5"/>
              </a:spcBef>
            </a:pPr>
            <a:endParaRPr sz="1400">
              <a:latin typeface="Arial MT"/>
              <a:cs typeface="Arial MT"/>
            </a:endParaRPr>
          </a:p>
          <a:p>
            <a:pPr marL="62230" marR="85090" indent="63500" algn="ctr">
              <a:lnSpc>
                <a:spcPct val="82800"/>
              </a:lnSpc>
              <a:spcBef>
                <a:spcPts val="5"/>
              </a:spcBef>
            </a:pPr>
            <a:r>
              <a:rPr sz="900" b="1" spc="5" dirty="0">
                <a:solidFill>
                  <a:srgbClr val="FFFFFF"/>
                </a:solidFill>
                <a:latin typeface="Arial"/>
                <a:cs typeface="Arial"/>
              </a:rPr>
              <a:t>Reciclaje </a:t>
            </a:r>
            <a:r>
              <a:rPr sz="900" b="1" spc="10" dirty="0">
                <a:solidFill>
                  <a:srgbClr val="FFFFFF"/>
                </a:solidFill>
                <a:latin typeface="Arial"/>
                <a:cs typeface="Arial"/>
              </a:rPr>
              <a:t> </a:t>
            </a:r>
            <a:r>
              <a:rPr sz="900" spc="5" dirty="0">
                <a:solidFill>
                  <a:srgbClr val="FFFFFF"/>
                </a:solidFill>
                <a:latin typeface="Arial MT"/>
                <a:cs typeface="Arial MT"/>
              </a:rPr>
              <a:t>Negociar</a:t>
            </a:r>
            <a:r>
              <a:rPr sz="900" dirty="0">
                <a:solidFill>
                  <a:srgbClr val="FFFFFF"/>
                </a:solidFill>
                <a:latin typeface="Arial MT"/>
                <a:cs typeface="Arial MT"/>
              </a:rPr>
              <a:t> opciones  </a:t>
            </a:r>
            <a:r>
              <a:rPr sz="900" spc="5" dirty="0">
                <a:solidFill>
                  <a:srgbClr val="FFFFFF"/>
                </a:solidFill>
                <a:latin typeface="Arial MT"/>
                <a:cs typeface="Arial MT"/>
              </a:rPr>
              <a:t>con</a:t>
            </a:r>
            <a:r>
              <a:rPr sz="900" spc="-10" dirty="0">
                <a:solidFill>
                  <a:srgbClr val="FFFFFF"/>
                </a:solidFill>
                <a:latin typeface="Arial MT"/>
                <a:cs typeface="Arial MT"/>
              </a:rPr>
              <a:t> </a:t>
            </a:r>
            <a:r>
              <a:rPr sz="900" dirty="0">
                <a:solidFill>
                  <a:srgbClr val="FFFFFF"/>
                </a:solidFill>
                <a:latin typeface="Arial MT"/>
                <a:cs typeface="Arial MT"/>
              </a:rPr>
              <a:t>contratistas.</a:t>
            </a:r>
            <a:endParaRPr sz="900">
              <a:latin typeface="Arial MT"/>
              <a:cs typeface="Arial MT"/>
            </a:endParaRPr>
          </a:p>
        </p:txBody>
      </p:sp>
      <p:sp>
        <p:nvSpPr>
          <p:cNvPr id="16" name="object 16"/>
          <p:cNvSpPr txBox="1"/>
          <p:nvPr/>
        </p:nvSpPr>
        <p:spPr>
          <a:xfrm>
            <a:off x="7128378" y="3119836"/>
            <a:ext cx="649605" cy="257810"/>
          </a:xfrm>
          <a:prstGeom prst="rect">
            <a:avLst/>
          </a:prstGeom>
        </p:spPr>
        <p:txBody>
          <a:bodyPr vert="horz" wrap="square" lIns="0" tIns="13970" rIns="0" bIns="0" rtlCol="0">
            <a:spAutoFit/>
          </a:bodyPr>
          <a:lstStyle/>
          <a:p>
            <a:pPr marR="42545" algn="ctr">
              <a:lnSpc>
                <a:spcPts val="1000"/>
              </a:lnSpc>
              <a:spcBef>
                <a:spcPts val="110"/>
              </a:spcBef>
            </a:pPr>
            <a:r>
              <a:rPr sz="900" b="1" spc="5" dirty="0">
                <a:solidFill>
                  <a:srgbClr val="FFFFFF"/>
                </a:solidFill>
                <a:latin typeface="Arial"/>
                <a:cs typeface="Arial"/>
              </a:rPr>
              <a:t>Energía</a:t>
            </a:r>
            <a:endParaRPr sz="900">
              <a:latin typeface="Arial"/>
              <a:cs typeface="Arial"/>
            </a:endParaRPr>
          </a:p>
          <a:p>
            <a:pPr algn="ctr">
              <a:lnSpc>
                <a:spcPts val="819"/>
              </a:lnSpc>
            </a:pPr>
            <a:r>
              <a:rPr sz="750" b="1" spc="-5" dirty="0">
                <a:solidFill>
                  <a:srgbClr val="FFFFFF"/>
                </a:solidFill>
                <a:latin typeface="Arial"/>
                <a:cs typeface="Arial"/>
              </a:rPr>
              <a:t>Recuperación</a:t>
            </a:r>
            <a:endParaRPr sz="750">
              <a:latin typeface="Arial"/>
              <a:cs typeface="Arial"/>
            </a:endParaRPr>
          </a:p>
        </p:txBody>
      </p:sp>
      <p:pic>
        <p:nvPicPr>
          <p:cNvPr id="18" name="Imagen 17">
            <a:extLst>
              <a:ext uri="{FF2B5EF4-FFF2-40B4-BE49-F238E27FC236}">
                <a16:creationId xmlns:a16="http://schemas.microsoft.com/office/drawing/2014/main" id="{41CCB4C1-9288-A150-1A0E-0D7A7A8A364F}"/>
              </a:ext>
            </a:extLst>
          </p:cNvPr>
          <p:cNvPicPr>
            <a:picLocks noChangeAspect="1"/>
          </p:cNvPicPr>
          <p:nvPr/>
        </p:nvPicPr>
        <p:blipFill>
          <a:blip r:embed="rId3"/>
          <a:stretch>
            <a:fillRect/>
          </a:stretch>
        </p:blipFill>
        <p:spPr>
          <a:xfrm>
            <a:off x="11845252" y="2849645"/>
            <a:ext cx="294597" cy="3392075"/>
          </a:xfrm>
          <a:prstGeom prst="rect">
            <a:avLst/>
          </a:prstGeom>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192000" cy="6858000"/>
          </a:xfrm>
          <a:prstGeom prst="rect">
            <a:avLst/>
          </a:prstGeom>
        </p:spPr>
      </p:pic>
      <p:sp>
        <p:nvSpPr>
          <p:cNvPr id="3" name="object 3"/>
          <p:cNvSpPr txBox="1"/>
          <p:nvPr/>
        </p:nvSpPr>
        <p:spPr>
          <a:xfrm>
            <a:off x="1002864" y="5709627"/>
            <a:ext cx="1228090" cy="444500"/>
          </a:xfrm>
          <a:prstGeom prst="rect">
            <a:avLst/>
          </a:prstGeom>
        </p:spPr>
        <p:txBody>
          <a:bodyPr vert="horz" wrap="square" lIns="0" tIns="6985" rIns="0" bIns="0" rtlCol="0">
            <a:spAutoFit/>
          </a:bodyPr>
          <a:lstStyle/>
          <a:p>
            <a:pPr marL="12700" marR="5080" indent="1905">
              <a:lnSpc>
                <a:spcPct val="103299"/>
              </a:lnSpc>
              <a:spcBef>
                <a:spcPts val="55"/>
              </a:spcBef>
            </a:pPr>
            <a:r>
              <a:rPr sz="900" spc="-5" dirty="0">
                <a:solidFill>
                  <a:srgbClr val="2D49A3"/>
                </a:solidFill>
                <a:latin typeface="Arial MT"/>
                <a:cs typeface="Arial MT"/>
              </a:rPr>
              <a:t>Cofinanciado por el </a:t>
            </a:r>
            <a:r>
              <a:rPr sz="900" dirty="0">
                <a:solidFill>
                  <a:srgbClr val="2D49A3"/>
                </a:solidFill>
                <a:latin typeface="Arial MT"/>
                <a:cs typeface="Arial MT"/>
              </a:rPr>
              <a:t> </a:t>
            </a:r>
            <a:r>
              <a:rPr sz="900" spc="-10" dirty="0">
                <a:solidFill>
                  <a:srgbClr val="2D49A3"/>
                </a:solidFill>
                <a:latin typeface="Arial MT"/>
                <a:cs typeface="Arial MT"/>
              </a:rPr>
              <a:t>Programa Erasmus+ de </a:t>
            </a:r>
            <a:r>
              <a:rPr sz="900" spc="-235" dirty="0">
                <a:solidFill>
                  <a:srgbClr val="2D49A3"/>
                </a:solidFill>
                <a:latin typeface="Arial MT"/>
                <a:cs typeface="Arial MT"/>
              </a:rPr>
              <a:t> </a:t>
            </a:r>
            <a:r>
              <a:rPr sz="900" spc="-5" dirty="0">
                <a:solidFill>
                  <a:srgbClr val="2D49A3"/>
                </a:solidFill>
                <a:latin typeface="Arial MT"/>
                <a:cs typeface="Arial MT"/>
              </a:rPr>
              <a:t>la</a:t>
            </a:r>
            <a:r>
              <a:rPr sz="900" spc="-10" dirty="0">
                <a:solidFill>
                  <a:srgbClr val="2D49A3"/>
                </a:solidFill>
                <a:latin typeface="Arial MT"/>
                <a:cs typeface="Arial MT"/>
              </a:rPr>
              <a:t> Unión Europea</a:t>
            </a:r>
            <a:endParaRPr sz="900">
              <a:latin typeface="Arial MT"/>
              <a:cs typeface="Arial MT"/>
            </a:endParaRPr>
          </a:p>
        </p:txBody>
      </p:sp>
      <p:sp>
        <p:nvSpPr>
          <p:cNvPr id="4" name="object 4"/>
          <p:cNvSpPr txBox="1">
            <a:spLocks noGrp="1"/>
          </p:cNvSpPr>
          <p:nvPr>
            <p:ph type="title"/>
          </p:nvPr>
        </p:nvSpPr>
        <p:spPr>
          <a:xfrm>
            <a:off x="406236" y="568602"/>
            <a:ext cx="4725670" cy="2534285"/>
          </a:xfrm>
          <a:prstGeom prst="rect">
            <a:avLst/>
          </a:prstGeom>
        </p:spPr>
        <p:txBody>
          <a:bodyPr vert="horz" wrap="square" lIns="0" tIns="59690" rIns="0" bIns="0" rtlCol="0">
            <a:spAutoFit/>
          </a:bodyPr>
          <a:lstStyle/>
          <a:p>
            <a:pPr marL="287655" marR="5080" indent="-275590">
              <a:lnSpc>
                <a:spcPct val="131400"/>
              </a:lnSpc>
              <a:spcBef>
                <a:spcPts val="470"/>
              </a:spcBef>
            </a:pPr>
            <a:r>
              <a:rPr sz="3250" i="1" spc="5" dirty="0">
                <a:solidFill>
                  <a:srgbClr val="FFFFFF"/>
                </a:solidFill>
                <a:latin typeface="Arial"/>
                <a:cs typeface="Arial"/>
              </a:rPr>
              <a:t>"No podemos resolver </a:t>
            </a:r>
            <a:r>
              <a:rPr sz="3250" i="1" spc="10" dirty="0">
                <a:solidFill>
                  <a:srgbClr val="FFFFFF"/>
                </a:solidFill>
                <a:latin typeface="Arial"/>
                <a:cs typeface="Arial"/>
              </a:rPr>
              <a:t> </a:t>
            </a:r>
            <a:r>
              <a:rPr sz="3250" i="1" spc="5" dirty="0">
                <a:solidFill>
                  <a:srgbClr val="FFFFFF"/>
                </a:solidFill>
                <a:latin typeface="Arial"/>
                <a:cs typeface="Arial"/>
              </a:rPr>
              <a:t>nuestros</a:t>
            </a:r>
            <a:r>
              <a:rPr sz="3250" i="1" spc="-25" dirty="0">
                <a:solidFill>
                  <a:srgbClr val="FFFFFF"/>
                </a:solidFill>
                <a:latin typeface="Arial"/>
                <a:cs typeface="Arial"/>
              </a:rPr>
              <a:t> </a:t>
            </a:r>
            <a:r>
              <a:rPr sz="3250" i="1" spc="5" dirty="0">
                <a:solidFill>
                  <a:srgbClr val="FFFFFF"/>
                </a:solidFill>
                <a:latin typeface="Arial"/>
                <a:cs typeface="Arial"/>
              </a:rPr>
              <a:t>problemas</a:t>
            </a:r>
            <a:r>
              <a:rPr sz="3250" i="1" spc="-25" dirty="0">
                <a:solidFill>
                  <a:srgbClr val="FFFFFF"/>
                </a:solidFill>
                <a:latin typeface="Arial"/>
                <a:cs typeface="Arial"/>
              </a:rPr>
              <a:t> </a:t>
            </a:r>
            <a:r>
              <a:rPr sz="3250" i="1" spc="5" dirty="0">
                <a:solidFill>
                  <a:srgbClr val="FFFFFF"/>
                </a:solidFill>
                <a:latin typeface="Arial"/>
                <a:cs typeface="Arial"/>
              </a:rPr>
              <a:t>con </a:t>
            </a:r>
            <a:r>
              <a:rPr sz="3250" i="1" spc="-890" dirty="0">
                <a:solidFill>
                  <a:srgbClr val="FFFFFF"/>
                </a:solidFill>
                <a:latin typeface="Arial"/>
                <a:cs typeface="Arial"/>
              </a:rPr>
              <a:t> </a:t>
            </a:r>
            <a:r>
              <a:rPr sz="3250" i="1" spc="5" dirty="0">
                <a:solidFill>
                  <a:srgbClr val="FFFFFF"/>
                </a:solidFill>
                <a:latin typeface="Arial"/>
                <a:cs typeface="Arial"/>
              </a:rPr>
              <a:t>el</a:t>
            </a:r>
            <a:r>
              <a:rPr sz="3250" i="1" spc="-15" dirty="0">
                <a:solidFill>
                  <a:srgbClr val="FFFFFF"/>
                </a:solidFill>
                <a:latin typeface="Arial"/>
                <a:cs typeface="Arial"/>
              </a:rPr>
              <a:t> </a:t>
            </a:r>
            <a:r>
              <a:rPr sz="3250" i="1" spc="5" dirty="0">
                <a:solidFill>
                  <a:srgbClr val="FFFFFF"/>
                </a:solidFill>
                <a:latin typeface="Arial"/>
                <a:cs typeface="Arial"/>
              </a:rPr>
              <a:t>mismo</a:t>
            </a:r>
            <a:r>
              <a:rPr sz="3250" i="1" spc="-10" dirty="0">
                <a:solidFill>
                  <a:srgbClr val="FFFFFF"/>
                </a:solidFill>
                <a:latin typeface="Arial"/>
                <a:cs typeface="Arial"/>
              </a:rPr>
              <a:t> </a:t>
            </a:r>
            <a:r>
              <a:rPr sz="3250" i="1" spc="5" dirty="0">
                <a:solidFill>
                  <a:srgbClr val="FFFFFF"/>
                </a:solidFill>
                <a:latin typeface="Arial"/>
                <a:cs typeface="Arial"/>
              </a:rPr>
              <a:t>pensamiento</a:t>
            </a:r>
            <a:endParaRPr sz="3250">
              <a:latin typeface="Arial"/>
              <a:cs typeface="Arial"/>
            </a:endParaRPr>
          </a:p>
          <a:p>
            <a:pPr marL="763270">
              <a:lnSpc>
                <a:spcPct val="100000"/>
              </a:lnSpc>
              <a:spcBef>
                <a:spcPts val="105"/>
              </a:spcBef>
            </a:pPr>
            <a:r>
              <a:rPr sz="3250" i="1" spc="5" dirty="0">
                <a:solidFill>
                  <a:srgbClr val="FFFFFF"/>
                </a:solidFill>
                <a:latin typeface="Arial"/>
                <a:cs typeface="Arial"/>
              </a:rPr>
              <a:t>que</a:t>
            </a:r>
            <a:r>
              <a:rPr sz="3250" i="1" spc="-20" dirty="0">
                <a:solidFill>
                  <a:srgbClr val="FFFFFF"/>
                </a:solidFill>
                <a:latin typeface="Arial"/>
                <a:cs typeface="Arial"/>
              </a:rPr>
              <a:t> </a:t>
            </a:r>
            <a:r>
              <a:rPr sz="3250" i="1" spc="5" dirty="0">
                <a:solidFill>
                  <a:srgbClr val="FFFFFF"/>
                </a:solidFill>
                <a:latin typeface="Arial"/>
                <a:cs typeface="Arial"/>
              </a:rPr>
              <a:t>usamos</a:t>
            </a:r>
            <a:r>
              <a:rPr sz="3250" i="1" spc="-15" dirty="0">
                <a:solidFill>
                  <a:srgbClr val="FFFFFF"/>
                </a:solidFill>
                <a:latin typeface="Arial"/>
                <a:cs typeface="Arial"/>
              </a:rPr>
              <a:t> </a:t>
            </a:r>
            <a:r>
              <a:rPr sz="3250" i="1" spc="5" dirty="0">
                <a:solidFill>
                  <a:srgbClr val="FFFFFF"/>
                </a:solidFill>
                <a:latin typeface="Arial"/>
                <a:cs typeface="Arial"/>
              </a:rPr>
              <a:t>cuando</a:t>
            </a:r>
            <a:endParaRPr sz="3250">
              <a:latin typeface="Arial"/>
              <a:cs typeface="Arial"/>
            </a:endParaRPr>
          </a:p>
        </p:txBody>
      </p:sp>
      <p:sp>
        <p:nvSpPr>
          <p:cNvPr id="5" name="object 5"/>
          <p:cNvSpPr txBox="1"/>
          <p:nvPr/>
        </p:nvSpPr>
        <p:spPr>
          <a:xfrm>
            <a:off x="1039830" y="2948065"/>
            <a:ext cx="2951480" cy="1491615"/>
          </a:xfrm>
          <a:prstGeom prst="rect">
            <a:avLst/>
          </a:prstGeom>
        </p:spPr>
        <p:txBody>
          <a:bodyPr vert="horz" wrap="square" lIns="0" tIns="249554" rIns="0" bIns="0" rtlCol="0">
            <a:spAutoFit/>
          </a:bodyPr>
          <a:lstStyle/>
          <a:p>
            <a:pPr marL="34290">
              <a:lnSpc>
                <a:spcPct val="100000"/>
              </a:lnSpc>
              <a:spcBef>
                <a:spcPts val="1964"/>
              </a:spcBef>
            </a:pPr>
            <a:r>
              <a:rPr sz="3250" i="1" spc="5" dirty="0">
                <a:solidFill>
                  <a:srgbClr val="FFFFFF"/>
                </a:solidFill>
                <a:latin typeface="Arial"/>
                <a:cs typeface="Arial"/>
              </a:rPr>
              <a:t>los</a:t>
            </a:r>
            <a:r>
              <a:rPr sz="3250" i="1" spc="-35" dirty="0">
                <a:solidFill>
                  <a:srgbClr val="FFFFFF"/>
                </a:solidFill>
                <a:latin typeface="Arial"/>
                <a:cs typeface="Arial"/>
              </a:rPr>
              <a:t> </a:t>
            </a:r>
            <a:r>
              <a:rPr sz="3250" i="1" spc="5" dirty="0">
                <a:solidFill>
                  <a:srgbClr val="FFFFFF"/>
                </a:solidFill>
                <a:latin typeface="Arial"/>
                <a:cs typeface="Arial"/>
              </a:rPr>
              <a:t>creamos".</a:t>
            </a:r>
            <a:endParaRPr sz="3250">
              <a:latin typeface="Arial"/>
              <a:cs typeface="Arial"/>
            </a:endParaRPr>
          </a:p>
          <a:p>
            <a:pPr marL="12700">
              <a:lnSpc>
                <a:spcPct val="100000"/>
              </a:lnSpc>
              <a:spcBef>
                <a:spcPts val="1870"/>
              </a:spcBef>
            </a:pPr>
            <a:r>
              <a:rPr sz="3250" b="1" spc="5" dirty="0">
                <a:solidFill>
                  <a:srgbClr val="FFFFFF"/>
                </a:solidFill>
                <a:latin typeface="Arial"/>
                <a:cs typeface="Arial"/>
              </a:rPr>
              <a:t>Albert</a:t>
            </a:r>
            <a:r>
              <a:rPr sz="3250" b="1" spc="-65" dirty="0">
                <a:solidFill>
                  <a:srgbClr val="FFFFFF"/>
                </a:solidFill>
                <a:latin typeface="Arial"/>
                <a:cs typeface="Arial"/>
              </a:rPr>
              <a:t> </a:t>
            </a:r>
            <a:r>
              <a:rPr sz="3250" b="1" spc="5" dirty="0">
                <a:solidFill>
                  <a:srgbClr val="FFFFFF"/>
                </a:solidFill>
                <a:latin typeface="Arial"/>
                <a:cs typeface="Arial"/>
              </a:rPr>
              <a:t>Einstein</a:t>
            </a:r>
            <a:endParaRPr sz="3250">
              <a:latin typeface="Arial"/>
              <a:cs typeface="Arial"/>
            </a:endParaRPr>
          </a:p>
        </p:txBody>
      </p:sp>
      <p:sp>
        <p:nvSpPr>
          <p:cNvPr id="6" name="object 6"/>
          <p:cNvSpPr txBox="1"/>
          <p:nvPr/>
        </p:nvSpPr>
        <p:spPr>
          <a:xfrm>
            <a:off x="115974" y="29383"/>
            <a:ext cx="1220470" cy="129539"/>
          </a:xfrm>
          <a:prstGeom prst="rect">
            <a:avLst/>
          </a:prstGeom>
        </p:spPr>
        <p:txBody>
          <a:bodyPr vert="horz" wrap="square" lIns="0" tIns="16510" rIns="0" bIns="0" rtlCol="0">
            <a:spAutoFit/>
          </a:bodyPr>
          <a:lstStyle/>
          <a:p>
            <a:pPr marL="12700">
              <a:lnSpc>
                <a:spcPct val="100000"/>
              </a:lnSpc>
              <a:spcBef>
                <a:spcPts val="130"/>
              </a:spcBef>
            </a:pPr>
            <a:r>
              <a:rPr sz="650" spc="-5" dirty="0">
                <a:latin typeface="Lucida Sans Unicode"/>
                <a:cs typeface="Lucida Sans Unicode"/>
              </a:rPr>
              <a:t>Machine</a:t>
            </a:r>
            <a:r>
              <a:rPr sz="650" spc="-30" dirty="0">
                <a:latin typeface="Lucida Sans Unicode"/>
                <a:cs typeface="Lucida Sans Unicode"/>
              </a:rPr>
              <a:t> </a:t>
            </a:r>
            <a:r>
              <a:rPr sz="650" spc="-5" dirty="0">
                <a:latin typeface="Lucida Sans Unicode"/>
                <a:cs typeface="Lucida Sans Unicode"/>
              </a:rPr>
              <a:t>Translated</a:t>
            </a:r>
            <a:r>
              <a:rPr sz="650" spc="-30" dirty="0">
                <a:latin typeface="Lucida Sans Unicode"/>
                <a:cs typeface="Lucida Sans Unicode"/>
              </a:rPr>
              <a:t> </a:t>
            </a:r>
            <a:r>
              <a:rPr sz="650" spc="-5" dirty="0">
                <a:latin typeface="Lucida Sans Unicode"/>
                <a:cs typeface="Lucida Sans Unicode"/>
              </a:rPr>
              <a:t>by</a:t>
            </a:r>
            <a:r>
              <a:rPr sz="650" spc="-25" dirty="0">
                <a:latin typeface="Lucida Sans Unicode"/>
                <a:cs typeface="Lucida Sans Unicode"/>
              </a:rPr>
              <a:t> </a:t>
            </a:r>
            <a:r>
              <a:rPr sz="650" spc="-5" dirty="0">
                <a:latin typeface="Lucida Sans Unicode"/>
                <a:cs typeface="Lucida Sans Unicode"/>
              </a:rPr>
              <a:t>Google</a:t>
            </a:r>
            <a:endParaRPr sz="650">
              <a:latin typeface="Lucida Sans Unicode"/>
              <a:cs typeface="Lucida Sans Unicode"/>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59603C1-E8F2-8646-8D1C-AF7780F62AE9}"/>
              </a:ext>
            </a:extLst>
          </p:cNvPr>
          <p:cNvSpPr>
            <a:spLocks noGrp="1"/>
          </p:cNvSpPr>
          <p:nvPr>
            <p:ph type="body" sz="quarter" idx="18"/>
          </p:nvPr>
        </p:nvSpPr>
        <p:spPr/>
        <p:txBody>
          <a:bodyPr anchor="ctr">
            <a:normAutofit/>
          </a:bodyPr>
          <a:lstStyle/>
          <a:p>
            <a:pPr indent="0"/>
            <a:r>
              <a:rPr lang="es" dirty="0">
                <a:solidFill>
                  <a:srgbClr val="0B582E"/>
                </a:solidFill>
              </a:rPr>
              <a:t>Adquisición-compra es un término utilizado para referirse al proceso o al acto de abastecimiento u obtención de servicios o bienes para usted o cualquier negocio.</a:t>
            </a:r>
          </a:p>
          <a:p>
            <a:pPr indent="0"/>
            <a:r>
              <a:rPr lang="es" dirty="0">
                <a:solidFill>
                  <a:srgbClr val="0B582E"/>
                </a:solidFill>
              </a:rPr>
              <a:t>La adquisición generalmente se asocia con negocios, ya que las empresas necesitan adquirir bienes y solicitar servicios, a menudo a gran escala, de un proveedor o proveedor externo.</a:t>
            </a:r>
          </a:p>
          <a:p>
            <a:pPr indent="0"/>
            <a:r>
              <a:rPr lang="es" dirty="0">
                <a:solidFill>
                  <a:srgbClr val="0B582E"/>
                </a:solidFill>
              </a:rPr>
              <a:t>Estos servicios y bienes suelen ser vitales para las operaciones de su negocio.</a:t>
            </a:r>
          </a:p>
          <a:p>
            <a:pPr indent="0"/>
            <a:endParaRPr lang="en-US" dirty="0">
              <a:solidFill>
                <a:srgbClr val="0B582E"/>
              </a:solidFill>
            </a:endParaRPr>
          </a:p>
        </p:txBody>
      </p:sp>
      <p:sp>
        <p:nvSpPr>
          <p:cNvPr id="4" name="Text Placeholder 3">
            <a:extLst>
              <a:ext uri="{FF2B5EF4-FFF2-40B4-BE49-F238E27FC236}">
                <a16:creationId xmlns:a16="http://schemas.microsoft.com/office/drawing/2014/main" id="{25303A16-1D94-7648-8BE9-06D07F8F14ED}"/>
              </a:ext>
            </a:extLst>
          </p:cNvPr>
          <p:cNvSpPr>
            <a:spLocks noGrp="1"/>
          </p:cNvSpPr>
          <p:nvPr>
            <p:ph type="body" sz="quarter" idx="16"/>
          </p:nvPr>
        </p:nvSpPr>
        <p:spPr>
          <a:xfrm>
            <a:off x="359488" y="2109492"/>
            <a:ext cx="4163428" cy="1499908"/>
          </a:xfrm>
        </p:spPr>
        <p:txBody>
          <a:bodyPr/>
          <a:lstStyle/>
          <a:p>
            <a:r>
              <a:rPr lang="es"/>
              <a:t>¿Qué es la contratación?</a:t>
            </a:r>
          </a:p>
        </p:txBody>
      </p:sp>
      <p:pic>
        <p:nvPicPr>
          <p:cNvPr id="2" name="Picture 4" descr="A picture containing logo&#10;&#10;Description automatically generated">
            <a:extLst>
              <a:ext uri="{FF2B5EF4-FFF2-40B4-BE49-F238E27FC236}">
                <a16:creationId xmlns:a16="http://schemas.microsoft.com/office/drawing/2014/main" id="{F07F83B7-B462-F218-9E63-73C9D04CB979}"/>
              </a:ext>
            </a:extLst>
          </p:cNvPr>
          <p:cNvPicPr>
            <a:picLocks noChangeAspect="1"/>
          </p:cNvPicPr>
          <p:nvPr/>
        </p:nvPicPr>
        <p:blipFill>
          <a:blip r:embed="rId2"/>
          <a:stretch>
            <a:fillRect/>
          </a:stretch>
        </p:blipFill>
        <p:spPr>
          <a:xfrm>
            <a:off x="471948" y="3609400"/>
            <a:ext cx="2741632" cy="1933303"/>
          </a:xfrm>
          <a:prstGeom prst="rect">
            <a:avLst/>
          </a:prstGeom>
        </p:spPr>
      </p:pic>
    </p:spTree>
    <p:extLst>
      <p:ext uri="{BB962C8B-B14F-4D97-AF65-F5344CB8AC3E}">
        <p14:creationId xmlns:p14="http://schemas.microsoft.com/office/powerpoint/2010/main" val="11341574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59603C1-E8F2-8646-8D1C-AF7780F62AE9}"/>
              </a:ext>
            </a:extLst>
          </p:cNvPr>
          <p:cNvSpPr>
            <a:spLocks noGrp="1"/>
          </p:cNvSpPr>
          <p:nvPr>
            <p:ph type="body" sz="quarter" idx="18"/>
          </p:nvPr>
        </p:nvSpPr>
        <p:spPr>
          <a:xfrm>
            <a:off x="5291743" y="611725"/>
            <a:ext cx="6417657" cy="5775219"/>
          </a:xfrm>
        </p:spPr>
        <p:txBody>
          <a:bodyPr anchor="ctr">
            <a:normAutofit/>
          </a:bodyPr>
          <a:lstStyle/>
          <a:p>
            <a:pPr indent="0"/>
            <a:r>
              <a:rPr lang="es" dirty="0">
                <a:solidFill>
                  <a:srgbClr val="0B582E"/>
                </a:solidFill>
              </a:rPr>
              <a:t>Cuando se gestiona de manera eficiente y se lleva a cabo con eficacia, la adquisición ayudará a garantizar mayores ganancias comerciales. Por lo tanto, es importante </a:t>
            </a:r>
            <a:r>
              <a:rPr lang="es" b="1" dirty="0">
                <a:solidFill>
                  <a:srgbClr val="0B582E"/>
                </a:solidFill>
              </a:rPr>
              <a:t>monitorear y evaluar continuamente </a:t>
            </a:r>
            <a:r>
              <a:rPr lang="es" dirty="0">
                <a:solidFill>
                  <a:srgbClr val="0B582E"/>
                </a:solidFill>
              </a:rPr>
              <a:t>su proceso de compras, rectificar los errores encontrados y fortalecer los puntos débiles.</a:t>
            </a:r>
          </a:p>
          <a:p>
            <a:pPr indent="0"/>
            <a:r>
              <a:rPr lang="es" b="1" dirty="0">
                <a:solidFill>
                  <a:srgbClr val="468940"/>
                </a:solidFill>
              </a:rPr>
              <a:t>Todo el proceso de contratación implica:</a:t>
            </a:r>
          </a:p>
          <a:p>
            <a:pPr marL="571500" indent="-342900">
              <a:buFont typeface="Arial" panose="020B0604020202020204" pitchFamily="34" charset="0"/>
              <a:buChar char="•"/>
            </a:pPr>
            <a:r>
              <a:rPr lang="es" b="1" dirty="0">
                <a:solidFill>
                  <a:srgbClr val="468940"/>
                </a:solidFill>
              </a:rPr>
              <a:t>abastecimiento de bienes y servicios</a:t>
            </a:r>
          </a:p>
          <a:p>
            <a:pPr marL="571500" indent="-342900">
              <a:buFont typeface="Arial" panose="020B0604020202020204" pitchFamily="34" charset="0"/>
              <a:buChar char="•"/>
            </a:pPr>
            <a:r>
              <a:rPr lang="es" b="1" dirty="0">
                <a:solidFill>
                  <a:srgbClr val="468940"/>
                </a:solidFill>
              </a:rPr>
              <a:t>decidir los términos,</a:t>
            </a:r>
          </a:p>
          <a:p>
            <a:pPr marL="571500" indent="-342900">
              <a:buFont typeface="Arial" panose="020B0604020202020204" pitchFamily="34" charset="0"/>
              <a:buChar char="•"/>
            </a:pPr>
            <a:r>
              <a:rPr lang="es" b="1" dirty="0">
                <a:solidFill>
                  <a:srgbClr val="468940"/>
                </a:solidFill>
              </a:rPr>
              <a:t>realizando la compra</a:t>
            </a:r>
          </a:p>
          <a:p>
            <a:pPr marL="571500" indent="-342900">
              <a:buFont typeface="Arial" panose="020B0604020202020204" pitchFamily="34" charset="0"/>
              <a:buChar char="•"/>
            </a:pPr>
            <a:r>
              <a:rPr lang="es" b="1" dirty="0">
                <a:solidFill>
                  <a:srgbClr val="468940"/>
                </a:solidFill>
              </a:rPr>
              <a:t>seguimiento de cuándo se entregarán los suministros</a:t>
            </a:r>
          </a:p>
        </p:txBody>
      </p:sp>
      <p:sp>
        <p:nvSpPr>
          <p:cNvPr id="4" name="Text Placeholder 3">
            <a:extLst>
              <a:ext uri="{FF2B5EF4-FFF2-40B4-BE49-F238E27FC236}">
                <a16:creationId xmlns:a16="http://schemas.microsoft.com/office/drawing/2014/main" id="{25303A16-1D94-7648-8BE9-06D07F8F14ED}"/>
              </a:ext>
            </a:extLst>
          </p:cNvPr>
          <p:cNvSpPr>
            <a:spLocks noGrp="1"/>
          </p:cNvSpPr>
          <p:nvPr>
            <p:ph type="body" sz="quarter" idx="16"/>
          </p:nvPr>
        </p:nvSpPr>
        <p:spPr>
          <a:xfrm>
            <a:off x="351021" y="2101026"/>
            <a:ext cx="4163428" cy="1499908"/>
          </a:xfrm>
        </p:spPr>
        <p:txBody>
          <a:bodyPr/>
          <a:lstStyle/>
          <a:p>
            <a:r>
              <a:rPr lang="es"/>
              <a:t>¿Qué es la contratación?</a:t>
            </a:r>
          </a:p>
        </p:txBody>
      </p:sp>
      <p:pic>
        <p:nvPicPr>
          <p:cNvPr id="3" name="Picture 4" descr="A picture containing logo&#10;&#10;Description automatically generated">
            <a:extLst>
              <a:ext uri="{FF2B5EF4-FFF2-40B4-BE49-F238E27FC236}">
                <a16:creationId xmlns:a16="http://schemas.microsoft.com/office/drawing/2014/main" id="{ED9A6FCC-2D0B-FF2F-FFFA-DB67772598FA}"/>
              </a:ext>
            </a:extLst>
          </p:cNvPr>
          <p:cNvPicPr>
            <a:picLocks noChangeAspect="1"/>
          </p:cNvPicPr>
          <p:nvPr/>
        </p:nvPicPr>
        <p:blipFill>
          <a:blip r:embed="rId2"/>
          <a:stretch>
            <a:fillRect/>
          </a:stretch>
        </p:blipFill>
        <p:spPr>
          <a:xfrm>
            <a:off x="471948" y="3609400"/>
            <a:ext cx="2741632" cy="1933303"/>
          </a:xfrm>
          <a:prstGeom prst="rect">
            <a:avLst/>
          </a:prstGeom>
        </p:spPr>
      </p:pic>
    </p:spTree>
    <p:extLst>
      <p:ext uri="{BB962C8B-B14F-4D97-AF65-F5344CB8AC3E}">
        <p14:creationId xmlns:p14="http://schemas.microsoft.com/office/powerpoint/2010/main" val="26000758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883546F-5B7F-A342-89F1-B5EDCB77B6F6}"/>
              </a:ext>
            </a:extLst>
          </p:cNvPr>
          <p:cNvSpPr>
            <a:spLocks noGrp="1"/>
          </p:cNvSpPr>
          <p:nvPr>
            <p:ph type="body" sz="quarter" idx="18"/>
          </p:nvPr>
        </p:nvSpPr>
        <p:spPr>
          <a:xfrm>
            <a:off x="2076643" y="1156855"/>
            <a:ext cx="9827490" cy="3540688"/>
          </a:xfrm>
        </p:spPr>
        <p:txBody>
          <a:bodyPr>
            <a:normAutofit lnSpcReduction="10000"/>
          </a:bodyPr>
          <a:lstStyle/>
          <a:p>
            <a:pPr algn="ctr"/>
            <a:r>
              <a:rPr lang="es" dirty="0">
                <a:solidFill>
                  <a:srgbClr val="468940"/>
                </a:solidFill>
              </a:rPr>
              <a:t>Adquisición o compra sostenible </a:t>
            </a:r>
            <a:r>
              <a:rPr lang="es" dirty="0"/>
              <a:t>es el acto de adoptar factores sociales, económicos locales y ambientales junto con las consideraciones habituales de precio y calidad por parte de usted como propietario de un negocio mientras maneja el proceso y los procedimientos de adquisición para su negocio.</a:t>
            </a:r>
          </a:p>
        </p:txBody>
      </p:sp>
    </p:spTree>
    <p:extLst>
      <p:ext uri="{BB962C8B-B14F-4D97-AF65-F5344CB8AC3E}">
        <p14:creationId xmlns:p14="http://schemas.microsoft.com/office/powerpoint/2010/main" val="3508810208"/>
      </p:ext>
    </p:extLst>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BCF8B8448D8354CAD1DC0F637B4A364" ma:contentTypeVersion="2" ma:contentTypeDescription="Create a new document." ma:contentTypeScope="" ma:versionID="c918c43c5e7ee613ba4c463640fe1e40">
  <xsd:schema xmlns:xsd="http://www.w3.org/2001/XMLSchema" xmlns:xs="http://www.w3.org/2001/XMLSchema" xmlns:p="http://schemas.microsoft.com/office/2006/metadata/properties" xmlns:ns2="2c2824df-2b65-4772-b72d-ba4319b2c081" targetNamespace="http://schemas.microsoft.com/office/2006/metadata/properties" ma:root="true" ma:fieldsID="97f6950543407b67f7cb1567815848a7" ns2:_="">
    <xsd:import namespace="2c2824df-2b65-4772-b72d-ba4319b2c081"/>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2824df-2b65-4772-b72d-ba4319b2c08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1526B4B-6DEC-47F1-80D8-48EC892A209B}">
  <ds:schemaRefs>
    <ds:schemaRef ds:uri="2c2824df-2b65-4772-b72d-ba4319b2c08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306591BA-5FC4-4C40-85AA-22FB191D0D46}">
  <ds:schemaRefs>
    <ds:schemaRef ds:uri="2c2824df-2b65-4772-b72d-ba4319b2c08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14B26399-2906-4BE7-9D23-3544C17932F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249</TotalTime>
  <Words>6077</Words>
  <Application>Microsoft Office PowerPoint</Application>
  <PresentationFormat>Panorámica</PresentationFormat>
  <Paragraphs>509</Paragraphs>
  <Slides>68</Slides>
  <Notes>0</Notes>
  <HiddenSlides>0</HiddenSlides>
  <MMClips>0</MMClips>
  <ScaleCrop>false</ScaleCrop>
  <HeadingPairs>
    <vt:vector size="6" baseType="variant">
      <vt:variant>
        <vt:lpstr>Fuentes usadas</vt:lpstr>
      </vt:variant>
      <vt:variant>
        <vt:i4>12</vt:i4>
      </vt:variant>
      <vt:variant>
        <vt:lpstr>Tema</vt:lpstr>
      </vt:variant>
      <vt:variant>
        <vt:i4>1</vt:i4>
      </vt:variant>
      <vt:variant>
        <vt:lpstr>Títulos de diapositiva</vt:lpstr>
      </vt:variant>
      <vt:variant>
        <vt:i4>68</vt:i4>
      </vt:variant>
    </vt:vector>
  </HeadingPairs>
  <TitlesOfParts>
    <vt:vector size="81" baseType="lpstr">
      <vt:lpstr>Arial</vt:lpstr>
      <vt:lpstr>Arial MT</vt:lpstr>
      <vt:lpstr>Calibri</vt:lpstr>
      <vt:lpstr>Calibri Light</vt:lpstr>
      <vt:lpstr>Inter</vt:lpstr>
      <vt:lpstr>Lato Regular</vt:lpstr>
      <vt:lpstr>Lucida Sans Unicode</vt:lpstr>
      <vt:lpstr>Montserrat</vt:lpstr>
      <vt:lpstr>Montserrat Light</vt:lpstr>
      <vt:lpstr>Montserrat Medium</vt:lpstr>
      <vt:lpstr>Quattrocento Sans</vt:lpstr>
      <vt:lpstr>Times New Roman</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Crea una estrategia que  funcione para ti</vt:lpstr>
      <vt:lpstr>Encuentre proveedores que       alineen 3 con su objetivo final</vt:lpstr>
      <vt:lpstr>4</vt:lpstr>
      <vt:lpstr>Haz tu tarea</vt:lpstr>
      <vt:lpstr>Esos cambios incrementales  aparentemente insignificantes pueden sumar para hacer el mayor cambio.</vt:lpstr>
      <vt:lpstr>Presentación de PowerPoint</vt:lpstr>
      <vt:lpstr>Presentación de PowerPoint</vt:lpstr>
      <vt:lpstr>Presentación de PowerPoint</vt:lpstr>
      <vt:lpstr>¿Qué es un producto sostenible?</vt:lpstr>
      <vt:lpstr>¿Qué es un producto sostenible</vt:lpstr>
      <vt:lpstr>Todas las empresas, sin importar cuán pequeñas o grandes  sean, necesitan comprar bienes sin importar qué y debemos usar  nuestra influencia de manera positiva.</vt:lpstr>
      <vt:lpstr>Comprar productos de proveedores locales es</vt:lpstr>
      <vt:lpstr>¿Por dónde empezar y por qué?</vt:lpstr>
      <vt:lpstr>En la práctica, la sostenibilidad no es fácil de hacer. Después de todo, monitorización, comunicarse y colaboración con muchos proveedores al mismo tiempo no es poca cosa. Afortunadamente, hay cosas puede hacer para realizar las operaciones de adquisición de forma correcta. A continuación se muestran 6 pasos a seguir: </vt:lpstr>
      <vt:lpstr>Mantener las operaciones de adquisición en el camino correcto... 6 pasos  prácticos (continuación)</vt:lpstr>
      <vt:lpstr>1. Evalúe su configuración existente</vt:lpstr>
      <vt:lpstr>Herramientas que  existen para ayudar... ¡un ejemplo!</vt:lpstr>
      <vt:lpstr>2. Definir un Código de Conducta y Requisitos de Colaboración</vt:lpstr>
      <vt:lpstr>3. Educar y crear conciencia</vt:lpstr>
      <vt:lpstr>“</vt:lpstr>
      <vt:lpstr>4. Recompensa y responde</vt:lpstr>
      <vt:lpstr>5. Optimizar la comunicación</vt:lpstr>
      <vt:lpstr>6. Alinear las estrategias comerciales centrales</vt:lpstr>
      <vt:lpstr>Presentación de PowerPoint</vt:lpstr>
      <vt:lpstr>Sección 5</vt:lpstr>
      <vt:lpstr>Presentación de PowerPoint</vt:lpstr>
      <vt:lpstr>Presentación de PowerPoint</vt:lpstr>
      <vt:lpstr>Seguir prácticas y decisiones de adquisición sostenibles  conducirá a una reducción en el costo total de propiedad. Esto se logra mediante la reducción de los  costos de energía, la reducción del exceso de  especificaciones, la reducción del consumo y la reducción  de los costos de cumplimiento social y ambiental.  Por ejemplo…Evitar costos de energía. La adquisición sostenible se basa en máquinas,  sistemas y equipos que consumen la menor cantidad  de energía y generan la menor cantidad de desechos. La adquisición sostenible busca reducir el consumo  de energía y las emisiones de energía, evitando así  los altos costos asociados con la degradación  ambiental. </vt:lpstr>
      <vt:lpstr> Al seguir prácticas y decisiones de compras  sostenibles, los riesgos se reducen porque ya no  enfrentará el impacto financiero en el valor de su marca debido a las malas prácticas de los  proveedores. También se salvaría de los costos económicos de las interrupciones de adquisiciones  sostenibles, como el incumplimiento de las normas ambientales.  El proceso de evaluación de la sostenibilidad de la cadena de suministro revelará  aquellas áreas de alto riesgo que históricamente se  han descuidado, ya sean malas prácticas de los  proveedores (como la esclavitud moderna) o riesgos  ambientales (incluida la contaminación local). Invertir en prácticas sostenibles significa trabajar  junto a proveedores que cumplen (o trabajar para  cumplir) cuando se trata de factores como las regulaciones ambientales.</vt:lpstr>
      <vt:lpstr>Al seguir procesos de adquisición sostenibles,  podrá obtener ingresos adicionales a través de la innovación de productos y servicios ecológicos y primas  de precios o ingresos de programas de reciclaje.    Además, las iniciativas de sostenibilidad bien  comercializadas le darán un gran impulso a la  reputación de su marca. Esto se puede correlacionar con la retención del personal y la atracción de los  mejores talentos también debería mejorar porque los  empleados quieren cada vez más trabajar en un lugar  donde sientan que están marcando la diferencia y  haciendo el bien. </vt:lpstr>
      <vt:lpstr>Resumen: Los beneficios de las Compras Sostenibles</vt:lpstr>
      <vt:lpstr>Beneficios de negocio:</vt:lpstr>
      <vt:lpstr>Beneficios para la comunidad en general y el medio ambiente</vt:lpstr>
      <vt:lpstr>Presentación de PowerPoint</vt:lpstr>
      <vt:lpstr>Por qué importan las compras sostenibles...</vt:lpstr>
      <vt:lpstr>El ejemplo de los residuos es probablemente el más obvio...</vt:lpstr>
      <vt:lpstr>Jerarquía de residuos = Jerarquía de adquisiciones</vt:lpstr>
      <vt:lpstr>"No podemos resolver  nuestros problemas con  el mismo pensamiento que usamos cuando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Eva Elena</cp:lastModifiedBy>
  <cp:revision>103</cp:revision>
  <dcterms:created xsi:type="dcterms:W3CDTF">2020-10-14T13:32:04Z</dcterms:created>
  <dcterms:modified xsi:type="dcterms:W3CDTF">2022-11-17T13:10:55Z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0x010100FBCF8B8448D8354CAD1DC0F637B4A364</vt:lpwstr>
  </property>
</Properties>
</file>