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286" r:id="rId5"/>
    <p:sldId id="4270" r:id="rId6"/>
    <p:sldId id="4273" r:id="rId7"/>
    <p:sldId id="4309" r:id="rId8"/>
    <p:sldId id="4343" r:id="rId9"/>
    <p:sldId id="258" r:id="rId10"/>
    <p:sldId id="4308" r:id="rId11"/>
    <p:sldId id="4313" r:id="rId12"/>
    <p:sldId id="4307" r:id="rId13"/>
    <p:sldId id="4314" r:id="rId14"/>
    <p:sldId id="4315" r:id="rId15"/>
    <p:sldId id="4318" r:id="rId16"/>
    <p:sldId id="4317" r:id="rId17"/>
    <p:sldId id="4327" r:id="rId18"/>
    <p:sldId id="4328" r:id="rId19"/>
    <p:sldId id="4329" r:id="rId20"/>
    <p:sldId id="4330" r:id="rId21"/>
    <p:sldId id="4331" r:id="rId22"/>
    <p:sldId id="4332" r:id="rId23"/>
    <p:sldId id="4333" r:id="rId24"/>
    <p:sldId id="4334" r:id="rId25"/>
    <p:sldId id="4335" r:id="rId26"/>
    <p:sldId id="4344" r:id="rId27"/>
    <p:sldId id="4345" r:id="rId28"/>
    <p:sldId id="4346" r:id="rId29"/>
    <p:sldId id="4347" r:id="rId30"/>
    <p:sldId id="4348" r:id="rId31"/>
    <p:sldId id="4323" r:id="rId32"/>
    <p:sldId id="4326" r:id="rId33"/>
    <p:sldId id="4337" r:id="rId34"/>
    <p:sldId id="256" r:id="rId35"/>
    <p:sldId id="257" r:id="rId36"/>
    <p:sldId id="4349" r:id="rId37"/>
    <p:sldId id="259" r:id="rId38"/>
    <p:sldId id="260" r:id="rId39"/>
    <p:sldId id="261" r:id="rId40"/>
    <p:sldId id="262" r:id="rId41"/>
    <p:sldId id="263" r:id="rId42"/>
    <p:sldId id="264" r:id="rId43"/>
    <p:sldId id="265" r:id="rId44"/>
    <p:sldId id="266" r:id="rId45"/>
    <p:sldId id="267" r:id="rId46"/>
    <p:sldId id="268" r:id="rId47"/>
    <p:sldId id="269" r:id="rId48"/>
    <p:sldId id="270" r:id="rId49"/>
    <p:sldId id="271" r:id="rId50"/>
    <p:sldId id="272" r:id="rId51"/>
    <p:sldId id="273" r:id="rId52"/>
    <p:sldId id="274" r:id="rId53"/>
    <p:sldId id="275" r:id="rId54"/>
    <p:sldId id="276" r:id="rId55"/>
    <p:sldId id="277" r:id="rId56"/>
    <p:sldId id="278" r:id="rId57"/>
    <p:sldId id="279" r:id="rId58"/>
    <p:sldId id="280" r:id="rId59"/>
    <p:sldId id="281" r:id="rId60"/>
    <p:sldId id="282" r:id="rId61"/>
    <p:sldId id="283" r:id="rId62"/>
    <p:sldId id="284" r:id="rId63"/>
    <p:sldId id="285" r:id="rId64"/>
    <p:sldId id="286" r:id="rId65"/>
    <p:sldId id="287" r:id="rId66"/>
    <p:sldId id="288" r:id="rId67"/>
    <p:sldId id="289" r:id="rId68"/>
    <p:sldId id="290" r:id="rId69"/>
    <p:sldId id="291" r:id="rId70"/>
    <p:sldId id="292" r:id="rId71"/>
    <p:sldId id="293" r:id="rId72"/>
  </p:sldIdLst>
  <p:sldSz cx="12192000" cy="6858000"/>
  <p:notesSz cx="6858000" cy="9144000"/>
  <p:defaultTextStyle>
    <a:defPPr>
      <a:defRPr lang="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582E"/>
    <a:srgbClr val="A2CC3A"/>
    <a:srgbClr val="297239"/>
    <a:srgbClr val="84BA41"/>
    <a:srgbClr val="63A043"/>
    <a:srgbClr val="000000"/>
    <a:srgbClr val="468940"/>
    <a:srgbClr val="F5802A"/>
    <a:srgbClr val="EE5128"/>
    <a:srgbClr val="E61F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28"/>
  </p:normalViewPr>
  <p:slideViewPr>
    <p:cSldViewPr snapToGrid="0">
      <p:cViewPr varScale="1">
        <p:scale>
          <a:sx n="78" d="100"/>
          <a:sy n="78" d="100"/>
        </p:scale>
        <p:origin x="850" y="62"/>
      </p:cViewPr>
      <p:guideLst>
        <p:guide orient="horz" pos="50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528535"/>
            <a:ext cx="6419236" cy="1863523"/>
          </a:xfrm>
          <a:prstGeom prst="rect">
            <a:avLst/>
          </a:prstGeom>
        </p:spPr>
        <p:txBody>
          <a:bodyPr wrap="square">
            <a:spAutoFit/>
          </a:bodyPr>
          <a:lstStyle/>
          <a:p>
            <a:pPr marL="0" marR="0" lvl="0" indent="0" algn="l" defTabSz="914400" rtl="0" eaLnBrk="1" fontAlgn="base" latinLnBrk="0" hangingPunct="1">
              <a:lnSpc>
                <a:spcPts val="4580"/>
              </a:lnSpc>
              <a:spcBef>
                <a:spcPts val="0"/>
              </a:spcBef>
              <a:spcAft>
                <a:spcPts val="0"/>
              </a:spcAft>
              <a:buClrTx/>
              <a:buSzTx/>
              <a:buFontTx/>
              <a:buNone/>
              <a:tabLst/>
              <a:defRPr/>
            </a:pPr>
            <a:r>
              <a:rPr lang="en-IE" sz="4400" b="1" i="0" u="none" strike="noStrike" kern="1200" baseline="0">
                <a:solidFill>
                  <a:schemeClr val="bg1"/>
                </a:solidFill>
                <a:effectLst/>
                <a:latin typeface="+mn-lt"/>
                <a:ea typeface="+mn-ea"/>
                <a:cs typeface="+mn-cs"/>
                <a:sym typeface="Quattrocento Sans"/>
              </a:rPr>
              <a:t>SUSTAINABLE FUTURES FOR ENTERPRISE CENTRES</a:t>
            </a:r>
          </a:p>
          <a:p>
            <a:pPr marL="0" marR="0" lvl="0" indent="0" algn="l" defTabSz="914400" rtl="0" eaLnBrk="1" fontAlgn="base" latinLnBrk="0" hangingPunct="1">
              <a:lnSpc>
                <a:spcPts val="4580"/>
              </a:lnSpc>
              <a:spcBef>
                <a:spcPts val="0"/>
              </a:spcBef>
              <a:spcAft>
                <a:spcPts val="0"/>
              </a:spcAft>
              <a:buClrTx/>
              <a:buSzTx/>
              <a:buFontTx/>
              <a:buNone/>
              <a:tabLst/>
              <a:defRPr/>
            </a:pPr>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7" y="2883582"/>
            <a:ext cx="6247594" cy="249299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SUSTAINABLE FUTURES FOR ENTERPRISE CENTRES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1CFB6FB-91A0-064F-9454-EDC30779F3AD}"/>
              </a:ext>
            </a:extLst>
          </p:cNvPr>
          <p:cNvSpPr>
            <a:spLocks/>
          </p:cNvSpPr>
          <p:nvPr userDrawn="1"/>
        </p:nvSpPr>
        <p:spPr>
          <a:xfrm>
            <a:off x="420393" y="329380"/>
            <a:ext cx="3722174" cy="61029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8" name="Text Placeholder 23">
            <a:extLst>
              <a:ext uri="{FF2B5EF4-FFF2-40B4-BE49-F238E27FC236}">
                <a16:creationId xmlns:a16="http://schemas.microsoft.com/office/drawing/2014/main" id="{9D73C4D1-288F-DA41-9A08-CA23DF1405B1}"/>
              </a:ext>
            </a:extLst>
          </p:cNvPr>
          <p:cNvSpPr>
            <a:spLocks noGrp="1"/>
          </p:cNvSpPr>
          <p:nvPr>
            <p:ph type="body" sz="quarter" idx="16" hasCustomPrompt="1"/>
          </p:nvPr>
        </p:nvSpPr>
        <p:spPr>
          <a:xfrm>
            <a:off x="774354" y="661585"/>
            <a:ext cx="3089893" cy="5502712"/>
          </a:xfrm>
        </p:spPr>
        <p:txBody>
          <a:bodyPr>
            <a:normAutofit/>
          </a:bodyPr>
          <a:lstStyle>
            <a:lvl1pPr marL="0" indent="0" algn="l">
              <a:buNone/>
              <a:defRPr sz="3600" b="1" i="0">
                <a:solidFill>
                  <a:srgbClr val="A2CC3A"/>
                </a:solidFill>
                <a:latin typeface="+mn-lt"/>
              </a:defRPr>
            </a:lvl1pPr>
          </a:lstStyle>
          <a:p>
            <a:pPr lvl="0"/>
            <a:r>
              <a:rPr lang="en-US"/>
              <a:t>Heading</a:t>
            </a:r>
          </a:p>
        </p:txBody>
      </p:sp>
      <p:sp>
        <p:nvSpPr>
          <p:cNvPr id="28" name="Text Box 5">
            <a:extLst>
              <a:ext uri="{FF2B5EF4-FFF2-40B4-BE49-F238E27FC236}">
                <a16:creationId xmlns:a16="http://schemas.microsoft.com/office/drawing/2014/main" id="{296BB96E-518D-2043-9A86-E7B040D760BC}"/>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365A9D36-9920-3748-B466-5224E9C6C770}"/>
              </a:ext>
            </a:extLst>
          </p:cNvPr>
          <p:cNvSpPr/>
          <p:nvPr userDrawn="1"/>
        </p:nvSpPr>
        <p:spPr>
          <a:xfrm>
            <a:off x="7260419" y="62454"/>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4B98F1B9-EACF-6640-9BF7-40C2CBF6B986}"/>
              </a:ext>
            </a:extLst>
          </p:cNvPr>
          <p:cNvSpPr txBox="1"/>
          <p:nvPr userDrawn="1"/>
        </p:nvSpPr>
        <p:spPr>
          <a:xfrm>
            <a:off x="459631" y="64588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1" name="Text Placeholder 17">
            <a:extLst>
              <a:ext uri="{FF2B5EF4-FFF2-40B4-BE49-F238E27FC236}">
                <a16:creationId xmlns:a16="http://schemas.microsoft.com/office/drawing/2014/main" id="{44465B25-AB0F-044E-AE82-1E7506D6021E}"/>
              </a:ext>
            </a:extLst>
          </p:cNvPr>
          <p:cNvSpPr>
            <a:spLocks noGrp="1"/>
          </p:cNvSpPr>
          <p:nvPr>
            <p:ph type="body" sz="quarter" idx="18" hasCustomPrompt="1"/>
          </p:nvPr>
        </p:nvSpPr>
        <p:spPr>
          <a:xfrm>
            <a:off x="4496527" y="661585"/>
            <a:ext cx="7112813" cy="5502731"/>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Tree>
    <p:extLst>
      <p:ext uri="{BB962C8B-B14F-4D97-AF65-F5344CB8AC3E}">
        <p14:creationId xmlns:p14="http://schemas.microsoft.com/office/powerpoint/2010/main" val="4040082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9CF2BA25-1A3A-284B-91FD-CA04E45F188F}"/>
              </a:ext>
            </a:extLst>
          </p:cNvPr>
          <p:cNvSpPr/>
          <p:nvPr userDrawn="1"/>
        </p:nvSpPr>
        <p:spPr>
          <a:xfrm flipH="1">
            <a:off x="29482" y="5365"/>
            <a:ext cx="3864247" cy="6220885"/>
          </a:xfrm>
          <a:custGeom>
            <a:avLst/>
            <a:gdLst>
              <a:gd name="connsiteX0" fmla="*/ 3446638 w 3864247"/>
              <a:gd name="connsiteY0" fmla="*/ 0 h 6220885"/>
              <a:gd name="connsiteX1" fmla="*/ 1642543 w 3864247"/>
              <a:gd name="connsiteY1" fmla="*/ 0 h 6220885"/>
              <a:gd name="connsiteX2" fmla="*/ 1528054 w 3864247"/>
              <a:gd name="connsiteY2" fmla="*/ 71581 h 6220885"/>
              <a:gd name="connsiteX3" fmla="*/ 690756 w 3864247"/>
              <a:gd name="connsiteY3" fmla="*/ 844478 h 6220885"/>
              <a:gd name="connsiteX4" fmla="*/ 404387 w 3864247"/>
              <a:gd name="connsiteY4" fmla="*/ 1282290 h 6220885"/>
              <a:gd name="connsiteX5" fmla="*/ 349083 w 3864247"/>
              <a:gd name="connsiteY5" fmla="*/ 1387777 h 6220885"/>
              <a:gd name="connsiteX6" fmla="*/ 348808 w 3864247"/>
              <a:gd name="connsiteY6" fmla="*/ 1388333 h 6220885"/>
              <a:gd name="connsiteX7" fmla="*/ 340608 w 3864247"/>
              <a:gd name="connsiteY7" fmla="*/ 1404041 h 6220885"/>
              <a:gd name="connsiteX8" fmla="*/ 325188 w 3864247"/>
              <a:gd name="connsiteY8" fmla="*/ 1437121 h 6220885"/>
              <a:gd name="connsiteX9" fmla="*/ 295865 w 3864247"/>
              <a:gd name="connsiteY9" fmla="*/ 1499939 h 6220885"/>
              <a:gd name="connsiteX10" fmla="*/ 241815 w 3864247"/>
              <a:gd name="connsiteY10" fmla="*/ 1625447 h 6220885"/>
              <a:gd name="connsiteX11" fmla="*/ 208888 w 3864247"/>
              <a:gd name="connsiteY11" fmla="*/ 1707026 h 6220885"/>
              <a:gd name="connsiteX12" fmla="*/ 102176 w 3864247"/>
              <a:gd name="connsiteY12" fmla="*/ 2049491 h 6220885"/>
              <a:gd name="connsiteX13" fmla="*/ 100787 w 3864247"/>
              <a:gd name="connsiteY13" fmla="*/ 2054912 h 6220885"/>
              <a:gd name="connsiteX14" fmla="*/ 91339 w 3864247"/>
              <a:gd name="connsiteY14" fmla="*/ 2093273 h 6220885"/>
              <a:gd name="connsiteX15" fmla="*/ 88139 w 3864247"/>
              <a:gd name="connsiteY15" fmla="*/ 2106894 h 6220885"/>
              <a:gd name="connsiteX16" fmla="*/ 80778 w 3864247"/>
              <a:gd name="connsiteY16" fmla="*/ 2139000 h 6220885"/>
              <a:gd name="connsiteX17" fmla="*/ 77443 w 3864247"/>
              <a:gd name="connsiteY17" fmla="*/ 2154010 h 6220885"/>
              <a:gd name="connsiteX18" fmla="*/ 69800 w 3864247"/>
              <a:gd name="connsiteY18" fmla="*/ 2189452 h 6220885"/>
              <a:gd name="connsiteX19" fmla="*/ 67719 w 3864247"/>
              <a:gd name="connsiteY19" fmla="*/ 2199316 h 6220885"/>
              <a:gd name="connsiteX20" fmla="*/ 47012 w 3864247"/>
              <a:gd name="connsiteY20" fmla="*/ 2308841 h 6220885"/>
              <a:gd name="connsiteX21" fmla="*/ 38813 w 3864247"/>
              <a:gd name="connsiteY21" fmla="*/ 2354569 h 6220885"/>
              <a:gd name="connsiteX22" fmla="*/ 35343 w 3864247"/>
              <a:gd name="connsiteY22" fmla="*/ 2380837 h 6220885"/>
              <a:gd name="connsiteX23" fmla="*/ 35202 w 3864247"/>
              <a:gd name="connsiteY23" fmla="*/ 2382086 h 6220885"/>
              <a:gd name="connsiteX24" fmla="*/ 19501 w 3864247"/>
              <a:gd name="connsiteY24" fmla="*/ 2503837 h 6220885"/>
              <a:gd name="connsiteX25" fmla="*/ 16998 w 3864247"/>
              <a:gd name="connsiteY25" fmla="*/ 2523711 h 6220885"/>
              <a:gd name="connsiteX26" fmla="*/ 16307 w 3864247"/>
              <a:gd name="connsiteY26" fmla="*/ 2533441 h 6220885"/>
              <a:gd name="connsiteX27" fmla="*/ 12831 w 3864247"/>
              <a:gd name="connsiteY27" fmla="*/ 2576109 h 6220885"/>
              <a:gd name="connsiteX28" fmla="*/ 10744 w 3864247"/>
              <a:gd name="connsiteY28" fmla="*/ 2602237 h 6220885"/>
              <a:gd name="connsiteX29" fmla="*/ 1994 w 3864247"/>
              <a:gd name="connsiteY29" fmla="*/ 2763743 h 6220885"/>
              <a:gd name="connsiteX30" fmla="*/ 27144 w 3864247"/>
              <a:gd name="connsiteY30" fmla="*/ 3281880 h 6220885"/>
              <a:gd name="connsiteX31" fmla="*/ 360201 w 3864247"/>
              <a:gd name="connsiteY31" fmla="*/ 4358607 h 6220885"/>
              <a:gd name="connsiteX32" fmla="*/ 1039791 w 3864247"/>
              <a:gd name="connsiteY32" fmla="*/ 5266607 h 6220885"/>
              <a:gd name="connsiteX33" fmla="*/ 1448573 w 3864247"/>
              <a:gd name="connsiteY33" fmla="*/ 5599202 h 6220885"/>
              <a:gd name="connsiteX34" fmla="*/ 1654219 w 3864247"/>
              <a:gd name="connsiteY34" fmla="*/ 5732346 h 6220885"/>
              <a:gd name="connsiteX35" fmla="*/ 1755925 w 3864247"/>
              <a:gd name="connsiteY35" fmla="*/ 5789749 h 6220885"/>
              <a:gd name="connsiteX36" fmla="*/ 1805667 w 3864247"/>
              <a:gd name="connsiteY36" fmla="*/ 5817272 h 6220885"/>
              <a:gd name="connsiteX37" fmla="*/ 1855550 w 3864247"/>
              <a:gd name="connsiteY37" fmla="*/ 5842287 h 6220885"/>
              <a:gd name="connsiteX38" fmla="*/ 2382021 w 3864247"/>
              <a:gd name="connsiteY38" fmla="*/ 6057580 h 6220885"/>
              <a:gd name="connsiteX39" fmla="*/ 2475950 w 3864247"/>
              <a:gd name="connsiteY39" fmla="*/ 6085654 h 6220885"/>
              <a:gd name="connsiteX40" fmla="*/ 2519720 w 3864247"/>
              <a:gd name="connsiteY40" fmla="*/ 6097745 h 6220885"/>
              <a:gd name="connsiteX41" fmla="*/ 2568770 w 3864247"/>
              <a:gd name="connsiteY41" fmla="*/ 6111226 h 6220885"/>
              <a:gd name="connsiteX42" fmla="*/ 2570435 w 3864247"/>
              <a:gd name="connsiteY42" fmla="*/ 6111642 h 6220885"/>
              <a:gd name="connsiteX43" fmla="*/ 2570576 w 3864247"/>
              <a:gd name="connsiteY43" fmla="*/ 6111642 h 6220885"/>
              <a:gd name="connsiteX44" fmla="*/ 2578635 w 3864247"/>
              <a:gd name="connsiteY44" fmla="*/ 6113869 h 6220885"/>
              <a:gd name="connsiteX45" fmla="*/ 2610729 w 3864247"/>
              <a:gd name="connsiteY45" fmla="*/ 6121371 h 6220885"/>
              <a:gd name="connsiteX46" fmla="*/ 2709798 w 3864247"/>
              <a:gd name="connsiteY46" fmla="*/ 6143608 h 6220885"/>
              <a:gd name="connsiteX47" fmla="*/ 2714106 w 3864247"/>
              <a:gd name="connsiteY47" fmla="*/ 6144581 h 6220885"/>
              <a:gd name="connsiteX48" fmla="*/ 2765654 w 3864247"/>
              <a:gd name="connsiteY48" fmla="*/ 6155424 h 6220885"/>
              <a:gd name="connsiteX49" fmla="*/ 2783442 w 3864247"/>
              <a:gd name="connsiteY49" fmla="*/ 6158483 h 6220885"/>
              <a:gd name="connsiteX50" fmla="*/ 2786079 w 3864247"/>
              <a:gd name="connsiteY50" fmla="*/ 6158759 h 6220885"/>
              <a:gd name="connsiteX51" fmla="*/ 3275731 w 3864247"/>
              <a:gd name="connsiteY51" fmla="*/ 6216718 h 6220885"/>
              <a:gd name="connsiteX52" fmla="*/ 3388696 w 3864247"/>
              <a:gd name="connsiteY52" fmla="*/ 6219637 h 6220885"/>
              <a:gd name="connsiteX53" fmla="*/ 3446914 w 3864247"/>
              <a:gd name="connsiteY53" fmla="*/ 6220885 h 6220885"/>
              <a:gd name="connsiteX54" fmla="*/ 3506104 w 3864247"/>
              <a:gd name="connsiteY54" fmla="*/ 6219496 h 6220885"/>
              <a:gd name="connsiteX55" fmla="*/ 3627544 w 3864247"/>
              <a:gd name="connsiteY55" fmla="*/ 6216161 h 6220885"/>
              <a:gd name="connsiteX56" fmla="*/ 3752460 w 3864247"/>
              <a:gd name="connsiteY56" fmla="*/ 6206989 h 6220885"/>
              <a:gd name="connsiteX57" fmla="*/ 3864247 w 3864247"/>
              <a:gd name="connsiteY57" fmla="*/ 6193204 h 6220885"/>
              <a:gd name="connsiteX58" fmla="*/ 3864247 w 3864247"/>
              <a:gd name="connsiteY58" fmla="*/ 5689443 h 6220885"/>
              <a:gd name="connsiteX59" fmla="*/ 3707441 w 3864247"/>
              <a:gd name="connsiteY59" fmla="*/ 5708721 h 6220885"/>
              <a:gd name="connsiteX60" fmla="*/ 3601005 w 3864247"/>
              <a:gd name="connsiteY60" fmla="*/ 5716645 h 6220885"/>
              <a:gd name="connsiteX61" fmla="*/ 3497488 w 3864247"/>
              <a:gd name="connsiteY61" fmla="*/ 5719423 h 6220885"/>
              <a:gd name="connsiteX62" fmla="*/ 3446914 w 3864247"/>
              <a:gd name="connsiteY62" fmla="*/ 5720677 h 6220885"/>
              <a:gd name="connsiteX63" fmla="*/ 3397312 w 3864247"/>
              <a:gd name="connsiteY63" fmla="*/ 5719423 h 6220885"/>
              <a:gd name="connsiteX64" fmla="*/ 3300881 w 3864247"/>
              <a:gd name="connsiteY64" fmla="*/ 5717061 h 6220885"/>
              <a:gd name="connsiteX65" fmla="*/ 2818871 w 3864247"/>
              <a:gd name="connsiteY65" fmla="*/ 5654659 h 6220885"/>
              <a:gd name="connsiteX66" fmla="*/ 2752314 w 3864247"/>
              <a:gd name="connsiteY66" fmla="*/ 5639649 h 6220885"/>
              <a:gd name="connsiteX67" fmla="*/ 2733559 w 3864247"/>
              <a:gd name="connsiteY67" fmla="*/ 5635476 h 6220885"/>
              <a:gd name="connsiteX68" fmla="*/ 2700766 w 3864247"/>
              <a:gd name="connsiteY68" fmla="*/ 5627557 h 6220885"/>
              <a:gd name="connsiteX69" fmla="*/ 2697988 w 3864247"/>
              <a:gd name="connsiteY69" fmla="*/ 5626719 h 6220885"/>
              <a:gd name="connsiteX70" fmla="*/ 2620177 w 3864247"/>
              <a:gd name="connsiteY70" fmla="*/ 5605180 h 6220885"/>
              <a:gd name="connsiteX71" fmla="*/ 2540005 w 3864247"/>
              <a:gd name="connsiteY71" fmla="*/ 5581273 h 6220885"/>
              <a:gd name="connsiteX72" fmla="*/ 2537086 w 3864247"/>
              <a:gd name="connsiteY72" fmla="*/ 5580300 h 6220885"/>
              <a:gd name="connsiteX73" fmla="*/ 2479982 w 3864247"/>
              <a:gd name="connsiteY73" fmla="*/ 5561398 h 6220885"/>
              <a:gd name="connsiteX74" fmla="*/ 2477755 w 3864247"/>
              <a:gd name="connsiteY74" fmla="*/ 5560841 h 6220885"/>
              <a:gd name="connsiteX75" fmla="*/ 2092874 w 3864247"/>
              <a:gd name="connsiteY75" fmla="*/ 5398368 h 6220885"/>
              <a:gd name="connsiteX76" fmla="*/ 2050352 w 3864247"/>
              <a:gd name="connsiteY76" fmla="*/ 5377239 h 6220885"/>
              <a:gd name="connsiteX77" fmla="*/ 2008112 w 3864247"/>
              <a:gd name="connsiteY77" fmla="*/ 5353748 h 6220885"/>
              <a:gd name="connsiteX78" fmla="*/ 1921410 w 3864247"/>
              <a:gd name="connsiteY78" fmla="*/ 5304967 h 6220885"/>
              <a:gd name="connsiteX79" fmla="*/ 1746477 w 3864247"/>
              <a:gd name="connsiteY79" fmla="*/ 5191557 h 6220885"/>
              <a:gd name="connsiteX80" fmla="*/ 1398415 w 3864247"/>
              <a:gd name="connsiteY80" fmla="*/ 4908300 h 6220885"/>
              <a:gd name="connsiteX81" fmla="*/ 819839 w 3864247"/>
              <a:gd name="connsiteY81" fmla="*/ 4135396 h 6220885"/>
              <a:gd name="connsiteX82" fmla="*/ 536805 w 3864247"/>
              <a:gd name="connsiteY82" fmla="*/ 3220035 h 6220885"/>
              <a:gd name="connsiteX83" fmla="*/ 515407 w 3864247"/>
              <a:gd name="connsiteY83" fmla="*/ 2778337 h 6220885"/>
              <a:gd name="connsiteX84" fmla="*/ 519849 w 3864247"/>
              <a:gd name="connsiteY84" fmla="*/ 2678266 h 6220885"/>
              <a:gd name="connsiteX85" fmla="*/ 519990 w 3864247"/>
              <a:gd name="connsiteY85" fmla="*/ 2677153 h 6220885"/>
              <a:gd name="connsiteX86" fmla="*/ 522768 w 3864247"/>
              <a:gd name="connsiteY86" fmla="*/ 2640738 h 6220885"/>
              <a:gd name="connsiteX87" fmla="*/ 527351 w 3864247"/>
              <a:gd name="connsiteY87" fmla="*/ 2582087 h 6220885"/>
              <a:gd name="connsiteX88" fmla="*/ 530411 w 3864247"/>
              <a:gd name="connsiteY88" fmla="*/ 2554153 h 6220885"/>
              <a:gd name="connsiteX89" fmla="*/ 540416 w 3864247"/>
              <a:gd name="connsiteY89" fmla="*/ 2477011 h 6220885"/>
              <a:gd name="connsiteX90" fmla="*/ 542918 w 3864247"/>
              <a:gd name="connsiteY90" fmla="*/ 2457277 h 6220885"/>
              <a:gd name="connsiteX91" fmla="*/ 543475 w 3864247"/>
              <a:gd name="connsiteY91" fmla="*/ 2453385 h 6220885"/>
              <a:gd name="connsiteX92" fmla="*/ 554031 w 3864247"/>
              <a:gd name="connsiteY92" fmla="*/ 2388756 h 6220885"/>
              <a:gd name="connsiteX93" fmla="*/ 554863 w 3864247"/>
              <a:gd name="connsiteY93" fmla="*/ 2384313 h 6220885"/>
              <a:gd name="connsiteX94" fmla="*/ 571121 w 3864247"/>
              <a:gd name="connsiteY94" fmla="*/ 2298971 h 6220885"/>
              <a:gd name="connsiteX95" fmla="*/ 573624 w 3864247"/>
              <a:gd name="connsiteY95" fmla="*/ 2287296 h 6220885"/>
              <a:gd name="connsiteX96" fmla="*/ 579321 w 3864247"/>
              <a:gd name="connsiteY96" fmla="*/ 2260892 h 6220885"/>
              <a:gd name="connsiteX97" fmla="*/ 582797 w 3864247"/>
              <a:gd name="connsiteY97" fmla="*/ 2245044 h 6220885"/>
              <a:gd name="connsiteX98" fmla="*/ 588212 w 3864247"/>
              <a:gd name="connsiteY98" fmla="*/ 2221693 h 6220885"/>
              <a:gd name="connsiteX99" fmla="*/ 591828 w 3864247"/>
              <a:gd name="connsiteY99" fmla="*/ 2206548 h 6220885"/>
              <a:gd name="connsiteX100" fmla="*/ 598633 w 3864247"/>
              <a:gd name="connsiteY100" fmla="*/ 2178750 h 6220885"/>
              <a:gd name="connsiteX101" fmla="*/ 600995 w 3864247"/>
              <a:gd name="connsiteY101" fmla="*/ 2169436 h 6220885"/>
              <a:gd name="connsiteX102" fmla="*/ 717711 w 3864247"/>
              <a:gd name="connsiteY102" fmla="*/ 1814189 h 6220885"/>
              <a:gd name="connsiteX103" fmla="*/ 719933 w 3864247"/>
              <a:gd name="connsiteY103" fmla="*/ 1808492 h 6220885"/>
              <a:gd name="connsiteX104" fmla="*/ 765092 w 3864247"/>
              <a:gd name="connsiteY104" fmla="*/ 1703556 h 6220885"/>
              <a:gd name="connsiteX105" fmla="*/ 784544 w 3864247"/>
              <a:gd name="connsiteY105" fmla="*/ 1661580 h 6220885"/>
              <a:gd name="connsiteX106" fmla="*/ 790241 w 3864247"/>
              <a:gd name="connsiteY106" fmla="*/ 1649213 h 6220885"/>
              <a:gd name="connsiteX107" fmla="*/ 857356 w 3864247"/>
              <a:gd name="connsiteY107" fmla="*/ 1518284 h 6220885"/>
              <a:gd name="connsiteX108" fmla="*/ 1101068 w 3864247"/>
              <a:gd name="connsiteY108" fmla="*/ 1145664 h 6220885"/>
              <a:gd name="connsiteX109" fmla="*/ 1814007 w 3864247"/>
              <a:gd name="connsiteY109" fmla="*/ 487425 h 6220885"/>
              <a:gd name="connsiteX110" fmla="*/ 2708825 w 3864247"/>
              <a:gd name="connsiteY110" fmla="*/ 95482 h 6220885"/>
              <a:gd name="connsiteX111" fmla="*/ 3155123 w 3864247"/>
              <a:gd name="connsiteY111" fmla="*/ 18761 h 6220885"/>
              <a:gd name="connsiteX112" fmla="*/ 3365071 w 3864247"/>
              <a:gd name="connsiteY112" fmla="*/ 6811 h 6220885"/>
              <a:gd name="connsiteX113" fmla="*/ 3446638 w 3864247"/>
              <a:gd name="connsiteY113"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864247"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lnTo>
                  <a:pt x="3864247" y="6193204"/>
                </a:lnTo>
                <a:lnTo>
                  <a:pt x="3864247" y="5689443"/>
                </a:lnTo>
                <a:lnTo>
                  <a:pt x="3707441" y="5708721"/>
                </a:ln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720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84BA41"/>
          </a:solidFill>
          <a:ln w="2370" cap="flat">
            <a:solidFill>
              <a:srgbClr val="84BA41"/>
            </a:solid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39649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1"/>
            <a:ext cx="11453646" cy="20722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02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2"/>
            <a:ext cx="11453646" cy="118298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1631093"/>
            <a:ext cx="11041782" cy="4344035"/>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549377"/>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250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quote slide">
    <p:spTree>
      <p:nvGrpSpPr>
        <p:cNvPr id="1" name=""/>
        <p:cNvGrpSpPr/>
        <p:nvPr/>
      </p:nvGrpSpPr>
      <p:grpSpPr>
        <a:xfrm>
          <a:off x="0" y="0"/>
          <a:ext cx="0" cy="0"/>
          <a:chOff x="0" y="0"/>
          <a:chExt cx="0" cy="0"/>
        </a:xfrm>
      </p:grpSpPr>
      <p:sp>
        <p:nvSpPr>
          <p:cNvPr id="15" name="Graphic 4">
            <a:extLst>
              <a:ext uri="{FF2B5EF4-FFF2-40B4-BE49-F238E27FC236}">
                <a16:creationId xmlns:a16="http://schemas.microsoft.com/office/drawing/2014/main" id="{8A9F53ED-30E8-5740-B6D2-5F5096591C92}"/>
              </a:ext>
            </a:extLst>
          </p:cNvPr>
          <p:cNvSpPr/>
          <p:nvPr userDrawn="1"/>
        </p:nvSpPr>
        <p:spPr>
          <a:xfrm flipH="1">
            <a:off x="0"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2161309" y="775855"/>
            <a:ext cx="9646298" cy="3540688"/>
          </a:xfrm>
        </p:spPr>
        <p:txBody>
          <a:bodyPr anchor="ctr">
            <a:normAutofit/>
          </a:bodyPr>
          <a:lstStyle>
            <a:lvl1pPr marL="12700" indent="-12700">
              <a:buNone/>
              <a:tabLst/>
              <a:defRPr sz="36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text here…</a:t>
            </a:r>
            <a:endParaRPr lang="en-US"/>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1" y="0"/>
            <a:ext cx="1355393"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1118293"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0748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98B3AA-F197-3540-8E83-6550CC21E490}"/>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38" y="348108"/>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29079" y="1276454"/>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Phone Preview</a:t>
            </a:r>
          </a:p>
        </p:txBody>
      </p:sp>
      <p:sp>
        <p:nvSpPr>
          <p:cNvPr id="20" name="Text Box 5">
            <a:extLst>
              <a:ext uri="{FF2B5EF4-FFF2-40B4-BE49-F238E27FC236}">
                <a16:creationId xmlns:a16="http://schemas.microsoft.com/office/drawing/2014/main" id="{58950C1E-80BE-9F44-A610-D16612E6E443}"/>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  Point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9CE78E-879F-E141-8DDB-5C4694D3F5F6}"/>
              </a:ext>
            </a:extLst>
          </p:cNvPr>
          <p:cNvSpPr>
            <a:spLocks/>
          </p:cNvSpPr>
          <p:nvPr userDrawn="1"/>
        </p:nvSpPr>
        <p:spPr>
          <a:xfrm flipH="1">
            <a:off x="5099761" y="0"/>
            <a:ext cx="6429235"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Graphic 4">
            <a:extLst>
              <a:ext uri="{FF2B5EF4-FFF2-40B4-BE49-F238E27FC236}">
                <a16:creationId xmlns:a16="http://schemas.microsoft.com/office/drawing/2014/main" id="{6E746D53-FE31-1E4C-89A4-409070EF164F}"/>
              </a:ext>
            </a:extLst>
          </p:cNvPr>
          <p:cNvSpPr/>
          <p:nvPr userDrawn="1"/>
        </p:nvSpPr>
        <p:spPr>
          <a:xfrm>
            <a:off x="4719639" y="703717"/>
            <a:ext cx="904163" cy="85715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009259" y="2066544"/>
            <a:ext cx="4896426" cy="4306547"/>
          </a:xfrm>
        </p:spPr>
        <p:txBody>
          <a:bodyPr>
            <a:noAutofit/>
          </a:bodyPr>
          <a:lstStyle>
            <a:lvl1pPr marL="0" indent="0" algn="l">
              <a:buClr>
                <a:srgbClr val="EA1D76"/>
              </a:buClr>
              <a:buFont typeface="Arial" charset="0"/>
              <a:buNone/>
              <a:defRPr sz="240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980954" y="703717"/>
            <a:ext cx="4921574" cy="857158"/>
          </a:xfrm>
          <a:noFill/>
        </p:spPr>
        <p:txBody>
          <a:bodyPr anchor="ctr">
            <a:normAutofit/>
          </a:bodyPr>
          <a:lstStyle>
            <a:lvl1pPr marL="0" indent="0" algn="l">
              <a:buNone/>
              <a:defRPr sz="3600" i="0">
                <a:solidFill>
                  <a:schemeClr val="bg1"/>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663004" y="703718"/>
            <a:ext cx="3975991" cy="5669374"/>
          </a:xfrm>
          <a:noFill/>
        </p:spPr>
        <p:txBody>
          <a:bodyPr anchor="t">
            <a:normAutofit/>
          </a:bodyPr>
          <a:lstStyle>
            <a:lvl1pPr marL="0" indent="0" algn="l">
              <a:buNone/>
              <a:defRPr sz="3600" i="0">
                <a:solidFill>
                  <a:srgbClr val="0B582E"/>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63877" y="708094"/>
            <a:ext cx="859926" cy="857158"/>
          </a:xfrm>
          <a:noFill/>
        </p:spPr>
        <p:txBody>
          <a:bodyPr anchor="ctr">
            <a:normAutofit/>
          </a:bodyPr>
          <a:lstStyle>
            <a:lvl1pPr marL="0" indent="0" algn="ctr">
              <a:buNone/>
              <a:defRPr sz="4800" b="0" i="0">
                <a:solidFill>
                  <a:schemeClr val="bg1"/>
                </a:solidFill>
                <a:latin typeface="+mn-lt"/>
              </a:defRPr>
            </a:lvl1pPr>
          </a:lstStyle>
          <a:p>
            <a:pPr lvl="0"/>
            <a:r>
              <a:rPr lang="en-US"/>
              <a:t>01</a:t>
            </a:r>
          </a:p>
        </p:txBody>
      </p:sp>
      <p:grpSp>
        <p:nvGrpSpPr>
          <p:cNvPr id="21" name="Group 20">
            <a:extLst>
              <a:ext uri="{FF2B5EF4-FFF2-40B4-BE49-F238E27FC236}">
                <a16:creationId xmlns:a16="http://schemas.microsoft.com/office/drawing/2014/main" id="{8442BBBB-AD96-404B-8B93-553D05305212}"/>
              </a:ext>
            </a:extLst>
          </p:cNvPr>
          <p:cNvGrpSpPr/>
          <p:nvPr userDrawn="1"/>
        </p:nvGrpSpPr>
        <p:grpSpPr>
          <a:xfrm>
            <a:off x="11366451" y="2507673"/>
            <a:ext cx="474200" cy="3865418"/>
            <a:chOff x="1009808" y="380038"/>
            <a:chExt cx="474200" cy="3865418"/>
          </a:xfrm>
        </p:grpSpPr>
        <p:sp>
          <p:nvSpPr>
            <p:cNvPr id="22" name="Graphic 4">
              <a:extLst>
                <a:ext uri="{FF2B5EF4-FFF2-40B4-BE49-F238E27FC236}">
                  <a16:creationId xmlns:a16="http://schemas.microsoft.com/office/drawing/2014/main" id="{FE8C1BEA-CCCE-8341-8FE3-8E09C434F3F8}"/>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116570B1-D7B5-EC4A-8957-8BBE9FA5F60C}"/>
                </a:ext>
              </a:extLst>
            </p:cNvPr>
            <p:cNvSpPr txBox="1"/>
            <p:nvPr userDrawn="1"/>
          </p:nvSpPr>
          <p:spPr>
            <a:xfrm rot="16200000">
              <a:off x="-540329" y="2110848"/>
              <a:ext cx="3574474"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47335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16" name="Text Box 5">
            <a:extLst>
              <a:ext uri="{FF2B5EF4-FFF2-40B4-BE49-F238E27FC236}">
                <a16:creationId xmlns:a16="http://schemas.microsoft.com/office/drawing/2014/main" id="{4F629182-DD26-2841-BFC9-F943A4628F22}"/>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l">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420646" y="508046"/>
            <a:ext cx="4558911" cy="48320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SUSTAINABLE FUTURES FOR ENTERPRISE CENTRES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20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r>
              <a:rPr lang="en" sz="240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8" name="Straight Connector 7"/>
          <p:cNvCxnSpPr/>
          <p:nvPr userDrawn="1"/>
        </p:nvCxnSpPr>
        <p:spPr>
          <a:xfrm flipH="1">
            <a:off x="2" y="5540408"/>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97239">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24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noAutofit/>
          </a:bodyPr>
          <a:lstStyle>
            <a:lvl1pPr algn="ctr">
              <a:buNone/>
              <a:defRPr sz="2400" b="0" i="0" spc="30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noAutofit/>
          </a:bodyPr>
          <a:lstStyle>
            <a:lvl1pPr algn="ctr">
              <a:buNone/>
              <a:defRPr sz="2400" b="0" i="0" spc="30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noAutofit/>
          </a:bodyPr>
          <a:lstStyle>
            <a:lvl1pPr algn="ctr">
              <a:buNone/>
              <a:defRPr sz="24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noAutofit/>
          </a:bodyPr>
          <a:lstStyle>
            <a:lvl1pPr algn="ctr">
              <a:buNone/>
              <a:defRPr sz="2400" b="0" i="0" spc="30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noAutofit/>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3" name="Text Box 5">
            <a:extLst>
              <a:ext uri="{FF2B5EF4-FFF2-40B4-BE49-F238E27FC236}">
                <a16:creationId xmlns:a16="http://schemas.microsoft.com/office/drawing/2014/main" id="{EC934E4F-F833-5E4C-96BD-D901B2F4C889}"/>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57289" y="3807088"/>
            <a:ext cx="5137516"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5137516"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44344" y="3807088"/>
            <a:ext cx="5364829"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0" y="2505507"/>
            <a:ext cx="5364829"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9" name="Text Box 5">
            <a:extLst>
              <a:ext uri="{FF2B5EF4-FFF2-40B4-BE49-F238E27FC236}">
                <a16:creationId xmlns:a16="http://schemas.microsoft.com/office/drawing/2014/main" id="{31DFF6F0-6E2D-E541-820A-2A1DEA1D6EE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908372"/>
            <a:ext cx="12165015" cy="4019461"/>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97026"/>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65673"/>
            <a:ext cx="3049353" cy="582221"/>
          </a:xfrm>
        </p:spPr>
        <p:txBody>
          <a:bodyPr>
            <a:noAutofit/>
          </a:bodyPr>
          <a:lstStyle>
            <a:lvl1pPr marL="0" indent="0" algn="ctr">
              <a:buNone/>
              <a:defRPr sz="44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727302"/>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3000122"/>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68769"/>
            <a:ext cx="3049353" cy="582221"/>
          </a:xfrm>
        </p:spPr>
        <p:txBody>
          <a:bodyPr>
            <a:normAutofit/>
          </a:bodyPr>
          <a:lstStyle>
            <a:lvl1pPr marL="0" indent="0" algn="ctr">
              <a:buNone/>
              <a:defRPr sz="44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730398"/>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83711"/>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52358"/>
            <a:ext cx="3049353" cy="582221"/>
          </a:xfrm>
        </p:spPr>
        <p:txBody>
          <a:bodyPr>
            <a:noAutofit/>
          </a:bodyPr>
          <a:lstStyle>
            <a:lvl1pPr marL="0" indent="0" algn="ctr">
              <a:buNone/>
              <a:defRPr sz="44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713987"/>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86807"/>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55454"/>
            <a:ext cx="3049353" cy="582221"/>
          </a:xfrm>
        </p:spPr>
        <p:txBody>
          <a:bodyPr>
            <a:normAutofit/>
          </a:bodyPr>
          <a:lstStyle>
            <a:lvl1pPr marL="0" indent="0" algn="ctr">
              <a:buNone/>
              <a:defRPr sz="44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717083"/>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1849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Text Box 5">
            <a:extLst>
              <a:ext uri="{FF2B5EF4-FFF2-40B4-BE49-F238E27FC236}">
                <a16:creationId xmlns:a16="http://schemas.microsoft.com/office/drawing/2014/main" id="{AB78E801-7E8F-B24F-A3BA-F5B97FEF63E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64934"/>
            <a:ext cx="2061046" cy="1594432"/>
          </a:xfrm>
        </p:spPr>
        <p:txBody>
          <a:bodyPr/>
          <a:lstStyle>
            <a:lvl1pPr algn="ctr">
              <a:buNone/>
              <a:defRPr sz="20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59"/>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722008"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765107"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1610" y="1785344"/>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6690541"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6737659"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3452905"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6424240"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5575" y="4364934"/>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0837" y="18267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04228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4BA41"/>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63A043"/>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297239"/>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0B582E"/>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4" name="Text Box 5">
            <a:extLst>
              <a:ext uri="{FF2B5EF4-FFF2-40B4-BE49-F238E27FC236}">
                <a16:creationId xmlns:a16="http://schemas.microsoft.com/office/drawing/2014/main" id="{342A636E-D8BC-7B44-95E6-341285E767FD}"/>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84BA41"/>
            </a:solidFill>
            <a:ln>
              <a:solidFill>
                <a:srgbClr val="84BA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63A0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297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4689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0B58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5" name="Text Box 5">
            <a:extLst>
              <a:ext uri="{FF2B5EF4-FFF2-40B4-BE49-F238E27FC236}">
                <a16:creationId xmlns:a16="http://schemas.microsoft.com/office/drawing/2014/main" id="{16D04D6E-DCA2-F341-9C76-EF49831863C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84BA4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63A04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46894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297239"/>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32347"/>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3112E743-1629-E649-B24B-A04CC6402643}"/>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81862727-E465-504F-AD26-A379A6E5F056}"/>
              </a:ext>
            </a:extLst>
          </p:cNvPr>
          <p:cNvSpPr/>
          <p:nvPr userDrawn="1"/>
        </p:nvSpPr>
        <p:spPr>
          <a:xfrm>
            <a:off x="4611801" y="0"/>
            <a:ext cx="7580206" cy="6322104"/>
          </a:xfrm>
          <a:custGeom>
            <a:avLst/>
            <a:gdLst>
              <a:gd name="connsiteX0" fmla="*/ 7579656 w 7580206"/>
              <a:gd name="connsiteY0" fmla="*/ 4244510 h 6322104"/>
              <a:gd name="connsiteX1" fmla="*/ 7580206 w 7580206"/>
              <a:gd name="connsiteY1" fmla="*/ 4244510 h 6322104"/>
              <a:gd name="connsiteX2" fmla="*/ 7579656 w 7580206"/>
              <a:gd name="connsiteY2" fmla="*/ 4245129 h 6322104"/>
              <a:gd name="connsiteX3" fmla="*/ 428443 w 7580206"/>
              <a:gd name="connsiteY3" fmla="*/ 0 h 6322104"/>
              <a:gd name="connsiteX4" fmla="*/ 1196333 w 7580206"/>
              <a:gd name="connsiteY4" fmla="*/ 0 h 6322104"/>
              <a:gd name="connsiteX5" fmla="*/ 1133830 w 7580206"/>
              <a:gd name="connsiteY5" fmla="*/ 103838 h 6322104"/>
              <a:gd name="connsiteX6" fmla="*/ 1045095 w 7580206"/>
              <a:gd name="connsiteY6" fmla="*/ 276953 h 6322104"/>
              <a:gd name="connsiteX7" fmla="*/ 1037562 w 7580206"/>
              <a:gd name="connsiteY7" fmla="*/ 293313 h 6322104"/>
              <a:gd name="connsiteX8" fmla="*/ 1011841 w 7580206"/>
              <a:gd name="connsiteY8" fmla="*/ 348809 h 6322104"/>
              <a:gd name="connsiteX9" fmla="*/ 952128 w 7580206"/>
              <a:gd name="connsiteY9" fmla="*/ 487562 h 6322104"/>
              <a:gd name="connsiteX10" fmla="*/ 949191 w 7580206"/>
              <a:gd name="connsiteY10" fmla="*/ 495095 h 6322104"/>
              <a:gd name="connsiteX11" fmla="*/ 794861 w 7580206"/>
              <a:gd name="connsiteY11" fmla="*/ 964827 h 6322104"/>
              <a:gd name="connsiteX12" fmla="*/ 791738 w 7580206"/>
              <a:gd name="connsiteY12" fmla="*/ 977141 h 6322104"/>
              <a:gd name="connsiteX13" fmla="*/ 782733 w 7580206"/>
              <a:gd name="connsiteY13" fmla="*/ 1013898 h 6322104"/>
              <a:gd name="connsiteX14" fmla="*/ 777959 w 7580206"/>
              <a:gd name="connsiteY14" fmla="*/ 1033932 h 6322104"/>
              <a:gd name="connsiteX15" fmla="*/ 770790 w 7580206"/>
              <a:gd name="connsiteY15" fmla="*/ 1064807 h 6322104"/>
              <a:gd name="connsiteX16" fmla="*/ 766202 w 7580206"/>
              <a:gd name="connsiteY16" fmla="*/ 1085755 h 6322104"/>
              <a:gd name="connsiteX17" fmla="*/ 758670 w 7580206"/>
              <a:gd name="connsiteY17" fmla="*/ 1120675 h 6322104"/>
              <a:gd name="connsiteX18" fmla="*/ 755360 w 7580206"/>
              <a:gd name="connsiteY18" fmla="*/ 1136113 h 6322104"/>
              <a:gd name="connsiteX19" fmla="*/ 733862 w 7580206"/>
              <a:gd name="connsiteY19" fmla="*/ 1248950 h 6322104"/>
              <a:gd name="connsiteX20" fmla="*/ 732762 w 7580206"/>
              <a:gd name="connsiteY20" fmla="*/ 1254833 h 6322104"/>
              <a:gd name="connsiteX21" fmla="*/ 718797 w 7580206"/>
              <a:gd name="connsiteY21" fmla="*/ 1340290 h 6322104"/>
              <a:gd name="connsiteX22" fmla="*/ 718061 w 7580206"/>
              <a:gd name="connsiteY22" fmla="*/ 1345436 h 6322104"/>
              <a:gd name="connsiteX23" fmla="*/ 714759 w 7580206"/>
              <a:gd name="connsiteY23" fmla="*/ 1371529 h 6322104"/>
              <a:gd name="connsiteX24" fmla="*/ 701530 w 7580206"/>
              <a:gd name="connsiteY24" fmla="*/ 1473525 h 6322104"/>
              <a:gd name="connsiteX25" fmla="*/ 697485 w 7580206"/>
              <a:gd name="connsiteY25" fmla="*/ 1510468 h 6322104"/>
              <a:gd name="connsiteX26" fmla="*/ 691424 w 7580206"/>
              <a:gd name="connsiteY26" fmla="*/ 1588020 h 6322104"/>
              <a:gd name="connsiteX27" fmla="*/ 687751 w 7580206"/>
              <a:gd name="connsiteY27" fmla="*/ 1636170 h 6322104"/>
              <a:gd name="connsiteX28" fmla="*/ 687565 w 7580206"/>
              <a:gd name="connsiteY28" fmla="*/ 1637635 h 6322104"/>
              <a:gd name="connsiteX29" fmla="*/ 681683 w 7580206"/>
              <a:gd name="connsiteY29" fmla="*/ 1769955 h 6322104"/>
              <a:gd name="connsiteX30" fmla="*/ 709977 w 7580206"/>
              <a:gd name="connsiteY30" fmla="*/ 2353997 h 6322104"/>
              <a:gd name="connsiteX31" fmla="*/ 1084232 w 7580206"/>
              <a:gd name="connsiteY31" fmla="*/ 3564355 h 6322104"/>
              <a:gd name="connsiteX32" fmla="*/ 1849263 w 7580206"/>
              <a:gd name="connsiteY32" fmla="*/ 4586339 h 6322104"/>
              <a:gd name="connsiteX33" fmla="*/ 2309493 w 7580206"/>
              <a:gd name="connsiteY33" fmla="*/ 4960872 h 6322104"/>
              <a:gd name="connsiteX34" fmla="*/ 2540802 w 7580206"/>
              <a:gd name="connsiteY34" fmla="*/ 5110839 h 6322104"/>
              <a:gd name="connsiteX35" fmla="*/ 2655445 w 7580206"/>
              <a:gd name="connsiteY35" fmla="*/ 5175341 h 6322104"/>
              <a:gd name="connsiteX36" fmla="*/ 2711298 w 7580206"/>
              <a:gd name="connsiteY36" fmla="*/ 5206402 h 6322104"/>
              <a:gd name="connsiteX37" fmla="*/ 2767515 w 7580206"/>
              <a:gd name="connsiteY37" fmla="*/ 5234332 h 6322104"/>
              <a:gd name="connsiteX38" fmla="*/ 3276438 w 7580206"/>
              <a:gd name="connsiteY38" fmla="*/ 5449165 h 6322104"/>
              <a:gd name="connsiteX39" fmla="*/ 3279375 w 7580206"/>
              <a:gd name="connsiteY39" fmla="*/ 5449901 h 6322104"/>
              <a:gd name="connsiteX40" fmla="*/ 3354889 w 7580206"/>
              <a:gd name="connsiteY40" fmla="*/ 5474894 h 6322104"/>
              <a:gd name="connsiteX41" fmla="*/ 3358749 w 7580206"/>
              <a:gd name="connsiteY41" fmla="*/ 5476181 h 6322104"/>
              <a:gd name="connsiteX42" fmla="*/ 3464758 w 7580206"/>
              <a:gd name="connsiteY42" fmla="*/ 5507792 h 6322104"/>
              <a:gd name="connsiteX43" fmla="*/ 3567645 w 7580206"/>
              <a:gd name="connsiteY43" fmla="*/ 5536281 h 6322104"/>
              <a:gd name="connsiteX44" fmla="*/ 3571318 w 7580206"/>
              <a:gd name="connsiteY44" fmla="*/ 5537381 h 6322104"/>
              <a:gd name="connsiteX45" fmla="*/ 3614679 w 7580206"/>
              <a:gd name="connsiteY45" fmla="*/ 5547859 h 6322104"/>
              <a:gd name="connsiteX46" fmla="*/ 3639478 w 7580206"/>
              <a:gd name="connsiteY46" fmla="*/ 5553369 h 6322104"/>
              <a:gd name="connsiteX47" fmla="*/ 3727485 w 7580206"/>
              <a:gd name="connsiteY47" fmla="*/ 5573216 h 6322104"/>
              <a:gd name="connsiteX48" fmla="*/ 4364830 w 7580206"/>
              <a:gd name="connsiteY48" fmla="*/ 5655729 h 6322104"/>
              <a:gd name="connsiteX49" fmla="*/ 4492330 w 7580206"/>
              <a:gd name="connsiteY49" fmla="*/ 5658859 h 6322104"/>
              <a:gd name="connsiteX50" fmla="*/ 4557924 w 7580206"/>
              <a:gd name="connsiteY50" fmla="*/ 5660510 h 6322104"/>
              <a:gd name="connsiteX51" fmla="*/ 4624798 w 7580206"/>
              <a:gd name="connsiteY51" fmla="*/ 5658859 h 6322104"/>
              <a:gd name="connsiteX52" fmla="*/ 4761674 w 7580206"/>
              <a:gd name="connsiteY52" fmla="*/ 5655186 h 6322104"/>
              <a:gd name="connsiteX53" fmla="*/ 4902404 w 7580206"/>
              <a:gd name="connsiteY53" fmla="*/ 5644708 h 6322104"/>
              <a:gd name="connsiteX54" fmla="*/ 5493451 w 7580206"/>
              <a:gd name="connsiteY54" fmla="*/ 5548587 h 6322104"/>
              <a:gd name="connsiteX55" fmla="*/ 6681234 w 7580206"/>
              <a:gd name="connsiteY55" fmla="*/ 5041184 h 6322104"/>
              <a:gd name="connsiteX56" fmla="*/ 7385381 w 7580206"/>
              <a:gd name="connsiteY56" fmla="*/ 4463734 h 6322104"/>
              <a:gd name="connsiteX57" fmla="*/ 7579656 w 7580206"/>
              <a:gd name="connsiteY57" fmla="*/ 4245129 h 6322104"/>
              <a:gd name="connsiteX58" fmla="*/ 7579656 w 7580206"/>
              <a:gd name="connsiteY58" fmla="*/ 5200520 h 6322104"/>
              <a:gd name="connsiteX59" fmla="*/ 7053644 w 7580206"/>
              <a:gd name="connsiteY59" fmla="*/ 5593986 h 6322104"/>
              <a:gd name="connsiteX60" fmla="*/ 5656414 w 7580206"/>
              <a:gd name="connsiteY60" fmla="*/ 6190706 h 6322104"/>
              <a:gd name="connsiteX61" fmla="*/ 4961752 w 7580206"/>
              <a:gd name="connsiteY61" fmla="*/ 6303729 h 6322104"/>
              <a:gd name="connsiteX62" fmla="*/ 4796580 w 7580206"/>
              <a:gd name="connsiteY62" fmla="*/ 6315858 h 6322104"/>
              <a:gd name="connsiteX63" fmla="*/ 4636004 w 7580206"/>
              <a:gd name="connsiteY63" fmla="*/ 6320268 h 6322104"/>
              <a:gd name="connsiteX64" fmla="*/ 4557738 w 7580206"/>
              <a:gd name="connsiteY64" fmla="*/ 6322104 h 6322104"/>
              <a:gd name="connsiteX65" fmla="*/ 4480760 w 7580206"/>
              <a:gd name="connsiteY65" fmla="*/ 6320454 h 6322104"/>
              <a:gd name="connsiteX66" fmla="*/ 4331390 w 7580206"/>
              <a:gd name="connsiteY66" fmla="*/ 6316594 h 6322104"/>
              <a:gd name="connsiteX67" fmla="*/ 3683939 w 7580206"/>
              <a:gd name="connsiteY67" fmla="*/ 6239956 h 6322104"/>
              <a:gd name="connsiteX68" fmla="*/ 3680451 w 7580206"/>
              <a:gd name="connsiteY68" fmla="*/ 6239592 h 6322104"/>
              <a:gd name="connsiteX69" fmla="*/ 3656931 w 7580206"/>
              <a:gd name="connsiteY69" fmla="*/ 6235547 h 6322104"/>
              <a:gd name="connsiteX70" fmla="*/ 3588771 w 7580206"/>
              <a:gd name="connsiteY70" fmla="*/ 6221217 h 6322104"/>
              <a:gd name="connsiteX71" fmla="*/ 3583075 w 7580206"/>
              <a:gd name="connsiteY71" fmla="*/ 6219931 h 6322104"/>
              <a:gd name="connsiteX72" fmla="*/ 3452080 w 7580206"/>
              <a:gd name="connsiteY72" fmla="*/ 6190528 h 6322104"/>
              <a:gd name="connsiteX73" fmla="*/ 3409642 w 7580206"/>
              <a:gd name="connsiteY73" fmla="*/ 6180600 h 6322104"/>
              <a:gd name="connsiteX74" fmla="*/ 3398986 w 7580206"/>
              <a:gd name="connsiteY74" fmla="*/ 6177655 h 6322104"/>
              <a:gd name="connsiteX75" fmla="*/ 3398800 w 7580206"/>
              <a:gd name="connsiteY75" fmla="*/ 6177655 h 6322104"/>
              <a:gd name="connsiteX76" fmla="*/ 3396591 w 7580206"/>
              <a:gd name="connsiteY76" fmla="*/ 6177105 h 6322104"/>
              <a:gd name="connsiteX77" fmla="*/ 3331741 w 7580206"/>
              <a:gd name="connsiteY77" fmla="*/ 6159281 h 6322104"/>
              <a:gd name="connsiteX78" fmla="*/ 3273865 w 7580206"/>
              <a:gd name="connsiteY78" fmla="*/ 6143293 h 6322104"/>
              <a:gd name="connsiteX79" fmla="*/ 3149666 w 7580206"/>
              <a:gd name="connsiteY79" fmla="*/ 6106171 h 6322104"/>
              <a:gd name="connsiteX80" fmla="*/ 2453531 w 7580206"/>
              <a:gd name="connsiteY80" fmla="*/ 5821497 h 6322104"/>
              <a:gd name="connsiteX81" fmla="*/ 2387573 w 7580206"/>
              <a:gd name="connsiteY81" fmla="*/ 5788421 h 6322104"/>
              <a:gd name="connsiteX82" fmla="*/ 2321800 w 7580206"/>
              <a:gd name="connsiteY82" fmla="*/ 5752028 h 6322104"/>
              <a:gd name="connsiteX83" fmla="*/ 2187317 w 7580206"/>
              <a:gd name="connsiteY83" fmla="*/ 5676134 h 6322104"/>
              <a:gd name="connsiteX84" fmla="*/ 1915400 w 7580206"/>
              <a:gd name="connsiteY84" fmla="*/ 5500073 h 6322104"/>
              <a:gd name="connsiteX85" fmla="*/ 1374881 w 7580206"/>
              <a:gd name="connsiteY85" fmla="*/ 5060295 h 6322104"/>
              <a:gd name="connsiteX86" fmla="*/ 476282 w 7580206"/>
              <a:gd name="connsiteY86" fmla="*/ 3859685 h 6322104"/>
              <a:gd name="connsiteX87" fmla="*/ 35891 w 7580206"/>
              <a:gd name="connsiteY87" fmla="*/ 2435967 h 6322104"/>
              <a:gd name="connsiteX88" fmla="*/ 2636 w 7580206"/>
              <a:gd name="connsiteY88" fmla="*/ 1750844 h 6322104"/>
              <a:gd name="connsiteX89" fmla="*/ 14214 w 7580206"/>
              <a:gd name="connsiteY89" fmla="*/ 1537298 h 6322104"/>
              <a:gd name="connsiteX90" fmla="*/ 16966 w 7580206"/>
              <a:gd name="connsiteY90" fmla="*/ 1502741 h 6322104"/>
              <a:gd name="connsiteX91" fmla="*/ 21561 w 7580206"/>
              <a:gd name="connsiteY91" fmla="*/ 1446323 h 6322104"/>
              <a:gd name="connsiteX92" fmla="*/ 22483 w 7580206"/>
              <a:gd name="connsiteY92" fmla="*/ 1433458 h 6322104"/>
              <a:gd name="connsiteX93" fmla="*/ 25785 w 7580206"/>
              <a:gd name="connsiteY93" fmla="*/ 1407178 h 6322104"/>
              <a:gd name="connsiteX94" fmla="*/ 46547 w 7580206"/>
              <a:gd name="connsiteY94" fmla="*/ 1246191 h 6322104"/>
              <a:gd name="connsiteX95" fmla="*/ 46733 w 7580206"/>
              <a:gd name="connsiteY95" fmla="*/ 1244541 h 6322104"/>
              <a:gd name="connsiteX96" fmla="*/ 51328 w 7580206"/>
              <a:gd name="connsiteY96" fmla="*/ 1209806 h 6322104"/>
              <a:gd name="connsiteX97" fmla="*/ 62163 w 7580206"/>
              <a:gd name="connsiteY97" fmla="*/ 1149342 h 6322104"/>
              <a:gd name="connsiteX98" fmla="*/ 89543 w 7580206"/>
              <a:gd name="connsiteY98" fmla="*/ 1004529 h 6322104"/>
              <a:gd name="connsiteX99" fmla="*/ 92294 w 7580206"/>
              <a:gd name="connsiteY99" fmla="*/ 991478 h 6322104"/>
              <a:gd name="connsiteX100" fmla="*/ 102400 w 7580206"/>
              <a:gd name="connsiteY100" fmla="*/ 944615 h 6322104"/>
              <a:gd name="connsiteX101" fmla="*/ 106809 w 7580206"/>
              <a:gd name="connsiteY101" fmla="*/ 924768 h 6322104"/>
              <a:gd name="connsiteX102" fmla="*/ 116551 w 7580206"/>
              <a:gd name="connsiteY102" fmla="*/ 882314 h 6322104"/>
              <a:gd name="connsiteX103" fmla="*/ 120774 w 7580206"/>
              <a:gd name="connsiteY103" fmla="*/ 864304 h 6322104"/>
              <a:gd name="connsiteX104" fmla="*/ 133267 w 7580206"/>
              <a:gd name="connsiteY104" fmla="*/ 813581 h 6322104"/>
              <a:gd name="connsiteX105" fmla="*/ 135104 w 7580206"/>
              <a:gd name="connsiteY105" fmla="*/ 806413 h 6322104"/>
              <a:gd name="connsiteX106" fmla="*/ 276205 w 7580206"/>
              <a:gd name="connsiteY106" fmla="*/ 353591 h 6322104"/>
              <a:gd name="connsiteX107" fmla="*/ 319751 w 7580206"/>
              <a:gd name="connsiteY107" fmla="*/ 245713 h 6322104"/>
              <a:gd name="connsiteX108" fmla="*/ 391220 w 7580206"/>
              <a:gd name="connsiteY108" fmla="*/ 79759 h 63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7580206" h="6322104">
                <a:moveTo>
                  <a:pt x="7579656" y="4244510"/>
                </a:moveTo>
                <a:lnTo>
                  <a:pt x="7580206" y="4244510"/>
                </a:lnTo>
                <a:lnTo>
                  <a:pt x="7579656" y="4245129"/>
                </a:lnTo>
                <a:close/>
                <a:moveTo>
                  <a:pt x="428443" y="0"/>
                </a:moveTo>
                <a:lnTo>
                  <a:pt x="1196333" y="0"/>
                </a:lnTo>
                <a:lnTo>
                  <a:pt x="1133830" y="103838"/>
                </a:lnTo>
                <a:cubicBezTo>
                  <a:pt x="1101684" y="161907"/>
                  <a:pt x="1072467" y="219620"/>
                  <a:pt x="1045095" y="276953"/>
                </a:cubicBezTo>
                <a:cubicBezTo>
                  <a:pt x="1042708" y="282099"/>
                  <a:pt x="1040313" y="287617"/>
                  <a:pt x="1037562" y="293313"/>
                </a:cubicBezTo>
                <a:cubicBezTo>
                  <a:pt x="1030394" y="309301"/>
                  <a:pt x="1021574" y="327861"/>
                  <a:pt x="1011841" y="348809"/>
                </a:cubicBezTo>
                <a:cubicBezTo>
                  <a:pt x="990715" y="395672"/>
                  <a:pt x="971053" y="441985"/>
                  <a:pt x="952128" y="487562"/>
                </a:cubicBezTo>
                <a:cubicBezTo>
                  <a:pt x="951214" y="490135"/>
                  <a:pt x="950106" y="492522"/>
                  <a:pt x="949191" y="495095"/>
                </a:cubicBezTo>
                <a:cubicBezTo>
                  <a:pt x="900135" y="615287"/>
                  <a:pt x="843546" y="774073"/>
                  <a:pt x="794861" y="964827"/>
                </a:cubicBezTo>
                <a:cubicBezTo>
                  <a:pt x="793761" y="969058"/>
                  <a:pt x="792839" y="973103"/>
                  <a:pt x="791738" y="977141"/>
                </a:cubicBezTo>
                <a:cubicBezTo>
                  <a:pt x="788801" y="989277"/>
                  <a:pt x="785678" y="1001584"/>
                  <a:pt x="782733" y="1013898"/>
                </a:cubicBezTo>
                <a:cubicBezTo>
                  <a:pt x="781082" y="1020695"/>
                  <a:pt x="779431" y="1027313"/>
                  <a:pt x="777959" y="1033932"/>
                </a:cubicBezTo>
                <a:cubicBezTo>
                  <a:pt x="775572" y="1044038"/>
                  <a:pt x="773177" y="1054329"/>
                  <a:pt x="770790" y="1064807"/>
                </a:cubicBezTo>
                <a:cubicBezTo>
                  <a:pt x="769326" y="1071976"/>
                  <a:pt x="767667" y="1078772"/>
                  <a:pt x="766202" y="1085755"/>
                </a:cubicBezTo>
                <a:cubicBezTo>
                  <a:pt x="763629" y="1097333"/>
                  <a:pt x="761057" y="1108911"/>
                  <a:pt x="758670" y="1120675"/>
                </a:cubicBezTo>
                <a:cubicBezTo>
                  <a:pt x="757561" y="1125821"/>
                  <a:pt x="756461" y="1130967"/>
                  <a:pt x="755360" y="1136113"/>
                </a:cubicBezTo>
                <a:cubicBezTo>
                  <a:pt x="747828" y="1172863"/>
                  <a:pt x="740481" y="1210356"/>
                  <a:pt x="733862" y="1248950"/>
                </a:cubicBezTo>
                <a:cubicBezTo>
                  <a:pt x="733498" y="1250787"/>
                  <a:pt x="733126" y="1252810"/>
                  <a:pt x="732762" y="1254833"/>
                </a:cubicBezTo>
                <a:cubicBezTo>
                  <a:pt x="727430" y="1284786"/>
                  <a:pt x="722842" y="1313460"/>
                  <a:pt x="718797" y="1340290"/>
                </a:cubicBezTo>
                <a:cubicBezTo>
                  <a:pt x="718433" y="1341940"/>
                  <a:pt x="718247" y="1343591"/>
                  <a:pt x="718061" y="1345436"/>
                </a:cubicBezTo>
                <a:cubicBezTo>
                  <a:pt x="716960" y="1354069"/>
                  <a:pt x="715860" y="1362710"/>
                  <a:pt x="714759" y="1371529"/>
                </a:cubicBezTo>
                <a:cubicBezTo>
                  <a:pt x="710349" y="1404977"/>
                  <a:pt x="705940" y="1439162"/>
                  <a:pt x="701530" y="1473525"/>
                </a:cubicBezTo>
                <a:cubicBezTo>
                  <a:pt x="700058" y="1486575"/>
                  <a:pt x="698585" y="1498890"/>
                  <a:pt x="697485" y="1510468"/>
                </a:cubicBezTo>
                <a:cubicBezTo>
                  <a:pt x="695648" y="1536190"/>
                  <a:pt x="693625" y="1561919"/>
                  <a:pt x="691424" y="1588020"/>
                </a:cubicBezTo>
                <a:cubicBezTo>
                  <a:pt x="689037" y="1619446"/>
                  <a:pt x="687751" y="1636170"/>
                  <a:pt x="687751" y="1636170"/>
                </a:cubicBezTo>
                <a:cubicBezTo>
                  <a:pt x="687751" y="1636720"/>
                  <a:pt x="687565" y="1637084"/>
                  <a:pt x="687565" y="1637635"/>
                </a:cubicBezTo>
                <a:cubicBezTo>
                  <a:pt x="684256" y="1681010"/>
                  <a:pt x="681683" y="1725115"/>
                  <a:pt x="681683" y="1769955"/>
                </a:cubicBezTo>
                <a:cubicBezTo>
                  <a:pt x="674336" y="1956121"/>
                  <a:pt x="684256" y="2152943"/>
                  <a:pt x="709977" y="2353997"/>
                </a:cubicBezTo>
                <a:cubicBezTo>
                  <a:pt x="758112" y="2757018"/>
                  <a:pt x="886906" y="3177136"/>
                  <a:pt x="1084232" y="3564355"/>
                </a:cubicBezTo>
                <a:cubicBezTo>
                  <a:pt x="1279713" y="3953040"/>
                  <a:pt x="1551995" y="4302766"/>
                  <a:pt x="1849263" y="4586339"/>
                </a:cubicBezTo>
                <a:cubicBezTo>
                  <a:pt x="1997346" y="4729316"/>
                  <a:pt x="2154241" y="4853181"/>
                  <a:pt x="2309493" y="4960872"/>
                </a:cubicBezTo>
                <a:cubicBezTo>
                  <a:pt x="2386108" y="5016376"/>
                  <a:pt x="2465660" y="5063054"/>
                  <a:pt x="2540802" y="5110839"/>
                </a:cubicBezTo>
                <a:cubicBezTo>
                  <a:pt x="2579753" y="5132701"/>
                  <a:pt x="2617967" y="5154207"/>
                  <a:pt x="2655445" y="5175341"/>
                </a:cubicBezTo>
                <a:cubicBezTo>
                  <a:pt x="2674370" y="5185818"/>
                  <a:pt x="2692923" y="5196102"/>
                  <a:pt x="2711298" y="5206402"/>
                </a:cubicBezTo>
                <a:cubicBezTo>
                  <a:pt x="2730223" y="5215771"/>
                  <a:pt x="2748962" y="5225141"/>
                  <a:pt x="2767515" y="5234332"/>
                </a:cubicBezTo>
                <a:cubicBezTo>
                  <a:pt x="2953449" y="5328609"/>
                  <a:pt x="3126882" y="5398078"/>
                  <a:pt x="3276438" y="5449165"/>
                </a:cubicBezTo>
                <a:cubicBezTo>
                  <a:pt x="3277360" y="5449351"/>
                  <a:pt x="3278461" y="5449537"/>
                  <a:pt x="3279375" y="5449901"/>
                </a:cubicBezTo>
                <a:cubicBezTo>
                  <a:pt x="3279375" y="5449901"/>
                  <a:pt x="3305655" y="5458720"/>
                  <a:pt x="3354889" y="5474894"/>
                </a:cubicBezTo>
                <a:cubicBezTo>
                  <a:pt x="3356176" y="5475266"/>
                  <a:pt x="3357462" y="5475817"/>
                  <a:pt x="3358749" y="5476181"/>
                </a:cubicBezTo>
                <a:cubicBezTo>
                  <a:pt x="3396041" y="5487945"/>
                  <a:pt x="3431318" y="5498423"/>
                  <a:pt x="3464758" y="5507792"/>
                </a:cubicBezTo>
                <a:cubicBezTo>
                  <a:pt x="3495626" y="5516247"/>
                  <a:pt x="3529981" y="5525617"/>
                  <a:pt x="3567645" y="5536281"/>
                </a:cubicBezTo>
                <a:cubicBezTo>
                  <a:pt x="3568931" y="5536645"/>
                  <a:pt x="3570032" y="5537009"/>
                  <a:pt x="3571318" y="5537381"/>
                </a:cubicBezTo>
                <a:cubicBezTo>
                  <a:pt x="3585284" y="5540869"/>
                  <a:pt x="3599799" y="5544364"/>
                  <a:pt x="3614679" y="5547859"/>
                </a:cubicBezTo>
                <a:cubicBezTo>
                  <a:pt x="3623126" y="5549696"/>
                  <a:pt x="3631581" y="5551532"/>
                  <a:pt x="3639478" y="5553369"/>
                </a:cubicBezTo>
                <a:cubicBezTo>
                  <a:pt x="3673655" y="5561088"/>
                  <a:pt x="3703050" y="5567706"/>
                  <a:pt x="3727485" y="5573216"/>
                </a:cubicBezTo>
                <a:cubicBezTo>
                  <a:pt x="3899081" y="5609237"/>
                  <a:pt x="4114960" y="5643422"/>
                  <a:pt x="4364830" y="5655729"/>
                </a:cubicBezTo>
                <a:cubicBezTo>
                  <a:pt x="4406532" y="5656837"/>
                  <a:pt x="4448970" y="5657751"/>
                  <a:pt x="4492330" y="5658859"/>
                </a:cubicBezTo>
                <a:cubicBezTo>
                  <a:pt x="4514014" y="5659410"/>
                  <a:pt x="4535876" y="5659960"/>
                  <a:pt x="4557924" y="5660510"/>
                </a:cubicBezTo>
                <a:cubicBezTo>
                  <a:pt x="4580150" y="5659960"/>
                  <a:pt x="4602385" y="5659410"/>
                  <a:pt x="4624798" y="5658859"/>
                </a:cubicBezTo>
                <a:cubicBezTo>
                  <a:pt x="4669630" y="5657573"/>
                  <a:pt x="4715378" y="5656465"/>
                  <a:pt x="4761674" y="5655186"/>
                </a:cubicBezTo>
                <a:cubicBezTo>
                  <a:pt x="4807972" y="5651691"/>
                  <a:pt x="4854820" y="5648196"/>
                  <a:pt x="4902404" y="5644708"/>
                </a:cubicBezTo>
                <a:cubicBezTo>
                  <a:pt x="5092196" y="5626698"/>
                  <a:pt x="5291902" y="5599310"/>
                  <a:pt x="5493451" y="5548587"/>
                </a:cubicBezTo>
                <a:cubicBezTo>
                  <a:pt x="5896178" y="5449901"/>
                  <a:pt x="6311584" y="5281746"/>
                  <a:pt x="6681234" y="5041184"/>
                </a:cubicBezTo>
                <a:cubicBezTo>
                  <a:pt x="6940285" y="4874543"/>
                  <a:pt x="7179188" y="4677719"/>
                  <a:pt x="7385381" y="4463734"/>
                </a:cubicBezTo>
                <a:lnTo>
                  <a:pt x="7579656" y="4245129"/>
                </a:lnTo>
                <a:lnTo>
                  <a:pt x="7579656" y="5200520"/>
                </a:lnTo>
                <a:cubicBezTo>
                  <a:pt x="7415406" y="5342396"/>
                  <a:pt x="7239028" y="5474894"/>
                  <a:pt x="7053644" y="5593986"/>
                </a:cubicBezTo>
                <a:cubicBezTo>
                  <a:pt x="6619136" y="5876265"/>
                  <a:pt x="6130610" y="6074746"/>
                  <a:pt x="5656414" y="6190706"/>
                </a:cubicBezTo>
                <a:cubicBezTo>
                  <a:pt x="5419410" y="6249884"/>
                  <a:pt x="5184606" y="6282782"/>
                  <a:pt x="4961752" y="6303729"/>
                </a:cubicBezTo>
                <a:cubicBezTo>
                  <a:pt x="4905899" y="6307775"/>
                  <a:pt x="4850782" y="6311812"/>
                  <a:pt x="4796580" y="6315858"/>
                </a:cubicBezTo>
                <a:cubicBezTo>
                  <a:pt x="4742200" y="6317330"/>
                  <a:pt x="4688734" y="6318803"/>
                  <a:pt x="4636004" y="6320268"/>
                </a:cubicBezTo>
                <a:cubicBezTo>
                  <a:pt x="4609732" y="6320818"/>
                  <a:pt x="4583646" y="6321554"/>
                  <a:pt x="4557738" y="6322104"/>
                </a:cubicBezTo>
                <a:cubicBezTo>
                  <a:pt x="4531830" y="6321554"/>
                  <a:pt x="4506109" y="6321004"/>
                  <a:pt x="4480760" y="6320454"/>
                </a:cubicBezTo>
                <a:cubicBezTo>
                  <a:pt x="4430052" y="6318981"/>
                  <a:pt x="4380260" y="6317881"/>
                  <a:pt x="4331390" y="6316594"/>
                </a:cubicBezTo>
                <a:cubicBezTo>
                  <a:pt x="4085379" y="6304652"/>
                  <a:pt x="3867113" y="6274513"/>
                  <a:pt x="3683939" y="6239956"/>
                </a:cubicBezTo>
                <a:cubicBezTo>
                  <a:pt x="3682838" y="6239778"/>
                  <a:pt x="3681552" y="6239778"/>
                  <a:pt x="3680451" y="6239592"/>
                </a:cubicBezTo>
                <a:cubicBezTo>
                  <a:pt x="3680451" y="6239592"/>
                  <a:pt x="3672547" y="6238305"/>
                  <a:pt x="3656931" y="6235547"/>
                </a:cubicBezTo>
                <a:cubicBezTo>
                  <a:pt x="3641315" y="6233160"/>
                  <a:pt x="3618538" y="6227828"/>
                  <a:pt x="3588771" y="6221217"/>
                </a:cubicBezTo>
                <a:cubicBezTo>
                  <a:pt x="3586934" y="6220845"/>
                  <a:pt x="3584912" y="6220295"/>
                  <a:pt x="3583075" y="6219931"/>
                </a:cubicBezTo>
                <a:cubicBezTo>
                  <a:pt x="3536591" y="6210189"/>
                  <a:pt x="3492867" y="6200262"/>
                  <a:pt x="3452080" y="6190528"/>
                </a:cubicBezTo>
                <a:cubicBezTo>
                  <a:pt x="3438487" y="6187583"/>
                  <a:pt x="3424335" y="6184274"/>
                  <a:pt x="3409642" y="6180600"/>
                </a:cubicBezTo>
                <a:cubicBezTo>
                  <a:pt x="3406333" y="6179678"/>
                  <a:pt x="3402473" y="6178578"/>
                  <a:pt x="3398986" y="6177655"/>
                </a:cubicBezTo>
                <a:cubicBezTo>
                  <a:pt x="3398986" y="6177655"/>
                  <a:pt x="3398800" y="6177655"/>
                  <a:pt x="3398800" y="6177655"/>
                </a:cubicBezTo>
                <a:cubicBezTo>
                  <a:pt x="3398063" y="6177477"/>
                  <a:pt x="3397327" y="6177291"/>
                  <a:pt x="3396591" y="6177105"/>
                </a:cubicBezTo>
                <a:cubicBezTo>
                  <a:pt x="3375837" y="6171409"/>
                  <a:pt x="3354525" y="6165527"/>
                  <a:pt x="3331741" y="6159281"/>
                </a:cubicBezTo>
                <a:cubicBezTo>
                  <a:pt x="3313180" y="6154321"/>
                  <a:pt x="3293712" y="6148989"/>
                  <a:pt x="3273865" y="6143293"/>
                </a:cubicBezTo>
                <a:cubicBezTo>
                  <a:pt x="3224258" y="6129692"/>
                  <a:pt x="3182371" y="6117749"/>
                  <a:pt x="3149666" y="6106171"/>
                </a:cubicBezTo>
                <a:cubicBezTo>
                  <a:pt x="2953263" y="6044235"/>
                  <a:pt x="2713685" y="5953453"/>
                  <a:pt x="2453531" y="5821497"/>
                </a:cubicBezTo>
                <a:cubicBezTo>
                  <a:pt x="2431669" y="5810469"/>
                  <a:pt x="2409807" y="5799449"/>
                  <a:pt x="2387573" y="5788421"/>
                </a:cubicBezTo>
                <a:cubicBezTo>
                  <a:pt x="2365710" y="5776471"/>
                  <a:pt x="2343848" y="5764342"/>
                  <a:pt x="2321800" y="5752028"/>
                </a:cubicBezTo>
                <a:cubicBezTo>
                  <a:pt x="2277889" y="5727221"/>
                  <a:pt x="2233064" y="5701863"/>
                  <a:pt x="2187317" y="5676134"/>
                </a:cubicBezTo>
                <a:cubicBezTo>
                  <a:pt x="2098574" y="5620451"/>
                  <a:pt x="2005429" y="5565133"/>
                  <a:pt x="1915400" y="5500073"/>
                </a:cubicBezTo>
                <a:cubicBezTo>
                  <a:pt x="1732775" y="5373449"/>
                  <a:pt x="1548872" y="5227714"/>
                  <a:pt x="1374881" y="5060295"/>
                </a:cubicBezTo>
                <a:cubicBezTo>
                  <a:pt x="1025806" y="4727657"/>
                  <a:pt x="706490" y="4316739"/>
                  <a:pt x="476282" y="3859685"/>
                </a:cubicBezTo>
                <a:cubicBezTo>
                  <a:pt x="243865" y="3404283"/>
                  <a:pt x="92844" y="2909558"/>
                  <a:pt x="35891" y="2435967"/>
                </a:cubicBezTo>
                <a:cubicBezTo>
                  <a:pt x="5573" y="2199442"/>
                  <a:pt x="-5633" y="1968800"/>
                  <a:pt x="2636" y="1750844"/>
                </a:cubicBezTo>
                <a:cubicBezTo>
                  <a:pt x="3008" y="1678065"/>
                  <a:pt x="8518" y="1606946"/>
                  <a:pt x="14214" y="1537298"/>
                </a:cubicBezTo>
                <a:cubicBezTo>
                  <a:pt x="15129" y="1527006"/>
                  <a:pt x="16051" y="1515614"/>
                  <a:pt x="16966" y="1502741"/>
                </a:cubicBezTo>
                <a:cubicBezTo>
                  <a:pt x="17888" y="1486203"/>
                  <a:pt x="19539" y="1467092"/>
                  <a:pt x="21561" y="1446323"/>
                </a:cubicBezTo>
                <a:cubicBezTo>
                  <a:pt x="21747" y="1442099"/>
                  <a:pt x="22111" y="1437689"/>
                  <a:pt x="22483" y="1433458"/>
                </a:cubicBezTo>
                <a:cubicBezTo>
                  <a:pt x="23584" y="1424639"/>
                  <a:pt x="24684" y="1416005"/>
                  <a:pt x="25785" y="1407178"/>
                </a:cubicBezTo>
                <a:cubicBezTo>
                  <a:pt x="31295" y="1361051"/>
                  <a:pt x="38464" y="1307392"/>
                  <a:pt x="46547" y="1246191"/>
                </a:cubicBezTo>
                <a:cubicBezTo>
                  <a:pt x="46547" y="1245641"/>
                  <a:pt x="46733" y="1245091"/>
                  <a:pt x="46733" y="1244541"/>
                </a:cubicBezTo>
                <a:cubicBezTo>
                  <a:pt x="48383" y="1232963"/>
                  <a:pt x="49856" y="1221198"/>
                  <a:pt x="51328" y="1209806"/>
                </a:cubicBezTo>
                <a:cubicBezTo>
                  <a:pt x="55002" y="1189409"/>
                  <a:pt x="58489" y="1169375"/>
                  <a:pt x="62163" y="1149342"/>
                </a:cubicBezTo>
                <a:cubicBezTo>
                  <a:pt x="69881" y="1103951"/>
                  <a:pt x="79065" y="1055616"/>
                  <a:pt x="89543" y="1004529"/>
                </a:cubicBezTo>
                <a:cubicBezTo>
                  <a:pt x="90457" y="1000119"/>
                  <a:pt x="91379" y="995888"/>
                  <a:pt x="92294" y="991478"/>
                </a:cubicBezTo>
                <a:cubicBezTo>
                  <a:pt x="95603" y="976227"/>
                  <a:pt x="98912" y="960417"/>
                  <a:pt x="102400" y="944615"/>
                </a:cubicBezTo>
                <a:cubicBezTo>
                  <a:pt x="103872" y="937997"/>
                  <a:pt x="105337" y="931386"/>
                  <a:pt x="106809" y="924768"/>
                </a:cubicBezTo>
                <a:cubicBezTo>
                  <a:pt x="109932" y="910803"/>
                  <a:pt x="113242" y="896651"/>
                  <a:pt x="116551" y="882314"/>
                </a:cubicBezTo>
                <a:cubicBezTo>
                  <a:pt x="117829" y="876254"/>
                  <a:pt x="119302" y="870372"/>
                  <a:pt x="120774" y="864304"/>
                </a:cubicBezTo>
                <a:cubicBezTo>
                  <a:pt x="124812" y="847580"/>
                  <a:pt x="128857" y="830677"/>
                  <a:pt x="133267" y="813581"/>
                </a:cubicBezTo>
                <a:cubicBezTo>
                  <a:pt x="133817" y="811194"/>
                  <a:pt x="134554" y="808807"/>
                  <a:pt x="135104" y="806413"/>
                </a:cubicBezTo>
                <a:cubicBezTo>
                  <a:pt x="170381" y="667668"/>
                  <a:pt x="216128" y="515314"/>
                  <a:pt x="276205" y="353591"/>
                </a:cubicBezTo>
                <a:cubicBezTo>
                  <a:pt x="290170" y="318120"/>
                  <a:pt x="304685" y="282099"/>
                  <a:pt x="319751" y="245713"/>
                </a:cubicBezTo>
                <a:cubicBezTo>
                  <a:pt x="345287" y="180289"/>
                  <a:pt x="370086" y="124971"/>
                  <a:pt x="391220" y="79759"/>
                </a:cubicBezTo>
                <a:close/>
              </a:path>
            </a:pathLst>
          </a:custGeom>
          <a:solidFill>
            <a:srgbClr val="F1F2F2"/>
          </a:solidFill>
          <a:ln w="237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F9937D74-76F2-6540-999E-6E3E74DF3CAA}"/>
              </a:ext>
            </a:extLst>
          </p:cNvPr>
          <p:cNvSpPr/>
          <p:nvPr/>
        </p:nvSpPr>
        <p:spPr>
          <a:xfrm rot="10800000">
            <a:off x="0" y="1994564"/>
            <a:ext cx="6550436" cy="269332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0F923373-10C2-7448-9A99-9AD00DAB9853}"/>
              </a:ext>
            </a:extLst>
          </p:cNvPr>
          <p:cNvSpPr/>
          <p:nvPr/>
        </p:nvSpPr>
        <p:spPr>
          <a:xfrm rot="10800000">
            <a:off x="6450993" y="252355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16" name="Group 15">
            <a:extLst>
              <a:ext uri="{FF2B5EF4-FFF2-40B4-BE49-F238E27FC236}">
                <a16:creationId xmlns:a16="http://schemas.microsoft.com/office/drawing/2014/main" id="{BC7DDA0B-9300-C84E-805B-91DFA73C67D2}"/>
              </a:ext>
            </a:extLst>
          </p:cNvPr>
          <p:cNvGrpSpPr/>
          <p:nvPr userDrawn="1"/>
        </p:nvGrpSpPr>
        <p:grpSpPr>
          <a:xfrm>
            <a:off x="213315" y="5642759"/>
            <a:ext cx="2735993" cy="679345"/>
            <a:chOff x="0" y="0"/>
            <a:chExt cx="2301694" cy="571500"/>
          </a:xfrm>
        </p:grpSpPr>
        <p:sp>
          <p:nvSpPr>
            <p:cNvPr id="20" name="Rectangle 19">
              <a:extLst>
                <a:ext uri="{FF2B5EF4-FFF2-40B4-BE49-F238E27FC236}">
                  <a16:creationId xmlns:a16="http://schemas.microsoft.com/office/drawing/2014/main" id="{B71A814C-FB12-F749-A560-BD9642ABF26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a:extLst>
                <a:ext uri="{FF2B5EF4-FFF2-40B4-BE49-F238E27FC236}">
                  <a16:creationId xmlns:a16="http://schemas.microsoft.com/office/drawing/2014/main" id="{5B69F029-B917-2E46-8724-CE05AF7DF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4" name="Text Placeholder 23">
            <a:extLst>
              <a:ext uri="{FF2B5EF4-FFF2-40B4-BE49-F238E27FC236}">
                <a16:creationId xmlns:a16="http://schemas.microsoft.com/office/drawing/2014/main" id="{2546403F-7C8D-8348-8F7B-5E9C8AAE4AC3}"/>
              </a:ext>
            </a:extLst>
          </p:cNvPr>
          <p:cNvSpPr>
            <a:spLocks noGrp="1"/>
          </p:cNvSpPr>
          <p:nvPr>
            <p:ph type="body" sz="quarter" idx="15" hasCustomPrompt="1"/>
          </p:nvPr>
        </p:nvSpPr>
        <p:spPr>
          <a:xfrm>
            <a:off x="585332" y="3366372"/>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25" name="Text Placeholder 23">
            <a:extLst>
              <a:ext uri="{FF2B5EF4-FFF2-40B4-BE49-F238E27FC236}">
                <a16:creationId xmlns:a16="http://schemas.microsoft.com/office/drawing/2014/main" id="{60557D00-020D-BD43-AB3C-5A3B7B04DB1F}"/>
              </a:ext>
            </a:extLst>
          </p:cNvPr>
          <p:cNvSpPr>
            <a:spLocks noGrp="1"/>
          </p:cNvSpPr>
          <p:nvPr>
            <p:ph type="body" sz="quarter" idx="16" hasCustomPrompt="1"/>
          </p:nvPr>
        </p:nvSpPr>
        <p:spPr>
          <a:xfrm>
            <a:off x="585332" y="2747849"/>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pic>
        <p:nvPicPr>
          <p:cNvPr id="26" name="Picture 25" descr="Logo&#10;&#10;Description automatically generated">
            <a:extLst>
              <a:ext uri="{FF2B5EF4-FFF2-40B4-BE49-F238E27FC236}">
                <a16:creationId xmlns:a16="http://schemas.microsoft.com/office/drawing/2014/main" id="{1C6E8B7D-F338-1148-9FC3-1E54738D0EB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49996" y="1700219"/>
            <a:ext cx="5223504" cy="3340878"/>
          </a:xfrm>
          <a:prstGeom prst="rect">
            <a:avLst/>
          </a:prstGeom>
        </p:spPr>
      </p:pic>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a:solidFill>
            <a:schemeClr val="bg1"/>
          </a:solidFill>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rgbClr val="84BA41"/>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rgbClr val="468940"/>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rgbClr val="0B582E"/>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36538" y="1382152"/>
            <a:ext cx="7491958" cy="1805615"/>
            <a:chOff x="7490990" y="4949396"/>
            <a:chExt cx="14519185" cy="3790686"/>
          </a:xfrm>
          <a:solidFill>
            <a:schemeClr val="bg1"/>
          </a:solidFill>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rgbClr val="84BA41"/>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rgbClr val="468940"/>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rgbClr val="0B582E"/>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22510" y="3497962"/>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9827" y="3497962"/>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56257" y="3497962"/>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22510" y="1957367"/>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02548" y="1957367"/>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795443" y="1957367"/>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38252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468940"/>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84BA41"/>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63A043"/>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0B582E"/>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297239"/>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503439" y="1476869"/>
            <a:ext cx="4543828" cy="47520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503635" y="629117"/>
            <a:ext cx="4539968"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400" b="1" i="0">
                <a:solidFill>
                  <a:srgbClr val="46894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400" b="1" i="0">
                <a:solidFill>
                  <a:srgbClr val="84BA41"/>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400" b="1" i="0">
                <a:solidFill>
                  <a:srgbClr val="0B582E"/>
                </a:solidFill>
                <a:latin typeface="+mn-lt"/>
              </a:defRPr>
            </a:lvl1pPr>
          </a:lstStyle>
          <a:p>
            <a:pPr lvl="0"/>
            <a:r>
              <a:rPr lang="en-US"/>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400" b="1" i="0">
                <a:solidFill>
                  <a:srgbClr val="297239"/>
                </a:solidFill>
                <a:latin typeface="+mn-lt"/>
              </a:defRPr>
            </a:lvl1pPr>
          </a:lstStyle>
          <a:p>
            <a:pPr lvl="0"/>
            <a:r>
              <a:rPr lang="en-US"/>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400" b="1" i="0">
                <a:solidFill>
                  <a:srgbClr val="63A043"/>
                </a:solidFill>
                <a:latin typeface="+mn-lt"/>
              </a:defRPr>
            </a:lvl1pPr>
          </a:lstStyle>
          <a:p>
            <a:pPr lvl="0"/>
            <a:r>
              <a:rPr lang="en-US"/>
              <a:t>Title</a:t>
            </a:r>
          </a:p>
        </p:txBody>
      </p:sp>
      <p:sp>
        <p:nvSpPr>
          <p:cNvPr id="68" name="Text Box 5">
            <a:extLst>
              <a:ext uri="{FF2B5EF4-FFF2-40B4-BE49-F238E27FC236}">
                <a16:creationId xmlns:a16="http://schemas.microsoft.com/office/drawing/2014/main" id="{939BE804-14E9-8644-BC46-A448B45AC6B2}"/>
              </a:ext>
            </a:extLst>
          </p:cNvPr>
          <p:cNvSpPr txBox="1"/>
          <p:nvPr userDrawn="1"/>
        </p:nvSpPr>
        <p:spPr>
          <a:xfrm rot="5400000">
            <a:off x="9213167" y="3940260"/>
            <a:ext cx="5357518" cy="22234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1942868" y="276567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783103" y="3635128"/>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33236" y="2120056"/>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1667187" y="3894316"/>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481962" y="5117212"/>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086111" y="1964543"/>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063680" y="3424909"/>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010479" y="4410622"/>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03677" y="2835852"/>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1696604" y="40432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561920" y="5263460"/>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34337" y="2011710"/>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7142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500910" y="2319159"/>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533531" y="3275800"/>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67312" y="1978679"/>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25229" y="3447805"/>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232390" y="4757884"/>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120187" y="1823166"/>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621722" y="2978398"/>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3760907" y="4051294"/>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37753" y="2694475"/>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54646" y="359671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312348" y="4904132"/>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68413" y="187033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 name="Freeform 170">
            <a:extLst>
              <a:ext uri="{FF2B5EF4-FFF2-40B4-BE49-F238E27FC236}">
                <a16:creationId xmlns:a16="http://schemas.microsoft.com/office/drawing/2014/main" id="{F91C81A4-2FCB-F132-B980-39C2297A069A}"/>
              </a:ext>
            </a:extLst>
          </p:cNvPr>
          <p:cNvSpPr>
            <a:spLocks noChangeArrowheads="1"/>
          </p:cNvSpPr>
          <p:nvPr userDrawn="1"/>
        </p:nvSpPr>
        <p:spPr bwMode="auto">
          <a:xfrm>
            <a:off x="1405394" y="3869827"/>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4" name="Freeform 177">
            <a:extLst>
              <a:ext uri="{FF2B5EF4-FFF2-40B4-BE49-F238E27FC236}">
                <a16:creationId xmlns:a16="http://schemas.microsoft.com/office/drawing/2014/main" id="{28CF0564-F3CF-F5DD-43BB-FE9EA63377C5}"/>
              </a:ext>
            </a:extLst>
          </p:cNvPr>
          <p:cNvSpPr>
            <a:spLocks noChangeArrowheads="1"/>
          </p:cNvSpPr>
          <p:nvPr userDrawn="1"/>
        </p:nvSpPr>
        <p:spPr bwMode="auto">
          <a:xfrm>
            <a:off x="2588234" y="3537596"/>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5" name="Text Placeholder 17">
            <a:extLst>
              <a:ext uri="{FF2B5EF4-FFF2-40B4-BE49-F238E27FC236}">
                <a16:creationId xmlns:a16="http://schemas.microsoft.com/office/drawing/2014/main" id="{F63E0703-9E01-BB77-D29F-CF7E287B9988}"/>
              </a:ext>
            </a:extLst>
          </p:cNvPr>
          <p:cNvSpPr>
            <a:spLocks noGrp="1"/>
          </p:cNvSpPr>
          <p:nvPr>
            <p:ph type="body" sz="quarter" idx="40" hasCustomPrompt="1"/>
          </p:nvPr>
        </p:nvSpPr>
        <p:spPr>
          <a:xfrm>
            <a:off x="1480635" y="4637637"/>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 name="Text Placeholder 17">
            <a:extLst>
              <a:ext uri="{FF2B5EF4-FFF2-40B4-BE49-F238E27FC236}">
                <a16:creationId xmlns:a16="http://schemas.microsoft.com/office/drawing/2014/main" id="{BE88C832-7814-3850-A9A7-DAF4215453BB}"/>
              </a:ext>
            </a:extLst>
          </p:cNvPr>
          <p:cNvSpPr>
            <a:spLocks noGrp="1"/>
          </p:cNvSpPr>
          <p:nvPr>
            <p:ph type="body" sz="quarter" idx="41" hasCustomPrompt="1"/>
          </p:nvPr>
        </p:nvSpPr>
        <p:spPr>
          <a:xfrm>
            <a:off x="2623669" y="36501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27607865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3388082"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568330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7978534" y="2614060"/>
            <a:ext cx="2664102" cy="266410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3756958"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605218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8347410" y="2171652"/>
            <a:ext cx="1268168" cy="1268168"/>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3863712"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615893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8454164" y="2278405"/>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4801840"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709879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9529207" y="4752544"/>
            <a:ext cx="879736" cy="879735"/>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067515"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634136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8657967" y="2438423"/>
            <a:ext cx="695250" cy="734798"/>
          </a:xfrm>
        </p:spPr>
        <p:txBody>
          <a:bodyPr/>
          <a:lstStyle>
            <a:lvl1pPr algn="ctr">
              <a:buNone/>
              <a:defRPr sz="4800" b="0"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588133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8212564" y="357570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3626079"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197829"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729956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566705"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66844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673459"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77519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611587"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71505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877262"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95762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749759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4435826"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91280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5354263"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7113943" y="4223142"/>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7181153"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6593066" y="2594824"/>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7549281" y="4270495"/>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9310488"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9377698" y="4288825"/>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8789610" y="4716525"/>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8957418"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6760032" y="4807913"/>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6126530" y="4745592"/>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8242372" y="2789191"/>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Tree>
    <p:extLst>
      <p:ext uri="{BB962C8B-B14F-4D97-AF65-F5344CB8AC3E}">
        <p14:creationId xmlns:p14="http://schemas.microsoft.com/office/powerpoint/2010/main" val="22026889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2" name="Arrow: Pentagon 1">
            <a:extLst>
              <a:ext uri="{FF2B5EF4-FFF2-40B4-BE49-F238E27FC236}">
                <a16:creationId xmlns:a16="http://schemas.microsoft.com/office/drawing/2014/main" id="{FD3DA658-2593-2586-71C7-E4F1FADF077B}"/>
              </a:ext>
            </a:extLst>
          </p:cNvPr>
          <p:cNvSpPr/>
          <p:nvPr userDrawn="1"/>
        </p:nvSpPr>
        <p:spPr>
          <a:xfrm>
            <a:off x="5371070" y="4284355"/>
            <a:ext cx="2141838" cy="198462"/>
          </a:xfrm>
          <a:prstGeom prst="homePlate">
            <a:avLst/>
          </a:prstGeom>
          <a:solidFill>
            <a:srgbClr val="29723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8969130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651016CF-0AC4-C241-8F29-9548D3279A49}"/>
              </a:ext>
            </a:extLst>
          </p:cNvPr>
          <p:cNvSpPr/>
          <p:nvPr userDrawn="1"/>
        </p:nvSpPr>
        <p:spPr>
          <a:xfrm>
            <a:off x="7317419" y="-1"/>
            <a:ext cx="4915108" cy="5108268"/>
          </a:xfrm>
          <a:custGeom>
            <a:avLst/>
            <a:gdLst>
              <a:gd name="connsiteX0" fmla="*/ 175160 w 4915108"/>
              <a:gd name="connsiteY0" fmla="*/ 0 h 5108268"/>
              <a:gd name="connsiteX1" fmla="*/ 813231 w 4915108"/>
              <a:gd name="connsiteY1" fmla="*/ 0 h 5108268"/>
              <a:gd name="connsiteX2" fmla="*/ 811581 w 4915108"/>
              <a:gd name="connsiteY2" fmla="*/ 4227 h 5108268"/>
              <a:gd name="connsiteX3" fmla="*/ 707919 w 4915108"/>
              <a:gd name="connsiteY3" fmla="*/ 336024 h 5108268"/>
              <a:gd name="connsiteX4" fmla="*/ 705136 w 4915108"/>
              <a:gd name="connsiteY4" fmla="*/ 346994 h 5108268"/>
              <a:gd name="connsiteX5" fmla="*/ 697122 w 4915108"/>
              <a:gd name="connsiteY5" fmla="*/ 379739 h 5108268"/>
              <a:gd name="connsiteX6" fmla="*/ 692861 w 4915108"/>
              <a:gd name="connsiteY6" fmla="*/ 397578 h 5108268"/>
              <a:gd name="connsiteX7" fmla="*/ 686483 w 4915108"/>
              <a:gd name="connsiteY7" fmla="*/ 425082 h 5108268"/>
              <a:gd name="connsiteX8" fmla="*/ 682388 w 4915108"/>
              <a:gd name="connsiteY8" fmla="*/ 443750 h 5108268"/>
              <a:gd name="connsiteX9" fmla="*/ 675678 w 4915108"/>
              <a:gd name="connsiteY9" fmla="*/ 474852 h 5108268"/>
              <a:gd name="connsiteX10" fmla="*/ 672731 w 4915108"/>
              <a:gd name="connsiteY10" fmla="*/ 488604 h 5108268"/>
              <a:gd name="connsiteX11" fmla="*/ 653579 w 4915108"/>
              <a:gd name="connsiteY11" fmla="*/ 589129 h 5108268"/>
              <a:gd name="connsiteX12" fmla="*/ 652599 w 4915108"/>
              <a:gd name="connsiteY12" fmla="*/ 594362 h 5108268"/>
              <a:gd name="connsiteX13" fmla="*/ 640166 w 4915108"/>
              <a:gd name="connsiteY13" fmla="*/ 670490 h 5108268"/>
              <a:gd name="connsiteX14" fmla="*/ 639509 w 4915108"/>
              <a:gd name="connsiteY14" fmla="*/ 675074 h 5108268"/>
              <a:gd name="connsiteX15" fmla="*/ 636562 w 4915108"/>
              <a:gd name="connsiteY15" fmla="*/ 698319 h 5108268"/>
              <a:gd name="connsiteX16" fmla="*/ 624777 w 4915108"/>
              <a:gd name="connsiteY16" fmla="*/ 789186 h 5108268"/>
              <a:gd name="connsiteX17" fmla="*/ 621173 w 4915108"/>
              <a:gd name="connsiteY17" fmla="*/ 822089 h 5108268"/>
              <a:gd name="connsiteX18" fmla="*/ 615774 w 4915108"/>
              <a:gd name="connsiteY18" fmla="*/ 891175 h 5108268"/>
              <a:gd name="connsiteX19" fmla="*/ 612502 w 4915108"/>
              <a:gd name="connsiteY19" fmla="*/ 934068 h 5108268"/>
              <a:gd name="connsiteX20" fmla="*/ 612336 w 4915108"/>
              <a:gd name="connsiteY20" fmla="*/ 935380 h 5108268"/>
              <a:gd name="connsiteX21" fmla="*/ 607104 w 4915108"/>
              <a:gd name="connsiteY21" fmla="*/ 1053255 h 5108268"/>
              <a:gd name="connsiteX22" fmla="*/ 632309 w 4915108"/>
              <a:gd name="connsiteY22" fmla="*/ 1573535 h 5108268"/>
              <a:gd name="connsiteX23" fmla="*/ 965698 w 4915108"/>
              <a:gd name="connsiteY23" fmla="*/ 2651749 h 5108268"/>
              <a:gd name="connsiteX24" fmla="*/ 1647208 w 4915108"/>
              <a:gd name="connsiteY24" fmla="*/ 3562160 h 5108268"/>
              <a:gd name="connsiteX25" fmla="*/ 2057194 w 4915108"/>
              <a:gd name="connsiteY25" fmla="*/ 3895811 h 5108268"/>
              <a:gd name="connsiteX26" fmla="*/ 2263250 w 4915108"/>
              <a:gd name="connsiteY26" fmla="*/ 4029399 h 5108268"/>
              <a:gd name="connsiteX27" fmla="*/ 2365377 w 4915108"/>
              <a:gd name="connsiteY27" fmla="*/ 4086859 h 5108268"/>
              <a:gd name="connsiteX28" fmla="*/ 2415133 w 4915108"/>
              <a:gd name="connsiteY28" fmla="*/ 4114529 h 5108268"/>
              <a:gd name="connsiteX29" fmla="*/ 2465219 w 4915108"/>
              <a:gd name="connsiteY29" fmla="*/ 4139417 h 5108268"/>
              <a:gd name="connsiteX30" fmla="*/ 2918575 w 4915108"/>
              <a:gd name="connsiteY30" fmla="*/ 4330796 h 5108268"/>
              <a:gd name="connsiteX31" fmla="*/ 2921198 w 4915108"/>
              <a:gd name="connsiteY31" fmla="*/ 4331452 h 5108268"/>
              <a:gd name="connsiteX32" fmla="*/ 2988461 w 4915108"/>
              <a:gd name="connsiteY32" fmla="*/ 4353716 h 5108268"/>
              <a:gd name="connsiteX33" fmla="*/ 2991899 w 4915108"/>
              <a:gd name="connsiteY33" fmla="*/ 4354862 h 5108268"/>
              <a:gd name="connsiteX34" fmla="*/ 3086335 w 4915108"/>
              <a:gd name="connsiteY34" fmla="*/ 4383023 h 5108268"/>
              <a:gd name="connsiteX35" fmla="*/ 3177990 w 4915108"/>
              <a:gd name="connsiteY35" fmla="*/ 4408394 h 5108268"/>
              <a:gd name="connsiteX36" fmla="*/ 3181262 w 4915108"/>
              <a:gd name="connsiteY36" fmla="*/ 4409381 h 5108268"/>
              <a:gd name="connsiteX37" fmla="*/ 3219889 w 4915108"/>
              <a:gd name="connsiteY37" fmla="*/ 4418708 h 5108268"/>
              <a:gd name="connsiteX38" fmla="*/ 3241981 w 4915108"/>
              <a:gd name="connsiteY38" fmla="*/ 4423623 h 5108268"/>
              <a:gd name="connsiteX39" fmla="*/ 3320379 w 4915108"/>
              <a:gd name="connsiteY39" fmla="*/ 4441304 h 5108268"/>
              <a:gd name="connsiteX40" fmla="*/ 3888144 w 4915108"/>
              <a:gd name="connsiteY40" fmla="*/ 4514808 h 5108268"/>
              <a:gd name="connsiteX41" fmla="*/ 4001731 w 4915108"/>
              <a:gd name="connsiteY41" fmla="*/ 4517590 h 5108268"/>
              <a:gd name="connsiteX42" fmla="*/ 4060158 w 4915108"/>
              <a:gd name="connsiteY42" fmla="*/ 4519068 h 5108268"/>
              <a:gd name="connsiteX43" fmla="*/ 4119730 w 4915108"/>
              <a:gd name="connsiteY43" fmla="*/ 4517590 h 5108268"/>
              <a:gd name="connsiteX44" fmla="*/ 4241664 w 4915108"/>
              <a:gd name="connsiteY44" fmla="*/ 4514318 h 5108268"/>
              <a:gd name="connsiteX45" fmla="*/ 4367036 w 4915108"/>
              <a:gd name="connsiteY45" fmla="*/ 4504984 h 5108268"/>
              <a:gd name="connsiteX46" fmla="*/ 4893551 w 4915108"/>
              <a:gd name="connsiteY46" fmla="*/ 4419364 h 5108268"/>
              <a:gd name="connsiteX47" fmla="*/ 4915108 w 4915108"/>
              <a:gd name="connsiteY47" fmla="*/ 4413178 h 5108268"/>
              <a:gd name="connsiteX48" fmla="*/ 4915108 w 4915108"/>
              <a:gd name="connsiteY48" fmla="*/ 5018934 h 5108268"/>
              <a:gd name="connsiteX49" fmla="*/ 4881045 w 4915108"/>
              <a:gd name="connsiteY49" fmla="*/ 5026562 h 5108268"/>
              <a:gd name="connsiteX50" fmla="*/ 4420064 w 4915108"/>
              <a:gd name="connsiteY50" fmla="*/ 5091899 h 5108268"/>
              <a:gd name="connsiteX51" fmla="*/ 4272925 w 4915108"/>
              <a:gd name="connsiteY51" fmla="*/ 5102704 h 5108268"/>
              <a:gd name="connsiteX52" fmla="*/ 4129879 w 4915108"/>
              <a:gd name="connsiteY52" fmla="*/ 5106632 h 5108268"/>
              <a:gd name="connsiteX53" fmla="*/ 4060158 w 4915108"/>
              <a:gd name="connsiteY53" fmla="*/ 5108268 h 5108268"/>
              <a:gd name="connsiteX54" fmla="*/ 3991583 w 4915108"/>
              <a:gd name="connsiteY54" fmla="*/ 5106798 h 5108268"/>
              <a:gd name="connsiteX55" fmla="*/ 3858520 w 4915108"/>
              <a:gd name="connsiteY55" fmla="*/ 5103360 h 5108268"/>
              <a:gd name="connsiteX56" fmla="*/ 3281753 w 4915108"/>
              <a:gd name="connsiteY56" fmla="*/ 5035089 h 5108268"/>
              <a:gd name="connsiteX57" fmla="*/ 3278647 w 4915108"/>
              <a:gd name="connsiteY57" fmla="*/ 5034764 h 5108268"/>
              <a:gd name="connsiteX58" fmla="*/ 3257693 w 4915108"/>
              <a:gd name="connsiteY58" fmla="*/ 5031160 h 5108268"/>
              <a:gd name="connsiteX59" fmla="*/ 3196975 w 4915108"/>
              <a:gd name="connsiteY59" fmla="*/ 5018388 h 5108268"/>
              <a:gd name="connsiteX60" fmla="*/ 3191901 w 4915108"/>
              <a:gd name="connsiteY60" fmla="*/ 5017242 h 5108268"/>
              <a:gd name="connsiteX61" fmla="*/ 3075207 w 4915108"/>
              <a:gd name="connsiteY61" fmla="*/ 4991049 h 5108268"/>
              <a:gd name="connsiteX62" fmla="*/ 3037402 w 4915108"/>
              <a:gd name="connsiteY62" fmla="*/ 4982213 h 5108268"/>
              <a:gd name="connsiteX63" fmla="*/ 3027909 w 4915108"/>
              <a:gd name="connsiteY63" fmla="*/ 4979589 h 5108268"/>
              <a:gd name="connsiteX64" fmla="*/ 3027743 w 4915108"/>
              <a:gd name="connsiteY64" fmla="*/ 4979589 h 5108268"/>
              <a:gd name="connsiteX65" fmla="*/ 3025783 w 4915108"/>
              <a:gd name="connsiteY65" fmla="*/ 4979099 h 5108268"/>
              <a:gd name="connsiteX66" fmla="*/ 2968005 w 4915108"/>
              <a:gd name="connsiteY66" fmla="*/ 4963220 h 5108268"/>
              <a:gd name="connsiteX67" fmla="*/ 2916448 w 4915108"/>
              <a:gd name="connsiteY67" fmla="*/ 4948978 h 5108268"/>
              <a:gd name="connsiteX68" fmla="*/ 2805809 w 4915108"/>
              <a:gd name="connsiteY68" fmla="*/ 4915909 h 5108268"/>
              <a:gd name="connsiteX69" fmla="*/ 2185673 w 4915108"/>
              <a:gd name="connsiteY69" fmla="*/ 4662314 h 5108268"/>
              <a:gd name="connsiteX70" fmla="*/ 2126915 w 4915108"/>
              <a:gd name="connsiteY70" fmla="*/ 4632848 h 5108268"/>
              <a:gd name="connsiteX71" fmla="*/ 2068323 w 4915108"/>
              <a:gd name="connsiteY71" fmla="*/ 4600428 h 5108268"/>
              <a:gd name="connsiteX72" fmla="*/ 1948522 w 4915108"/>
              <a:gd name="connsiteY72" fmla="*/ 4532813 h 5108268"/>
              <a:gd name="connsiteX73" fmla="*/ 1706290 w 4915108"/>
              <a:gd name="connsiteY73" fmla="*/ 4375981 h 5108268"/>
              <a:gd name="connsiteX74" fmla="*/ 1224781 w 4915108"/>
              <a:gd name="connsiteY74" fmla="*/ 3984214 h 5108268"/>
              <a:gd name="connsiteX75" fmla="*/ 424285 w 4915108"/>
              <a:gd name="connsiteY75" fmla="*/ 2914671 h 5108268"/>
              <a:gd name="connsiteX76" fmla="*/ 31973 w 4915108"/>
              <a:gd name="connsiteY76" fmla="*/ 1646383 h 5108268"/>
              <a:gd name="connsiteX77" fmla="*/ 2349 w 4915108"/>
              <a:gd name="connsiteY77" fmla="*/ 1036064 h 5108268"/>
              <a:gd name="connsiteX78" fmla="*/ 12656 w 4915108"/>
              <a:gd name="connsiteY78" fmla="*/ 845825 h 5108268"/>
              <a:gd name="connsiteX79" fmla="*/ 15114 w 4915108"/>
              <a:gd name="connsiteY79" fmla="*/ 815048 h 5108268"/>
              <a:gd name="connsiteX80" fmla="*/ 19207 w 4915108"/>
              <a:gd name="connsiteY80" fmla="*/ 764788 h 5108268"/>
              <a:gd name="connsiteX81" fmla="*/ 20022 w 4915108"/>
              <a:gd name="connsiteY81" fmla="*/ 753328 h 5108268"/>
              <a:gd name="connsiteX82" fmla="*/ 22971 w 4915108"/>
              <a:gd name="connsiteY82" fmla="*/ 729917 h 5108268"/>
              <a:gd name="connsiteX83" fmla="*/ 41465 w 4915108"/>
              <a:gd name="connsiteY83" fmla="*/ 586506 h 5108268"/>
              <a:gd name="connsiteX84" fmla="*/ 41631 w 4915108"/>
              <a:gd name="connsiteY84" fmla="*/ 585035 h 5108268"/>
              <a:gd name="connsiteX85" fmla="*/ 45718 w 4915108"/>
              <a:gd name="connsiteY85" fmla="*/ 554093 h 5108268"/>
              <a:gd name="connsiteX86" fmla="*/ 55376 w 4915108"/>
              <a:gd name="connsiteY86" fmla="*/ 500230 h 5108268"/>
              <a:gd name="connsiteX87" fmla="*/ 79767 w 4915108"/>
              <a:gd name="connsiteY87" fmla="*/ 371219 h 5108268"/>
              <a:gd name="connsiteX88" fmla="*/ 82218 w 4915108"/>
              <a:gd name="connsiteY88" fmla="*/ 359600 h 5108268"/>
              <a:gd name="connsiteX89" fmla="*/ 91221 w 4915108"/>
              <a:gd name="connsiteY89" fmla="*/ 317853 h 5108268"/>
              <a:gd name="connsiteX90" fmla="*/ 95149 w 4915108"/>
              <a:gd name="connsiteY90" fmla="*/ 300173 h 5108268"/>
              <a:gd name="connsiteX91" fmla="*/ 103820 w 4915108"/>
              <a:gd name="connsiteY91" fmla="*/ 262354 h 5108268"/>
              <a:gd name="connsiteX92" fmla="*/ 107590 w 4915108"/>
              <a:gd name="connsiteY92" fmla="*/ 246310 h 5108268"/>
              <a:gd name="connsiteX93" fmla="*/ 118719 w 4915108"/>
              <a:gd name="connsiteY93" fmla="*/ 201125 h 5108268"/>
              <a:gd name="connsiteX94" fmla="*/ 120354 w 4915108"/>
              <a:gd name="connsiteY94" fmla="*/ 194739 h 5108268"/>
              <a:gd name="connsiteX95" fmla="*/ 174916 w 4915108"/>
              <a:gd name="connsiteY95" fmla="*/ 718 h 51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15108" h="5108268">
                <a:moveTo>
                  <a:pt x="175160" y="0"/>
                </a:moveTo>
                <a:lnTo>
                  <a:pt x="813231" y="0"/>
                </a:lnTo>
                <a:lnTo>
                  <a:pt x="811581" y="4227"/>
                </a:lnTo>
                <a:cubicBezTo>
                  <a:pt x="776934" y="97143"/>
                  <a:pt x="740446" y="208572"/>
                  <a:pt x="707919" y="336024"/>
                </a:cubicBezTo>
                <a:cubicBezTo>
                  <a:pt x="706939" y="339787"/>
                  <a:pt x="706124" y="343390"/>
                  <a:pt x="705136" y="346994"/>
                </a:cubicBezTo>
                <a:cubicBezTo>
                  <a:pt x="702520" y="357798"/>
                  <a:pt x="699738" y="368769"/>
                  <a:pt x="697122" y="379739"/>
                </a:cubicBezTo>
                <a:cubicBezTo>
                  <a:pt x="695644" y="385793"/>
                  <a:pt x="694173" y="391689"/>
                  <a:pt x="692861" y="397578"/>
                </a:cubicBezTo>
                <a:cubicBezTo>
                  <a:pt x="690735" y="406587"/>
                  <a:pt x="688609" y="415755"/>
                  <a:pt x="686483" y="425082"/>
                </a:cubicBezTo>
                <a:cubicBezTo>
                  <a:pt x="685171" y="431468"/>
                  <a:pt x="683693" y="437530"/>
                  <a:pt x="682388" y="443750"/>
                </a:cubicBezTo>
                <a:cubicBezTo>
                  <a:pt x="680096" y="454064"/>
                  <a:pt x="677804" y="464379"/>
                  <a:pt x="675678" y="474852"/>
                </a:cubicBezTo>
                <a:cubicBezTo>
                  <a:pt x="674698" y="479436"/>
                  <a:pt x="673710" y="484020"/>
                  <a:pt x="672731" y="488604"/>
                </a:cubicBezTo>
                <a:cubicBezTo>
                  <a:pt x="666020" y="521348"/>
                  <a:pt x="659475" y="554742"/>
                  <a:pt x="653579" y="589129"/>
                </a:cubicBezTo>
                <a:cubicBezTo>
                  <a:pt x="653255" y="590766"/>
                  <a:pt x="652930" y="592560"/>
                  <a:pt x="652599" y="594362"/>
                </a:cubicBezTo>
                <a:cubicBezTo>
                  <a:pt x="647856" y="621052"/>
                  <a:pt x="643762" y="646589"/>
                  <a:pt x="640166" y="670490"/>
                </a:cubicBezTo>
                <a:cubicBezTo>
                  <a:pt x="639834" y="671967"/>
                  <a:pt x="639669" y="673438"/>
                  <a:pt x="639509" y="675074"/>
                </a:cubicBezTo>
                <a:cubicBezTo>
                  <a:pt x="638529" y="682772"/>
                  <a:pt x="637542" y="690463"/>
                  <a:pt x="636562" y="698319"/>
                </a:cubicBezTo>
                <a:cubicBezTo>
                  <a:pt x="632633" y="728116"/>
                  <a:pt x="628705" y="758568"/>
                  <a:pt x="624777" y="789186"/>
                </a:cubicBezTo>
                <a:cubicBezTo>
                  <a:pt x="623465" y="800805"/>
                  <a:pt x="622160" y="811775"/>
                  <a:pt x="621173" y="822089"/>
                </a:cubicBezTo>
                <a:cubicBezTo>
                  <a:pt x="619537" y="845010"/>
                  <a:pt x="617742" y="867930"/>
                  <a:pt x="615774" y="891175"/>
                </a:cubicBezTo>
                <a:cubicBezTo>
                  <a:pt x="613648" y="919170"/>
                  <a:pt x="612502" y="934068"/>
                  <a:pt x="612502" y="934068"/>
                </a:cubicBezTo>
                <a:cubicBezTo>
                  <a:pt x="612502" y="934558"/>
                  <a:pt x="612336" y="934890"/>
                  <a:pt x="612336" y="935380"/>
                </a:cubicBezTo>
                <a:cubicBezTo>
                  <a:pt x="609396" y="974013"/>
                  <a:pt x="607104" y="1013309"/>
                  <a:pt x="607104" y="1053255"/>
                </a:cubicBezTo>
                <a:cubicBezTo>
                  <a:pt x="600552" y="1219096"/>
                  <a:pt x="609396" y="1394431"/>
                  <a:pt x="632309" y="1573535"/>
                </a:cubicBezTo>
                <a:cubicBezTo>
                  <a:pt x="675188" y="1932558"/>
                  <a:pt x="789922" y="2306803"/>
                  <a:pt x="965698" y="2651749"/>
                </a:cubicBezTo>
                <a:cubicBezTo>
                  <a:pt x="1139837" y="2998006"/>
                  <a:pt x="1382394" y="3309552"/>
                  <a:pt x="1647208" y="3562160"/>
                </a:cubicBezTo>
                <a:cubicBezTo>
                  <a:pt x="1779125" y="3689527"/>
                  <a:pt x="1918898" y="3799870"/>
                  <a:pt x="2057194" y="3895811"/>
                </a:cubicBezTo>
                <a:cubicBezTo>
                  <a:pt x="2125444" y="3945249"/>
                  <a:pt x="2196311" y="3986830"/>
                  <a:pt x="2263250" y="4029399"/>
                </a:cubicBezTo>
                <a:cubicBezTo>
                  <a:pt x="2297948" y="4048881"/>
                  <a:pt x="2331991" y="4068039"/>
                  <a:pt x="2365377" y="4086859"/>
                </a:cubicBezTo>
                <a:cubicBezTo>
                  <a:pt x="2382236" y="4096192"/>
                  <a:pt x="2398771" y="4105361"/>
                  <a:pt x="2415133" y="4114529"/>
                </a:cubicBezTo>
                <a:cubicBezTo>
                  <a:pt x="2431991" y="4122882"/>
                  <a:pt x="2448685" y="4131229"/>
                  <a:pt x="2465219" y="4139417"/>
                </a:cubicBezTo>
                <a:cubicBezTo>
                  <a:pt x="2630847" y="4223401"/>
                  <a:pt x="2785353" y="4285279"/>
                  <a:pt x="2918575" y="4330796"/>
                </a:cubicBezTo>
                <a:cubicBezTo>
                  <a:pt x="2919396" y="4330961"/>
                  <a:pt x="2920377" y="4331120"/>
                  <a:pt x="2921198" y="4331452"/>
                </a:cubicBezTo>
                <a:cubicBezTo>
                  <a:pt x="2921198" y="4331452"/>
                  <a:pt x="2944602" y="4339308"/>
                  <a:pt x="2988461" y="4353716"/>
                </a:cubicBezTo>
                <a:cubicBezTo>
                  <a:pt x="2989607" y="4354041"/>
                  <a:pt x="2990753" y="4354531"/>
                  <a:pt x="2991899" y="4354862"/>
                </a:cubicBezTo>
                <a:cubicBezTo>
                  <a:pt x="3025127" y="4365335"/>
                  <a:pt x="3056546" y="4374669"/>
                  <a:pt x="3086335" y="4383023"/>
                </a:cubicBezTo>
                <a:cubicBezTo>
                  <a:pt x="3113833" y="4390548"/>
                  <a:pt x="3144437" y="4398901"/>
                  <a:pt x="3177990" y="4408394"/>
                </a:cubicBezTo>
                <a:cubicBezTo>
                  <a:pt x="3179136" y="4408725"/>
                  <a:pt x="3180116" y="4409050"/>
                  <a:pt x="3181262" y="4409381"/>
                </a:cubicBezTo>
                <a:cubicBezTo>
                  <a:pt x="3193703" y="4412488"/>
                  <a:pt x="3206633" y="4415601"/>
                  <a:pt x="3219889" y="4418708"/>
                </a:cubicBezTo>
                <a:cubicBezTo>
                  <a:pt x="3227414" y="4420344"/>
                  <a:pt x="3234946" y="4421987"/>
                  <a:pt x="3241981" y="4423623"/>
                </a:cubicBezTo>
                <a:cubicBezTo>
                  <a:pt x="3272426" y="4430493"/>
                  <a:pt x="3298612" y="4436389"/>
                  <a:pt x="3320379" y="4441304"/>
                </a:cubicBezTo>
                <a:cubicBezTo>
                  <a:pt x="3473249" y="4473393"/>
                  <a:pt x="3665553" y="4503838"/>
                  <a:pt x="3888144" y="4514808"/>
                </a:cubicBezTo>
                <a:cubicBezTo>
                  <a:pt x="3925293" y="4515789"/>
                  <a:pt x="3963105" y="4516610"/>
                  <a:pt x="4001731" y="4517590"/>
                </a:cubicBezTo>
                <a:cubicBezTo>
                  <a:pt x="4021041" y="4518081"/>
                  <a:pt x="4040517" y="4518571"/>
                  <a:pt x="4060158" y="4519068"/>
                </a:cubicBezTo>
                <a:cubicBezTo>
                  <a:pt x="4079957" y="4518571"/>
                  <a:pt x="4099765" y="4518081"/>
                  <a:pt x="4119730" y="4517590"/>
                </a:cubicBezTo>
                <a:cubicBezTo>
                  <a:pt x="4159668" y="4516444"/>
                  <a:pt x="4200421" y="4515464"/>
                  <a:pt x="4241664" y="4514318"/>
                </a:cubicBezTo>
                <a:cubicBezTo>
                  <a:pt x="4282914" y="4511204"/>
                  <a:pt x="4324641" y="4508098"/>
                  <a:pt x="4367036" y="4504984"/>
                </a:cubicBezTo>
                <a:cubicBezTo>
                  <a:pt x="4536102" y="4488940"/>
                  <a:pt x="4714011" y="4464549"/>
                  <a:pt x="4893551" y="4419364"/>
                </a:cubicBezTo>
                <a:lnTo>
                  <a:pt x="4915108" y="4413178"/>
                </a:lnTo>
                <a:lnTo>
                  <a:pt x="4915108" y="5018934"/>
                </a:lnTo>
                <a:lnTo>
                  <a:pt x="4881045" y="5026562"/>
                </a:lnTo>
                <a:cubicBezTo>
                  <a:pt x="4723841" y="5057918"/>
                  <a:pt x="4568962" y="5077899"/>
                  <a:pt x="4420064" y="5091899"/>
                </a:cubicBezTo>
                <a:cubicBezTo>
                  <a:pt x="4370309" y="5095503"/>
                  <a:pt x="4321209" y="5099100"/>
                  <a:pt x="4272925" y="5102704"/>
                </a:cubicBezTo>
                <a:cubicBezTo>
                  <a:pt x="4224481" y="5104016"/>
                  <a:pt x="4176852" y="5105320"/>
                  <a:pt x="4129879" y="5106632"/>
                </a:cubicBezTo>
                <a:cubicBezTo>
                  <a:pt x="4106475" y="5107122"/>
                  <a:pt x="4083237" y="5107778"/>
                  <a:pt x="4060158" y="5108268"/>
                </a:cubicBezTo>
                <a:cubicBezTo>
                  <a:pt x="4037079" y="5107778"/>
                  <a:pt x="4014165" y="5107288"/>
                  <a:pt x="3991583" y="5106798"/>
                </a:cubicBezTo>
                <a:cubicBezTo>
                  <a:pt x="3946411" y="5105486"/>
                  <a:pt x="3902055" y="5104506"/>
                  <a:pt x="3858520" y="5103360"/>
                </a:cubicBezTo>
                <a:cubicBezTo>
                  <a:pt x="3639367" y="5092714"/>
                  <a:pt x="3444930" y="5065865"/>
                  <a:pt x="3281753" y="5035089"/>
                </a:cubicBezTo>
                <a:cubicBezTo>
                  <a:pt x="3280773" y="5034923"/>
                  <a:pt x="3279627" y="5034923"/>
                  <a:pt x="3278647" y="5034764"/>
                </a:cubicBezTo>
                <a:cubicBezTo>
                  <a:pt x="3278647" y="5034764"/>
                  <a:pt x="3271611" y="5033618"/>
                  <a:pt x="3257693" y="5031160"/>
                </a:cubicBezTo>
                <a:cubicBezTo>
                  <a:pt x="3243783" y="5029034"/>
                  <a:pt x="3223493" y="5024284"/>
                  <a:pt x="3196975" y="5018388"/>
                </a:cubicBezTo>
                <a:cubicBezTo>
                  <a:pt x="3195339" y="5018064"/>
                  <a:pt x="3193537" y="5017574"/>
                  <a:pt x="3191901" y="5017242"/>
                </a:cubicBezTo>
                <a:cubicBezTo>
                  <a:pt x="3150492" y="5008571"/>
                  <a:pt x="3111541" y="4999728"/>
                  <a:pt x="3075207" y="4991049"/>
                </a:cubicBezTo>
                <a:cubicBezTo>
                  <a:pt x="3063097" y="4988433"/>
                  <a:pt x="3050491" y="4985485"/>
                  <a:pt x="3037402" y="4982213"/>
                </a:cubicBezTo>
                <a:cubicBezTo>
                  <a:pt x="3034454" y="4981391"/>
                  <a:pt x="3031016" y="4980411"/>
                  <a:pt x="3027909" y="4979589"/>
                </a:cubicBezTo>
                <a:cubicBezTo>
                  <a:pt x="3027909" y="4979589"/>
                  <a:pt x="3027743" y="4979589"/>
                  <a:pt x="3027743" y="4979589"/>
                </a:cubicBezTo>
                <a:cubicBezTo>
                  <a:pt x="3027088" y="4979424"/>
                  <a:pt x="3026432" y="4979265"/>
                  <a:pt x="3025783" y="4979099"/>
                </a:cubicBezTo>
                <a:cubicBezTo>
                  <a:pt x="3007288" y="4974025"/>
                  <a:pt x="2988303" y="4968785"/>
                  <a:pt x="2968005" y="4963220"/>
                </a:cubicBezTo>
                <a:cubicBezTo>
                  <a:pt x="2951471" y="4958802"/>
                  <a:pt x="2934122" y="4954052"/>
                  <a:pt x="2916448" y="4948978"/>
                </a:cubicBezTo>
                <a:cubicBezTo>
                  <a:pt x="2872257" y="4936862"/>
                  <a:pt x="2834943" y="4926223"/>
                  <a:pt x="2805809" y="4915909"/>
                </a:cubicBezTo>
                <a:cubicBezTo>
                  <a:pt x="2630847" y="4860734"/>
                  <a:pt x="2417425" y="4779864"/>
                  <a:pt x="2185673" y="4662314"/>
                </a:cubicBezTo>
                <a:cubicBezTo>
                  <a:pt x="2166197" y="4652490"/>
                  <a:pt x="2146721" y="4642673"/>
                  <a:pt x="2126915" y="4632848"/>
                </a:cubicBezTo>
                <a:cubicBezTo>
                  <a:pt x="2107439" y="4622203"/>
                  <a:pt x="2087964" y="4611399"/>
                  <a:pt x="2068323" y="4600428"/>
                </a:cubicBezTo>
                <a:cubicBezTo>
                  <a:pt x="2029206" y="4578330"/>
                  <a:pt x="1989275" y="4555734"/>
                  <a:pt x="1948522" y="4532813"/>
                </a:cubicBezTo>
                <a:cubicBezTo>
                  <a:pt x="1869467" y="4483210"/>
                  <a:pt x="1786491" y="4433938"/>
                  <a:pt x="1706290" y="4375981"/>
                </a:cubicBezTo>
                <a:cubicBezTo>
                  <a:pt x="1543603" y="4263180"/>
                  <a:pt x="1379777" y="4133355"/>
                  <a:pt x="1224781" y="3984214"/>
                </a:cubicBezTo>
                <a:cubicBezTo>
                  <a:pt x="913816" y="3687891"/>
                  <a:pt x="629361" y="3321827"/>
                  <a:pt x="424285" y="2914671"/>
                </a:cubicBezTo>
                <a:cubicBezTo>
                  <a:pt x="217242" y="2508993"/>
                  <a:pt x="82709" y="2068278"/>
                  <a:pt x="31973" y="1646383"/>
                </a:cubicBezTo>
                <a:cubicBezTo>
                  <a:pt x="4965" y="1435688"/>
                  <a:pt x="-5018" y="1230225"/>
                  <a:pt x="2349" y="1036064"/>
                </a:cubicBezTo>
                <a:cubicBezTo>
                  <a:pt x="2673" y="971231"/>
                  <a:pt x="7588" y="907875"/>
                  <a:pt x="12656" y="845825"/>
                </a:cubicBezTo>
                <a:cubicBezTo>
                  <a:pt x="13477" y="836663"/>
                  <a:pt x="14299" y="826508"/>
                  <a:pt x="15114" y="815048"/>
                </a:cubicBezTo>
                <a:cubicBezTo>
                  <a:pt x="15935" y="800315"/>
                  <a:pt x="17406" y="783290"/>
                  <a:pt x="19207" y="764788"/>
                </a:cubicBezTo>
                <a:cubicBezTo>
                  <a:pt x="19374" y="761026"/>
                  <a:pt x="19698" y="757098"/>
                  <a:pt x="20022" y="753328"/>
                </a:cubicBezTo>
                <a:cubicBezTo>
                  <a:pt x="21009" y="745472"/>
                  <a:pt x="21990" y="737774"/>
                  <a:pt x="22971" y="729917"/>
                </a:cubicBezTo>
                <a:cubicBezTo>
                  <a:pt x="27879" y="688826"/>
                  <a:pt x="34265" y="641025"/>
                  <a:pt x="41465" y="586506"/>
                </a:cubicBezTo>
                <a:cubicBezTo>
                  <a:pt x="41465" y="586016"/>
                  <a:pt x="41631" y="585526"/>
                  <a:pt x="41631" y="585035"/>
                </a:cubicBezTo>
                <a:cubicBezTo>
                  <a:pt x="43102" y="574721"/>
                  <a:pt x="44413" y="564241"/>
                  <a:pt x="45718" y="554093"/>
                </a:cubicBezTo>
                <a:cubicBezTo>
                  <a:pt x="48997" y="535922"/>
                  <a:pt x="52104" y="518076"/>
                  <a:pt x="55376" y="500230"/>
                </a:cubicBezTo>
                <a:cubicBezTo>
                  <a:pt x="62253" y="459794"/>
                  <a:pt x="70433" y="416736"/>
                  <a:pt x="79767" y="371219"/>
                </a:cubicBezTo>
                <a:cubicBezTo>
                  <a:pt x="80582" y="367291"/>
                  <a:pt x="81404" y="363529"/>
                  <a:pt x="82218" y="359600"/>
                </a:cubicBezTo>
                <a:cubicBezTo>
                  <a:pt x="85166" y="346007"/>
                  <a:pt x="88114" y="331930"/>
                  <a:pt x="91221" y="317853"/>
                </a:cubicBezTo>
                <a:cubicBezTo>
                  <a:pt x="92533" y="311958"/>
                  <a:pt x="93838" y="306062"/>
                  <a:pt x="95149" y="300173"/>
                </a:cubicBezTo>
                <a:cubicBezTo>
                  <a:pt x="97931" y="287732"/>
                  <a:pt x="100879" y="275126"/>
                  <a:pt x="103820" y="262354"/>
                </a:cubicBezTo>
                <a:cubicBezTo>
                  <a:pt x="104966" y="256949"/>
                  <a:pt x="106278" y="251709"/>
                  <a:pt x="107590" y="246310"/>
                </a:cubicBezTo>
                <a:cubicBezTo>
                  <a:pt x="111187" y="231412"/>
                  <a:pt x="114790" y="216348"/>
                  <a:pt x="118719" y="201125"/>
                </a:cubicBezTo>
                <a:cubicBezTo>
                  <a:pt x="119209" y="198998"/>
                  <a:pt x="119864" y="196865"/>
                  <a:pt x="120354" y="194739"/>
                </a:cubicBezTo>
                <a:cubicBezTo>
                  <a:pt x="136064" y="132936"/>
                  <a:pt x="154109" y="68107"/>
                  <a:pt x="174916" y="718"/>
                </a:cubicBezTo>
                <a:close/>
              </a:path>
            </a:pathLst>
          </a:custGeom>
          <a:solidFill>
            <a:srgbClr val="F1F2F2"/>
          </a:solidFill>
          <a:ln w="2370" cap="flat">
            <a:noFill/>
            <a:prstDash val="solid"/>
            <a:miter/>
          </a:ln>
        </p:spPr>
        <p:txBody>
          <a:bodyPr rtlCol="0" anchor="ctr"/>
          <a:lstStyle/>
          <a:p>
            <a:endParaRPr lang="en-US"/>
          </a:p>
        </p:txBody>
      </p:sp>
      <p:sp>
        <p:nvSpPr>
          <p:cNvPr id="38" name="Rectangle 37">
            <a:extLst>
              <a:ext uri="{FF2B5EF4-FFF2-40B4-BE49-F238E27FC236}">
                <a16:creationId xmlns:a16="http://schemas.microsoft.com/office/drawing/2014/main" id="{3EDB9E4C-0327-3F45-BFEA-E05F3783E3E1}"/>
              </a:ext>
            </a:extLst>
          </p:cNvPr>
          <p:cNvSpPr/>
          <p:nvPr userDrawn="1"/>
        </p:nvSpPr>
        <p:spPr>
          <a:xfrm>
            <a:off x="-51190" y="0"/>
            <a:ext cx="5789381"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55BDAFCC-9B0E-9045-BF1B-7D98BAFB9DC1}"/>
              </a:ext>
            </a:extLst>
          </p:cNvPr>
          <p:cNvGrpSpPr/>
          <p:nvPr userDrawn="1"/>
        </p:nvGrpSpPr>
        <p:grpSpPr>
          <a:xfrm>
            <a:off x="-51190" y="5606897"/>
            <a:ext cx="2735993" cy="679345"/>
            <a:chOff x="0" y="0"/>
            <a:chExt cx="2301694" cy="571500"/>
          </a:xfrm>
        </p:grpSpPr>
        <p:sp>
          <p:nvSpPr>
            <p:cNvPr id="45" name="Rectangle 44">
              <a:extLst>
                <a:ext uri="{FF2B5EF4-FFF2-40B4-BE49-F238E27FC236}">
                  <a16:creationId xmlns:a16="http://schemas.microsoft.com/office/drawing/2014/main" id="{30157479-FF37-1947-B9ED-83EEB4380C9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6" name="Picture 45">
              <a:extLst>
                <a:ext uri="{FF2B5EF4-FFF2-40B4-BE49-F238E27FC236}">
                  <a16:creationId xmlns:a16="http://schemas.microsoft.com/office/drawing/2014/main" id="{839F1076-7995-834E-949E-85EF3516F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2380" y="2060679"/>
            <a:ext cx="3195486" cy="731140"/>
          </a:xfrm>
        </p:spPr>
        <p:txBody>
          <a:bodyPr anchor="t">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2380" y="1251103"/>
            <a:ext cx="3195485" cy="837258"/>
          </a:xfrm>
        </p:spPr>
        <p:txBody>
          <a:bodyPr anchor="b">
            <a:normAutofit/>
          </a:bodyPr>
          <a:lstStyle>
            <a:lvl1pPr marL="0" indent="0" algn="l">
              <a:buNone/>
              <a:defRPr sz="5000" baseline="0">
                <a:solidFill>
                  <a:schemeClr val="bg1"/>
                </a:solidFill>
                <a:latin typeface="+mn-lt"/>
              </a:defRPr>
            </a:lvl1pPr>
          </a:lstStyle>
          <a:p>
            <a:pPr lvl="0"/>
            <a:r>
              <a:rPr lang="en-US"/>
              <a:t>Thank You</a:t>
            </a:r>
          </a:p>
        </p:txBody>
      </p:sp>
      <p:pic>
        <p:nvPicPr>
          <p:cNvPr id="26" name="Picture 25" descr="Logo&#10;&#10;Description automatically generated">
            <a:extLst>
              <a:ext uri="{FF2B5EF4-FFF2-40B4-BE49-F238E27FC236}">
                <a16:creationId xmlns:a16="http://schemas.microsoft.com/office/drawing/2014/main" id="{DA298D7D-E7E5-5F4B-B7DE-BBFA6F7AD171}"/>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15733" y="377669"/>
            <a:ext cx="5349375" cy="3421383"/>
          </a:xfrm>
          <a:prstGeom prst="rect">
            <a:avLst/>
          </a:prstGeom>
        </p:spPr>
      </p:pic>
      <p:sp>
        <p:nvSpPr>
          <p:cNvPr id="28" name="Graphic 4">
            <a:extLst>
              <a:ext uri="{FF2B5EF4-FFF2-40B4-BE49-F238E27FC236}">
                <a16:creationId xmlns:a16="http://schemas.microsoft.com/office/drawing/2014/main" id="{976D0CA1-7F04-A341-AE03-226791F3CB5D}"/>
              </a:ext>
            </a:extLst>
          </p:cNvPr>
          <p:cNvSpPr/>
          <p:nvPr userDrawn="1"/>
        </p:nvSpPr>
        <p:spPr>
          <a:xfrm rot="10800000">
            <a:off x="5620273" y="721856"/>
            <a:ext cx="223936" cy="2707143"/>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696CBF63-4139-6D40-BA8F-228660C8CF21}"/>
              </a:ext>
            </a:extLst>
          </p:cNvPr>
          <p:cNvGrpSpPr/>
          <p:nvPr userDrawn="1"/>
        </p:nvGrpSpPr>
        <p:grpSpPr>
          <a:xfrm>
            <a:off x="10388241" y="5904234"/>
            <a:ext cx="1170294" cy="274486"/>
            <a:chOff x="3244859" y="9797084"/>
            <a:chExt cx="1936438" cy="454180"/>
          </a:xfrm>
          <a:noFill/>
        </p:grpSpPr>
        <p:sp>
          <p:nvSpPr>
            <p:cNvPr id="36" name="Freeform 5">
              <a:extLst>
                <a:ext uri="{FF2B5EF4-FFF2-40B4-BE49-F238E27FC236}">
                  <a16:creationId xmlns:a16="http://schemas.microsoft.com/office/drawing/2014/main" id="{2D814EA2-2B57-A54D-83B7-1DBA034A470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37" name="Freeform 9">
              <a:extLst>
                <a:ext uri="{FF2B5EF4-FFF2-40B4-BE49-F238E27FC236}">
                  <a16:creationId xmlns:a16="http://schemas.microsoft.com/office/drawing/2014/main" id="{A23663E0-8917-BA4E-A74C-4398E4C58AC4}"/>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41" name="Freeform 13">
              <a:extLst>
                <a:ext uri="{FF2B5EF4-FFF2-40B4-BE49-F238E27FC236}">
                  <a16:creationId xmlns:a16="http://schemas.microsoft.com/office/drawing/2014/main" id="{0B0BE270-C316-9341-9048-975CBAB88661}"/>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 6 point">
    <p:spTree>
      <p:nvGrpSpPr>
        <p:cNvPr id="1" name=""/>
        <p:cNvGrpSpPr/>
        <p:nvPr/>
      </p:nvGrpSpPr>
      <p:grpSpPr>
        <a:xfrm>
          <a:off x="0" y="0"/>
          <a:ext cx="0" cy="0"/>
          <a:chOff x="0" y="0"/>
          <a:chExt cx="0" cy="0"/>
        </a:xfrm>
      </p:grpSpPr>
      <p:sp>
        <p:nvSpPr>
          <p:cNvPr id="23" name="Graphic 4">
            <a:extLst>
              <a:ext uri="{FF2B5EF4-FFF2-40B4-BE49-F238E27FC236}">
                <a16:creationId xmlns:a16="http://schemas.microsoft.com/office/drawing/2014/main" id="{EAE96F69-2668-9045-92FA-83378C034FBC}"/>
              </a:ext>
            </a:extLst>
          </p:cNvPr>
          <p:cNvSpPr/>
          <p:nvPr userDrawn="1"/>
        </p:nvSpPr>
        <p:spPr>
          <a:xfrm>
            <a:off x="2264686" y="9747"/>
            <a:ext cx="6257398"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27" name="Rectangle 26">
            <a:extLst>
              <a:ext uri="{FF2B5EF4-FFF2-40B4-BE49-F238E27FC236}">
                <a16:creationId xmlns:a16="http://schemas.microsoft.com/office/drawing/2014/main" id="{98B6ABC4-7E79-A146-B578-9E18B730D5DE}"/>
              </a:ext>
            </a:extLst>
          </p:cNvPr>
          <p:cNvSpPr/>
          <p:nvPr userDrawn="1"/>
        </p:nvSpPr>
        <p:spPr>
          <a:xfrm>
            <a:off x="6480317" y="9747"/>
            <a:ext cx="5268342"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457196" y="524362"/>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884514" y="2667458"/>
            <a:ext cx="4306395" cy="365553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884515" y="679651"/>
            <a:ext cx="4342424" cy="1473164"/>
          </a:xfrm>
        </p:spPr>
        <p:txBody>
          <a:bodyPr anchor="ctr">
            <a:normAutofit/>
          </a:bodyPr>
          <a:lstStyle>
            <a:lvl1pPr marL="0" indent="0" algn="l">
              <a:buNone/>
              <a:defRPr sz="3600" b="0" i="0">
                <a:solidFill>
                  <a:schemeClr val="bg1"/>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1127755" y="524362"/>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Box 5">
            <a:extLst>
              <a:ext uri="{FF2B5EF4-FFF2-40B4-BE49-F238E27FC236}">
                <a16:creationId xmlns:a16="http://schemas.microsoft.com/office/drawing/2014/main" id="{D1CC14A8-E9C9-6443-A076-940746EFD053}"/>
              </a:ext>
            </a:extLst>
          </p:cNvPr>
          <p:cNvSpPr txBox="1"/>
          <p:nvPr userDrawn="1"/>
        </p:nvSpPr>
        <p:spPr>
          <a:xfrm>
            <a:off x="443341" y="5977719"/>
            <a:ext cx="5669452" cy="87053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50">
                <a:solidFill>
                  <a:srgbClr val="000000"/>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50">
              <a:solidFill>
                <a:srgbClr val="000000"/>
              </a:solidFill>
              <a:effectLst/>
              <a:ea typeface="Calibri" panose="020F0502020204030204" pitchFamily="34" charset="0"/>
              <a:cs typeface="Times New Roman" panose="02020603050405020304" pitchFamily="18" charset="0"/>
            </a:endParaRPr>
          </a:p>
          <a:p>
            <a:pPr algn="ctr"/>
            <a:r>
              <a:rPr lang="en-US" sz="750">
                <a:solidFill>
                  <a:srgbClr val="000000"/>
                </a:solidFill>
                <a:effectLst/>
                <a:ea typeface="Calibri" panose="020F0502020204030204" pitchFamily="34" charset="0"/>
                <a:cs typeface="Times New Roman" panose="02020603050405020304" pitchFamily="18" charset="0"/>
              </a:rPr>
              <a:t> </a:t>
            </a:r>
            <a:endParaRPr lang="en-IE" sz="750">
              <a:solidFill>
                <a:srgbClr val="000000"/>
              </a:solidFill>
              <a:effectLst/>
              <a:ea typeface="Calibri" panose="020F0502020204030204" pitchFamily="34" charset="0"/>
              <a:cs typeface="Times New Roman" panose="02020603050405020304" pitchFamily="18" charset="0"/>
            </a:endParaRPr>
          </a:p>
        </p:txBody>
      </p:sp>
      <p:sp>
        <p:nvSpPr>
          <p:cNvPr id="19" name="Graphic 4">
            <a:extLst>
              <a:ext uri="{FF2B5EF4-FFF2-40B4-BE49-F238E27FC236}">
                <a16:creationId xmlns:a16="http://schemas.microsoft.com/office/drawing/2014/main" id="{3E329726-C047-3E45-8895-04B1C7877BFB}"/>
              </a:ext>
            </a:extLst>
          </p:cNvPr>
          <p:cNvSpPr/>
          <p:nvPr userDrawn="1"/>
        </p:nvSpPr>
        <p:spPr>
          <a:xfrm rot="10800000">
            <a:off x="6380815" y="46716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36FAA6F-110F-A640-A550-3DB5E33324F5}"/>
              </a:ext>
            </a:extLst>
          </p:cNvPr>
          <p:cNvGrpSpPr/>
          <p:nvPr userDrawn="1"/>
        </p:nvGrpSpPr>
        <p:grpSpPr>
          <a:xfrm>
            <a:off x="11497703" y="2205372"/>
            <a:ext cx="474200" cy="4867482"/>
            <a:chOff x="1009808" y="-71087"/>
            <a:chExt cx="474200" cy="4867482"/>
          </a:xfrm>
        </p:grpSpPr>
        <p:sp>
          <p:nvSpPr>
            <p:cNvPr id="28" name="Graphic 4">
              <a:extLst>
                <a:ext uri="{FF2B5EF4-FFF2-40B4-BE49-F238E27FC236}">
                  <a16:creationId xmlns:a16="http://schemas.microsoft.com/office/drawing/2014/main" id="{30628745-E271-FE49-BD92-0F1AA0240D7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9" name="Text Box 5">
              <a:extLst>
                <a:ext uri="{FF2B5EF4-FFF2-40B4-BE49-F238E27FC236}">
                  <a16:creationId xmlns:a16="http://schemas.microsoft.com/office/drawing/2014/main" id="{178A7836-CF10-6A42-919C-E18D64E8A7F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31" name="Text Placeholder 25">
            <a:extLst>
              <a:ext uri="{FF2B5EF4-FFF2-40B4-BE49-F238E27FC236}">
                <a16:creationId xmlns:a16="http://schemas.microsoft.com/office/drawing/2014/main" id="{5C7B8C62-EB5D-0E47-969A-FCCCC2C7A38C}"/>
              </a:ext>
            </a:extLst>
          </p:cNvPr>
          <p:cNvSpPr>
            <a:spLocks noGrp="1"/>
          </p:cNvSpPr>
          <p:nvPr>
            <p:ph type="body" sz="quarter" idx="19" hasCustomPrompt="1"/>
          </p:nvPr>
        </p:nvSpPr>
        <p:spPr>
          <a:xfrm>
            <a:off x="459910" y="138421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33" name="Text Placeholder 25">
            <a:extLst>
              <a:ext uri="{FF2B5EF4-FFF2-40B4-BE49-F238E27FC236}">
                <a16:creationId xmlns:a16="http://schemas.microsoft.com/office/drawing/2014/main" id="{01909B38-68BE-7A41-869E-33772DE441F8}"/>
              </a:ext>
            </a:extLst>
          </p:cNvPr>
          <p:cNvSpPr>
            <a:spLocks noGrp="1"/>
          </p:cNvSpPr>
          <p:nvPr>
            <p:ph type="body" sz="quarter" idx="20" hasCustomPrompt="1"/>
          </p:nvPr>
        </p:nvSpPr>
        <p:spPr>
          <a:xfrm>
            <a:off x="1130469" y="138421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5" name="Text Placeholder 25">
            <a:extLst>
              <a:ext uri="{FF2B5EF4-FFF2-40B4-BE49-F238E27FC236}">
                <a16:creationId xmlns:a16="http://schemas.microsoft.com/office/drawing/2014/main" id="{DA051600-7C58-814E-AC7C-548F611E2A15}"/>
              </a:ext>
            </a:extLst>
          </p:cNvPr>
          <p:cNvSpPr>
            <a:spLocks noGrp="1"/>
          </p:cNvSpPr>
          <p:nvPr>
            <p:ph type="body" sz="quarter" idx="21" hasCustomPrompt="1"/>
          </p:nvPr>
        </p:nvSpPr>
        <p:spPr>
          <a:xfrm>
            <a:off x="459910" y="2258825"/>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37" name="Text Placeholder 25">
            <a:extLst>
              <a:ext uri="{FF2B5EF4-FFF2-40B4-BE49-F238E27FC236}">
                <a16:creationId xmlns:a16="http://schemas.microsoft.com/office/drawing/2014/main" id="{208936E4-59E6-154C-81E6-B12901450E9D}"/>
              </a:ext>
            </a:extLst>
          </p:cNvPr>
          <p:cNvSpPr>
            <a:spLocks noGrp="1"/>
          </p:cNvSpPr>
          <p:nvPr>
            <p:ph type="body" sz="quarter" idx="22" hasCustomPrompt="1"/>
          </p:nvPr>
        </p:nvSpPr>
        <p:spPr>
          <a:xfrm>
            <a:off x="1130469" y="2258825"/>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9" name="Text Placeholder 25">
            <a:extLst>
              <a:ext uri="{FF2B5EF4-FFF2-40B4-BE49-F238E27FC236}">
                <a16:creationId xmlns:a16="http://schemas.microsoft.com/office/drawing/2014/main" id="{553D87A1-E0AE-554A-98C0-80400732F4FC}"/>
              </a:ext>
            </a:extLst>
          </p:cNvPr>
          <p:cNvSpPr>
            <a:spLocks noGrp="1"/>
          </p:cNvSpPr>
          <p:nvPr>
            <p:ph type="body" sz="quarter" idx="23" hasCustomPrompt="1"/>
          </p:nvPr>
        </p:nvSpPr>
        <p:spPr>
          <a:xfrm>
            <a:off x="458553" y="313344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41" name="Text Placeholder 25">
            <a:extLst>
              <a:ext uri="{FF2B5EF4-FFF2-40B4-BE49-F238E27FC236}">
                <a16:creationId xmlns:a16="http://schemas.microsoft.com/office/drawing/2014/main" id="{A07A835E-8262-3941-8032-A9BD50744996}"/>
              </a:ext>
            </a:extLst>
          </p:cNvPr>
          <p:cNvSpPr>
            <a:spLocks noGrp="1"/>
          </p:cNvSpPr>
          <p:nvPr>
            <p:ph type="body" sz="quarter" idx="24" hasCustomPrompt="1"/>
          </p:nvPr>
        </p:nvSpPr>
        <p:spPr>
          <a:xfrm>
            <a:off x="1129112" y="313344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3" name="Text Placeholder 25">
            <a:extLst>
              <a:ext uri="{FF2B5EF4-FFF2-40B4-BE49-F238E27FC236}">
                <a16:creationId xmlns:a16="http://schemas.microsoft.com/office/drawing/2014/main" id="{FE885E34-D40E-0B44-BF1A-F4A7D744237A}"/>
              </a:ext>
            </a:extLst>
          </p:cNvPr>
          <p:cNvSpPr>
            <a:spLocks noGrp="1"/>
          </p:cNvSpPr>
          <p:nvPr>
            <p:ph type="body" sz="quarter" idx="25" hasCustomPrompt="1"/>
          </p:nvPr>
        </p:nvSpPr>
        <p:spPr>
          <a:xfrm>
            <a:off x="461267" y="3993288"/>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45" name="Text Placeholder 25">
            <a:extLst>
              <a:ext uri="{FF2B5EF4-FFF2-40B4-BE49-F238E27FC236}">
                <a16:creationId xmlns:a16="http://schemas.microsoft.com/office/drawing/2014/main" id="{5A599B30-5235-974F-BB9A-E9602A0A30C0}"/>
              </a:ext>
            </a:extLst>
          </p:cNvPr>
          <p:cNvSpPr>
            <a:spLocks noGrp="1"/>
          </p:cNvSpPr>
          <p:nvPr>
            <p:ph type="body" sz="quarter" idx="26" hasCustomPrompt="1"/>
          </p:nvPr>
        </p:nvSpPr>
        <p:spPr>
          <a:xfrm>
            <a:off x="1131826" y="3993288"/>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7" name="Text Placeholder 25">
            <a:extLst>
              <a:ext uri="{FF2B5EF4-FFF2-40B4-BE49-F238E27FC236}">
                <a16:creationId xmlns:a16="http://schemas.microsoft.com/office/drawing/2014/main" id="{97F702A5-A5C8-BC48-A250-CFE9B42618D6}"/>
              </a:ext>
            </a:extLst>
          </p:cNvPr>
          <p:cNvSpPr>
            <a:spLocks noGrp="1"/>
          </p:cNvSpPr>
          <p:nvPr>
            <p:ph type="body" sz="quarter" idx="27" hasCustomPrompt="1"/>
          </p:nvPr>
        </p:nvSpPr>
        <p:spPr>
          <a:xfrm>
            <a:off x="461267" y="4867903"/>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51" name="Text Placeholder 25">
            <a:extLst>
              <a:ext uri="{FF2B5EF4-FFF2-40B4-BE49-F238E27FC236}">
                <a16:creationId xmlns:a16="http://schemas.microsoft.com/office/drawing/2014/main" id="{4FECF1A6-C3A4-F54C-83AE-A12E578AA53A}"/>
              </a:ext>
            </a:extLst>
          </p:cNvPr>
          <p:cNvSpPr>
            <a:spLocks noGrp="1"/>
          </p:cNvSpPr>
          <p:nvPr>
            <p:ph type="body" sz="quarter" idx="28" hasCustomPrompt="1"/>
          </p:nvPr>
        </p:nvSpPr>
        <p:spPr>
          <a:xfrm>
            <a:off x="1131826" y="4867903"/>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rgbClr val="0B572D"/>
                </a:solidFill>
                <a:latin typeface="Arial MT"/>
                <a:cs typeface="Arial MT"/>
              </a:defRPr>
            </a:lvl1pPr>
          </a:lstStyle>
          <a:p>
            <a:endParaRPr/>
          </a:p>
        </p:txBody>
      </p:sp>
      <p:sp>
        <p:nvSpPr>
          <p:cNvPr id="3" name="Holder 3"/>
          <p:cNvSpPr>
            <a:spLocks noGrp="1"/>
          </p:cNvSpPr>
          <p:nvPr>
            <p:ph type="body" idx="1"/>
          </p:nvPr>
        </p:nvSpPr>
        <p:spPr/>
        <p:txBody>
          <a:bodyPr lIns="0" tIns="0" rIns="0" bIns="0"/>
          <a:lstStyle>
            <a:lvl1pPr>
              <a:defRPr sz="1650" b="0" i="0">
                <a:solidFill>
                  <a:schemeClr val="bg1"/>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11/17/2022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4265396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11/17/2022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1945496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1702674" y="2628900"/>
            <a:ext cx="489326" cy="3954779"/>
          </a:xfrm>
          <a:prstGeom prst="rect">
            <a:avLst/>
          </a:prstGeom>
        </p:spPr>
      </p:pic>
      <p:sp>
        <p:nvSpPr>
          <p:cNvPr id="2" name="Holder 2"/>
          <p:cNvSpPr>
            <a:spLocks noGrp="1"/>
          </p:cNvSpPr>
          <p:nvPr>
            <p:ph type="title"/>
          </p:nvPr>
        </p:nvSpPr>
        <p:spPr/>
        <p:txBody>
          <a:bodyPr lIns="0" tIns="0" rIns="0" bIns="0"/>
          <a:lstStyle>
            <a:lvl1pPr>
              <a:defRPr sz="1800" b="0" i="0">
                <a:solidFill>
                  <a:srgbClr val="0B572D"/>
                </a:solidFill>
                <a:latin typeface="Arial MT"/>
                <a:cs typeface="Arial M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11/17/2022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8635679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434448" y="0"/>
            <a:ext cx="9516711" cy="6858000"/>
          </a:xfrm>
          <a:prstGeom prst="rect">
            <a:avLst/>
          </a:prstGeom>
        </p:spPr>
      </p:pic>
      <p:sp>
        <p:nvSpPr>
          <p:cNvPr id="2" name="Holder 2"/>
          <p:cNvSpPr>
            <a:spLocks noGrp="1"/>
          </p:cNvSpPr>
          <p:nvPr>
            <p:ph type="ctrTitle"/>
          </p:nvPr>
        </p:nvSpPr>
        <p:spPr>
          <a:xfrm>
            <a:off x="5096002" y="1222421"/>
            <a:ext cx="1999995" cy="413385"/>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11/17/2022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911724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9633290" y="3778249"/>
            <a:ext cx="785328" cy="1056986"/>
          </a:xfrm>
        </p:spPr>
        <p:txBody>
          <a:bodyPr anchor="t">
            <a:noAutofit/>
          </a:bodyPr>
          <a:lstStyle>
            <a:lvl1pPr marL="0" indent="0" algn="r">
              <a:buNone/>
              <a:defRPr sz="12000" b="1" i="0" baseline="0">
                <a:solidFill>
                  <a:srgbClr val="84BA41"/>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470582" y="598304"/>
            <a:ext cx="9948036" cy="4029672"/>
          </a:xfrm>
        </p:spPr>
        <p:txBody>
          <a:bodyPr anchor="ctr">
            <a:normAutofit/>
          </a:bodyPr>
          <a:lstStyle>
            <a:lvl1pPr marL="0" indent="0" algn="ctr">
              <a:buNone/>
              <a:defRPr sz="3000" b="1" i="0" baseline="0">
                <a:solidFill>
                  <a:srgbClr val="297239"/>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470582" y="598304"/>
            <a:ext cx="2613204" cy="1221666"/>
          </a:xfrm>
        </p:spPr>
        <p:txBody>
          <a:bodyPr anchor="t">
            <a:noAutofit/>
          </a:bodyPr>
          <a:lstStyle>
            <a:lvl1pPr marL="0" indent="0" algn="l">
              <a:buNone/>
              <a:defRPr sz="12000" b="1" i="0" baseline="0">
                <a:solidFill>
                  <a:srgbClr val="84BA41"/>
                </a:solidFill>
                <a:latin typeface="Times New Roman" charset="0"/>
                <a:ea typeface="Times New Roman" charset="0"/>
                <a:cs typeface="Times New Roman" charset="0"/>
              </a:defRPr>
            </a:lvl1pPr>
          </a:lstStyle>
          <a:p>
            <a:pPr lvl="0"/>
            <a:r>
              <a:rPr lang="en-US"/>
              <a:t>“</a:t>
            </a:r>
          </a:p>
        </p:txBody>
      </p:sp>
      <p:grpSp>
        <p:nvGrpSpPr>
          <p:cNvPr id="13" name="Group 12">
            <a:extLst>
              <a:ext uri="{FF2B5EF4-FFF2-40B4-BE49-F238E27FC236}">
                <a16:creationId xmlns:a16="http://schemas.microsoft.com/office/drawing/2014/main" id="{2EE6A7E4-04F9-894B-9C6B-420A463236EE}"/>
              </a:ext>
            </a:extLst>
          </p:cNvPr>
          <p:cNvGrpSpPr/>
          <p:nvPr userDrawn="1"/>
        </p:nvGrpSpPr>
        <p:grpSpPr>
          <a:xfrm>
            <a:off x="11733478" y="2218041"/>
            <a:ext cx="474200" cy="4867482"/>
            <a:chOff x="1009808" y="-71087"/>
            <a:chExt cx="474200" cy="4867482"/>
          </a:xfrm>
        </p:grpSpPr>
        <p:sp>
          <p:nvSpPr>
            <p:cNvPr id="15" name="Graphic 4">
              <a:extLst>
                <a:ext uri="{FF2B5EF4-FFF2-40B4-BE49-F238E27FC236}">
                  <a16:creationId xmlns:a16="http://schemas.microsoft.com/office/drawing/2014/main" id="{EDAEA704-5F67-F746-85EC-536CFC33C48C}"/>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70306B09-13F4-E340-B48C-9AB5607F9DE6}"/>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17" name="Text Placeholder 23">
            <a:extLst>
              <a:ext uri="{FF2B5EF4-FFF2-40B4-BE49-F238E27FC236}">
                <a16:creationId xmlns:a16="http://schemas.microsoft.com/office/drawing/2014/main" id="{6686A140-C728-F641-B1A2-80F947949C36}"/>
              </a:ext>
            </a:extLst>
          </p:cNvPr>
          <p:cNvSpPr>
            <a:spLocks noGrp="1"/>
          </p:cNvSpPr>
          <p:nvPr>
            <p:ph type="body" sz="quarter" idx="16" hasCustomPrompt="1"/>
          </p:nvPr>
        </p:nvSpPr>
        <p:spPr>
          <a:xfrm>
            <a:off x="470582" y="4835235"/>
            <a:ext cx="9948036" cy="933903"/>
          </a:xfrm>
        </p:spPr>
        <p:txBody>
          <a:bodyPr anchor="t">
            <a:normAutofit/>
          </a:bodyPr>
          <a:lstStyle>
            <a:lvl1pPr marL="0" indent="0" algn="ctr">
              <a:buNone/>
              <a:defRPr sz="2400" b="0" i="0" baseline="0">
                <a:solidFill>
                  <a:srgbClr val="297239"/>
                </a:solidFill>
                <a:latin typeface="+mn-lt"/>
              </a:defRPr>
            </a:lvl1pPr>
          </a:lstStyle>
          <a:p>
            <a:pPr lvl="0"/>
            <a:r>
              <a:rPr lang="en-US"/>
              <a:t>Joe </a:t>
            </a:r>
            <a:r>
              <a:rPr lang="en-US" err="1"/>
              <a:t>Blogg</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33171D-0DFC-D94B-ACD9-AC6E2A0F4602}"/>
              </a:ext>
            </a:extLst>
          </p:cNvPr>
          <p:cNvGrpSpPr/>
          <p:nvPr userDrawn="1"/>
        </p:nvGrpSpPr>
        <p:grpSpPr>
          <a:xfrm>
            <a:off x="2608421" y="0"/>
            <a:ext cx="8807728" cy="6858000"/>
            <a:chOff x="6112382" y="2679054"/>
            <a:chExt cx="1502762" cy="1170105"/>
          </a:xfrm>
        </p:grpSpPr>
        <p:sp>
          <p:nvSpPr>
            <p:cNvPr id="10" name="Graphic 4">
              <a:extLst>
                <a:ext uri="{FF2B5EF4-FFF2-40B4-BE49-F238E27FC236}">
                  <a16:creationId xmlns:a16="http://schemas.microsoft.com/office/drawing/2014/main" id="{286BBDAD-F210-914D-BC39-CB0AF446059B}"/>
                </a:ext>
              </a:extLst>
            </p:cNvPr>
            <p:cNvSpPr/>
            <p:nvPr/>
          </p:nvSpPr>
          <p:spPr>
            <a:xfrm>
              <a:off x="6112382" y="2679054"/>
              <a:ext cx="1067628" cy="1061401"/>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4C45C6A-4FB5-9044-84EC-AC920D75607A}"/>
                </a:ext>
              </a:extLst>
            </p:cNvPr>
            <p:cNvSpPr/>
            <p:nvPr/>
          </p:nvSpPr>
          <p:spPr>
            <a:xfrm>
              <a:off x="6926771" y="2679054"/>
              <a:ext cx="688373" cy="1170105"/>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3" name="Graphic 4">
              <a:extLst>
                <a:ext uri="{FF2B5EF4-FFF2-40B4-BE49-F238E27FC236}">
                  <a16:creationId xmlns:a16="http://schemas.microsoft.com/office/drawing/2014/main" id="{4A80FCAF-340B-F943-8341-FF765DE416DA}"/>
                </a:ext>
              </a:extLst>
            </p:cNvPr>
            <p:cNvSpPr/>
            <p:nvPr/>
          </p:nvSpPr>
          <p:spPr>
            <a:xfrm rot="10800000">
              <a:off x="6911593" y="3171869"/>
              <a:ext cx="30416" cy="325541"/>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grpSp>
      <p:sp>
        <p:nvSpPr>
          <p:cNvPr id="14" name="Text Placeholder 23">
            <a:extLst>
              <a:ext uri="{FF2B5EF4-FFF2-40B4-BE49-F238E27FC236}">
                <a16:creationId xmlns:a16="http://schemas.microsoft.com/office/drawing/2014/main" id="{9138C3C2-3010-024C-9287-528893F1CF82}"/>
              </a:ext>
            </a:extLst>
          </p:cNvPr>
          <p:cNvSpPr>
            <a:spLocks noGrp="1"/>
          </p:cNvSpPr>
          <p:nvPr>
            <p:ph type="body" sz="quarter" idx="17" hasCustomPrompt="1"/>
          </p:nvPr>
        </p:nvSpPr>
        <p:spPr>
          <a:xfrm>
            <a:off x="3220792" y="3764249"/>
            <a:ext cx="3791493" cy="845970"/>
          </a:xfrm>
        </p:spPr>
        <p:txBody>
          <a:bodyPr anchor="t">
            <a:normAutofit/>
          </a:bodyPr>
          <a:lstStyle>
            <a:lvl1pPr marL="0" indent="0" algn="r">
              <a:buNone/>
              <a:defRPr sz="4800" b="0" i="0">
                <a:solidFill>
                  <a:srgbClr val="297239"/>
                </a:solidFill>
                <a:latin typeface="+mn-lt"/>
              </a:defRPr>
            </a:lvl1pPr>
          </a:lstStyle>
          <a:p>
            <a:pPr lvl="0"/>
            <a:r>
              <a:rPr lang="en-US"/>
              <a:t>DIVIDER</a:t>
            </a:r>
          </a:p>
        </p:txBody>
      </p:sp>
      <p:sp>
        <p:nvSpPr>
          <p:cNvPr id="15" name="Text Placeholder 23">
            <a:extLst>
              <a:ext uri="{FF2B5EF4-FFF2-40B4-BE49-F238E27FC236}">
                <a16:creationId xmlns:a16="http://schemas.microsoft.com/office/drawing/2014/main" id="{E543AB94-B1F3-C544-B7BF-FB922AA08A8A}"/>
              </a:ext>
            </a:extLst>
          </p:cNvPr>
          <p:cNvSpPr>
            <a:spLocks noGrp="1"/>
          </p:cNvSpPr>
          <p:nvPr>
            <p:ph type="body" sz="quarter" idx="18" hasCustomPrompt="1"/>
          </p:nvPr>
        </p:nvSpPr>
        <p:spPr>
          <a:xfrm>
            <a:off x="3220792" y="3036561"/>
            <a:ext cx="3791493" cy="845970"/>
          </a:xfrm>
        </p:spPr>
        <p:txBody>
          <a:bodyPr anchor="b">
            <a:normAutofit/>
          </a:bodyPr>
          <a:lstStyle>
            <a:lvl1pPr marL="0" indent="0" algn="r">
              <a:buNone/>
              <a:defRPr sz="3000" b="0" i="0">
                <a:solidFill>
                  <a:srgbClr val="84BA41"/>
                </a:solidFill>
                <a:latin typeface="+mn-lt"/>
              </a:defRPr>
            </a:lvl1pPr>
          </a:lstStyle>
          <a:p>
            <a:pPr lvl="0"/>
            <a:r>
              <a:rPr lang="en-US"/>
              <a:t>SECTION 01</a:t>
            </a:r>
          </a:p>
        </p:txBody>
      </p:sp>
      <p:grpSp>
        <p:nvGrpSpPr>
          <p:cNvPr id="28" name="Group 27">
            <a:extLst>
              <a:ext uri="{FF2B5EF4-FFF2-40B4-BE49-F238E27FC236}">
                <a16:creationId xmlns:a16="http://schemas.microsoft.com/office/drawing/2014/main" id="{DFF040CD-452D-844B-8465-531C4CB83BBF}"/>
              </a:ext>
            </a:extLst>
          </p:cNvPr>
          <p:cNvGrpSpPr/>
          <p:nvPr userDrawn="1"/>
        </p:nvGrpSpPr>
        <p:grpSpPr>
          <a:xfrm>
            <a:off x="11224942" y="2176478"/>
            <a:ext cx="474200" cy="4867482"/>
            <a:chOff x="1009808" y="-71087"/>
            <a:chExt cx="474200" cy="4867482"/>
          </a:xfrm>
        </p:grpSpPr>
        <p:sp>
          <p:nvSpPr>
            <p:cNvPr id="29" name="Graphic 4">
              <a:extLst>
                <a:ext uri="{FF2B5EF4-FFF2-40B4-BE49-F238E27FC236}">
                  <a16:creationId xmlns:a16="http://schemas.microsoft.com/office/drawing/2014/main" id="{8505E68B-5614-2C47-98DB-5363EC8624E3}"/>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15682FCA-A8EE-F045-93E6-A9674360F61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7" name="Graphic 4">
            <a:extLst>
              <a:ext uri="{FF2B5EF4-FFF2-40B4-BE49-F238E27FC236}">
                <a16:creationId xmlns:a16="http://schemas.microsoft.com/office/drawing/2014/main" id="{CFD89A7B-E616-3249-A885-D8A38572843C}"/>
              </a:ext>
            </a:extLst>
          </p:cNvPr>
          <p:cNvSpPr/>
          <p:nvPr userDrawn="1"/>
        </p:nvSpPr>
        <p:spPr>
          <a:xfrm flipH="1">
            <a:off x="3670246"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CC3DDCEC-7E9E-9348-B7BE-5AC1D3405287}"/>
              </a:ext>
            </a:extLst>
          </p:cNvPr>
          <p:cNvSpPr/>
          <p:nvPr/>
        </p:nvSpPr>
        <p:spPr>
          <a:xfrm flipH="1">
            <a:off x="683371" y="0"/>
            <a:ext cx="4057887" cy="6858000"/>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159E594D-BDF3-B949-89B3-4BBC10915225}"/>
              </a:ext>
            </a:extLst>
          </p:cNvPr>
          <p:cNvSpPr/>
          <p:nvPr/>
        </p:nvSpPr>
        <p:spPr>
          <a:xfrm rot="10800000">
            <a:off x="4652197" y="2888395"/>
            <a:ext cx="178269" cy="1908000"/>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22" name="Text Placeholder 23">
            <a:extLst>
              <a:ext uri="{FF2B5EF4-FFF2-40B4-BE49-F238E27FC236}">
                <a16:creationId xmlns:a16="http://schemas.microsoft.com/office/drawing/2014/main" id="{374B3542-BCA7-A243-846E-D8BE17CA3E81}"/>
              </a:ext>
            </a:extLst>
          </p:cNvPr>
          <p:cNvSpPr>
            <a:spLocks noGrp="1"/>
          </p:cNvSpPr>
          <p:nvPr>
            <p:ph type="body" sz="quarter" idx="17" hasCustomPrompt="1"/>
          </p:nvPr>
        </p:nvSpPr>
        <p:spPr>
          <a:xfrm>
            <a:off x="5003138" y="3733703"/>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23" name="Text Placeholder 23">
            <a:extLst>
              <a:ext uri="{FF2B5EF4-FFF2-40B4-BE49-F238E27FC236}">
                <a16:creationId xmlns:a16="http://schemas.microsoft.com/office/drawing/2014/main" id="{F4383371-740B-864A-B124-14A3610CC80C}"/>
              </a:ext>
            </a:extLst>
          </p:cNvPr>
          <p:cNvSpPr>
            <a:spLocks noGrp="1"/>
          </p:cNvSpPr>
          <p:nvPr>
            <p:ph type="body" sz="quarter" idx="18" hasCustomPrompt="1"/>
          </p:nvPr>
        </p:nvSpPr>
        <p:spPr>
          <a:xfrm>
            <a:off x="5003138" y="3006015"/>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grpSp>
        <p:nvGrpSpPr>
          <p:cNvPr id="2" name="Group 1">
            <a:extLst>
              <a:ext uri="{FF2B5EF4-FFF2-40B4-BE49-F238E27FC236}">
                <a16:creationId xmlns:a16="http://schemas.microsoft.com/office/drawing/2014/main" id="{4D35CA37-0475-7C4C-9888-342259141BCF}"/>
              </a:ext>
            </a:extLst>
          </p:cNvPr>
          <p:cNvGrpSpPr/>
          <p:nvPr userDrawn="1"/>
        </p:nvGrpSpPr>
        <p:grpSpPr>
          <a:xfrm>
            <a:off x="478915" y="2145932"/>
            <a:ext cx="474200" cy="4867482"/>
            <a:chOff x="1009808" y="-71087"/>
            <a:chExt cx="474200" cy="4867482"/>
          </a:xfrm>
        </p:grpSpPr>
        <p:sp>
          <p:nvSpPr>
            <p:cNvPr id="24" name="Graphic 4">
              <a:extLst>
                <a:ext uri="{FF2B5EF4-FFF2-40B4-BE49-F238E27FC236}">
                  <a16:creationId xmlns:a16="http://schemas.microsoft.com/office/drawing/2014/main" id="{266F3990-09DA-C84B-A681-E5945D55889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60CF8C1D-8D1A-6341-9219-998593017F81}"/>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4422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370353F7-9193-D742-88F3-B7307DE651FA}"/>
              </a:ext>
            </a:extLst>
          </p:cNvPr>
          <p:cNvSpPr/>
          <p:nvPr userDrawn="1"/>
        </p:nvSpPr>
        <p:spPr>
          <a:xfrm>
            <a:off x="0" y="0"/>
            <a:ext cx="6568428" cy="6556604"/>
          </a:xfrm>
          <a:custGeom>
            <a:avLst/>
            <a:gdLst>
              <a:gd name="connsiteX0" fmla="*/ 5038319 w 6568428"/>
              <a:gd name="connsiteY0" fmla="*/ 0 h 6556604"/>
              <a:gd name="connsiteX1" fmla="*/ 5845546 w 6568428"/>
              <a:gd name="connsiteY1" fmla="*/ 0 h 6556604"/>
              <a:gd name="connsiteX2" fmla="*/ 5894544 w 6568428"/>
              <a:gd name="connsiteY2" fmla="*/ 69311 h 6556604"/>
              <a:gd name="connsiteX3" fmla="*/ 6060394 w 6568428"/>
              <a:gd name="connsiteY3" fmla="*/ 345062 h 6556604"/>
              <a:gd name="connsiteX4" fmla="*/ 6129938 w 6568428"/>
              <a:gd name="connsiteY4" fmla="*/ 477731 h 6556604"/>
              <a:gd name="connsiteX5" fmla="*/ 6130292 w 6568428"/>
              <a:gd name="connsiteY5" fmla="*/ 478431 h 6556604"/>
              <a:gd name="connsiteX6" fmla="*/ 6140604 w 6568428"/>
              <a:gd name="connsiteY6" fmla="*/ 498185 h 6556604"/>
              <a:gd name="connsiteX7" fmla="*/ 6159997 w 6568428"/>
              <a:gd name="connsiteY7" fmla="*/ 539779 h 6556604"/>
              <a:gd name="connsiteX8" fmla="*/ 6196866 w 6568428"/>
              <a:gd name="connsiteY8" fmla="*/ 618787 h 6556604"/>
              <a:gd name="connsiteX9" fmla="*/ 6264840 w 6568428"/>
              <a:gd name="connsiteY9" fmla="*/ 776627 h 6556604"/>
              <a:gd name="connsiteX10" fmla="*/ 6306257 w 6568428"/>
              <a:gd name="connsiteY10" fmla="*/ 879230 h 6556604"/>
              <a:gd name="connsiteX11" fmla="*/ 6440458 w 6568428"/>
              <a:gd name="connsiteY11" fmla="*/ 1309910 h 6556604"/>
              <a:gd name="connsiteX12" fmla="*/ 6442205 w 6568428"/>
              <a:gd name="connsiteY12" fmla="*/ 1316728 h 6556604"/>
              <a:gd name="connsiteX13" fmla="*/ 6454087 w 6568428"/>
              <a:gd name="connsiteY13" fmla="*/ 1364970 h 6556604"/>
              <a:gd name="connsiteX14" fmla="*/ 6458104 w 6568428"/>
              <a:gd name="connsiteY14" fmla="*/ 1382100 h 6556604"/>
              <a:gd name="connsiteX15" fmla="*/ 6467370 w 6568428"/>
              <a:gd name="connsiteY15" fmla="*/ 1422478 h 6556604"/>
              <a:gd name="connsiteX16" fmla="*/ 6471564 w 6568428"/>
              <a:gd name="connsiteY16" fmla="*/ 1441355 h 6556604"/>
              <a:gd name="connsiteX17" fmla="*/ 6481175 w 6568428"/>
              <a:gd name="connsiteY17" fmla="*/ 1485927 h 6556604"/>
              <a:gd name="connsiteX18" fmla="*/ 6483792 w 6568428"/>
              <a:gd name="connsiteY18" fmla="*/ 1498332 h 6556604"/>
              <a:gd name="connsiteX19" fmla="*/ 6509833 w 6568428"/>
              <a:gd name="connsiteY19" fmla="*/ 1636071 h 6556604"/>
              <a:gd name="connsiteX20" fmla="*/ 6520138 w 6568428"/>
              <a:gd name="connsiteY20" fmla="*/ 1693579 h 6556604"/>
              <a:gd name="connsiteX21" fmla="*/ 6524509 w 6568428"/>
              <a:gd name="connsiteY21" fmla="*/ 1726615 h 6556604"/>
              <a:gd name="connsiteX22" fmla="*/ 6524685 w 6568428"/>
              <a:gd name="connsiteY22" fmla="*/ 1728185 h 6556604"/>
              <a:gd name="connsiteX23" fmla="*/ 6544425 w 6568428"/>
              <a:gd name="connsiteY23" fmla="*/ 1881300 h 6556604"/>
              <a:gd name="connsiteX24" fmla="*/ 6547579 w 6568428"/>
              <a:gd name="connsiteY24" fmla="*/ 1906295 h 6556604"/>
              <a:gd name="connsiteX25" fmla="*/ 6548449 w 6568428"/>
              <a:gd name="connsiteY25" fmla="*/ 1918531 h 6556604"/>
              <a:gd name="connsiteX26" fmla="*/ 6552813 w 6568428"/>
              <a:gd name="connsiteY26" fmla="*/ 1972191 h 6556604"/>
              <a:gd name="connsiteX27" fmla="*/ 6555437 w 6568428"/>
              <a:gd name="connsiteY27" fmla="*/ 2005050 h 6556604"/>
              <a:gd name="connsiteX28" fmla="*/ 6565918 w 6568428"/>
              <a:gd name="connsiteY28" fmla="*/ 2208862 h 6556604"/>
              <a:gd name="connsiteX29" fmla="*/ 6534297 w 6568428"/>
              <a:gd name="connsiteY29" fmla="*/ 2860477 h 6556604"/>
              <a:gd name="connsiteX30" fmla="*/ 6115440 w 6568428"/>
              <a:gd name="connsiteY30" fmla="*/ 4214581 h 6556604"/>
              <a:gd name="connsiteX31" fmla="*/ 5260779 w 6568428"/>
              <a:gd name="connsiteY31" fmla="*/ 5356492 h 6556604"/>
              <a:gd name="connsiteX32" fmla="*/ 4746690 w 6568428"/>
              <a:gd name="connsiteY32" fmla="*/ 5774767 h 6556604"/>
              <a:gd name="connsiteX33" fmla="*/ 4488068 w 6568428"/>
              <a:gd name="connsiteY33" fmla="*/ 5942212 h 6556604"/>
              <a:gd name="connsiteX34" fmla="*/ 4360154 w 6568428"/>
              <a:gd name="connsiteY34" fmla="*/ 6014402 h 6556604"/>
              <a:gd name="connsiteX35" fmla="*/ 4297605 w 6568428"/>
              <a:gd name="connsiteY35" fmla="*/ 6049016 h 6556604"/>
              <a:gd name="connsiteX36" fmla="*/ 4234871 w 6568428"/>
              <a:gd name="connsiteY36" fmla="*/ 6080474 h 6556604"/>
              <a:gd name="connsiteX37" fmla="*/ 3572767 w 6568428"/>
              <a:gd name="connsiteY37" fmla="*/ 6351222 h 6556604"/>
              <a:gd name="connsiteX38" fmla="*/ 3454649 w 6568428"/>
              <a:gd name="connsiteY38" fmla="*/ 6386535 h 6556604"/>
              <a:gd name="connsiteX39" fmla="*/ 3399603 w 6568428"/>
              <a:gd name="connsiteY39" fmla="*/ 6401741 h 6556604"/>
              <a:gd name="connsiteX40" fmla="*/ 3337917 w 6568428"/>
              <a:gd name="connsiteY40" fmla="*/ 6418695 h 6556604"/>
              <a:gd name="connsiteX41" fmla="*/ 3335823 w 6568428"/>
              <a:gd name="connsiteY41" fmla="*/ 6419218 h 6556604"/>
              <a:gd name="connsiteX42" fmla="*/ 3335646 w 6568428"/>
              <a:gd name="connsiteY42" fmla="*/ 6419218 h 6556604"/>
              <a:gd name="connsiteX43" fmla="*/ 3325511 w 6568428"/>
              <a:gd name="connsiteY43" fmla="*/ 6422019 h 6556604"/>
              <a:gd name="connsiteX44" fmla="*/ 3285148 w 6568428"/>
              <a:gd name="connsiteY44" fmla="*/ 6431453 h 6556604"/>
              <a:gd name="connsiteX45" fmla="*/ 3160558 w 6568428"/>
              <a:gd name="connsiteY45" fmla="*/ 6459419 h 6556604"/>
              <a:gd name="connsiteX46" fmla="*/ 3155141 w 6568428"/>
              <a:gd name="connsiteY46" fmla="*/ 6460642 h 6556604"/>
              <a:gd name="connsiteX47" fmla="*/ 3090306 w 6568428"/>
              <a:gd name="connsiteY47" fmla="*/ 6474278 h 6556604"/>
              <a:gd name="connsiteX48" fmla="*/ 3067943 w 6568428"/>
              <a:gd name="connsiteY48" fmla="*/ 6478126 h 6556604"/>
              <a:gd name="connsiteX49" fmla="*/ 3064626 w 6568428"/>
              <a:gd name="connsiteY49" fmla="*/ 6478472 h 6556604"/>
              <a:gd name="connsiteX50" fmla="*/ 2448834 w 6568428"/>
              <a:gd name="connsiteY50" fmla="*/ 6551363 h 6556604"/>
              <a:gd name="connsiteX51" fmla="*/ 2306768 w 6568428"/>
              <a:gd name="connsiteY51" fmla="*/ 6555034 h 6556604"/>
              <a:gd name="connsiteX52" fmla="*/ 2233553 w 6568428"/>
              <a:gd name="connsiteY52" fmla="*/ 6556604 h 6556604"/>
              <a:gd name="connsiteX53" fmla="*/ 2159107 w 6568428"/>
              <a:gd name="connsiteY53" fmla="*/ 6554857 h 6556604"/>
              <a:gd name="connsiteX54" fmla="*/ 2006390 w 6568428"/>
              <a:gd name="connsiteY54" fmla="*/ 6550663 h 6556604"/>
              <a:gd name="connsiteX55" fmla="*/ 1849294 w 6568428"/>
              <a:gd name="connsiteY55" fmla="*/ 6539127 h 6556604"/>
              <a:gd name="connsiteX56" fmla="*/ 1188591 w 6568428"/>
              <a:gd name="connsiteY56" fmla="*/ 6431630 h 6556604"/>
              <a:gd name="connsiteX57" fmla="*/ 0 w 6568428"/>
              <a:gd name="connsiteY57" fmla="*/ 5950776 h 6556604"/>
              <a:gd name="connsiteX58" fmla="*/ 0 w 6568428"/>
              <a:gd name="connsiteY58" fmla="*/ 5188864 h 6556604"/>
              <a:gd name="connsiteX59" fmla="*/ 214581 w 6568428"/>
              <a:gd name="connsiteY59" fmla="*/ 5337785 h 6556604"/>
              <a:gd name="connsiteX60" fmla="*/ 1344293 w 6568428"/>
              <a:gd name="connsiteY60" fmla="*/ 5820386 h 6556604"/>
              <a:gd name="connsiteX61" fmla="*/ 1906433 w 6568428"/>
              <a:gd name="connsiteY61" fmla="*/ 5911799 h 6556604"/>
              <a:gd name="connsiteX62" fmla="*/ 2040288 w 6568428"/>
              <a:gd name="connsiteY62" fmla="*/ 5921765 h 6556604"/>
              <a:gd name="connsiteX63" fmla="*/ 2170465 w 6568428"/>
              <a:gd name="connsiteY63" fmla="*/ 5925259 h 6556604"/>
              <a:gd name="connsiteX64" fmla="*/ 2234076 w 6568428"/>
              <a:gd name="connsiteY64" fmla="*/ 5926836 h 6556604"/>
              <a:gd name="connsiteX65" fmla="*/ 2296456 w 6568428"/>
              <a:gd name="connsiteY65" fmla="*/ 5925259 h 6556604"/>
              <a:gd name="connsiteX66" fmla="*/ 2417729 w 6568428"/>
              <a:gd name="connsiteY66" fmla="*/ 5922288 h 6556604"/>
              <a:gd name="connsiteX67" fmla="*/ 3023910 w 6568428"/>
              <a:gd name="connsiteY67" fmla="*/ 5843810 h 6556604"/>
              <a:gd name="connsiteX68" fmla="*/ 3107606 w 6568428"/>
              <a:gd name="connsiteY68" fmla="*/ 5824926 h 6556604"/>
              <a:gd name="connsiteX69" fmla="*/ 3131200 w 6568428"/>
              <a:gd name="connsiteY69" fmla="*/ 5819685 h 6556604"/>
              <a:gd name="connsiteX70" fmla="*/ 3172440 w 6568428"/>
              <a:gd name="connsiteY70" fmla="*/ 5809720 h 6556604"/>
              <a:gd name="connsiteX71" fmla="*/ 3175934 w 6568428"/>
              <a:gd name="connsiteY71" fmla="*/ 5808673 h 6556604"/>
              <a:gd name="connsiteX72" fmla="*/ 3273790 w 6568428"/>
              <a:gd name="connsiteY72" fmla="*/ 5781578 h 6556604"/>
              <a:gd name="connsiteX73" fmla="*/ 3374616 w 6568428"/>
              <a:gd name="connsiteY73" fmla="*/ 5751520 h 6556604"/>
              <a:gd name="connsiteX74" fmla="*/ 3378287 w 6568428"/>
              <a:gd name="connsiteY74" fmla="*/ 5750296 h 6556604"/>
              <a:gd name="connsiteX75" fmla="*/ 3450101 w 6568428"/>
              <a:gd name="connsiteY75" fmla="*/ 5726525 h 6556604"/>
              <a:gd name="connsiteX76" fmla="*/ 3452902 w 6568428"/>
              <a:gd name="connsiteY76" fmla="*/ 5725825 h 6556604"/>
              <a:gd name="connsiteX77" fmla="*/ 3936933 w 6568428"/>
              <a:gd name="connsiteY77" fmla="*/ 5521489 h 6556604"/>
              <a:gd name="connsiteX78" fmla="*/ 3990401 w 6568428"/>
              <a:gd name="connsiteY78" fmla="*/ 5494925 h 6556604"/>
              <a:gd name="connsiteX79" fmla="*/ 4043530 w 6568428"/>
              <a:gd name="connsiteY79" fmla="*/ 5465382 h 6556604"/>
              <a:gd name="connsiteX80" fmla="*/ 4152568 w 6568428"/>
              <a:gd name="connsiteY80" fmla="*/ 5404034 h 6556604"/>
              <a:gd name="connsiteX81" fmla="*/ 4372559 w 6568428"/>
              <a:gd name="connsiteY81" fmla="*/ 5261400 h 6556604"/>
              <a:gd name="connsiteX82" fmla="*/ 4810293 w 6568428"/>
              <a:gd name="connsiteY82" fmla="*/ 4905181 h 6556604"/>
              <a:gd name="connsiteX83" fmla="*/ 5537917 w 6568428"/>
              <a:gd name="connsiteY83" fmla="*/ 3933168 h 6556604"/>
              <a:gd name="connsiteX84" fmla="*/ 5893864 w 6568428"/>
              <a:gd name="connsiteY84" fmla="*/ 2782000 h 6556604"/>
              <a:gd name="connsiteX85" fmla="*/ 5920775 w 6568428"/>
              <a:gd name="connsiteY85" fmla="*/ 2226515 h 6556604"/>
              <a:gd name="connsiteX86" fmla="*/ 5915180 w 6568428"/>
              <a:gd name="connsiteY86" fmla="*/ 2100665 h 6556604"/>
              <a:gd name="connsiteX87" fmla="*/ 5915011 w 6568428"/>
              <a:gd name="connsiteY87" fmla="*/ 2099265 h 6556604"/>
              <a:gd name="connsiteX88" fmla="*/ 5911517 w 6568428"/>
              <a:gd name="connsiteY88" fmla="*/ 2053469 h 6556604"/>
              <a:gd name="connsiteX89" fmla="*/ 5905746 w 6568428"/>
              <a:gd name="connsiteY89" fmla="*/ 1979709 h 6556604"/>
              <a:gd name="connsiteX90" fmla="*/ 5901905 w 6568428"/>
              <a:gd name="connsiteY90" fmla="*/ 1944572 h 6556604"/>
              <a:gd name="connsiteX91" fmla="*/ 5889323 w 6568428"/>
              <a:gd name="connsiteY91" fmla="*/ 1847564 h 6556604"/>
              <a:gd name="connsiteX92" fmla="*/ 5886176 w 6568428"/>
              <a:gd name="connsiteY92" fmla="*/ 1822746 h 6556604"/>
              <a:gd name="connsiteX93" fmla="*/ 5885476 w 6568428"/>
              <a:gd name="connsiteY93" fmla="*/ 1817852 h 6556604"/>
              <a:gd name="connsiteX94" fmla="*/ 5872201 w 6568428"/>
              <a:gd name="connsiteY94" fmla="*/ 1736573 h 6556604"/>
              <a:gd name="connsiteX95" fmla="*/ 5871147 w 6568428"/>
              <a:gd name="connsiteY95" fmla="*/ 1730979 h 6556604"/>
              <a:gd name="connsiteX96" fmla="*/ 5850707 w 6568428"/>
              <a:gd name="connsiteY96" fmla="*/ 1623659 h 6556604"/>
              <a:gd name="connsiteX97" fmla="*/ 5847560 w 6568428"/>
              <a:gd name="connsiteY97" fmla="*/ 1608976 h 6556604"/>
              <a:gd name="connsiteX98" fmla="*/ 5840395 w 6568428"/>
              <a:gd name="connsiteY98" fmla="*/ 1575770 h 6556604"/>
              <a:gd name="connsiteX99" fmla="*/ 5836024 w 6568428"/>
              <a:gd name="connsiteY99" fmla="*/ 1555839 h 6556604"/>
              <a:gd name="connsiteX100" fmla="*/ 5829214 w 6568428"/>
              <a:gd name="connsiteY100" fmla="*/ 1526474 h 6556604"/>
              <a:gd name="connsiteX101" fmla="*/ 5824666 w 6568428"/>
              <a:gd name="connsiteY101" fmla="*/ 1507420 h 6556604"/>
              <a:gd name="connsiteX102" fmla="*/ 5816108 w 6568428"/>
              <a:gd name="connsiteY102" fmla="*/ 1472467 h 6556604"/>
              <a:gd name="connsiteX103" fmla="*/ 5813138 w 6568428"/>
              <a:gd name="connsiteY103" fmla="*/ 1460755 h 6556604"/>
              <a:gd name="connsiteX104" fmla="*/ 5666354 w 6568428"/>
              <a:gd name="connsiteY104" fmla="*/ 1013991 h 6556604"/>
              <a:gd name="connsiteX105" fmla="*/ 5663553 w 6568428"/>
              <a:gd name="connsiteY105" fmla="*/ 1006820 h 6556604"/>
              <a:gd name="connsiteX106" fmla="*/ 5606768 w 6568428"/>
              <a:gd name="connsiteY106" fmla="*/ 874859 h 6556604"/>
              <a:gd name="connsiteX107" fmla="*/ 5582297 w 6568428"/>
              <a:gd name="connsiteY107" fmla="*/ 822068 h 6556604"/>
              <a:gd name="connsiteX108" fmla="*/ 5575140 w 6568428"/>
              <a:gd name="connsiteY108" fmla="*/ 806516 h 6556604"/>
              <a:gd name="connsiteX109" fmla="*/ 5490736 w 6568428"/>
              <a:gd name="connsiteY109" fmla="*/ 641858 h 6556604"/>
              <a:gd name="connsiteX110" fmla="*/ 5184240 w 6568428"/>
              <a:gd name="connsiteY110" fmla="*/ 173247 h 655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568428" h="6556604">
                <a:moveTo>
                  <a:pt x="5038319" y="0"/>
                </a:moveTo>
                <a:lnTo>
                  <a:pt x="5845546" y="0"/>
                </a:lnTo>
                <a:lnTo>
                  <a:pt x="5894544" y="69311"/>
                </a:lnTo>
                <a:cubicBezTo>
                  <a:pt x="5954502" y="161404"/>
                  <a:pt x="6009719" y="253648"/>
                  <a:pt x="6060394" y="345062"/>
                </a:cubicBezTo>
                <a:cubicBezTo>
                  <a:pt x="6084858" y="389464"/>
                  <a:pt x="6107921" y="433682"/>
                  <a:pt x="6129938" y="477731"/>
                </a:cubicBezTo>
                <a:cubicBezTo>
                  <a:pt x="6129938" y="478077"/>
                  <a:pt x="6130115" y="478254"/>
                  <a:pt x="6130292" y="478431"/>
                </a:cubicBezTo>
                <a:cubicBezTo>
                  <a:pt x="6130292" y="478431"/>
                  <a:pt x="6133786" y="485072"/>
                  <a:pt x="6140604" y="498185"/>
                </a:cubicBezTo>
                <a:cubicBezTo>
                  <a:pt x="6145321" y="508320"/>
                  <a:pt x="6151785" y="522302"/>
                  <a:pt x="6159997" y="539779"/>
                </a:cubicBezTo>
                <a:cubicBezTo>
                  <a:pt x="6172756" y="566174"/>
                  <a:pt x="6184991" y="592569"/>
                  <a:pt x="6196866" y="618787"/>
                </a:cubicBezTo>
                <a:cubicBezTo>
                  <a:pt x="6216966" y="661789"/>
                  <a:pt x="6240553" y="714395"/>
                  <a:pt x="6264840" y="776627"/>
                </a:cubicBezTo>
                <a:cubicBezTo>
                  <a:pt x="6279169" y="811233"/>
                  <a:pt x="6292975" y="845493"/>
                  <a:pt x="6306257" y="879230"/>
                </a:cubicBezTo>
                <a:cubicBezTo>
                  <a:pt x="6363396" y="1033038"/>
                  <a:pt x="6406906" y="1177942"/>
                  <a:pt x="6440458" y="1309910"/>
                </a:cubicBezTo>
                <a:cubicBezTo>
                  <a:pt x="6440982" y="1312180"/>
                  <a:pt x="6441682" y="1314458"/>
                  <a:pt x="6442205" y="1316728"/>
                </a:cubicBezTo>
                <a:cubicBezTo>
                  <a:pt x="6446222" y="1332981"/>
                  <a:pt x="6450247" y="1349064"/>
                  <a:pt x="6454087" y="1364970"/>
                </a:cubicBezTo>
                <a:cubicBezTo>
                  <a:pt x="6455488" y="1370565"/>
                  <a:pt x="6456711" y="1376329"/>
                  <a:pt x="6458104" y="1382100"/>
                </a:cubicBezTo>
                <a:cubicBezTo>
                  <a:pt x="6461252" y="1395729"/>
                  <a:pt x="6464399" y="1409188"/>
                  <a:pt x="6467370" y="1422478"/>
                </a:cubicBezTo>
                <a:cubicBezTo>
                  <a:pt x="6468770" y="1428765"/>
                  <a:pt x="6470163" y="1435060"/>
                  <a:pt x="6471564" y="1441355"/>
                </a:cubicBezTo>
                <a:cubicBezTo>
                  <a:pt x="6474880" y="1456384"/>
                  <a:pt x="6478028" y="1471244"/>
                  <a:pt x="6481175" y="1485927"/>
                </a:cubicBezTo>
                <a:cubicBezTo>
                  <a:pt x="6482045" y="1489944"/>
                  <a:pt x="6482922" y="1494138"/>
                  <a:pt x="6483792" y="1498332"/>
                </a:cubicBezTo>
                <a:cubicBezTo>
                  <a:pt x="6493757" y="1546928"/>
                  <a:pt x="6502315" y="1592893"/>
                  <a:pt x="6509833" y="1636071"/>
                </a:cubicBezTo>
                <a:cubicBezTo>
                  <a:pt x="6513327" y="1655125"/>
                  <a:pt x="6516644" y="1674171"/>
                  <a:pt x="6520138" y="1693579"/>
                </a:cubicBezTo>
                <a:cubicBezTo>
                  <a:pt x="6521538" y="1704591"/>
                  <a:pt x="6523108" y="1715603"/>
                  <a:pt x="6524509" y="1726615"/>
                </a:cubicBezTo>
                <a:cubicBezTo>
                  <a:pt x="6524509" y="1727138"/>
                  <a:pt x="6524685" y="1727662"/>
                  <a:pt x="6524685" y="1728185"/>
                </a:cubicBezTo>
                <a:cubicBezTo>
                  <a:pt x="6532373" y="1786562"/>
                  <a:pt x="6539361" y="1837429"/>
                  <a:pt x="6544425" y="1881300"/>
                </a:cubicBezTo>
                <a:cubicBezTo>
                  <a:pt x="6545479" y="1889688"/>
                  <a:pt x="6546525" y="1897907"/>
                  <a:pt x="6547579" y="1906295"/>
                </a:cubicBezTo>
                <a:cubicBezTo>
                  <a:pt x="6547749" y="1910320"/>
                  <a:pt x="6548095" y="1914514"/>
                  <a:pt x="6548449" y="1918531"/>
                </a:cubicBezTo>
                <a:cubicBezTo>
                  <a:pt x="6550543" y="1938285"/>
                  <a:pt x="6551943" y="1956284"/>
                  <a:pt x="6552813" y="1972191"/>
                </a:cubicBezTo>
                <a:cubicBezTo>
                  <a:pt x="6553867" y="1984426"/>
                  <a:pt x="6554737" y="1995262"/>
                  <a:pt x="6555437" y="2005050"/>
                </a:cubicBezTo>
                <a:cubicBezTo>
                  <a:pt x="6561031" y="2071299"/>
                  <a:pt x="6566272" y="2138942"/>
                  <a:pt x="6565918" y="2208862"/>
                </a:cubicBezTo>
                <a:cubicBezTo>
                  <a:pt x="6573790" y="2416161"/>
                  <a:pt x="6563125" y="2635695"/>
                  <a:pt x="6534297" y="2860477"/>
                </a:cubicBezTo>
                <a:cubicBezTo>
                  <a:pt x="6479952" y="3310912"/>
                  <a:pt x="6336485" y="3781454"/>
                  <a:pt x="6115440" y="4214581"/>
                </a:cubicBezTo>
                <a:cubicBezTo>
                  <a:pt x="5896488" y="4649286"/>
                  <a:pt x="5592962" y="5040119"/>
                  <a:pt x="5260779" y="5356492"/>
                </a:cubicBezTo>
                <a:cubicBezTo>
                  <a:pt x="5095296" y="5515725"/>
                  <a:pt x="4920208" y="5654335"/>
                  <a:pt x="4746690" y="5774767"/>
                </a:cubicBezTo>
                <a:cubicBezTo>
                  <a:pt x="4660886" y="5836638"/>
                  <a:pt x="4572295" y="5889252"/>
                  <a:pt x="4488068" y="5942212"/>
                </a:cubicBezTo>
                <a:cubicBezTo>
                  <a:pt x="4444735" y="5966683"/>
                  <a:pt x="4402094" y="5990808"/>
                  <a:pt x="4360154" y="6014402"/>
                </a:cubicBezTo>
                <a:cubicBezTo>
                  <a:pt x="4339014" y="6025937"/>
                  <a:pt x="4318221" y="6037650"/>
                  <a:pt x="4297605" y="6049016"/>
                </a:cubicBezTo>
                <a:cubicBezTo>
                  <a:pt x="4276458" y="6059674"/>
                  <a:pt x="4255664" y="6070163"/>
                  <a:pt x="4234871" y="6080474"/>
                </a:cubicBezTo>
                <a:cubicBezTo>
                  <a:pt x="3987438" y="6205971"/>
                  <a:pt x="3759398" y="6292321"/>
                  <a:pt x="3572767" y="6351222"/>
                </a:cubicBezTo>
                <a:cubicBezTo>
                  <a:pt x="3541670" y="6362234"/>
                  <a:pt x="3501830" y="6373599"/>
                  <a:pt x="3454649" y="6386535"/>
                </a:cubicBezTo>
                <a:cubicBezTo>
                  <a:pt x="3435772" y="6391953"/>
                  <a:pt x="3417249" y="6397017"/>
                  <a:pt x="3399603" y="6401741"/>
                </a:cubicBezTo>
                <a:cubicBezTo>
                  <a:pt x="3377933" y="6407682"/>
                  <a:pt x="3357494" y="6413277"/>
                  <a:pt x="3337917" y="6418695"/>
                </a:cubicBezTo>
                <a:cubicBezTo>
                  <a:pt x="3337216" y="6418871"/>
                  <a:pt x="3336523" y="6419041"/>
                  <a:pt x="3335823" y="6419218"/>
                </a:cubicBezTo>
                <a:cubicBezTo>
                  <a:pt x="3335823" y="6419218"/>
                  <a:pt x="3335646" y="6419218"/>
                  <a:pt x="3335646" y="6419218"/>
                </a:cubicBezTo>
                <a:cubicBezTo>
                  <a:pt x="3332329" y="6420095"/>
                  <a:pt x="3328828" y="6421142"/>
                  <a:pt x="3325511" y="6422019"/>
                </a:cubicBezTo>
                <a:cubicBezTo>
                  <a:pt x="3311529" y="6425513"/>
                  <a:pt x="3298254" y="6428483"/>
                  <a:pt x="3285148" y="6431453"/>
                </a:cubicBezTo>
                <a:cubicBezTo>
                  <a:pt x="3246356" y="6440719"/>
                  <a:pt x="3204769" y="6450153"/>
                  <a:pt x="3160558" y="6459419"/>
                </a:cubicBezTo>
                <a:cubicBezTo>
                  <a:pt x="3158804" y="6459772"/>
                  <a:pt x="3156888" y="6460296"/>
                  <a:pt x="3155141" y="6460642"/>
                </a:cubicBezTo>
                <a:cubicBezTo>
                  <a:pt x="3126829" y="6467114"/>
                  <a:pt x="3105166" y="6472008"/>
                  <a:pt x="3090306" y="6474278"/>
                </a:cubicBezTo>
                <a:cubicBezTo>
                  <a:pt x="3075631" y="6476725"/>
                  <a:pt x="3067943" y="6478126"/>
                  <a:pt x="3067943" y="6478126"/>
                </a:cubicBezTo>
                <a:cubicBezTo>
                  <a:pt x="3066889" y="6478295"/>
                  <a:pt x="3065673" y="6478295"/>
                  <a:pt x="3064626" y="6478472"/>
                </a:cubicBezTo>
                <a:cubicBezTo>
                  <a:pt x="2890408" y="6511332"/>
                  <a:pt x="2682808" y="6539997"/>
                  <a:pt x="2448834" y="6551363"/>
                </a:cubicBezTo>
                <a:cubicBezTo>
                  <a:pt x="2402523" y="6552586"/>
                  <a:pt x="2354995" y="6553810"/>
                  <a:pt x="2306768" y="6555034"/>
                </a:cubicBezTo>
                <a:cubicBezTo>
                  <a:pt x="2282481" y="6555557"/>
                  <a:pt x="2258186" y="6556080"/>
                  <a:pt x="2233553" y="6556604"/>
                </a:cubicBezTo>
                <a:cubicBezTo>
                  <a:pt x="2208912" y="6556080"/>
                  <a:pt x="2184094" y="6555380"/>
                  <a:pt x="2159107" y="6554857"/>
                </a:cubicBezTo>
                <a:cubicBezTo>
                  <a:pt x="2108963" y="6553456"/>
                  <a:pt x="2058111" y="6552056"/>
                  <a:pt x="2006390" y="6550663"/>
                </a:cubicBezTo>
                <a:cubicBezTo>
                  <a:pt x="1954838" y="6546992"/>
                  <a:pt x="1902416" y="6542967"/>
                  <a:pt x="1849294" y="6539127"/>
                </a:cubicBezTo>
                <a:cubicBezTo>
                  <a:pt x="1637507" y="6519373"/>
                  <a:pt x="1414191" y="6488084"/>
                  <a:pt x="1188591" y="6431630"/>
                </a:cubicBezTo>
                <a:cubicBezTo>
                  <a:pt x="787910" y="6333568"/>
                  <a:pt x="376571" y="6173465"/>
                  <a:pt x="0" y="5950776"/>
                </a:cubicBezTo>
                <a:lnTo>
                  <a:pt x="0" y="5188864"/>
                </a:lnTo>
                <a:cubicBezTo>
                  <a:pt x="69721" y="5240777"/>
                  <a:pt x="141189" y="5290597"/>
                  <a:pt x="214581" y="5337785"/>
                </a:cubicBezTo>
                <a:cubicBezTo>
                  <a:pt x="566165" y="5566592"/>
                  <a:pt x="961081" y="5726525"/>
                  <a:pt x="1344293" y="5820386"/>
                </a:cubicBezTo>
                <a:cubicBezTo>
                  <a:pt x="1535980" y="5868628"/>
                  <a:pt x="1725928" y="5894669"/>
                  <a:pt x="1906433" y="5911799"/>
                </a:cubicBezTo>
                <a:cubicBezTo>
                  <a:pt x="1951690" y="5915124"/>
                  <a:pt x="1996247" y="5918440"/>
                  <a:pt x="2040288" y="5921765"/>
                </a:cubicBezTo>
                <a:cubicBezTo>
                  <a:pt x="2084322" y="5922988"/>
                  <a:pt x="2127832" y="5924212"/>
                  <a:pt x="2170465" y="5925259"/>
                </a:cubicBezTo>
                <a:cubicBezTo>
                  <a:pt x="2191966" y="5925782"/>
                  <a:pt x="2213106" y="5926305"/>
                  <a:pt x="2234076" y="5926836"/>
                </a:cubicBezTo>
                <a:cubicBezTo>
                  <a:pt x="2255046" y="5926305"/>
                  <a:pt x="2275840" y="5925782"/>
                  <a:pt x="2296456" y="5925259"/>
                </a:cubicBezTo>
                <a:cubicBezTo>
                  <a:pt x="2337696" y="5924212"/>
                  <a:pt x="2378059" y="5923165"/>
                  <a:pt x="2417729" y="5922288"/>
                </a:cubicBezTo>
                <a:cubicBezTo>
                  <a:pt x="2655373" y="5910753"/>
                  <a:pt x="2860696" y="5878063"/>
                  <a:pt x="3023910" y="5843810"/>
                </a:cubicBezTo>
                <a:cubicBezTo>
                  <a:pt x="3047150" y="5838562"/>
                  <a:pt x="3074931" y="5832275"/>
                  <a:pt x="3107606" y="5824926"/>
                </a:cubicBezTo>
                <a:cubicBezTo>
                  <a:pt x="3115294" y="5823179"/>
                  <a:pt x="3123158" y="5821432"/>
                  <a:pt x="3131200" y="5819685"/>
                </a:cubicBezTo>
                <a:cubicBezTo>
                  <a:pt x="3145352" y="5816361"/>
                  <a:pt x="3159158" y="5813044"/>
                  <a:pt x="3172440" y="5809720"/>
                </a:cubicBezTo>
                <a:cubicBezTo>
                  <a:pt x="3173664" y="5809374"/>
                  <a:pt x="3174711" y="5809020"/>
                  <a:pt x="3175934" y="5808673"/>
                </a:cubicBezTo>
                <a:cubicBezTo>
                  <a:pt x="3211757" y="5798361"/>
                  <a:pt x="3244432" y="5789620"/>
                  <a:pt x="3273790" y="5781578"/>
                </a:cubicBezTo>
                <a:cubicBezTo>
                  <a:pt x="3305595" y="5772667"/>
                  <a:pt x="3339140" y="5762701"/>
                  <a:pt x="3374616" y="5751520"/>
                </a:cubicBezTo>
                <a:cubicBezTo>
                  <a:pt x="3375840" y="5751166"/>
                  <a:pt x="3377056" y="5750642"/>
                  <a:pt x="3378287" y="5750296"/>
                </a:cubicBezTo>
                <a:cubicBezTo>
                  <a:pt x="3425114" y="5734736"/>
                  <a:pt x="3450101" y="5726525"/>
                  <a:pt x="3450101" y="5726525"/>
                </a:cubicBezTo>
                <a:cubicBezTo>
                  <a:pt x="3450978" y="5726348"/>
                  <a:pt x="3452025" y="5726171"/>
                  <a:pt x="3452902" y="5725825"/>
                </a:cubicBezTo>
                <a:cubicBezTo>
                  <a:pt x="3595138" y="5677228"/>
                  <a:pt x="3760098" y="5611163"/>
                  <a:pt x="3936933" y="5521489"/>
                </a:cubicBezTo>
                <a:cubicBezTo>
                  <a:pt x="3954579" y="5512755"/>
                  <a:pt x="3972409" y="5503836"/>
                  <a:pt x="3990401" y="5494925"/>
                </a:cubicBezTo>
                <a:cubicBezTo>
                  <a:pt x="4008055" y="5485313"/>
                  <a:pt x="4025700" y="5475348"/>
                  <a:pt x="4043530" y="5465382"/>
                </a:cubicBezTo>
                <a:cubicBezTo>
                  <a:pt x="4079176" y="5445282"/>
                  <a:pt x="4115522" y="5424835"/>
                  <a:pt x="4152568" y="5404034"/>
                </a:cubicBezTo>
                <a:cubicBezTo>
                  <a:pt x="4224028" y="5358585"/>
                  <a:pt x="4299698" y="5314368"/>
                  <a:pt x="4372559" y="5261400"/>
                </a:cubicBezTo>
                <a:cubicBezTo>
                  <a:pt x="4520220" y="5158805"/>
                  <a:pt x="4669451" y="5040997"/>
                  <a:pt x="4810293" y="4905181"/>
                </a:cubicBezTo>
                <a:cubicBezTo>
                  <a:pt x="5093025" y="4635480"/>
                  <a:pt x="5351994" y="4302855"/>
                  <a:pt x="5537917" y="3933168"/>
                </a:cubicBezTo>
                <a:cubicBezTo>
                  <a:pt x="5725594" y="3564713"/>
                  <a:pt x="5848083" y="3165315"/>
                  <a:pt x="5893864" y="2782000"/>
                </a:cubicBezTo>
                <a:cubicBezTo>
                  <a:pt x="5918335" y="2590600"/>
                  <a:pt x="5927762" y="2403579"/>
                  <a:pt x="5920775" y="2226515"/>
                </a:cubicBezTo>
                <a:cubicBezTo>
                  <a:pt x="5920775" y="2183868"/>
                  <a:pt x="5918335" y="2141912"/>
                  <a:pt x="5915180" y="2100665"/>
                </a:cubicBezTo>
                <a:cubicBezTo>
                  <a:pt x="5915180" y="2100142"/>
                  <a:pt x="5915011" y="2099788"/>
                  <a:pt x="5915011" y="2099265"/>
                </a:cubicBezTo>
                <a:cubicBezTo>
                  <a:pt x="5915011" y="2099265"/>
                  <a:pt x="5913787" y="2083358"/>
                  <a:pt x="5911517" y="2053469"/>
                </a:cubicBezTo>
                <a:cubicBezTo>
                  <a:pt x="5909416" y="2028652"/>
                  <a:pt x="5907492" y="2004003"/>
                  <a:pt x="5905746" y="1979709"/>
                </a:cubicBezTo>
                <a:cubicBezTo>
                  <a:pt x="5904699" y="1968697"/>
                  <a:pt x="5903298" y="1956985"/>
                  <a:pt x="5901905" y="1944572"/>
                </a:cubicBezTo>
                <a:cubicBezTo>
                  <a:pt x="5897534" y="1911890"/>
                  <a:pt x="5893340" y="1879377"/>
                  <a:pt x="5889323" y="1847564"/>
                </a:cubicBezTo>
                <a:cubicBezTo>
                  <a:pt x="5888269" y="1839176"/>
                  <a:pt x="5887230" y="1831134"/>
                  <a:pt x="5886176" y="1822746"/>
                </a:cubicBezTo>
                <a:cubicBezTo>
                  <a:pt x="5885829" y="1821176"/>
                  <a:pt x="5885653" y="1819599"/>
                  <a:pt x="5885476" y="1817852"/>
                </a:cubicBezTo>
                <a:cubicBezTo>
                  <a:pt x="5881635" y="1792334"/>
                  <a:pt x="5877088" y="1765062"/>
                  <a:pt x="5872201" y="1736573"/>
                </a:cubicBezTo>
                <a:cubicBezTo>
                  <a:pt x="5871847" y="1734826"/>
                  <a:pt x="5871500" y="1732903"/>
                  <a:pt x="5871147" y="1730979"/>
                </a:cubicBezTo>
                <a:cubicBezTo>
                  <a:pt x="5864682" y="1694279"/>
                  <a:pt x="5857864" y="1658619"/>
                  <a:pt x="5850707" y="1623659"/>
                </a:cubicBezTo>
                <a:cubicBezTo>
                  <a:pt x="5849653" y="1618764"/>
                  <a:pt x="5848607" y="1613870"/>
                  <a:pt x="5847560" y="1608976"/>
                </a:cubicBezTo>
                <a:cubicBezTo>
                  <a:pt x="5845113" y="1597794"/>
                  <a:pt x="5842843" y="1586782"/>
                  <a:pt x="5840395" y="1575770"/>
                </a:cubicBezTo>
                <a:cubicBezTo>
                  <a:pt x="5838995" y="1569122"/>
                  <a:pt x="5837602" y="1562480"/>
                  <a:pt x="5836024" y="1555839"/>
                </a:cubicBezTo>
                <a:cubicBezTo>
                  <a:pt x="5833754" y="1546051"/>
                  <a:pt x="5831484" y="1536262"/>
                  <a:pt x="5829214" y="1526474"/>
                </a:cubicBezTo>
                <a:cubicBezTo>
                  <a:pt x="5827636" y="1520186"/>
                  <a:pt x="5826243" y="1513892"/>
                  <a:pt x="5824666" y="1507420"/>
                </a:cubicBezTo>
                <a:cubicBezTo>
                  <a:pt x="5821872" y="1495715"/>
                  <a:pt x="5819079" y="1484003"/>
                  <a:pt x="5816108" y="1472467"/>
                </a:cubicBezTo>
                <a:cubicBezTo>
                  <a:pt x="5815054" y="1468443"/>
                  <a:pt x="5814185" y="1464603"/>
                  <a:pt x="5813138" y="1460755"/>
                </a:cubicBezTo>
                <a:cubicBezTo>
                  <a:pt x="5766827" y="1279151"/>
                  <a:pt x="5713012" y="1128306"/>
                  <a:pt x="5666354" y="1013991"/>
                </a:cubicBezTo>
                <a:cubicBezTo>
                  <a:pt x="5665477" y="1011544"/>
                  <a:pt x="5664430" y="1009267"/>
                  <a:pt x="5663553" y="1006820"/>
                </a:cubicBezTo>
                <a:cubicBezTo>
                  <a:pt x="5645731" y="963471"/>
                  <a:pt x="5626861" y="919430"/>
                  <a:pt x="5606768" y="874859"/>
                </a:cubicBezTo>
                <a:cubicBezTo>
                  <a:pt x="5597503" y="854928"/>
                  <a:pt x="5589115" y="837275"/>
                  <a:pt x="5582297" y="822068"/>
                </a:cubicBezTo>
                <a:cubicBezTo>
                  <a:pt x="5579857" y="816474"/>
                  <a:pt x="5577410" y="811410"/>
                  <a:pt x="5575140" y="806516"/>
                </a:cubicBezTo>
                <a:cubicBezTo>
                  <a:pt x="5549275" y="752156"/>
                  <a:pt x="5521318" y="697095"/>
                  <a:pt x="5490736" y="641858"/>
                </a:cubicBezTo>
                <a:cubicBezTo>
                  <a:pt x="5404415" y="486295"/>
                  <a:pt x="5302712" y="327932"/>
                  <a:pt x="5184240" y="173247"/>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867BEE7-AE57-9340-8D0C-12AFC528FE99}"/>
              </a:ext>
            </a:extLst>
          </p:cNvPr>
          <p:cNvSpPr/>
          <p:nvPr/>
        </p:nvSpPr>
        <p:spPr>
          <a:xfrm rot="10800000">
            <a:off x="-2" y="511043"/>
            <a:ext cx="12209547" cy="2329992"/>
          </a:xfrm>
          <a:custGeom>
            <a:avLst/>
            <a:gdLst>
              <a:gd name="connsiteX0" fmla="*/ 0 w 1656458"/>
              <a:gd name="connsiteY0" fmla="*/ 0 h 500098"/>
              <a:gd name="connsiteX1" fmla="*/ 1656459 w 1656458"/>
              <a:gd name="connsiteY1" fmla="*/ 0 h 500098"/>
              <a:gd name="connsiteX2" fmla="*/ 1656459 w 1656458"/>
              <a:gd name="connsiteY2" fmla="*/ 500098 h 500098"/>
              <a:gd name="connsiteX3" fmla="*/ 0 w 1656458"/>
              <a:gd name="connsiteY3" fmla="*/ 500098 h 500098"/>
            </a:gdLst>
            <a:ahLst/>
            <a:cxnLst>
              <a:cxn ang="0">
                <a:pos x="connsiteX0" y="connsiteY0"/>
              </a:cxn>
              <a:cxn ang="0">
                <a:pos x="connsiteX1" y="connsiteY1"/>
              </a:cxn>
              <a:cxn ang="0">
                <a:pos x="connsiteX2" y="connsiteY2"/>
              </a:cxn>
              <a:cxn ang="0">
                <a:pos x="connsiteX3" y="connsiteY3"/>
              </a:cxn>
            </a:cxnLst>
            <a:rect l="l" t="t" r="r" b="b"/>
            <a:pathLst>
              <a:path w="1656458" h="500098">
                <a:moveTo>
                  <a:pt x="0" y="0"/>
                </a:moveTo>
                <a:lnTo>
                  <a:pt x="1656459" y="0"/>
                </a:lnTo>
                <a:lnTo>
                  <a:pt x="1656459" y="500098"/>
                </a:lnTo>
                <a:lnTo>
                  <a:pt x="0" y="500098"/>
                </a:lnTo>
                <a:close/>
              </a:path>
            </a:pathLst>
          </a:custGeom>
          <a:solidFill>
            <a:srgbClr val="297239"/>
          </a:solidFill>
          <a:ln w="237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7CB919E6-C84B-E149-95C9-2E35C2E69F01}"/>
              </a:ext>
            </a:extLst>
          </p:cNvPr>
          <p:cNvSpPr/>
          <p:nvPr/>
        </p:nvSpPr>
        <p:spPr>
          <a:xfrm rot="5400000">
            <a:off x="1966019" y="1909402"/>
            <a:ext cx="224193" cy="1899445"/>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13" name="Text Placeholder 23">
            <a:extLst>
              <a:ext uri="{FF2B5EF4-FFF2-40B4-BE49-F238E27FC236}">
                <a16:creationId xmlns:a16="http://schemas.microsoft.com/office/drawing/2014/main" id="{A1B07BED-54F2-2746-8EA5-C57D9A85E8DC}"/>
              </a:ext>
            </a:extLst>
          </p:cNvPr>
          <p:cNvSpPr>
            <a:spLocks noGrp="1"/>
          </p:cNvSpPr>
          <p:nvPr>
            <p:ph type="body" sz="quarter" idx="17" hasCustomPrompt="1"/>
          </p:nvPr>
        </p:nvSpPr>
        <p:spPr>
          <a:xfrm>
            <a:off x="1132091" y="3898682"/>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14" name="Text Placeholder 23">
            <a:extLst>
              <a:ext uri="{FF2B5EF4-FFF2-40B4-BE49-F238E27FC236}">
                <a16:creationId xmlns:a16="http://schemas.microsoft.com/office/drawing/2014/main" id="{871AD87B-FFE1-D542-82D4-44A308DC5838}"/>
              </a:ext>
            </a:extLst>
          </p:cNvPr>
          <p:cNvSpPr>
            <a:spLocks noGrp="1"/>
          </p:cNvSpPr>
          <p:nvPr>
            <p:ph type="body" sz="quarter" idx="18" hasCustomPrompt="1"/>
          </p:nvPr>
        </p:nvSpPr>
        <p:spPr>
          <a:xfrm>
            <a:off x="1132091" y="3170994"/>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sp>
        <p:nvSpPr>
          <p:cNvPr id="18" name="Graphic 4">
            <a:extLst>
              <a:ext uri="{FF2B5EF4-FFF2-40B4-BE49-F238E27FC236}">
                <a16:creationId xmlns:a16="http://schemas.microsoft.com/office/drawing/2014/main" id="{4C9F947C-8B19-DD4D-A440-5B030610E529}"/>
              </a:ext>
            </a:extLst>
          </p:cNvPr>
          <p:cNvSpPr/>
          <p:nvPr userDrawn="1"/>
        </p:nvSpPr>
        <p:spPr>
          <a:xfrm rot="5400000">
            <a:off x="9531450" y="-1421667"/>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9" name="Text Box 5">
            <a:extLst>
              <a:ext uri="{FF2B5EF4-FFF2-40B4-BE49-F238E27FC236}">
                <a16:creationId xmlns:a16="http://schemas.microsoft.com/office/drawing/2014/main" id="{FBADAE5D-E472-F948-A68C-D1D1B510957B}"/>
              </a:ext>
            </a:extLst>
          </p:cNvPr>
          <p:cNvSpPr txBox="1"/>
          <p:nvPr userDrawn="1"/>
        </p:nvSpPr>
        <p:spPr>
          <a:xfrm>
            <a:off x="7318046" y="373758"/>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93920189-3576-0A48-9E58-16F35A7144C5}"/>
              </a:ext>
            </a:extLst>
          </p:cNvPr>
          <p:cNvSpPr/>
          <p:nvPr userDrawn="1"/>
        </p:nvSpPr>
        <p:spPr>
          <a:xfrm>
            <a:off x="752042" y="-5857"/>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6934"/>
            </a:srgbClr>
          </a:solidFill>
          <a:ln w="237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CB740006-F160-C44D-89FA-19A0B2F5D62F}"/>
              </a:ext>
            </a:extLst>
          </p:cNvPr>
          <p:cNvSpPr/>
          <p:nvPr userDrawn="1"/>
        </p:nvSpPr>
        <p:spPr>
          <a:xfrm>
            <a:off x="5297295" y="0"/>
            <a:ext cx="6257396"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5635533" y="642972"/>
            <a:ext cx="5343821" cy="4865435"/>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614833" y="599475"/>
            <a:ext cx="4164986" cy="5025470"/>
          </a:xfrm>
        </p:spPr>
        <p:txBody>
          <a:bodyPr>
            <a:normAutofit/>
          </a:bodyPr>
          <a:lstStyle>
            <a:lvl1pPr marL="0" indent="0" algn="l">
              <a:buNone/>
              <a:defRPr sz="3600" b="1" i="0">
                <a:solidFill>
                  <a:srgbClr val="A2CC3A"/>
                </a:solidFill>
                <a:latin typeface="+mn-lt"/>
              </a:defRPr>
            </a:lvl1pPr>
          </a:lstStyle>
          <a:p>
            <a:pPr lvl="0"/>
            <a:r>
              <a:rPr lang="en-US"/>
              <a:t>Heading</a:t>
            </a:r>
          </a:p>
        </p:txBody>
      </p:sp>
      <p:grpSp>
        <p:nvGrpSpPr>
          <p:cNvPr id="14" name="Group 13">
            <a:extLst>
              <a:ext uri="{FF2B5EF4-FFF2-40B4-BE49-F238E27FC236}">
                <a16:creationId xmlns:a16="http://schemas.microsoft.com/office/drawing/2014/main" id="{981D5C40-2A01-C842-A222-582847617EE6}"/>
              </a:ext>
            </a:extLst>
          </p:cNvPr>
          <p:cNvGrpSpPr/>
          <p:nvPr userDrawn="1"/>
        </p:nvGrpSpPr>
        <p:grpSpPr>
          <a:xfrm>
            <a:off x="11317591" y="2229060"/>
            <a:ext cx="474200" cy="4867482"/>
            <a:chOff x="1009808" y="-71087"/>
            <a:chExt cx="474200" cy="4867482"/>
          </a:xfrm>
        </p:grpSpPr>
        <p:sp>
          <p:nvSpPr>
            <p:cNvPr id="15" name="Graphic 4">
              <a:extLst>
                <a:ext uri="{FF2B5EF4-FFF2-40B4-BE49-F238E27FC236}">
                  <a16:creationId xmlns:a16="http://schemas.microsoft.com/office/drawing/2014/main" id="{5FEB6C01-B86F-164A-88C2-939A6E5A380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B7652548-8EDF-8E42-A4F6-0B27CA4ED7E3}"/>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004665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
              <a:t>Haga clic para editar el estilo del título maestro</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
              <a:t>Haga clic para editar estilos de texto maestro</a:t>
            </a:r>
          </a:p>
          <a:p>
            <a:pPr lvl="1"/>
            <a:r>
              <a:rPr lang="es"/>
              <a:t>Segundo nivel</a:t>
            </a:r>
          </a:p>
          <a:p>
            <a:pPr lvl="2"/>
            <a:r>
              <a:rPr lang="es"/>
              <a:t>Tercer nivel</a:t>
            </a:r>
          </a:p>
          <a:p>
            <a:pPr lvl="3"/>
            <a:r>
              <a:rPr lang="es"/>
              <a:t>cuarto nivel</a:t>
            </a:r>
          </a:p>
          <a:p>
            <a:pPr lvl="4"/>
            <a:r>
              <a:rPr lang="es"/>
              <a:t>quinto nivel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11/17/2022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‹Nº›</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61" r:id="rId6"/>
    <p:sldLayoutId id="2147483879" r:id="rId7"/>
    <p:sldLayoutId id="2147483862" r:id="rId8"/>
    <p:sldLayoutId id="2147483846" r:id="rId9"/>
    <p:sldLayoutId id="2147483882" r:id="rId10"/>
    <p:sldLayoutId id="2147483866" r:id="rId11"/>
    <p:sldLayoutId id="2147483883" r:id="rId12"/>
    <p:sldLayoutId id="2147483885" r:id="rId13"/>
    <p:sldLayoutId id="2147483928" r:id="rId14"/>
    <p:sldLayoutId id="2147483875" r:id="rId15"/>
    <p:sldLayoutId id="2147483833" r:id="rId16"/>
    <p:sldLayoutId id="2147483847" r:id="rId17"/>
    <p:sldLayoutId id="2147483871" r:id="rId18"/>
    <p:sldLayoutId id="2147483837" r:id="rId19"/>
    <p:sldLayoutId id="2147483838" r:id="rId20"/>
    <p:sldLayoutId id="2147483844" r:id="rId21"/>
    <p:sldLayoutId id="2147483848" r:id="rId22"/>
    <p:sldLayoutId id="2147483849" r:id="rId23"/>
    <p:sldLayoutId id="2147483851" r:id="rId24"/>
    <p:sldLayoutId id="2147483854" r:id="rId25"/>
    <p:sldLayoutId id="2147483926" r:id="rId26"/>
    <p:sldLayoutId id="2147483855" r:id="rId27"/>
    <p:sldLayoutId id="2147483856" r:id="rId28"/>
    <p:sldLayoutId id="2147483857" r:id="rId29"/>
    <p:sldLayoutId id="2147483864" r:id="rId30"/>
    <p:sldLayoutId id="2147483887" r:id="rId31"/>
    <p:sldLayoutId id="2147483852" r:id="rId32"/>
    <p:sldLayoutId id="2147483858" r:id="rId33"/>
    <p:sldLayoutId id="2147483888" r:id="rId34"/>
    <p:sldLayoutId id="2147483859" r:id="rId35"/>
    <p:sldLayoutId id="2147483886" r:id="rId36"/>
    <p:sldLayoutId id="2147483860" r:id="rId37"/>
    <p:sldLayoutId id="2147483927" r:id="rId38"/>
    <p:sldLayoutId id="2147483853" r:id="rId39"/>
    <p:sldLayoutId id="2147483929" r:id="rId40"/>
    <p:sldLayoutId id="2147483930" r:id="rId41"/>
    <p:sldLayoutId id="2147483931" r:id="rId42"/>
    <p:sldLayoutId id="214748393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hyperlink" Target="https://www.investopedia.com/terms/f/fast-fashion.asp"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1.xml"/><Relationship Id="rId5" Type="http://schemas.openxmlformats.org/officeDocument/2006/relationships/image" Target="../media/image20.sv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hyperlink" Target="https://futureofsourcing.com/6-tips-to-drive-sustainable-procurement" TargetMode="Externa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jpg"/><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jpg"/><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3" Type="http://schemas.openxmlformats.org/officeDocument/2006/relationships/hyperlink" Target="https://spendmatters.com/uk/sustainable-procurement-how-it-is-evolving-as-a-procurement-priority/" TargetMode="External"/><Relationship Id="rId2" Type="http://schemas.openxmlformats.org/officeDocument/2006/relationships/image" Target="../media/image26.jpg"/><Relationship Id="rId1" Type="http://schemas.openxmlformats.org/officeDocument/2006/relationships/slideLayout" Target="../slideLayouts/slideLayout40.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jpg"/><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9.jpg"/><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3" Type="http://schemas.openxmlformats.org/officeDocument/2006/relationships/hyperlink" Target="https://www.sciencedirect.com/science/article/pii/S0959652618305419" TargetMode="External"/><Relationship Id="rId2" Type="http://schemas.openxmlformats.org/officeDocument/2006/relationships/image" Target="../media/image36.jpg"/><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3" Type="http://schemas.openxmlformats.org/officeDocument/2006/relationships/hyperlink" Target="https://watershed.com/en-GB/supplychain" TargetMode="External"/><Relationship Id="rId2" Type="http://schemas.openxmlformats.org/officeDocument/2006/relationships/image" Target="../media/image37.jpg"/><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3" Type="http://schemas.openxmlformats.org/officeDocument/2006/relationships/hyperlink" Target="https://www.keramida.com/blog/new-iso-standard-for-sustainable-procurement-early-2017" TargetMode="External"/><Relationship Id="rId2" Type="http://schemas.openxmlformats.org/officeDocument/2006/relationships/image" Target="../media/image38.jpg"/><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2.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3.jpg"/><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4.jpg"/><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3" Type="http://schemas.openxmlformats.org/officeDocument/2006/relationships/hyperlink" Target="https://www.deskera.com/blog/brand-awareness/" TargetMode="External"/><Relationship Id="rId2" Type="http://schemas.openxmlformats.org/officeDocument/2006/relationships/image" Target="../media/image45.png"/><Relationship Id="rId1" Type="http://schemas.openxmlformats.org/officeDocument/2006/relationships/slideLayout" Target="../slideLayouts/slideLayout41.xml"/><Relationship Id="rId4" Type="http://schemas.openxmlformats.org/officeDocument/2006/relationships/hyperlink" Target="https://www.deskera.com/blog/brand-positioning-statement/"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7.jpg"/><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8.jp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4.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9.jpg"/><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3.xml"/></Relationships>
</file>

<file path=ppt/slides/_rels/slide6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3" Type="http://schemas.openxmlformats.org/officeDocument/2006/relationships/hyperlink" Target="https://wrap.org.uk/" TargetMode="External"/><Relationship Id="rId2" Type="http://schemas.openxmlformats.org/officeDocument/2006/relationships/image" Target="../media/image54.png"/><Relationship Id="rId1" Type="http://schemas.openxmlformats.org/officeDocument/2006/relationships/slideLayout" Target="../slideLayouts/slideLayout40.xml"/><Relationship Id="rId4" Type="http://schemas.openxmlformats.org/officeDocument/2006/relationships/hyperlink" Target="file:///C:\Users\ANCESLATITUDE\Documents\EMER\Proyectos\SFEC\Traducciones\Waste%20&amp;%20Resources%20Action%20Plan.%20May%202006.%20Increasing%20resource%20efficiency,%20reducing"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5.jpg"/><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499714" y="2338956"/>
            <a:ext cx="5278651" cy="697353"/>
          </a:xfrm>
        </p:spPr>
        <p:txBody>
          <a:bodyPr vert="horz" lIns="91440" tIns="45720" rIns="91440" bIns="45720" rtlCol="0" anchor="t">
            <a:noAutofit/>
          </a:bodyPr>
          <a:lstStyle/>
          <a:p>
            <a:r>
              <a:rPr lang="es">
                <a:cs typeface="Calibri"/>
              </a:rPr>
              <a:t>Módulo 4</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611017" y="3175939"/>
            <a:ext cx="5278651" cy="1262431"/>
          </a:xfrm>
        </p:spPr>
        <p:txBody>
          <a:bodyPr vert="horz" lIns="91440" tIns="45720" rIns="91440" bIns="45720" rtlCol="0" anchor="t">
            <a:normAutofit/>
          </a:bodyPr>
          <a:lstStyle/>
          <a:p>
            <a:r>
              <a:rPr lang="es" dirty="0"/>
              <a:t>Compras Sostenibles y Cadenas de Suministro</a:t>
            </a:r>
          </a:p>
        </p:txBody>
      </p:sp>
      <p:pic>
        <p:nvPicPr>
          <p:cNvPr id="4" name="Picture 4" descr="Graphical user interface, text&#10;&#10;Description automatically generated">
            <a:extLst>
              <a:ext uri="{FF2B5EF4-FFF2-40B4-BE49-F238E27FC236}">
                <a16:creationId xmlns:a16="http://schemas.microsoft.com/office/drawing/2014/main" id="{7E575E16-5550-5791-81C6-7469F2648675}"/>
              </a:ext>
            </a:extLst>
          </p:cNvPr>
          <p:cNvPicPr>
            <a:picLocks noChangeAspect="1"/>
          </p:cNvPicPr>
          <p:nvPr/>
        </p:nvPicPr>
        <p:blipFill>
          <a:blip r:embed="rId2"/>
          <a:stretch>
            <a:fillRect/>
          </a:stretch>
        </p:blipFill>
        <p:spPr>
          <a:xfrm>
            <a:off x="2728685" y="5766110"/>
            <a:ext cx="9468153" cy="466253"/>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AC7010-9AD4-E7D7-A778-FCC95B7F6E6C}"/>
              </a:ext>
            </a:extLst>
          </p:cNvPr>
          <p:cNvSpPr>
            <a:spLocks noGrp="1"/>
          </p:cNvSpPr>
          <p:nvPr>
            <p:ph type="body" sz="quarter" idx="18"/>
          </p:nvPr>
        </p:nvSpPr>
        <p:spPr/>
        <p:txBody>
          <a:bodyPr/>
          <a:lstStyle/>
          <a:p>
            <a:r>
              <a:rPr lang="es" dirty="0"/>
              <a:t>La compra sostenible eficaz apoya </a:t>
            </a:r>
            <a:r>
              <a:rPr lang="es" b="1" dirty="0"/>
              <a:t>el desarrollo sostenible </a:t>
            </a:r>
            <a:r>
              <a:rPr lang="es" dirty="0"/>
              <a:t>. Por lo tanto, la adquisición sostenible es una adquisición inteligente, ya que adopta un enfoque de ciclo de vida tridimensional frente al anterior enfoque unidimensional centrado en la economía.</a:t>
            </a:r>
          </a:p>
          <a:p>
            <a:endParaRPr lang="en-US" dirty="0"/>
          </a:p>
          <a:p>
            <a:r>
              <a:rPr lang="es" b="1" dirty="0"/>
              <a:t>El enfoque tridimensional </a:t>
            </a:r>
            <a:r>
              <a:rPr lang="es" dirty="0"/>
              <a:t>no significa que el proceso de adquisición sostenible demore 3 veces más, ni significa necesariamente que será más costoso. Significa que asume los 3 pilares del desarrollo sostenible para lograr una compra sostenible.</a:t>
            </a:r>
            <a:endParaRPr lang="en-IE" dirty="0"/>
          </a:p>
        </p:txBody>
      </p:sp>
      <p:sp>
        <p:nvSpPr>
          <p:cNvPr id="3" name="Text Placeholder 2">
            <a:extLst>
              <a:ext uri="{FF2B5EF4-FFF2-40B4-BE49-F238E27FC236}">
                <a16:creationId xmlns:a16="http://schemas.microsoft.com/office/drawing/2014/main" id="{C2D43C47-B1D3-C681-55D5-389C742AAD7A}"/>
              </a:ext>
            </a:extLst>
          </p:cNvPr>
          <p:cNvSpPr>
            <a:spLocks noGrp="1"/>
          </p:cNvSpPr>
          <p:nvPr>
            <p:ph type="body" sz="quarter" idx="16"/>
          </p:nvPr>
        </p:nvSpPr>
        <p:spPr>
          <a:xfrm>
            <a:off x="291754" y="517651"/>
            <a:ext cx="3089893" cy="4881923"/>
          </a:xfrm>
        </p:spPr>
        <p:txBody>
          <a:bodyPr anchor="ctr"/>
          <a:lstStyle/>
          <a:p>
            <a:r>
              <a:rPr lang="es"/>
              <a:t>Los 3 pilares de las compras sostenibles</a:t>
            </a:r>
          </a:p>
        </p:txBody>
      </p:sp>
    </p:spTree>
    <p:extLst>
      <p:ext uri="{BB962C8B-B14F-4D97-AF65-F5344CB8AC3E}">
        <p14:creationId xmlns:p14="http://schemas.microsoft.com/office/powerpoint/2010/main" val="2778727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D43C47-B1D3-C681-55D5-389C742AAD7A}"/>
              </a:ext>
            </a:extLst>
          </p:cNvPr>
          <p:cNvSpPr>
            <a:spLocks noGrp="1"/>
          </p:cNvSpPr>
          <p:nvPr>
            <p:ph type="body" sz="quarter" idx="16"/>
          </p:nvPr>
        </p:nvSpPr>
        <p:spPr>
          <a:xfrm>
            <a:off x="291754" y="517651"/>
            <a:ext cx="3089893" cy="4881923"/>
          </a:xfrm>
        </p:spPr>
        <p:txBody>
          <a:bodyPr anchor="ctr"/>
          <a:lstStyle/>
          <a:p>
            <a:r>
              <a:rPr lang="es" dirty="0"/>
              <a:t>Los 3 pilares de las compras sostenibles</a:t>
            </a:r>
          </a:p>
        </p:txBody>
      </p:sp>
      <p:pic>
        <p:nvPicPr>
          <p:cNvPr id="4" name="Picture 3">
            <a:extLst>
              <a:ext uri="{FF2B5EF4-FFF2-40B4-BE49-F238E27FC236}">
                <a16:creationId xmlns:a16="http://schemas.microsoft.com/office/drawing/2014/main" id="{4AF4CE3C-C594-0AA8-08C3-92C81E6C7C9F}"/>
              </a:ext>
            </a:extLst>
          </p:cNvPr>
          <p:cNvPicPr>
            <a:picLocks noChangeAspect="1"/>
          </p:cNvPicPr>
          <p:nvPr/>
        </p:nvPicPr>
        <p:blipFill>
          <a:blip r:embed="rId2"/>
          <a:stretch>
            <a:fillRect/>
          </a:stretch>
        </p:blipFill>
        <p:spPr>
          <a:xfrm>
            <a:off x="5652320" y="1592416"/>
            <a:ext cx="5105400" cy="3378200"/>
          </a:xfrm>
          <a:prstGeom prst="rect">
            <a:avLst/>
          </a:prstGeom>
        </p:spPr>
      </p:pic>
      <p:sp>
        <p:nvSpPr>
          <p:cNvPr id="5" name="Text Placeholder 2">
            <a:extLst>
              <a:ext uri="{FF2B5EF4-FFF2-40B4-BE49-F238E27FC236}">
                <a16:creationId xmlns:a16="http://schemas.microsoft.com/office/drawing/2014/main" id="{496C6D88-8D6E-138C-5A78-68495ACFE333}"/>
              </a:ext>
            </a:extLst>
          </p:cNvPr>
          <p:cNvSpPr txBox="1">
            <a:spLocks/>
          </p:cNvSpPr>
          <p:nvPr/>
        </p:nvSpPr>
        <p:spPr>
          <a:xfrm>
            <a:off x="5652320" y="1592416"/>
            <a:ext cx="5105400" cy="106695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 sz="2400" dirty="0">
                <a:solidFill>
                  <a:srgbClr val="297239"/>
                </a:solidFill>
              </a:rPr>
              <a:t>Los 3 pilares de las compras sostenibles</a:t>
            </a:r>
          </a:p>
        </p:txBody>
      </p:sp>
      <p:sp>
        <p:nvSpPr>
          <p:cNvPr id="7" name="Text Placeholder 2">
            <a:extLst>
              <a:ext uri="{FF2B5EF4-FFF2-40B4-BE49-F238E27FC236}">
                <a16:creationId xmlns:a16="http://schemas.microsoft.com/office/drawing/2014/main" id="{5D468E8A-F4A0-8F15-C01B-AB260E46E7F3}"/>
              </a:ext>
            </a:extLst>
          </p:cNvPr>
          <p:cNvSpPr txBox="1">
            <a:spLocks/>
          </p:cNvSpPr>
          <p:nvPr/>
        </p:nvSpPr>
        <p:spPr>
          <a:xfrm>
            <a:off x="5944963" y="4014788"/>
            <a:ext cx="1173799" cy="67151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100"/>
              </a:lnSpc>
              <a:spcBef>
                <a:spcPts val="0"/>
              </a:spcBef>
            </a:pPr>
            <a:r>
              <a:rPr lang="es" sz="1400" dirty="0">
                <a:solidFill>
                  <a:srgbClr val="297239"/>
                </a:solidFill>
              </a:rPr>
              <a:t>Ciencias económicas</a:t>
            </a:r>
          </a:p>
          <a:p>
            <a:pPr algn="ctr">
              <a:lnSpc>
                <a:spcPts val="1100"/>
              </a:lnSpc>
              <a:spcBef>
                <a:spcPts val="0"/>
              </a:spcBef>
            </a:pPr>
            <a:r>
              <a:rPr lang="es" sz="1400" dirty="0">
                <a:solidFill>
                  <a:srgbClr val="297239"/>
                </a:solidFill>
              </a:rPr>
              <a:t>(es decir, beneficio)</a:t>
            </a:r>
            <a:endParaRPr lang="en-IE" sz="1100" dirty="0">
              <a:solidFill>
                <a:srgbClr val="297239"/>
              </a:solidFill>
            </a:endParaRPr>
          </a:p>
        </p:txBody>
      </p:sp>
      <p:sp>
        <p:nvSpPr>
          <p:cNvPr id="8" name="Text Placeholder 2">
            <a:extLst>
              <a:ext uri="{FF2B5EF4-FFF2-40B4-BE49-F238E27FC236}">
                <a16:creationId xmlns:a16="http://schemas.microsoft.com/office/drawing/2014/main" id="{A13AD51A-F271-C89B-5BEF-3A1F298FD05D}"/>
              </a:ext>
            </a:extLst>
          </p:cNvPr>
          <p:cNvSpPr txBox="1">
            <a:spLocks/>
          </p:cNvSpPr>
          <p:nvPr/>
        </p:nvSpPr>
        <p:spPr>
          <a:xfrm>
            <a:off x="7616601" y="4029076"/>
            <a:ext cx="1173799" cy="67151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100"/>
              </a:lnSpc>
              <a:spcBef>
                <a:spcPts val="0"/>
              </a:spcBef>
            </a:pPr>
            <a:r>
              <a:rPr lang="es" sz="1400" dirty="0">
                <a:solidFill>
                  <a:srgbClr val="297239"/>
                </a:solidFill>
              </a:rPr>
              <a:t>Social</a:t>
            </a:r>
          </a:p>
          <a:p>
            <a:pPr algn="ctr">
              <a:lnSpc>
                <a:spcPts val="1100"/>
              </a:lnSpc>
              <a:spcBef>
                <a:spcPts val="0"/>
              </a:spcBef>
            </a:pPr>
            <a:r>
              <a:rPr lang="es" sz="1400" dirty="0">
                <a:solidFill>
                  <a:srgbClr val="297239"/>
                </a:solidFill>
              </a:rPr>
              <a:t>(es decir, personas)</a:t>
            </a:r>
          </a:p>
        </p:txBody>
      </p:sp>
      <p:sp>
        <p:nvSpPr>
          <p:cNvPr id="9" name="Text Placeholder 2">
            <a:extLst>
              <a:ext uri="{FF2B5EF4-FFF2-40B4-BE49-F238E27FC236}">
                <a16:creationId xmlns:a16="http://schemas.microsoft.com/office/drawing/2014/main" id="{C7559432-9213-825C-C928-B1C28EA89759}"/>
              </a:ext>
            </a:extLst>
          </p:cNvPr>
          <p:cNvSpPr txBox="1">
            <a:spLocks/>
          </p:cNvSpPr>
          <p:nvPr/>
        </p:nvSpPr>
        <p:spPr>
          <a:xfrm>
            <a:off x="9288239" y="4014789"/>
            <a:ext cx="1173799" cy="67151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100"/>
              </a:lnSpc>
              <a:spcBef>
                <a:spcPts val="0"/>
              </a:spcBef>
            </a:pPr>
            <a:r>
              <a:rPr lang="es" sz="1400" dirty="0">
                <a:solidFill>
                  <a:srgbClr val="297239"/>
                </a:solidFill>
              </a:rPr>
              <a:t>Ambiental</a:t>
            </a:r>
          </a:p>
          <a:p>
            <a:pPr algn="ctr">
              <a:lnSpc>
                <a:spcPts val="1100"/>
              </a:lnSpc>
              <a:spcBef>
                <a:spcPts val="0"/>
              </a:spcBef>
            </a:pPr>
            <a:r>
              <a:rPr lang="es" sz="1400" dirty="0">
                <a:solidFill>
                  <a:srgbClr val="297239"/>
                </a:solidFill>
              </a:rPr>
              <a:t>(es decir, planeta)</a:t>
            </a:r>
            <a:endParaRPr lang="en-IE" sz="1100" dirty="0">
              <a:solidFill>
                <a:srgbClr val="297239"/>
              </a:solidFill>
            </a:endParaRPr>
          </a:p>
        </p:txBody>
      </p:sp>
    </p:spTree>
    <p:extLst>
      <p:ext uri="{BB962C8B-B14F-4D97-AF65-F5344CB8AC3E}">
        <p14:creationId xmlns:p14="http://schemas.microsoft.com/office/powerpoint/2010/main" val="2645582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79D0215-7FC2-B002-47D1-32DA062DCDE6}"/>
              </a:ext>
            </a:extLst>
          </p:cNvPr>
          <p:cNvSpPr>
            <a:spLocks noGrp="1"/>
          </p:cNvSpPr>
          <p:nvPr>
            <p:ph type="body" sz="quarter" idx="29"/>
          </p:nvPr>
        </p:nvSpPr>
        <p:spPr>
          <a:xfrm>
            <a:off x="1340031" y="127000"/>
            <a:ext cx="8845369" cy="1237497"/>
          </a:xfrm>
        </p:spPr>
        <p:txBody>
          <a:bodyPr>
            <a:normAutofit/>
          </a:bodyPr>
          <a:lstStyle/>
          <a:p>
            <a:r>
              <a:rPr lang="es" b="1">
                <a:solidFill>
                  <a:srgbClr val="468940"/>
                </a:solidFill>
              </a:rPr>
              <a:t>Ejemplos de los beneficios de cada Pilar de Compras Sostenibles</a:t>
            </a:r>
          </a:p>
          <a:p>
            <a:endParaRPr lang="en-IE"/>
          </a:p>
        </p:txBody>
      </p:sp>
      <p:sp>
        <p:nvSpPr>
          <p:cNvPr id="9" name="Text Placeholder 4">
            <a:extLst>
              <a:ext uri="{FF2B5EF4-FFF2-40B4-BE49-F238E27FC236}">
                <a16:creationId xmlns:a16="http://schemas.microsoft.com/office/drawing/2014/main" id="{97E256A5-E425-2AD9-3056-FA5CEDF681BC}"/>
              </a:ext>
            </a:extLst>
          </p:cNvPr>
          <p:cNvSpPr txBox="1">
            <a:spLocks/>
          </p:cNvSpPr>
          <p:nvPr/>
        </p:nvSpPr>
        <p:spPr>
          <a:xfrm>
            <a:off x="2222510" y="2017420"/>
            <a:ext cx="2106525" cy="123749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 sz="2200">
                <a:solidFill>
                  <a:schemeClr val="bg1"/>
                </a:solidFill>
              </a:rPr>
              <a:t>Económico</a:t>
            </a:r>
          </a:p>
        </p:txBody>
      </p:sp>
      <p:sp>
        <p:nvSpPr>
          <p:cNvPr id="10" name="Text Placeholder 5">
            <a:extLst>
              <a:ext uri="{FF2B5EF4-FFF2-40B4-BE49-F238E27FC236}">
                <a16:creationId xmlns:a16="http://schemas.microsoft.com/office/drawing/2014/main" id="{E67764C8-05AE-5076-3E27-09370722E210}"/>
              </a:ext>
            </a:extLst>
          </p:cNvPr>
          <p:cNvSpPr txBox="1">
            <a:spLocks/>
          </p:cNvSpPr>
          <p:nvPr/>
        </p:nvSpPr>
        <p:spPr>
          <a:xfrm>
            <a:off x="5019482" y="2017420"/>
            <a:ext cx="2106525" cy="123749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63A04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 sz="2200">
                <a:solidFill>
                  <a:schemeClr val="bg1"/>
                </a:solidFill>
              </a:rPr>
              <a:t>Social</a:t>
            </a:r>
          </a:p>
        </p:txBody>
      </p:sp>
      <p:sp>
        <p:nvSpPr>
          <p:cNvPr id="11" name="Text Placeholder 6">
            <a:extLst>
              <a:ext uri="{FF2B5EF4-FFF2-40B4-BE49-F238E27FC236}">
                <a16:creationId xmlns:a16="http://schemas.microsoft.com/office/drawing/2014/main" id="{33B4EC9D-E830-FA76-D116-D848ABEC411E}"/>
              </a:ext>
            </a:extLst>
          </p:cNvPr>
          <p:cNvSpPr txBox="1">
            <a:spLocks/>
          </p:cNvSpPr>
          <p:nvPr/>
        </p:nvSpPr>
        <p:spPr>
          <a:xfrm>
            <a:off x="7735798" y="2017420"/>
            <a:ext cx="2106525" cy="123749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4689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 sz="2200">
                <a:solidFill>
                  <a:schemeClr val="bg1"/>
                </a:solidFill>
              </a:rPr>
              <a:t>Ambiental</a:t>
            </a:r>
          </a:p>
        </p:txBody>
      </p:sp>
      <p:sp>
        <p:nvSpPr>
          <p:cNvPr id="12" name="Text Placeholder 1">
            <a:extLst>
              <a:ext uri="{FF2B5EF4-FFF2-40B4-BE49-F238E27FC236}">
                <a16:creationId xmlns:a16="http://schemas.microsoft.com/office/drawing/2014/main" id="{07730347-A996-1B1A-F822-E95771E64CC1}"/>
              </a:ext>
            </a:extLst>
          </p:cNvPr>
          <p:cNvSpPr>
            <a:spLocks noGrp="1"/>
          </p:cNvSpPr>
          <p:nvPr>
            <p:ph type="body" sz="quarter" idx="35"/>
          </p:nvPr>
        </p:nvSpPr>
        <p:spPr>
          <a:xfrm>
            <a:off x="1721342" y="3327868"/>
            <a:ext cx="2838589" cy="3053790"/>
          </a:xfrm>
        </p:spPr>
        <p:txBody>
          <a:bodyPr>
            <a:normAutofit/>
          </a:bodyPr>
          <a:lstStyle/>
          <a:p>
            <a:pPr marL="285750" indent="-285750" algn="l">
              <a:spcBef>
                <a:spcPts val="0"/>
              </a:spcBef>
              <a:buFont typeface="Arial" panose="020B0604020202020204" pitchFamily="34" charset="0"/>
              <a:buChar char="•"/>
            </a:pPr>
            <a:r>
              <a:rPr lang="es" sz="1800">
                <a:solidFill>
                  <a:srgbClr val="63A043"/>
                </a:solidFill>
              </a:rPr>
              <a:t>Regeneración Económica</a:t>
            </a:r>
          </a:p>
          <a:p>
            <a:pPr marL="285750" indent="-285750" algn="l">
              <a:spcBef>
                <a:spcPts val="0"/>
              </a:spcBef>
              <a:buFont typeface="Arial" panose="020B0604020202020204" pitchFamily="34" charset="0"/>
              <a:buChar char="•"/>
            </a:pPr>
            <a:r>
              <a:rPr lang="es" sz="1800">
                <a:solidFill>
                  <a:srgbClr val="63A043"/>
                </a:solidFill>
              </a:rPr>
              <a:t>Desarrollo económico sostenible</a:t>
            </a:r>
          </a:p>
          <a:p>
            <a:pPr marL="285750" indent="-285750" algn="l">
              <a:spcBef>
                <a:spcPts val="0"/>
              </a:spcBef>
              <a:buFont typeface="Arial" panose="020B0604020202020204" pitchFamily="34" charset="0"/>
              <a:buChar char="•"/>
            </a:pPr>
            <a:r>
              <a:rPr lang="es" sz="1800">
                <a:solidFill>
                  <a:srgbClr val="63A043"/>
                </a:solidFill>
              </a:rPr>
              <a:t>Mercados emergentes</a:t>
            </a:r>
          </a:p>
          <a:p>
            <a:pPr marL="285750" indent="-285750" algn="l">
              <a:spcBef>
                <a:spcPts val="0"/>
              </a:spcBef>
              <a:buFont typeface="Arial" panose="020B0604020202020204" pitchFamily="34" charset="0"/>
              <a:buChar char="•"/>
            </a:pPr>
            <a:r>
              <a:rPr lang="es" sz="1800">
                <a:solidFill>
                  <a:srgbClr val="63A043"/>
                </a:solidFill>
              </a:rPr>
              <a:t>Desarrollo de PyMEs</a:t>
            </a:r>
          </a:p>
          <a:p>
            <a:pPr marL="285750" indent="-285750" algn="l">
              <a:spcBef>
                <a:spcPts val="0"/>
              </a:spcBef>
              <a:buFont typeface="Arial" panose="020B0604020202020204" pitchFamily="34" charset="0"/>
              <a:buChar char="•"/>
            </a:pPr>
            <a:r>
              <a:rPr lang="es" sz="1800">
                <a:solidFill>
                  <a:srgbClr val="63A043"/>
                </a:solidFill>
              </a:rPr>
              <a:t>Costo total de propiedad y costo del ciclo de vida</a:t>
            </a:r>
          </a:p>
          <a:p>
            <a:pPr marL="285750" indent="-285750" algn="l">
              <a:spcBef>
                <a:spcPts val="0"/>
              </a:spcBef>
              <a:buFont typeface="Arial" panose="020B0604020202020204" pitchFamily="34" charset="0"/>
              <a:buChar char="•"/>
            </a:pPr>
            <a:r>
              <a:rPr lang="es" sz="1800">
                <a:solidFill>
                  <a:srgbClr val="63A043"/>
                </a:solidFill>
              </a:rPr>
              <a:t>Relación calidad-precio</a:t>
            </a:r>
          </a:p>
          <a:p>
            <a:pPr marL="285750" indent="-285750" algn="l">
              <a:spcBef>
                <a:spcPts val="0"/>
              </a:spcBef>
              <a:buFont typeface="Arial" panose="020B0604020202020204" pitchFamily="34" charset="0"/>
              <a:buChar char="•"/>
            </a:pPr>
            <a:r>
              <a:rPr lang="es" sz="1800">
                <a:solidFill>
                  <a:srgbClr val="63A043"/>
                </a:solidFill>
              </a:rPr>
              <a:t>Reducción de pobreza.</a:t>
            </a:r>
            <a:endParaRPr lang="en-IE" sz="1800">
              <a:solidFill>
                <a:srgbClr val="63A043"/>
              </a:solidFill>
            </a:endParaRPr>
          </a:p>
        </p:txBody>
      </p:sp>
      <p:sp>
        <p:nvSpPr>
          <p:cNvPr id="13" name="Text Placeholder 2">
            <a:extLst>
              <a:ext uri="{FF2B5EF4-FFF2-40B4-BE49-F238E27FC236}">
                <a16:creationId xmlns:a16="http://schemas.microsoft.com/office/drawing/2014/main" id="{EABF7C3B-6BA6-31F3-A5A3-94967D88AC09}"/>
              </a:ext>
            </a:extLst>
          </p:cNvPr>
          <p:cNvSpPr>
            <a:spLocks noGrp="1"/>
          </p:cNvSpPr>
          <p:nvPr>
            <p:ph type="body" sz="quarter" idx="36"/>
          </p:nvPr>
        </p:nvSpPr>
        <p:spPr>
          <a:xfrm>
            <a:off x="4805464" y="3327868"/>
            <a:ext cx="3175867" cy="3311412"/>
          </a:xfrm>
        </p:spPr>
        <p:txBody>
          <a:bodyPr vert="horz" lIns="91440" tIns="45720" rIns="91440" bIns="45720" rtlCol="0" anchor="t">
            <a:noAutofit/>
          </a:bodyPr>
          <a:lstStyle/>
          <a:p>
            <a:pPr marL="285750" indent="-285750" algn="l">
              <a:spcBef>
                <a:spcPts val="0"/>
              </a:spcBef>
              <a:buFont typeface="Arial" panose="020B0604020202020204" pitchFamily="34" charset="0"/>
              <a:buChar char="•"/>
            </a:pPr>
            <a:r>
              <a:rPr lang="es" sz="1800">
                <a:solidFill>
                  <a:srgbClr val="297239"/>
                </a:solidFill>
              </a:rPr>
              <a:t>Derechos humanos</a:t>
            </a:r>
          </a:p>
          <a:p>
            <a:pPr marL="285750" indent="-285750" algn="l">
              <a:spcBef>
                <a:spcPts val="0"/>
              </a:spcBef>
              <a:buFont typeface="Arial" panose="020B0604020202020204" pitchFamily="34" charset="0"/>
              <a:buChar char="•"/>
            </a:pPr>
            <a:r>
              <a:rPr lang="es" sz="1800">
                <a:solidFill>
                  <a:srgbClr val="297239"/>
                </a:solidFill>
              </a:rPr>
              <a:t>Agua potable</a:t>
            </a:r>
          </a:p>
          <a:p>
            <a:pPr marL="285750" indent="-285750" algn="l">
              <a:spcBef>
                <a:spcPts val="0"/>
              </a:spcBef>
              <a:buFont typeface="Arial" panose="020B0604020202020204" pitchFamily="34" charset="0"/>
              <a:buChar char="•"/>
            </a:pPr>
            <a:r>
              <a:rPr lang="es" sz="1800">
                <a:solidFill>
                  <a:srgbClr val="297239"/>
                </a:solidFill>
              </a:rPr>
              <a:t>Seguridad alimentaria</a:t>
            </a:r>
          </a:p>
          <a:p>
            <a:pPr marL="285750" indent="-285750" algn="l">
              <a:spcBef>
                <a:spcPts val="0"/>
              </a:spcBef>
              <a:buFont typeface="Arial" panose="020B0604020202020204" pitchFamily="34" charset="0"/>
              <a:buChar char="•"/>
            </a:pPr>
            <a:r>
              <a:rPr lang="es" sz="1800">
                <a:solidFill>
                  <a:srgbClr val="297239"/>
                </a:solidFill>
              </a:rPr>
              <a:t>Salario Justo y Protección de la Ley </a:t>
            </a:r>
            <a:endParaRPr lang="en-US" sz="1800">
              <a:solidFill>
                <a:srgbClr val="297239"/>
              </a:solidFill>
              <a:cs typeface="Calibri"/>
            </a:endParaRPr>
          </a:p>
          <a:p>
            <a:pPr marL="285750" indent="-285750" algn="l">
              <a:spcBef>
                <a:spcPts val="0"/>
              </a:spcBef>
              <a:buFont typeface="Arial" panose="020B0604020202020204" pitchFamily="34" charset="0"/>
              <a:buChar char="•"/>
            </a:pPr>
            <a:r>
              <a:rPr lang="es" sz="1800">
                <a:solidFill>
                  <a:srgbClr val="297239"/>
                </a:solidFill>
              </a:rPr>
              <a:t>Leyes contra el </a:t>
            </a:r>
            <a:r>
              <a:rPr lang="es" sz="1800" err="1">
                <a:solidFill>
                  <a:srgbClr val="297239"/>
                </a:solidFill>
              </a:rPr>
              <a:t>trabajo </a:t>
            </a:r>
            <a:r>
              <a:rPr lang="es" sz="1800">
                <a:solidFill>
                  <a:srgbClr val="297239"/>
                </a:solidFill>
              </a:rPr>
              <a:t>infantil</a:t>
            </a:r>
          </a:p>
          <a:p>
            <a:pPr marL="285750" indent="-285750" algn="l">
              <a:spcBef>
                <a:spcPts val="0"/>
              </a:spcBef>
              <a:buFont typeface="Arial" panose="020B0604020202020204" pitchFamily="34" charset="0"/>
              <a:buChar char="•"/>
            </a:pPr>
            <a:r>
              <a:rPr lang="es" sz="1800">
                <a:solidFill>
                  <a:srgbClr val="297239"/>
                </a:solidFill>
              </a:rPr>
              <a:t>Comercio justo</a:t>
            </a:r>
          </a:p>
          <a:p>
            <a:pPr marL="285750" indent="-285750" algn="l">
              <a:spcBef>
                <a:spcPts val="0"/>
              </a:spcBef>
              <a:buFont typeface="Arial" panose="020B0604020202020204" pitchFamily="34" charset="0"/>
              <a:buChar char="•"/>
            </a:pPr>
            <a:r>
              <a:rPr lang="es" sz="1800">
                <a:solidFill>
                  <a:srgbClr val="297239"/>
                </a:solidFill>
              </a:rPr>
              <a:t>Salud y seguridad</a:t>
            </a:r>
          </a:p>
          <a:p>
            <a:pPr marL="285750" indent="-285750" algn="l">
              <a:spcBef>
                <a:spcPts val="0"/>
              </a:spcBef>
              <a:buFont typeface="Arial" panose="020B0604020202020204" pitchFamily="34" charset="0"/>
              <a:buChar char="•"/>
            </a:pPr>
            <a:r>
              <a:rPr lang="es" sz="1800">
                <a:solidFill>
                  <a:srgbClr val="297239"/>
                </a:solidFill>
              </a:rPr>
              <a:t>Igualdad de género</a:t>
            </a:r>
          </a:p>
          <a:p>
            <a:pPr marL="285750" indent="-285750" algn="l">
              <a:spcBef>
                <a:spcPts val="0"/>
              </a:spcBef>
              <a:buFont typeface="Arial" panose="020B0604020202020204" pitchFamily="34" charset="0"/>
              <a:buChar char="•"/>
            </a:pPr>
            <a:r>
              <a:rPr lang="es" sz="1800">
                <a:solidFill>
                  <a:srgbClr val="297239"/>
                </a:solidFill>
              </a:rPr>
              <a:t>Vida Saludable y Bienestar para Todos</a:t>
            </a:r>
            <a:endParaRPr lang="en-IE" sz="1800">
              <a:solidFill>
                <a:srgbClr val="297239"/>
              </a:solidFill>
            </a:endParaRPr>
          </a:p>
        </p:txBody>
      </p:sp>
      <p:sp>
        <p:nvSpPr>
          <p:cNvPr id="14" name="Text Placeholder 3">
            <a:extLst>
              <a:ext uri="{FF2B5EF4-FFF2-40B4-BE49-F238E27FC236}">
                <a16:creationId xmlns:a16="http://schemas.microsoft.com/office/drawing/2014/main" id="{F602F091-EDD9-0498-4BE5-930E2A5BF9D4}"/>
              </a:ext>
            </a:extLst>
          </p:cNvPr>
          <p:cNvSpPr>
            <a:spLocks noGrp="1"/>
          </p:cNvSpPr>
          <p:nvPr>
            <p:ph type="body" sz="quarter" idx="37"/>
          </p:nvPr>
        </p:nvSpPr>
        <p:spPr>
          <a:xfrm>
            <a:off x="7771576" y="3327868"/>
            <a:ext cx="3871442" cy="3127687"/>
          </a:xfrm>
        </p:spPr>
        <p:txBody>
          <a:bodyPr>
            <a:normAutofit/>
          </a:bodyPr>
          <a:lstStyle/>
          <a:p>
            <a:pPr marL="342900" indent="-342900" algn="l">
              <a:spcBef>
                <a:spcPts val="0"/>
              </a:spcBef>
              <a:buFont typeface="Arial" panose="020B0604020202020204" pitchFamily="34" charset="0"/>
              <a:buChar char="•"/>
            </a:pPr>
            <a:r>
              <a:rPr lang="es" sz="1800">
                <a:solidFill>
                  <a:srgbClr val="0B582E"/>
                </a:solidFill>
              </a:rPr>
              <a:t>Gestión de recursos ambientales</a:t>
            </a:r>
          </a:p>
          <a:p>
            <a:pPr marL="342900" indent="-342900" algn="l">
              <a:spcBef>
                <a:spcPts val="0"/>
              </a:spcBef>
              <a:buFont typeface="Arial" panose="020B0604020202020204" pitchFamily="34" charset="0"/>
              <a:buChar char="•"/>
            </a:pPr>
            <a:r>
              <a:rPr lang="es" sz="1800">
                <a:solidFill>
                  <a:srgbClr val="0B582E"/>
                </a:solidFill>
              </a:rPr>
              <a:t>Urbanismo</a:t>
            </a:r>
          </a:p>
          <a:p>
            <a:pPr marL="342900" indent="-342900" algn="l">
              <a:spcBef>
                <a:spcPts val="0"/>
              </a:spcBef>
              <a:buFont typeface="Arial" panose="020B0604020202020204" pitchFamily="34" charset="0"/>
              <a:buChar char="•"/>
            </a:pPr>
            <a:r>
              <a:rPr lang="es" sz="1800">
                <a:solidFill>
                  <a:srgbClr val="0B582E"/>
                </a:solidFill>
              </a:rPr>
              <a:t>Reducción de CO2</a:t>
            </a:r>
          </a:p>
          <a:p>
            <a:pPr marL="342900" indent="-342900" algn="l">
              <a:spcBef>
                <a:spcPts val="0"/>
              </a:spcBef>
              <a:buFont typeface="Arial" panose="020B0604020202020204" pitchFamily="34" charset="0"/>
              <a:buChar char="•"/>
            </a:pPr>
            <a:r>
              <a:rPr lang="es" sz="1800">
                <a:solidFill>
                  <a:srgbClr val="0B582E"/>
                </a:solidFill>
              </a:rPr>
              <a:t>Energías alternativas: ej: solar, eólica</a:t>
            </a:r>
          </a:p>
          <a:p>
            <a:pPr marL="342900" indent="-342900" algn="l">
              <a:spcBef>
                <a:spcPts val="0"/>
              </a:spcBef>
              <a:buFont typeface="Arial" panose="020B0604020202020204" pitchFamily="34" charset="0"/>
              <a:buChar char="•"/>
            </a:pPr>
            <a:r>
              <a:rPr lang="es" sz="1800">
                <a:solidFill>
                  <a:srgbClr val="0B582E"/>
                </a:solidFill>
              </a:rPr>
              <a:t>Administracion del Agua</a:t>
            </a:r>
          </a:p>
          <a:p>
            <a:pPr marL="342900" indent="-342900" algn="l">
              <a:spcBef>
                <a:spcPts val="0"/>
              </a:spcBef>
              <a:buFont typeface="Arial" panose="020B0604020202020204" pitchFamily="34" charset="0"/>
              <a:buChar char="•"/>
            </a:pPr>
            <a:r>
              <a:rPr lang="es" sz="1800">
                <a:solidFill>
                  <a:srgbClr val="0B582E"/>
                </a:solidFill>
              </a:rPr>
              <a:t>Agricultura sostenible</a:t>
            </a:r>
          </a:p>
          <a:p>
            <a:pPr marL="342900" indent="-342900" algn="l">
              <a:spcBef>
                <a:spcPts val="0"/>
              </a:spcBef>
              <a:buFont typeface="Arial" panose="020B0604020202020204" pitchFamily="34" charset="0"/>
              <a:buChar char="•"/>
            </a:pPr>
            <a:r>
              <a:rPr lang="es" sz="1800">
                <a:solidFill>
                  <a:srgbClr val="0B582E"/>
                </a:solidFill>
              </a:rPr>
              <a:t>Gestión de Recursos Marinos</a:t>
            </a:r>
          </a:p>
          <a:p>
            <a:pPr marL="342900" indent="-342900" algn="l">
              <a:spcBef>
                <a:spcPts val="0"/>
              </a:spcBef>
              <a:buFont typeface="Arial" panose="020B0604020202020204" pitchFamily="34" charset="0"/>
              <a:buChar char="•"/>
            </a:pPr>
            <a:r>
              <a:rPr lang="es" sz="1800">
                <a:solidFill>
                  <a:srgbClr val="0B582E"/>
                </a:solidFill>
              </a:rPr>
              <a:t>Protección de Ecosistemas</a:t>
            </a:r>
          </a:p>
          <a:p>
            <a:pPr marL="342900" indent="-342900" algn="l">
              <a:spcBef>
                <a:spcPts val="0"/>
              </a:spcBef>
              <a:buFont typeface="Arial" panose="020B0604020202020204" pitchFamily="34" charset="0"/>
              <a:buChar char="•"/>
            </a:pPr>
            <a:r>
              <a:rPr lang="es" sz="1800">
                <a:solidFill>
                  <a:srgbClr val="0B582E"/>
                </a:solidFill>
              </a:rPr>
              <a:t>Contaminación y Gestión de Residuos</a:t>
            </a:r>
          </a:p>
        </p:txBody>
      </p:sp>
    </p:spTree>
    <p:extLst>
      <p:ext uri="{BB962C8B-B14F-4D97-AF65-F5344CB8AC3E}">
        <p14:creationId xmlns:p14="http://schemas.microsoft.com/office/powerpoint/2010/main" val="2925977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245D58-558D-0E47-0A44-C00582F83FE5}"/>
              </a:ext>
            </a:extLst>
          </p:cNvPr>
          <p:cNvSpPr>
            <a:spLocks noGrp="1"/>
          </p:cNvSpPr>
          <p:nvPr>
            <p:ph type="body" sz="quarter" idx="16"/>
          </p:nvPr>
        </p:nvSpPr>
        <p:spPr>
          <a:xfrm>
            <a:off x="404976" y="364329"/>
            <a:ext cx="9179579" cy="1582330"/>
          </a:xfrm>
        </p:spPr>
        <p:txBody>
          <a:bodyPr>
            <a:normAutofit/>
          </a:bodyPr>
          <a:lstStyle/>
          <a:p>
            <a:pPr algn="ctr"/>
            <a:r>
              <a:rPr lang="es" b="0" i="0">
                <a:solidFill>
                  <a:srgbClr val="0B582E"/>
                </a:solidFill>
                <a:effectLst/>
                <a:latin typeface="Inter"/>
              </a:rPr>
              <a:t>Informalmente, estos </a:t>
            </a:r>
            <a:r>
              <a:rPr lang="es" b="1" i="0">
                <a:solidFill>
                  <a:srgbClr val="0B582E"/>
                </a:solidFill>
                <a:effectLst/>
                <a:latin typeface="Inter"/>
              </a:rPr>
              <a:t>pilares de compras sostenibles </a:t>
            </a:r>
            <a:r>
              <a:rPr lang="es" b="0" i="0">
                <a:solidFill>
                  <a:srgbClr val="0B582E"/>
                </a:solidFill>
                <a:effectLst/>
                <a:latin typeface="Inter"/>
              </a:rPr>
              <a:t>se conocen como las </a:t>
            </a:r>
            <a:r>
              <a:rPr lang="es" b="1" i="0">
                <a:solidFill>
                  <a:srgbClr val="0B582E"/>
                </a:solidFill>
                <a:effectLst/>
                <a:latin typeface="Inter"/>
              </a:rPr>
              <a:t>3 P </a:t>
            </a:r>
            <a:r>
              <a:rPr lang="es" b="0" i="0">
                <a:solidFill>
                  <a:srgbClr val="0B582E"/>
                </a:solidFill>
                <a:effectLst/>
                <a:latin typeface="Inter"/>
              </a:rPr>
              <a:t>:</a:t>
            </a:r>
            <a:endParaRPr lang="en-IE">
              <a:solidFill>
                <a:srgbClr val="0B582E"/>
              </a:solidFill>
            </a:endParaRPr>
          </a:p>
        </p:txBody>
      </p:sp>
      <p:sp>
        <p:nvSpPr>
          <p:cNvPr id="6" name="Text Placeholder 5">
            <a:extLst>
              <a:ext uri="{FF2B5EF4-FFF2-40B4-BE49-F238E27FC236}">
                <a16:creationId xmlns:a16="http://schemas.microsoft.com/office/drawing/2014/main" id="{FE50EB23-D410-2182-BF70-B037128F23C5}"/>
              </a:ext>
            </a:extLst>
          </p:cNvPr>
          <p:cNvSpPr>
            <a:spLocks noGrp="1"/>
          </p:cNvSpPr>
          <p:nvPr>
            <p:ph type="body" sz="quarter" idx="21"/>
          </p:nvPr>
        </p:nvSpPr>
        <p:spPr>
          <a:xfrm>
            <a:off x="7533516" y="3590035"/>
            <a:ext cx="2093228" cy="1202080"/>
          </a:xfrm>
        </p:spPr>
        <p:txBody>
          <a:bodyPr>
            <a:normAutofit/>
          </a:bodyPr>
          <a:lstStyle/>
          <a:p>
            <a:r>
              <a:rPr lang="es" sz="4000" b="1"/>
              <a:t>Lucro</a:t>
            </a:r>
          </a:p>
        </p:txBody>
      </p:sp>
      <p:sp>
        <p:nvSpPr>
          <p:cNvPr id="7" name="Text Placeholder 6">
            <a:extLst>
              <a:ext uri="{FF2B5EF4-FFF2-40B4-BE49-F238E27FC236}">
                <a16:creationId xmlns:a16="http://schemas.microsoft.com/office/drawing/2014/main" id="{1F9CBD0E-9EA3-7722-B496-B3118AFD44AF}"/>
              </a:ext>
            </a:extLst>
          </p:cNvPr>
          <p:cNvSpPr>
            <a:spLocks noGrp="1"/>
          </p:cNvSpPr>
          <p:nvPr>
            <p:ph type="body" sz="quarter" idx="39"/>
          </p:nvPr>
        </p:nvSpPr>
        <p:spPr>
          <a:xfrm>
            <a:off x="4466530" y="3594503"/>
            <a:ext cx="2093228" cy="1202080"/>
          </a:xfrm>
        </p:spPr>
        <p:txBody>
          <a:bodyPr>
            <a:normAutofit/>
          </a:bodyPr>
          <a:lstStyle/>
          <a:p>
            <a:r>
              <a:rPr lang="es" sz="4000" b="1"/>
              <a:t>Planeta</a:t>
            </a:r>
          </a:p>
        </p:txBody>
      </p:sp>
      <p:sp>
        <p:nvSpPr>
          <p:cNvPr id="8" name="Text Placeholder 7">
            <a:extLst>
              <a:ext uri="{FF2B5EF4-FFF2-40B4-BE49-F238E27FC236}">
                <a16:creationId xmlns:a16="http://schemas.microsoft.com/office/drawing/2014/main" id="{73C09538-9D3C-46E8-0ED4-3AFA3B699CF0}"/>
              </a:ext>
            </a:extLst>
          </p:cNvPr>
          <p:cNvSpPr>
            <a:spLocks noGrp="1"/>
          </p:cNvSpPr>
          <p:nvPr>
            <p:ph type="body" sz="quarter" idx="38"/>
          </p:nvPr>
        </p:nvSpPr>
        <p:spPr>
          <a:xfrm>
            <a:off x="1399544" y="3594503"/>
            <a:ext cx="2093228" cy="1202080"/>
          </a:xfrm>
        </p:spPr>
        <p:txBody>
          <a:bodyPr>
            <a:normAutofit/>
          </a:bodyPr>
          <a:lstStyle/>
          <a:p>
            <a:r>
              <a:rPr lang="es" sz="4000" b="1"/>
              <a:t>Gente</a:t>
            </a:r>
          </a:p>
        </p:txBody>
      </p:sp>
      <p:sp>
        <p:nvSpPr>
          <p:cNvPr id="12" name="TextBox 11">
            <a:extLst>
              <a:ext uri="{FF2B5EF4-FFF2-40B4-BE49-F238E27FC236}">
                <a16:creationId xmlns:a16="http://schemas.microsoft.com/office/drawing/2014/main" id="{F022425D-F725-0E42-BBBC-805B8355D877}"/>
              </a:ext>
            </a:extLst>
          </p:cNvPr>
          <p:cNvSpPr txBox="1"/>
          <p:nvPr/>
        </p:nvSpPr>
        <p:spPr>
          <a:xfrm rot="3225641">
            <a:off x="8774802" y="5378800"/>
            <a:ext cx="1346367" cy="369332"/>
          </a:xfrm>
          <a:prstGeom prst="rect">
            <a:avLst/>
          </a:prstGeom>
          <a:solidFill>
            <a:srgbClr val="84BA41"/>
          </a:solidFill>
        </p:spPr>
        <p:txBody>
          <a:bodyPr wrap="square">
            <a:spAutoFit/>
          </a:bodyPr>
          <a:lstStyle/>
          <a:p>
            <a:r>
              <a:rPr lang="es" b="1" i="0">
                <a:solidFill>
                  <a:schemeClr val="bg1"/>
                </a:solidFill>
                <a:effectLst/>
                <a:latin typeface="Inter"/>
              </a:rPr>
              <a:t>económico</a:t>
            </a:r>
            <a:endParaRPr lang="en-IE" b="1">
              <a:solidFill>
                <a:schemeClr val="bg1"/>
              </a:solidFill>
            </a:endParaRPr>
          </a:p>
        </p:txBody>
      </p:sp>
      <p:sp>
        <p:nvSpPr>
          <p:cNvPr id="14" name="TextBox 13">
            <a:extLst>
              <a:ext uri="{FF2B5EF4-FFF2-40B4-BE49-F238E27FC236}">
                <a16:creationId xmlns:a16="http://schemas.microsoft.com/office/drawing/2014/main" id="{DB67DAB1-EF9E-CF18-9658-CC5BC9063ACB}"/>
              </a:ext>
            </a:extLst>
          </p:cNvPr>
          <p:cNvSpPr txBox="1"/>
          <p:nvPr/>
        </p:nvSpPr>
        <p:spPr>
          <a:xfrm rot="2692919">
            <a:off x="5575690" y="5438414"/>
            <a:ext cx="1646404" cy="369332"/>
          </a:xfrm>
          <a:prstGeom prst="rect">
            <a:avLst/>
          </a:prstGeom>
          <a:solidFill>
            <a:srgbClr val="468940"/>
          </a:solidFill>
        </p:spPr>
        <p:txBody>
          <a:bodyPr wrap="square">
            <a:spAutoFit/>
          </a:bodyPr>
          <a:lstStyle/>
          <a:p>
            <a:r>
              <a:rPr lang="es" b="1" i="0">
                <a:solidFill>
                  <a:schemeClr val="bg1"/>
                </a:solidFill>
                <a:effectLst/>
                <a:latin typeface="Inter"/>
              </a:rPr>
              <a:t>ambiental</a:t>
            </a:r>
            <a:endParaRPr lang="en-IE" b="1">
              <a:solidFill>
                <a:schemeClr val="bg1"/>
              </a:solidFill>
            </a:endParaRPr>
          </a:p>
        </p:txBody>
      </p:sp>
      <p:sp>
        <p:nvSpPr>
          <p:cNvPr id="16" name="TextBox 15">
            <a:extLst>
              <a:ext uri="{FF2B5EF4-FFF2-40B4-BE49-F238E27FC236}">
                <a16:creationId xmlns:a16="http://schemas.microsoft.com/office/drawing/2014/main" id="{9FA0FD5A-F62E-F660-AF43-921B5E1A0764}"/>
              </a:ext>
            </a:extLst>
          </p:cNvPr>
          <p:cNvSpPr txBox="1"/>
          <p:nvPr/>
        </p:nvSpPr>
        <p:spPr>
          <a:xfrm rot="3108912">
            <a:off x="2523519" y="5408158"/>
            <a:ext cx="1360969" cy="369332"/>
          </a:xfrm>
          <a:prstGeom prst="rect">
            <a:avLst/>
          </a:prstGeom>
          <a:solidFill>
            <a:srgbClr val="63A043"/>
          </a:solidFill>
        </p:spPr>
        <p:txBody>
          <a:bodyPr wrap="square">
            <a:spAutoFit/>
          </a:bodyPr>
          <a:lstStyle/>
          <a:p>
            <a:r>
              <a:rPr lang="es" b="1" i="0">
                <a:solidFill>
                  <a:schemeClr val="bg1"/>
                </a:solidFill>
                <a:effectLst/>
                <a:latin typeface="Inter"/>
              </a:rPr>
              <a:t>social</a:t>
            </a:r>
            <a:endParaRPr lang="en-IE" b="1">
              <a:solidFill>
                <a:schemeClr val="bg1"/>
              </a:solidFill>
            </a:endParaRPr>
          </a:p>
        </p:txBody>
      </p:sp>
      <p:grpSp>
        <p:nvGrpSpPr>
          <p:cNvPr id="22" name="Group 21">
            <a:extLst>
              <a:ext uri="{FF2B5EF4-FFF2-40B4-BE49-F238E27FC236}">
                <a16:creationId xmlns:a16="http://schemas.microsoft.com/office/drawing/2014/main" id="{86923325-D65D-A17F-B814-C1611657967B}"/>
              </a:ext>
            </a:extLst>
          </p:cNvPr>
          <p:cNvGrpSpPr/>
          <p:nvPr/>
        </p:nvGrpSpPr>
        <p:grpSpPr>
          <a:xfrm>
            <a:off x="4784163" y="2350128"/>
            <a:ext cx="901130" cy="901727"/>
            <a:chOff x="5614841" y="786428"/>
            <a:chExt cx="901130" cy="901727"/>
          </a:xfrm>
        </p:grpSpPr>
        <p:grpSp>
          <p:nvGrpSpPr>
            <p:cNvPr id="23" name="Graphic 2">
              <a:extLst>
                <a:ext uri="{FF2B5EF4-FFF2-40B4-BE49-F238E27FC236}">
                  <a16:creationId xmlns:a16="http://schemas.microsoft.com/office/drawing/2014/main" id="{1599D369-D05C-3B7F-8930-447F90322E31}"/>
                </a:ext>
              </a:extLst>
            </p:cNvPr>
            <p:cNvGrpSpPr/>
            <p:nvPr/>
          </p:nvGrpSpPr>
          <p:grpSpPr>
            <a:xfrm>
              <a:off x="5715019" y="1058540"/>
              <a:ext cx="543506" cy="445337"/>
              <a:chOff x="5715019" y="1058540"/>
              <a:chExt cx="543506" cy="445337"/>
            </a:xfrm>
            <a:solidFill>
              <a:srgbClr val="60A9DD"/>
            </a:solidFill>
          </p:grpSpPr>
          <p:sp>
            <p:nvSpPr>
              <p:cNvPr id="25" name="Freeform 210">
                <a:extLst>
                  <a:ext uri="{FF2B5EF4-FFF2-40B4-BE49-F238E27FC236}">
                    <a16:creationId xmlns:a16="http://schemas.microsoft.com/office/drawing/2014/main" id="{673959F7-94F2-26E0-6573-A7380952BE03}"/>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0B582E"/>
              </a:solidFill>
              <a:ln w="9028" cap="flat">
                <a:noFill/>
                <a:prstDash val="solid"/>
                <a:miter/>
              </a:ln>
            </p:spPr>
            <p:txBody>
              <a:bodyPr rtlCol="0" anchor="ctr"/>
              <a:lstStyle/>
              <a:p>
                <a:endParaRPr lang="en-US"/>
              </a:p>
            </p:txBody>
          </p:sp>
          <p:sp>
            <p:nvSpPr>
              <p:cNvPr id="26" name="Freeform 211">
                <a:extLst>
                  <a:ext uri="{FF2B5EF4-FFF2-40B4-BE49-F238E27FC236}">
                    <a16:creationId xmlns:a16="http://schemas.microsoft.com/office/drawing/2014/main" id="{1E9D8AC8-F980-A5C2-2C6A-C72A0CB682CA}"/>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4BA41"/>
              </a:solidFill>
              <a:ln w="9028" cap="flat">
                <a:noFill/>
                <a:prstDash val="solid"/>
                <a:miter/>
              </a:ln>
            </p:spPr>
            <p:txBody>
              <a:bodyPr rtlCol="0" anchor="ctr"/>
              <a:lstStyle/>
              <a:p>
                <a:endParaRPr lang="en-US"/>
              </a:p>
            </p:txBody>
          </p:sp>
        </p:grpSp>
        <p:sp>
          <p:nvSpPr>
            <p:cNvPr id="24" name="Freeform 209">
              <a:extLst>
                <a:ext uri="{FF2B5EF4-FFF2-40B4-BE49-F238E27FC236}">
                  <a16:creationId xmlns:a16="http://schemas.microsoft.com/office/drawing/2014/main" id="{6A9D57A3-B55C-6CB6-1031-1D9540CFF32C}"/>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D5275BB6-2160-F0AB-EDA8-213DF1B8D809}"/>
              </a:ext>
            </a:extLst>
          </p:cNvPr>
          <p:cNvGrpSpPr/>
          <p:nvPr/>
        </p:nvGrpSpPr>
        <p:grpSpPr>
          <a:xfrm>
            <a:off x="1654522" y="2335068"/>
            <a:ext cx="885534" cy="895927"/>
            <a:chOff x="7190753" y="5365577"/>
            <a:chExt cx="745522" cy="754272"/>
          </a:xfrm>
        </p:grpSpPr>
        <p:grpSp>
          <p:nvGrpSpPr>
            <p:cNvPr id="28" name="Graphic 2">
              <a:extLst>
                <a:ext uri="{FF2B5EF4-FFF2-40B4-BE49-F238E27FC236}">
                  <a16:creationId xmlns:a16="http://schemas.microsoft.com/office/drawing/2014/main" id="{25D245C1-7401-8644-6CD1-271100F97CA2}"/>
                </a:ext>
              </a:extLst>
            </p:cNvPr>
            <p:cNvGrpSpPr/>
            <p:nvPr/>
          </p:nvGrpSpPr>
          <p:grpSpPr>
            <a:xfrm>
              <a:off x="7353351" y="5647412"/>
              <a:ext cx="420044" cy="75879"/>
              <a:chOff x="7353351" y="5647412"/>
              <a:chExt cx="420044" cy="75879"/>
            </a:xfrm>
            <a:solidFill>
              <a:srgbClr val="00BADE"/>
            </a:solidFill>
          </p:grpSpPr>
          <p:sp>
            <p:nvSpPr>
              <p:cNvPr id="39" name="Freeform 385">
                <a:extLst>
                  <a:ext uri="{FF2B5EF4-FFF2-40B4-BE49-F238E27FC236}">
                    <a16:creationId xmlns:a16="http://schemas.microsoft.com/office/drawing/2014/main" id="{70C6E1AD-91E7-ECA8-2B6D-703B95F19917}"/>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0B582E"/>
              </a:solidFill>
              <a:ln w="3175" cap="flat">
                <a:solidFill>
                  <a:schemeClr val="bg1"/>
                </a:solidFill>
                <a:prstDash val="solid"/>
                <a:miter/>
              </a:ln>
            </p:spPr>
            <p:txBody>
              <a:bodyPr rtlCol="0" anchor="ctr"/>
              <a:lstStyle/>
              <a:p>
                <a:endParaRPr lang="en-US"/>
              </a:p>
            </p:txBody>
          </p:sp>
          <p:sp>
            <p:nvSpPr>
              <p:cNvPr id="40" name="Freeform 386">
                <a:extLst>
                  <a:ext uri="{FF2B5EF4-FFF2-40B4-BE49-F238E27FC236}">
                    <a16:creationId xmlns:a16="http://schemas.microsoft.com/office/drawing/2014/main" id="{49583644-C7C8-A165-DA40-7B88FDCF830F}"/>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0B582E"/>
              </a:solidFill>
              <a:ln w="3175" cap="flat">
                <a:solidFill>
                  <a:schemeClr val="bg1"/>
                </a:solidFill>
                <a:prstDash val="solid"/>
                <a:miter/>
              </a:ln>
            </p:spPr>
            <p:txBody>
              <a:bodyPr rtlCol="0" anchor="ctr"/>
              <a:lstStyle/>
              <a:p>
                <a:endParaRPr lang="en-US"/>
              </a:p>
            </p:txBody>
          </p:sp>
        </p:grpSp>
        <p:grpSp>
          <p:nvGrpSpPr>
            <p:cNvPr id="29" name="Graphic 2">
              <a:extLst>
                <a:ext uri="{FF2B5EF4-FFF2-40B4-BE49-F238E27FC236}">
                  <a16:creationId xmlns:a16="http://schemas.microsoft.com/office/drawing/2014/main" id="{2B13F46F-6A8C-449B-65D6-2AED5D28F386}"/>
                </a:ext>
              </a:extLst>
            </p:cNvPr>
            <p:cNvGrpSpPr/>
            <p:nvPr/>
          </p:nvGrpSpPr>
          <p:grpSpPr>
            <a:xfrm>
              <a:off x="7190753" y="5365577"/>
              <a:ext cx="745522" cy="754272"/>
              <a:chOff x="7190753" y="5365577"/>
              <a:chExt cx="745522" cy="754272"/>
            </a:xfrm>
            <a:solidFill>
              <a:srgbClr val="000000"/>
            </a:solidFill>
          </p:grpSpPr>
          <p:sp>
            <p:nvSpPr>
              <p:cNvPr id="30" name="Freeform 376">
                <a:extLst>
                  <a:ext uri="{FF2B5EF4-FFF2-40B4-BE49-F238E27FC236}">
                    <a16:creationId xmlns:a16="http://schemas.microsoft.com/office/drawing/2014/main" id="{7DEE7D61-03F3-6BD3-1E6C-6694C72C244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1" name="Freeform 377">
                <a:extLst>
                  <a:ext uri="{FF2B5EF4-FFF2-40B4-BE49-F238E27FC236}">
                    <a16:creationId xmlns:a16="http://schemas.microsoft.com/office/drawing/2014/main" id="{57038F47-30C4-D8D4-CA77-3C05CC4DA513}"/>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2" name="Freeform 378">
                <a:extLst>
                  <a:ext uri="{FF2B5EF4-FFF2-40B4-BE49-F238E27FC236}">
                    <a16:creationId xmlns:a16="http://schemas.microsoft.com/office/drawing/2014/main" id="{17704F4B-8CD4-8E3D-7708-B7B188501F62}"/>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3" name="Freeform 379">
                <a:extLst>
                  <a:ext uri="{FF2B5EF4-FFF2-40B4-BE49-F238E27FC236}">
                    <a16:creationId xmlns:a16="http://schemas.microsoft.com/office/drawing/2014/main" id="{7F144774-0C4A-54AB-8EA7-AF4A8065FEBD}"/>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4" name="Freeform 380">
                <a:extLst>
                  <a:ext uri="{FF2B5EF4-FFF2-40B4-BE49-F238E27FC236}">
                    <a16:creationId xmlns:a16="http://schemas.microsoft.com/office/drawing/2014/main" id="{1312646E-6CB0-FEA9-B2C8-C832E07983CE}"/>
                  </a:ext>
                </a:extLst>
              </p:cNvPr>
              <p:cNvSpPr/>
              <p:nvPr/>
            </p:nvSpPr>
            <p:spPr>
              <a:xfrm>
                <a:off x="7330931" y="5440511"/>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5" name="Freeform 381">
                <a:extLst>
                  <a:ext uri="{FF2B5EF4-FFF2-40B4-BE49-F238E27FC236}">
                    <a16:creationId xmlns:a16="http://schemas.microsoft.com/office/drawing/2014/main" id="{040A0BD2-C6B5-74FC-06A0-48EEAD46A228}"/>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6" name="Freeform 382">
                <a:extLst>
                  <a:ext uri="{FF2B5EF4-FFF2-40B4-BE49-F238E27FC236}">
                    <a16:creationId xmlns:a16="http://schemas.microsoft.com/office/drawing/2014/main" id="{0C890C1C-3C2D-E0D8-E64C-260E61B7CB3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7" name="Freeform 383">
                <a:extLst>
                  <a:ext uri="{FF2B5EF4-FFF2-40B4-BE49-F238E27FC236}">
                    <a16:creationId xmlns:a16="http://schemas.microsoft.com/office/drawing/2014/main" id="{EC4C2A98-81EB-9ECF-422C-05BD5382C6C1}"/>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8" name="Freeform 384">
                <a:extLst>
                  <a:ext uri="{FF2B5EF4-FFF2-40B4-BE49-F238E27FC236}">
                    <a16:creationId xmlns:a16="http://schemas.microsoft.com/office/drawing/2014/main" id="{7E18E0EB-079F-F682-1522-9E478F1F9A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3175" cap="flat">
                <a:solidFill>
                  <a:schemeClr val="bg1"/>
                </a:solidFill>
                <a:prstDash val="solid"/>
                <a:miter/>
              </a:ln>
            </p:spPr>
            <p:txBody>
              <a:bodyPr rtlCol="0" anchor="ctr"/>
              <a:lstStyle/>
              <a:p>
                <a:endParaRPr lang="en-US"/>
              </a:p>
            </p:txBody>
          </p:sp>
        </p:grpSp>
      </p:grpSp>
      <p:grpSp>
        <p:nvGrpSpPr>
          <p:cNvPr id="41" name="Group 40">
            <a:extLst>
              <a:ext uri="{FF2B5EF4-FFF2-40B4-BE49-F238E27FC236}">
                <a16:creationId xmlns:a16="http://schemas.microsoft.com/office/drawing/2014/main" id="{5C5F53B1-0726-63B6-AC4E-712783461E63}"/>
              </a:ext>
            </a:extLst>
          </p:cNvPr>
          <p:cNvGrpSpPr/>
          <p:nvPr/>
        </p:nvGrpSpPr>
        <p:grpSpPr>
          <a:xfrm>
            <a:off x="7865532" y="2416612"/>
            <a:ext cx="841053" cy="685645"/>
            <a:chOff x="4417506" y="446113"/>
            <a:chExt cx="1094363" cy="943510"/>
          </a:xfrm>
        </p:grpSpPr>
        <p:sp>
          <p:nvSpPr>
            <p:cNvPr id="42" name="Freeform 1341">
              <a:extLst>
                <a:ext uri="{FF2B5EF4-FFF2-40B4-BE49-F238E27FC236}">
                  <a16:creationId xmlns:a16="http://schemas.microsoft.com/office/drawing/2014/main" id="{EE939E70-AFD6-EBCB-A275-D912D19AF6B1}"/>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43" name="Graphic 3">
              <a:extLst>
                <a:ext uri="{FF2B5EF4-FFF2-40B4-BE49-F238E27FC236}">
                  <a16:creationId xmlns:a16="http://schemas.microsoft.com/office/drawing/2014/main" id="{27A64685-1CF1-905D-8A07-6C2C82748752}"/>
                </a:ext>
              </a:extLst>
            </p:cNvPr>
            <p:cNvGrpSpPr/>
            <p:nvPr/>
          </p:nvGrpSpPr>
          <p:grpSpPr>
            <a:xfrm>
              <a:off x="4417506" y="446113"/>
              <a:ext cx="1023051" cy="943510"/>
              <a:chOff x="4417506" y="446113"/>
              <a:chExt cx="1023051" cy="943510"/>
            </a:xfrm>
            <a:solidFill>
              <a:srgbClr val="000000"/>
            </a:solidFill>
          </p:grpSpPr>
          <p:sp>
            <p:nvSpPr>
              <p:cNvPr id="45" name="Freeform 1344">
                <a:extLst>
                  <a:ext uri="{FF2B5EF4-FFF2-40B4-BE49-F238E27FC236}">
                    <a16:creationId xmlns:a16="http://schemas.microsoft.com/office/drawing/2014/main" id="{EE8C0288-F6BC-81D2-AB14-C0EC96F01277}"/>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46" name="Freeform 1345">
                <a:extLst>
                  <a:ext uri="{FF2B5EF4-FFF2-40B4-BE49-F238E27FC236}">
                    <a16:creationId xmlns:a16="http://schemas.microsoft.com/office/drawing/2014/main" id="{B2D201AF-F3EB-8AFF-D153-4AD4F5FB6A11}"/>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44" name="Freeform 1343">
              <a:extLst>
                <a:ext uri="{FF2B5EF4-FFF2-40B4-BE49-F238E27FC236}">
                  <a16:creationId xmlns:a16="http://schemas.microsoft.com/office/drawing/2014/main" id="{38CE297E-8322-2D0B-43FB-DE75861B363B}"/>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0B582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619283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E08A15-AADE-CDDC-8FED-2D74DF33CB9D}"/>
              </a:ext>
            </a:extLst>
          </p:cNvPr>
          <p:cNvSpPr>
            <a:spLocks noGrp="1"/>
          </p:cNvSpPr>
          <p:nvPr>
            <p:ph type="body" sz="quarter" idx="17"/>
          </p:nvPr>
        </p:nvSpPr>
        <p:spPr>
          <a:xfrm>
            <a:off x="2870200" y="2028331"/>
            <a:ext cx="4142086" cy="3034484"/>
          </a:xfrm>
        </p:spPr>
        <p:txBody>
          <a:bodyPr>
            <a:normAutofit lnSpcReduction="10000"/>
          </a:bodyPr>
          <a:lstStyle/>
          <a:p>
            <a:r>
              <a:rPr lang="es"/>
              <a:t>Cadenas de suministro y colaboración con proveedores</a:t>
            </a:r>
          </a:p>
        </p:txBody>
      </p:sp>
      <p:sp>
        <p:nvSpPr>
          <p:cNvPr id="3" name="Text Placeholder 2">
            <a:extLst>
              <a:ext uri="{FF2B5EF4-FFF2-40B4-BE49-F238E27FC236}">
                <a16:creationId xmlns:a16="http://schemas.microsoft.com/office/drawing/2014/main" id="{98242363-045B-BDE3-05F9-6E94B8033F76}"/>
              </a:ext>
            </a:extLst>
          </p:cNvPr>
          <p:cNvSpPr>
            <a:spLocks noGrp="1"/>
          </p:cNvSpPr>
          <p:nvPr>
            <p:ph type="body" sz="quarter" idx="18"/>
          </p:nvPr>
        </p:nvSpPr>
        <p:spPr>
          <a:xfrm>
            <a:off x="3220793" y="826761"/>
            <a:ext cx="3791493" cy="845970"/>
          </a:xfrm>
        </p:spPr>
        <p:txBody>
          <a:bodyPr/>
          <a:lstStyle/>
          <a:p>
            <a:r>
              <a:rPr lang="es"/>
              <a:t>Sección 2</a:t>
            </a:r>
          </a:p>
        </p:txBody>
      </p:sp>
    </p:spTree>
    <p:extLst>
      <p:ext uri="{BB962C8B-B14F-4D97-AF65-F5344CB8AC3E}">
        <p14:creationId xmlns:p14="http://schemas.microsoft.com/office/powerpoint/2010/main" val="1703464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ED1492-7FD5-B325-E0A4-8B4DEA2D59E9}"/>
              </a:ext>
            </a:extLst>
          </p:cNvPr>
          <p:cNvSpPr>
            <a:spLocks noGrp="1"/>
          </p:cNvSpPr>
          <p:nvPr>
            <p:ph type="body" sz="quarter" idx="20"/>
          </p:nvPr>
        </p:nvSpPr>
        <p:spPr>
          <a:xfrm>
            <a:off x="5980954" y="1560875"/>
            <a:ext cx="4847913" cy="4882258"/>
          </a:xfrm>
        </p:spPr>
        <p:txBody>
          <a:bodyPr/>
          <a:lstStyle/>
          <a:p>
            <a:r>
              <a:rPr lang="es"/>
              <a:t>Una red entre una empresa y sus proveedores para producir y distribuir un producto específico al comprador final; </a:t>
            </a:r>
            <a:r>
              <a:rPr lang="es" b="1"/>
              <a:t>incluye diferentes actividades, personas, entidades, información y recursos.</a:t>
            </a:r>
          </a:p>
          <a:p>
            <a:endParaRPr lang="en-IE"/>
          </a:p>
          <a:p>
            <a:r>
              <a:rPr lang="es"/>
              <a:t>En otras palabras… Los eslabones de la cadena comienzan con los productores de las materias primas y terminan cuando la furgoneta entrega el producto terminado al usuario final.</a:t>
            </a:r>
            <a:endParaRPr lang="en-IE"/>
          </a:p>
        </p:txBody>
      </p:sp>
      <p:sp>
        <p:nvSpPr>
          <p:cNvPr id="3" name="Text Placeholder 2">
            <a:extLst>
              <a:ext uri="{FF2B5EF4-FFF2-40B4-BE49-F238E27FC236}">
                <a16:creationId xmlns:a16="http://schemas.microsoft.com/office/drawing/2014/main" id="{775F07C7-0A36-7603-7D6A-A71E37932DA9}"/>
              </a:ext>
            </a:extLst>
          </p:cNvPr>
          <p:cNvSpPr>
            <a:spLocks noGrp="1"/>
          </p:cNvSpPr>
          <p:nvPr>
            <p:ph type="body" sz="quarter" idx="22"/>
          </p:nvPr>
        </p:nvSpPr>
        <p:spPr/>
        <p:txBody>
          <a:bodyPr>
            <a:normAutofit fontScale="92500" lnSpcReduction="20000"/>
          </a:bodyPr>
          <a:lstStyle/>
          <a:p>
            <a:r>
              <a:rPr lang="es"/>
              <a:t>¿Qué es una cadena de suministro?</a:t>
            </a:r>
          </a:p>
        </p:txBody>
      </p:sp>
      <p:sp>
        <p:nvSpPr>
          <p:cNvPr id="4" name="Text Placeholder 3">
            <a:extLst>
              <a:ext uri="{FF2B5EF4-FFF2-40B4-BE49-F238E27FC236}">
                <a16:creationId xmlns:a16="http://schemas.microsoft.com/office/drawing/2014/main" id="{3AB79484-50E7-496D-707F-B6F40574C4E5}"/>
              </a:ext>
            </a:extLst>
          </p:cNvPr>
          <p:cNvSpPr>
            <a:spLocks noGrp="1"/>
          </p:cNvSpPr>
          <p:nvPr>
            <p:ph type="body" sz="quarter" idx="23"/>
          </p:nvPr>
        </p:nvSpPr>
        <p:spPr/>
        <p:txBody>
          <a:bodyPr>
            <a:normAutofit/>
          </a:bodyPr>
          <a:lstStyle/>
          <a:p>
            <a:r>
              <a:rPr lang="es" sz="2800" dirty="0"/>
              <a:t>La cadena de suministro: desde las materias primas hasta el cumplimiento de pedidos</a:t>
            </a:r>
            <a:endParaRPr lang="en-IE" sz="2800" dirty="0"/>
          </a:p>
        </p:txBody>
      </p:sp>
      <p:pic>
        <p:nvPicPr>
          <p:cNvPr id="7" name="Picture 6">
            <a:extLst>
              <a:ext uri="{FF2B5EF4-FFF2-40B4-BE49-F238E27FC236}">
                <a16:creationId xmlns:a16="http://schemas.microsoft.com/office/drawing/2014/main" id="{FE29156D-0CE1-2995-5D50-A3380493B2A9}"/>
              </a:ext>
            </a:extLst>
          </p:cNvPr>
          <p:cNvPicPr>
            <a:picLocks noChangeAspect="1"/>
          </p:cNvPicPr>
          <p:nvPr/>
        </p:nvPicPr>
        <p:blipFill>
          <a:blip r:embed="rId2"/>
          <a:stretch>
            <a:fillRect/>
          </a:stretch>
        </p:blipFill>
        <p:spPr>
          <a:xfrm>
            <a:off x="868563" y="2366566"/>
            <a:ext cx="3415845" cy="4412776"/>
          </a:xfrm>
          <a:prstGeom prst="rect">
            <a:avLst/>
          </a:prstGeom>
        </p:spPr>
      </p:pic>
    </p:spTree>
    <p:extLst>
      <p:ext uri="{BB962C8B-B14F-4D97-AF65-F5344CB8AC3E}">
        <p14:creationId xmlns:p14="http://schemas.microsoft.com/office/powerpoint/2010/main" val="3892277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327783-700F-D402-E314-C5BFB81E341A}"/>
              </a:ext>
            </a:extLst>
          </p:cNvPr>
          <p:cNvSpPr>
            <a:spLocks noGrp="1"/>
          </p:cNvSpPr>
          <p:nvPr>
            <p:ph type="body" sz="quarter" idx="18"/>
          </p:nvPr>
        </p:nvSpPr>
        <p:spPr>
          <a:xfrm>
            <a:off x="2186709" y="394854"/>
            <a:ext cx="9646298" cy="4405745"/>
          </a:xfrm>
        </p:spPr>
        <p:txBody>
          <a:bodyPr>
            <a:normAutofit lnSpcReduction="10000"/>
          </a:bodyPr>
          <a:lstStyle/>
          <a:p>
            <a:r>
              <a:rPr lang="es" b="1" dirty="0">
                <a:solidFill>
                  <a:srgbClr val="297239"/>
                </a:solidFill>
              </a:rPr>
              <a:t>La gestión de la cadena de suministro </a:t>
            </a:r>
            <a:r>
              <a:rPr lang="es" dirty="0">
                <a:solidFill>
                  <a:srgbClr val="297239"/>
                </a:solidFill>
              </a:rPr>
              <a:t>es un proceso crucial en la adquisición sostenible porque una cadena de suministro optimizado da como resultado costos más bajos y un ciclo de producción más eficiente. Las empresas buscan mejorar sus cadenas de suministro para poder reducir sus costos y seguir siendo competitivas. Se prefieren las cadenas de suministro cortas desde una perspectiva ambiental y social.</a:t>
            </a:r>
            <a:endParaRPr lang="en-IE" dirty="0">
              <a:solidFill>
                <a:srgbClr val="297239"/>
              </a:solidFill>
            </a:endParaRPr>
          </a:p>
        </p:txBody>
      </p:sp>
      <p:grpSp>
        <p:nvGrpSpPr>
          <p:cNvPr id="3" name="Graphic 3">
            <a:extLst>
              <a:ext uri="{FF2B5EF4-FFF2-40B4-BE49-F238E27FC236}">
                <a16:creationId xmlns:a16="http://schemas.microsoft.com/office/drawing/2014/main" id="{AF179D3C-AB03-73A8-8B65-143A2E113072}"/>
              </a:ext>
            </a:extLst>
          </p:cNvPr>
          <p:cNvGrpSpPr/>
          <p:nvPr/>
        </p:nvGrpSpPr>
        <p:grpSpPr>
          <a:xfrm>
            <a:off x="8453124" y="4207934"/>
            <a:ext cx="1967033" cy="1887723"/>
            <a:chOff x="4422991" y="3660630"/>
            <a:chExt cx="1086135" cy="1083391"/>
          </a:xfrm>
        </p:grpSpPr>
        <p:sp>
          <p:nvSpPr>
            <p:cNvPr id="4" name="Freeform 1477">
              <a:extLst>
                <a:ext uri="{FF2B5EF4-FFF2-40B4-BE49-F238E27FC236}">
                  <a16:creationId xmlns:a16="http://schemas.microsoft.com/office/drawing/2014/main" id="{77A14738-5557-F69F-8630-EC5EC7B6743E}"/>
                </a:ext>
              </a:extLst>
            </p:cNvPr>
            <p:cNvSpPr/>
            <p:nvPr/>
          </p:nvSpPr>
          <p:spPr>
            <a:xfrm>
              <a:off x="4422991" y="3660630"/>
              <a:ext cx="1086135" cy="1083391"/>
            </a:xfrm>
            <a:custGeom>
              <a:avLst/>
              <a:gdLst>
                <a:gd name="connsiteX0" fmla="*/ 754261 w 1086135"/>
                <a:gd name="connsiteY0" fmla="*/ 139881 h 1083391"/>
                <a:gd name="connsiteX1" fmla="*/ 702148 w 1086135"/>
                <a:gd name="connsiteY1" fmla="*/ 191993 h 1083391"/>
                <a:gd name="connsiteX2" fmla="*/ 702148 w 1086135"/>
                <a:gd name="connsiteY2" fmla="*/ 331874 h 1083391"/>
                <a:gd name="connsiteX3" fmla="*/ 754261 w 1086135"/>
                <a:gd name="connsiteY3" fmla="*/ 383987 h 1083391"/>
                <a:gd name="connsiteX4" fmla="*/ 1034023 w 1086135"/>
                <a:gd name="connsiteY4" fmla="*/ 383987 h 1083391"/>
                <a:gd name="connsiteX5" fmla="*/ 1086136 w 1086135"/>
                <a:gd name="connsiteY5" fmla="*/ 331874 h 1083391"/>
                <a:gd name="connsiteX6" fmla="*/ 1086136 w 1086135"/>
                <a:gd name="connsiteY6" fmla="*/ 191993 h 1083391"/>
                <a:gd name="connsiteX7" fmla="*/ 1034023 w 1086135"/>
                <a:gd name="connsiteY7" fmla="*/ 139881 h 1083391"/>
                <a:gd name="connsiteX8" fmla="*/ 962711 w 1086135"/>
                <a:gd name="connsiteY8" fmla="*/ 139881 h 1083391"/>
                <a:gd name="connsiteX9" fmla="*/ 981911 w 1086135"/>
                <a:gd name="connsiteY9" fmla="*/ 87768 h 1083391"/>
                <a:gd name="connsiteX10" fmla="*/ 894142 w 1086135"/>
                <a:gd name="connsiteY10" fmla="*/ 0 h 1083391"/>
                <a:gd name="connsiteX11" fmla="*/ 809117 w 1086135"/>
                <a:gd name="connsiteY11" fmla="*/ 71312 h 1083391"/>
                <a:gd name="connsiteX12" fmla="*/ 614380 w 1086135"/>
                <a:gd name="connsiteY12" fmla="*/ 71312 h 1083391"/>
                <a:gd name="connsiteX13" fmla="*/ 526611 w 1086135"/>
                <a:gd name="connsiteY13" fmla="*/ 159080 h 1083391"/>
                <a:gd name="connsiteX14" fmla="*/ 526611 w 1086135"/>
                <a:gd name="connsiteY14" fmla="*/ 318161 h 1083391"/>
                <a:gd name="connsiteX15" fmla="*/ 458042 w 1086135"/>
                <a:gd name="connsiteY15" fmla="*/ 386730 h 1083391"/>
                <a:gd name="connsiteX16" fmla="*/ 263306 w 1086135"/>
                <a:gd name="connsiteY16" fmla="*/ 386730 h 1083391"/>
                <a:gd name="connsiteX17" fmla="*/ 175537 w 1086135"/>
                <a:gd name="connsiteY17" fmla="*/ 474498 h 1083391"/>
                <a:gd name="connsiteX18" fmla="*/ 175537 w 1086135"/>
                <a:gd name="connsiteY18" fmla="*/ 633578 h 1083391"/>
                <a:gd name="connsiteX19" fmla="*/ 104225 w 1086135"/>
                <a:gd name="connsiteY19" fmla="*/ 718604 h 1083391"/>
                <a:gd name="connsiteX20" fmla="*/ 123425 w 1086135"/>
                <a:gd name="connsiteY20" fmla="*/ 770716 h 1083391"/>
                <a:gd name="connsiteX21" fmla="*/ 52113 w 1086135"/>
                <a:gd name="connsiteY21" fmla="*/ 770716 h 1083391"/>
                <a:gd name="connsiteX22" fmla="*/ 0 w 1086135"/>
                <a:gd name="connsiteY22" fmla="*/ 822829 h 1083391"/>
                <a:gd name="connsiteX23" fmla="*/ 0 w 1086135"/>
                <a:gd name="connsiteY23" fmla="*/ 962710 h 1083391"/>
                <a:gd name="connsiteX24" fmla="*/ 52113 w 1086135"/>
                <a:gd name="connsiteY24" fmla="*/ 1014822 h 1083391"/>
                <a:gd name="connsiteX25" fmla="*/ 331875 w 1086135"/>
                <a:gd name="connsiteY25" fmla="*/ 1014822 h 1083391"/>
                <a:gd name="connsiteX26" fmla="*/ 383987 w 1086135"/>
                <a:gd name="connsiteY26" fmla="*/ 962710 h 1083391"/>
                <a:gd name="connsiteX27" fmla="*/ 383987 w 1086135"/>
                <a:gd name="connsiteY27" fmla="*/ 822829 h 1083391"/>
                <a:gd name="connsiteX28" fmla="*/ 331875 w 1086135"/>
                <a:gd name="connsiteY28" fmla="*/ 770716 h 1083391"/>
                <a:gd name="connsiteX29" fmla="*/ 260563 w 1086135"/>
                <a:gd name="connsiteY29" fmla="*/ 770716 h 1083391"/>
                <a:gd name="connsiteX30" fmla="*/ 279762 w 1086135"/>
                <a:gd name="connsiteY30" fmla="*/ 718604 h 1083391"/>
                <a:gd name="connsiteX31" fmla="*/ 208450 w 1086135"/>
                <a:gd name="connsiteY31" fmla="*/ 633578 h 1083391"/>
                <a:gd name="connsiteX32" fmla="*/ 208450 w 1086135"/>
                <a:gd name="connsiteY32" fmla="*/ 474498 h 1083391"/>
                <a:gd name="connsiteX33" fmla="*/ 260563 w 1086135"/>
                <a:gd name="connsiteY33" fmla="*/ 422385 h 1083391"/>
                <a:gd name="connsiteX34" fmla="*/ 455300 w 1086135"/>
                <a:gd name="connsiteY34" fmla="*/ 422385 h 1083391"/>
                <a:gd name="connsiteX35" fmla="*/ 471756 w 1086135"/>
                <a:gd name="connsiteY35" fmla="*/ 458041 h 1083391"/>
                <a:gd name="connsiteX36" fmla="*/ 400444 w 1086135"/>
                <a:gd name="connsiteY36" fmla="*/ 458041 h 1083391"/>
                <a:gd name="connsiteX37" fmla="*/ 348331 w 1086135"/>
                <a:gd name="connsiteY37" fmla="*/ 510154 h 1083391"/>
                <a:gd name="connsiteX38" fmla="*/ 348331 w 1086135"/>
                <a:gd name="connsiteY38" fmla="*/ 650035 h 1083391"/>
                <a:gd name="connsiteX39" fmla="*/ 400444 w 1086135"/>
                <a:gd name="connsiteY39" fmla="*/ 702147 h 1083391"/>
                <a:gd name="connsiteX40" fmla="*/ 537583 w 1086135"/>
                <a:gd name="connsiteY40" fmla="*/ 702147 h 1083391"/>
                <a:gd name="connsiteX41" fmla="*/ 534840 w 1086135"/>
                <a:gd name="connsiteY41" fmla="*/ 710375 h 1083391"/>
                <a:gd name="connsiteX42" fmla="*/ 488213 w 1086135"/>
                <a:gd name="connsiteY42" fmla="*/ 721347 h 1083391"/>
                <a:gd name="connsiteX43" fmla="*/ 488213 w 1086135"/>
                <a:gd name="connsiteY43" fmla="*/ 852999 h 1083391"/>
                <a:gd name="connsiteX44" fmla="*/ 534840 w 1086135"/>
                <a:gd name="connsiteY44" fmla="*/ 863970 h 1083391"/>
                <a:gd name="connsiteX45" fmla="*/ 554039 w 1086135"/>
                <a:gd name="connsiteY45" fmla="*/ 907854 h 1083391"/>
                <a:gd name="connsiteX46" fmla="*/ 529354 w 1086135"/>
                <a:gd name="connsiteY46" fmla="*/ 948996 h 1083391"/>
                <a:gd name="connsiteX47" fmla="*/ 622608 w 1086135"/>
                <a:gd name="connsiteY47" fmla="*/ 1042250 h 1083391"/>
                <a:gd name="connsiteX48" fmla="*/ 663750 w 1086135"/>
                <a:gd name="connsiteY48" fmla="*/ 1017565 h 1083391"/>
                <a:gd name="connsiteX49" fmla="*/ 707634 w 1086135"/>
                <a:gd name="connsiteY49" fmla="*/ 1036764 h 1083391"/>
                <a:gd name="connsiteX50" fmla="*/ 718605 w 1086135"/>
                <a:gd name="connsiteY50" fmla="*/ 1083391 h 1083391"/>
                <a:gd name="connsiteX51" fmla="*/ 850258 w 1086135"/>
                <a:gd name="connsiteY51" fmla="*/ 1083391 h 1083391"/>
                <a:gd name="connsiteX52" fmla="*/ 861229 w 1086135"/>
                <a:gd name="connsiteY52" fmla="*/ 1036764 h 1083391"/>
                <a:gd name="connsiteX53" fmla="*/ 905114 w 1086135"/>
                <a:gd name="connsiteY53" fmla="*/ 1017565 h 1083391"/>
                <a:gd name="connsiteX54" fmla="*/ 946255 w 1086135"/>
                <a:gd name="connsiteY54" fmla="*/ 1042250 h 1083391"/>
                <a:gd name="connsiteX55" fmla="*/ 1039509 w 1086135"/>
                <a:gd name="connsiteY55" fmla="*/ 948996 h 1083391"/>
                <a:gd name="connsiteX56" fmla="*/ 1014824 w 1086135"/>
                <a:gd name="connsiteY56" fmla="*/ 907854 h 1083391"/>
                <a:gd name="connsiteX57" fmla="*/ 1034023 w 1086135"/>
                <a:gd name="connsiteY57" fmla="*/ 863970 h 1083391"/>
                <a:gd name="connsiteX58" fmla="*/ 1080651 w 1086135"/>
                <a:gd name="connsiteY58" fmla="*/ 852999 h 1083391"/>
                <a:gd name="connsiteX59" fmla="*/ 1080651 w 1086135"/>
                <a:gd name="connsiteY59" fmla="*/ 721347 h 1083391"/>
                <a:gd name="connsiteX60" fmla="*/ 1034023 w 1086135"/>
                <a:gd name="connsiteY60" fmla="*/ 710375 h 1083391"/>
                <a:gd name="connsiteX61" fmla="*/ 1014824 w 1086135"/>
                <a:gd name="connsiteY61" fmla="*/ 666491 h 1083391"/>
                <a:gd name="connsiteX62" fmla="*/ 1039509 w 1086135"/>
                <a:gd name="connsiteY62" fmla="*/ 625350 h 1083391"/>
                <a:gd name="connsiteX63" fmla="*/ 946255 w 1086135"/>
                <a:gd name="connsiteY63" fmla="*/ 532096 h 1083391"/>
                <a:gd name="connsiteX64" fmla="*/ 905114 w 1086135"/>
                <a:gd name="connsiteY64" fmla="*/ 556781 h 1083391"/>
                <a:gd name="connsiteX65" fmla="*/ 861229 w 1086135"/>
                <a:gd name="connsiteY65" fmla="*/ 537582 h 1083391"/>
                <a:gd name="connsiteX66" fmla="*/ 850258 w 1086135"/>
                <a:gd name="connsiteY66" fmla="*/ 490954 h 1083391"/>
                <a:gd name="connsiteX67" fmla="*/ 726834 w 1086135"/>
                <a:gd name="connsiteY67" fmla="*/ 490954 h 1083391"/>
                <a:gd name="connsiteX68" fmla="*/ 677463 w 1086135"/>
                <a:gd name="connsiteY68" fmla="*/ 455299 h 1083391"/>
                <a:gd name="connsiteX69" fmla="*/ 606152 w 1086135"/>
                <a:gd name="connsiteY69" fmla="*/ 455299 h 1083391"/>
                <a:gd name="connsiteX70" fmla="*/ 625351 w 1086135"/>
                <a:gd name="connsiteY70" fmla="*/ 403186 h 1083391"/>
                <a:gd name="connsiteX71" fmla="*/ 554039 w 1086135"/>
                <a:gd name="connsiteY71" fmla="*/ 318161 h 1083391"/>
                <a:gd name="connsiteX72" fmla="*/ 554039 w 1086135"/>
                <a:gd name="connsiteY72" fmla="*/ 159080 h 1083391"/>
                <a:gd name="connsiteX73" fmla="*/ 606152 w 1086135"/>
                <a:gd name="connsiteY73" fmla="*/ 106968 h 1083391"/>
                <a:gd name="connsiteX74" fmla="*/ 800888 w 1086135"/>
                <a:gd name="connsiteY74" fmla="*/ 106968 h 1083391"/>
                <a:gd name="connsiteX75" fmla="*/ 817345 w 1086135"/>
                <a:gd name="connsiteY75" fmla="*/ 142624 h 1083391"/>
                <a:gd name="connsiteX76" fmla="*/ 754261 w 1086135"/>
                <a:gd name="connsiteY76" fmla="*/ 142624 h 1083391"/>
                <a:gd name="connsiteX77" fmla="*/ 351074 w 1086135"/>
                <a:gd name="connsiteY77" fmla="*/ 825572 h 1083391"/>
                <a:gd name="connsiteX78" fmla="*/ 351074 w 1086135"/>
                <a:gd name="connsiteY78" fmla="*/ 965452 h 1083391"/>
                <a:gd name="connsiteX79" fmla="*/ 334618 w 1086135"/>
                <a:gd name="connsiteY79" fmla="*/ 981909 h 1083391"/>
                <a:gd name="connsiteX80" fmla="*/ 54855 w 1086135"/>
                <a:gd name="connsiteY80" fmla="*/ 981909 h 1083391"/>
                <a:gd name="connsiteX81" fmla="*/ 38399 w 1086135"/>
                <a:gd name="connsiteY81" fmla="*/ 965452 h 1083391"/>
                <a:gd name="connsiteX82" fmla="*/ 38399 w 1086135"/>
                <a:gd name="connsiteY82" fmla="*/ 825572 h 1083391"/>
                <a:gd name="connsiteX83" fmla="*/ 54855 w 1086135"/>
                <a:gd name="connsiteY83" fmla="*/ 809115 h 1083391"/>
                <a:gd name="connsiteX84" fmla="*/ 334618 w 1086135"/>
                <a:gd name="connsiteY84" fmla="*/ 809115 h 1083391"/>
                <a:gd name="connsiteX85" fmla="*/ 351074 w 1086135"/>
                <a:gd name="connsiteY85" fmla="*/ 825572 h 1083391"/>
                <a:gd name="connsiteX86" fmla="*/ 351074 w 1086135"/>
                <a:gd name="connsiteY86" fmla="*/ 825572 h 1083391"/>
                <a:gd name="connsiteX87" fmla="*/ 244107 w 1086135"/>
                <a:gd name="connsiteY87" fmla="*/ 721347 h 1083391"/>
                <a:gd name="connsiteX88" fmla="*/ 191994 w 1086135"/>
                <a:gd name="connsiteY88" fmla="*/ 773459 h 1083391"/>
                <a:gd name="connsiteX89" fmla="*/ 139881 w 1086135"/>
                <a:gd name="connsiteY89" fmla="*/ 721347 h 1083391"/>
                <a:gd name="connsiteX90" fmla="*/ 191994 w 1086135"/>
                <a:gd name="connsiteY90" fmla="*/ 669234 h 1083391"/>
                <a:gd name="connsiteX91" fmla="*/ 244107 w 1086135"/>
                <a:gd name="connsiteY91" fmla="*/ 721347 h 1083391"/>
                <a:gd name="connsiteX92" fmla="*/ 244107 w 1086135"/>
                <a:gd name="connsiteY92" fmla="*/ 721347 h 1083391"/>
                <a:gd name="connsiteX93" fmla="*/ 839287 w 1086135"/>
                <a:gd name="connsiteY93" fmla="*/ 567752 h 1083391"/>
                <a:gd name="connsiteX94" fmla="*/ 850258 w 1086135"/>
                <a:gd name="connsiteY94" fmla="*/ 570495 h 1083391"/>
                <a:gd name="connsiteX95" fmla="*/ 905114 w 1086135"/>
                <a:gd name="connsiteY95" fmla="*/ 592437 h 1083391"/>
                <a:gd name="connsiteX96" fmla="*/ 913342 w 1086135"/>
                <a:gd name="connsiteY96" fmla="*/ 597922 h 1083391"/>
                <a:gd name="connsiteX97" fmla="*/ 948997 w 1086135"/>
                <a:gd name="connsiteY97" fmla="*/ 575980 h 1083391"/>
                <a:gd name="connsiteX98" fmla="*/ 1003853 w 1086135"/>
                <a:gd name="connsiteY98" fmla="*/ 630835 h 1083391"/>
                <a:gd name="connsiteX99" fmla="*/ 981911 w 1086135"/>
                <a:gd name="connsiteY99" fmla="*/ 666491 h 1083391"/>
                <a:gd name="connsiteX100" fmla="*/ 987397 w 1086135"/>
                <a:gd name="connsiteY100" fmla="*/ 674720 h 1083391"/>
                <a:gd name="connsiteX101" fmla="*/ 1009338 w 1086135"/>
                <a:gd name="connsiteY101" fmla="*/ 729575 h 1083391"/>
                <a:gd name="connsiteX102" fmla="*/ 1012081 w 1086135"/>
                <a:gd name="connsiteY102" fmla="*/ 740546 h 1083391"/>
                <a:gd name="connsiteX103" fmla="*/ 1053223 w 1086135"/>
                <a:gd name="connsiteY103" fmla="*/ 751517 h 1083391"/>
                <a:gd name="connsiteX104" fmla="*/ 1053223 w 1086135"/>
                <a:gd name="connsiteY104" fmla="*/ 828314 h 1083391"/>
                <a:gd name="connsiteX105" fmla="*/ 1012081 w 1086135"/>
                <a:gd name="connsiteY105" fmla="*/ 839285 h 1083391"/>
                <a:gd name="connsiteX106" fmla="*/ 1009338 w 1086135"/>
                <a:gd name="connsiteY106" fmla="*/ 850256 h 1083391"/>
                <a:gd name="connsiteX107" fmla="*/ 987397 w 1086135"/>
                <a:gd name="connsiteY107" fmla="*/ 905112 h 1083391"/>
                <a:gd name="connsiteX108" fmla="*/ 981911 w 1086135"/>
                <a:gd name="connsiteY108" fmla="*/ 913340 h 1083391"/>
                <a:gd name="connsiteX109" fmla="*/ 1003853 w 1086135"/>
                <a:gd name="connsiteY109" fmla="*/ 948996 h 1083391"/>
                <a:gd name="connsiteX110" fmla="*/ 948997 w 1086135"/>
                <a:gd name="connsiteY110" fmla="*/ 1003851 h 1083391"/>
                <a:gd name="connsiteX111" fmla="*/ 913342 w 1086135"/>
                <a:gd name="connsiteY111" fmla="*/ 981909 h 1083391"/>
                <a:gd name="connsiteX112" fmla="*/ 905114 w 1086135"/>
                <a:gd name="connsiteY112" fmla="*/ 987394 h 1083391"/>
                <a:gd name="connsiteX113" fmla="*/ 850258 w 1086135"/>
                <a:gd name="connsiteY113" fmla="*/ 1009337 h 1083391"/>
                <a:gd name="connsiteX114" fmla="*/ 839287 w 1086135"/>
                <a:gd name="connsiteY114" fmla="*/ 1012079 h 1083391"/>
                <a:gd name="connsiteX115" fmla="*/ 828316 w 1086135"/>
                <a:gd name="connsiteY115" fmla="*/ 1053221 h 1083391"/>
                <a:gd name="connsiteX116" fmla="*/ 751519 w 1086135"/>
                <a:gd name="connsiteY116" fmla="*/ 1053221 h 1083391"/>
                <a:gd name="connsiteX117" fmla="*/ 740548 w 1086135"/>
                <a:gd name="connsiteY117" fmla="*/ 1012079 h 1083391"/>
                <a:gd name="connsiteX118" fmla="*/ 729576 w 1086135"/>
                <a:gd name="connsiteY118" fmla="*/ 1009337 h 1083391"/>
                <a:gd name="connsiteX119" fmla="*/ 674721 w 1086135"/>
                <a:gd name="connsiteY119" fmla="*/ 987394 h 1083391"/>
                <a:gd name="connsiteX120" fmla="*/ 666493 w 1086135"/>
                <a:gd name="connsiteY120" fmla="*/ 981909 h 1083391"/>
                <a:gd name="connsiteX121" fmla="*/ 630837 w 1086135"/>
                <a:gd name="connsiteY121" fmla="*/ 1003851 h 1083391"/>
                <a:gd name="connsiteX122" fmla="*/ 575981 w 1086135"/>
                <a:gd name="connsiteY122" fmla="*/ 948996 h 1083391"/>
                <a:gd name="connsiteX123" fmla="*/ 597923 w 1086135"/>
                <a:gd name="connsiteY123" fmla="*/ 913340 h 1083391"/>
                <a:gd name="connsiteX124" fmla="*/ 592438 w 1086135"/>
                <a:gd name="connsiteY124" fmla="*/ 905112 h 1083391"/>
                <a:gd name="connsiteX125" fmla="*/ 570496 w 1086135"/>
                <a:gd name="connsiteY125" fmla="*/ 850256 h 1083391"/>
                <a:gd name="connsiteX126" fmla="*/ 567753 w 1086135"/>
                <a:gd name="connsiteY126" fmla="*/ 839285 h 1083391"/>
                <a:gd name="connsiteX127" fmla="*/ 526611 w 1086135"/>
                <a:gd name="connsiteY127" fmla="*/ 828314 h 1083391"/>
                <a:gd name="connsiteX128" fmla="*/ 526611 w 1086135"/>
                <a:gd name="connsiteY128" fmla="*/ 751517 h 1083391"/>
                <a:gd name="connsiteX129" fmla="*/ 567753 w 1086135"/>
                <a:gd name="connsiteY129" fmla="*/ 740546 h 1083391"/>
                <a:gd name="connsiteX130" fmla="*/ 570496 w 1086135"/>
                <a:gd name="connsiteY130" fmla="*/ 729575 h 1083391"/>
                <a:gd name="connsiteX131" fmla="*/ 581467 w 1086135"/>
                <a:gd name="connsiteY131" fmla="*/ 702147 h 1083391"/>
                <a:gd name="connsiteX132" fmla="*/ 619866 w 1086135"/>
                <a:gd name="connsiteY132" fmla="*/ 702147 h 1083391"/>
                <a:gd name="connsiteX133" fmla="*/ 597923 w 1086135"/>
                <a:gd name="connsiteY133" fmla="*/ 789916 h 1083391"/>
                <a:gd name="connsiteX134" fmla="*/ 789917 w 1086135"/>
                <a:gd name="connsiteY134" fmla="*/ 981909 h 1083391"/>
                <a:gd name="connsiteX135" fmla="*/ 981911 w 1086135"/>
                <a:gd name="connsiteY135" fmla="*/ 789916 h 1083391"/>
                <a:gd name="connsiteX136" fmla="*/ 789917 w 1086135"/>
                <a:gd name="connsiteY136" fmla="*/ 597922 h 1083391"/>
                <a:gd name="connsiteX137" fmla="*/ 737805 w 1086135"/>
                <a:gd name="connsiteY137" fmla="*/ 606151 h 1083391"/>
                <a:gd name="connsiteX138" fmla="*/ 737805 w 1086135"/>
                <a:gd name="connsiteY138" fmla="*/ 529353 h 1083391"/>
                <a:gd name="connsiteX139" fmla="*/ 828316 w 1086135"/>
                <a:gd name="connsiteY139" fmla="*/ 529353 h 1083391"/>
                <a:gd name="connsiteX140" fmla="*/ 839287 w 1086135"/>
                <a:gd name="connsiteY140" fmla="*/ 567752 h 1083391"/>
                <a:gd name="connsiteX141" fmla="*/ 737805 w 1086135"/>
                <a:gd name="connsiteY141" fmla="*/ 650035 h 1083391"/>
                <a:gd name="connsiteX142" fmla="*/ 737805 w 1086135"/>
                <a:gd name="connsiteY142" fmla="*/ 641806 h 1083391"/>
                <a:gd name="connsiteX143" fmla="*/ 789917 w 1086135"/>
                <a:gd name="connsiteY143" fmla="*/ 633578 h 1083391"/>
                <a:gd name="connsiteX144" fmla="*/ 948997 w 1086135"/>
                <a:gd name="connsiteY144" fmla="*/ 792658 h 1083391"/>
                <a:gd name="connsiteX145" fmla="*/ 789917 w 1086135"/>
                <a:gd name="connsiteY145" fmla="*/ 951738 h 1083391"/>
                <a:gd name="connsiteX146" fmla="*/ 630837 w 1086135"/>
                <a:gd name="connsiteY146" fmla="*/ 792658 h 1083391"/>
                <a:gd name="connsiteX147" fmla="*/ 658265 w 1086135"/>
                <a:gd name="connsiteY147" fmla="*/ 704890 h 1083391"/>
                <a:gd name="connsiteX148" fmla="*/ 682949 w 1086135"/>
                <a:gd name="connsiteY148" fmla="*/ 704890 h 1083391"/>
                <a:gd name="connsiteX149" fmla="*/ 737805 w 1086135"/>
                <a:gd name="connsiteY149" fmla="*/ 650035 h 1083391"/>
                <a:gd name="connsiteX150" fmla="*/ 737805 w 1086135"/>
                <a:gd name="connsiteY150" fmla="*/ 650035 h 1083391"/>
                <a:gd name="connsiteX151" fmla="*/ 702148 w 1086135"/>
                <a:gd name="connsiteY151" fmla="*/ 510154 h 1083391"/>
                <a:gd name="connsiteX152" fmla="*/ 702148 w 1086135"/>
                <a:gd name="connsiteY152" fmla="*/ 650035 h 1083391"/>
                <a:gd name="connsiteX153" fmla="*/ 685692 w 1086135"/>
                <a:gd name="connsiteY153" fmla="*/ 666491 h 1083391"/>
                <a:gd name="connsiteX154" fmla="*/ 405930 w 1086135"/>
                <a:gd name="connsiteY154" fmla="*/ 666491 h 1083391"/>
                <a:gd name="connsiteX155" fmla="*/ 389473 w 1086135"/>
                <a:gd name="connsiteY155" fmla="*/ 650035 h 1083391"/>
                <a:gd name="connsiteX156" fmla="*/ 389473 w 1086135"/>
                <a:gd name="connsiteY156" fmla="*/ 510154 h 1083391"/>
                <a:gd name="connsiteX157" fmla="*/ 405930 w 1086135"/>
                <a:gd name="connsiteY157" fmla="*/ 493697 h 1083391"/>
                <a:gd name="connsiteX158" fmla="*/ 685692 w 1086135"/>
                <a:gd name="connsiteY158" fmla="*/ 493697 h 1083391"/>
                <a:gd name="connsiteX159" fmla="*/ 702148 w 1086135"/>
                <a:gd name="connsiteY159" fmla="*/ 510154 h 1083391"/>
                <a:gd name="connsiteX160" fmla="*/ 702148 w 1086135"/>
                <a:gd name="connsiteY160" fmla="*/ 510154 h 1083391"/>
                <a:gd name="connsiteX161" fmla="*/ 595180 w 1086135"/>
                <a:gd name="connsiteY161" fmla="*/ 403186 h 1083391"/>
                <a:gd name="connsiteX162" fmla="*/ 543068 w 1086135"/>
                <a:gd name="connsiteY162" fmla="*/ 455299 h 1083391"/>
                <a:gd name="connsiteX163" fmla="*/ 490956 w 1086135"/>
                <a:gd name="connsiteY163" fmla="*/ 403186 h 1083391"/>
                <a:gd name="connsiteX164" fmla="*/ 543068 w 1086135"/>
                <a:gd name="connsiteY164" fmla="*/ 351074 h 1083391"/>
                <a:gd name="connsiteX165" fmla="*/ 595180 w 1086135"/>
                <a:gd name="connsiteY165" fmla="*/ 403186 h 1083391"/>
                <a:gd name="connsiteX166" fmla="*/ 595180 w 1086135"/>
                <a:gd name="connsiteY166" fmla="*/ 403186 h 1083391"/>
                <a:gd name="connsiteX167" fmla="*/ 1053223 w 1086135"/>
                <a:gd name="connsiteY167" fmla="*/ 194736 h 1083391"/>
                <a:gd name="connsiteX168" fmla="*/ 1053223 w 1086135"/>
                <a:gd name="connsiteY168" fmla="*/ 334617 h 1083391"/>
                <a:gd name="connsiteX169" fmla="*/ 1036766 w 1086135"/>
                <a:gd name="connsiteY169" fmla="*/ 351074 h 1083391"/>
                <a:gd name="connsiteX170" fmla="*/ 757004 w 1086135"/>
                <a:gd name="connsiteY170" fmla="*/ 351074 h 1083391"/>
                <a:gd name="connsiteX171" fmla="*/ 740548 w 1086135"/>
                <a:gd name="connsiteY171" fmla="*/ 334617 h 1083391"/>
                <a:gd name="connsiteX172" fmla="*/ 740548 w 1086135"/>
                <a:gd name="connsiteY172" fmla="*/ 194736 h 1083391"/>
                <a:gd name="connsiteX173" fmla="*/ 757004 w 1086135"/>
                <a:gd name="connsiteY173" fmla="*/ 178280 h 1083391"/>
                <a:gd name="connsiteX174" fmla="*/ 1036766 w 1086135"/>
                <a:gd name="connsiteY174" fmla="*/ 178280 h 1083391"/>
                <a:gd name="connsiteX175" fmla="*/ 1053223 w 1086135"/>
                <a:gd name="connsiteY175" fmla="*/ 194736 h 1083391"/>
                <a:gd name="connsiteX176" fmla="*/ 1053223 w 1086135"/>
                <a:gd name="connsiteY176" fmla="*/ 194736 h 1083391"/>
                <a:gd name="connsiteX177" fmla="*/ 842030 w 1086135"/>
                <a:gd name="connsiteY177" fmla="*/ 87768 h 1083391"/>
                <a:gd name="connsiteX178" fmla="*/ 894142 w 1086135"/>
                <a:gd name="connsiteY178" fmla="*/ 35656 h 1083391"/>
                <a:gd name="connsiteX179" fmla="*/ 946255 w 1086135"/>
                <a:gd name="connsiteY179" fmla="*/ 87768 h 1083391"/>
                <a:gd name="connsiteX180" fmla="*/ 894142 w 1086135"/>
                <a:gd name="connsiteY180" fmla="*/ 139881 h 1083391"/>
                <a:gd name="connsiteX181" fmla="*/ 842030 w 1086135"/>
                <a:gd name="connsiteY181" fmla="*/ 87768 h 1083391"/>
                <a:gd name="connsiteX182" fmla="*/ 842030 w 1086135"/>
                <a:gd name="connsiteY182" fmla="*/ 87768 h 108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1086135" h="1083391">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000000"/>
            </a:solidFill>
            <a:ln w="27426" cap="flat">
              <a:noFill/>
              <a:prstDash val="solid"/>
              <a:miter/>
            </a:ln>
          </p:spPr>
          <p:txBody>
            <a:bodyPr rtlCol="0" anchor="ctr"/>
            <a:lstStyle/>
            <a:p>
              <a:endParaRPr lang="en-US"/>
            </a:p>
          </p:txBody>
        </p:sp>
        <p:sp>
          <p:nvSpPr>
            <p:cNvPr id="5" name="Freeform 1478">
              <a:extLst>
                <a:ext uri="{FF2B5EF4-FFF2-40B4-BE49-F238E27FC236}">
                  <a16:creationId xmlns:a16="http://schemas.microsoft.com/office/drawing/2014/main" id="{8CD6E9B8-7BD8-5F18-1700-A9FE0EB4EBEC}"/>
                </a:ext>
              </a:extLst>
            </p:cNvPr>
            <p:cNvSpPr/>
            <p:nvPr/>
          </p:nvSpPr>
          <p:spPr>
            <a:xfrm>
              <a:off x="5193709" y="3871823"/>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6" name="Freeform 1479">
              <a:extLst>
                <a:ext uri="{FF2B5EF4-FFF2-40B4-BE49-F238E27FC236}">
                  <a16:creationId xmlns:a16="http://schemas.microsoft.com/office/drawing/2014/main" id="{3E087144-4DDC-0A83-2777-59A9F719B0FC}"/>
                </a:ext>
              </a:extLst>
            </p:cNvPr>
            <p:cNvSpPr/>
            <p:nvPr/>
          </p:nvSpPr>
          <p:spPr>
            <a:xfrm>
              <a:off x="5193709" y="3943135"/>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7" name="Freeform 1480">
              <a:extLst>
                <a:ext uri="{FF2B5EF4-FFF2-40B4-BE49-F238E27FC236}">
                  <a16:creationId xmlns:a16="http://schemas.microsoft.com/office/drawing/2014/main" id="{089C30A1-C7A2-CFDF-DBAA-21CEAC3729B8}"/>
                </a:ext>
              </a:extLst>
            </p:cNvPr>
            <p:cNvSpPr/>
            <p:nvPr/>
          </p:nvSpPr>
          <p:spPr>
            <a:xfrm>
              <a:off x="4842634" y="4187241"/>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8" name="Freeform 1481">
              <a:extLst>
                <a:ext uri="{FF2B5EF4-FFF2-40B4-BE49-F238E27FC236}">
                  <a16:creationId xmlns:a16="http://schemas.microsoft.com/office/drawing/2014/main" id="{3C40B2FF-D802-5510-D33A-7DE39A4F5487}"/>
                </a:ext>
              </a:extLst>
            </p:cNvPr>
            <p:cNvSpPr/>
            <p:nvPr/>
          </p:nvSpPr>
          <p:spPr>
            <a:xfrm>
              <a:off x="4842634" y="4258553"/>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9" name="Freeform 1482">
              <a:extLst>
                <a:ext uri="{FF2B5EF4-FFF2-40B4-BE49-F238E27FC236}">
                  <a16:creationId xmlns:a16="http://schemas.microsoft.com/office/drawing/2014/main" id="{85C73C7C-EC34-1001-0515-70E01B220971}"/>
                </a:ext>
              </a:extLst>
            </p:cNvPr>
            <p:cNvSpPr/>
            <p:nvPr/>
          </p:nvSpPr>
          <p:spPr>
            <a:xfrm>
              <a:off x="4491560" y="4505401"/>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0" name="Freeform 1483">
              <a:extLst>
                <a:ext uri="{FF2B5EF4-FFF2-40B4-BE49-F238E27FC236}">
                  <a16:creationId xmlns:a16="http://schemas.microsoft.com/office/drawing/2014/main" id="{48FCE948-0107-3B18-B408-26F7A0F7DC5E}"/>
                </a:ext>
              </a:extLst>
            </p:cNvPr>
            <p:cNvSpPr/>
            <p:nvPr/>
          </p:nvSpPr>
          <p:spPr>
            <a:xfrm>
              <a:off x="4491560" y="4573970"/>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1" name="Freeform 1484">
              <a:extLst>
                <a:ext uri="{FF2B5EF4-FFF2-40B4-BE49-F238E27FC236}">
                  <a16:creationId xmlns:a16="http://schemas.microsoft.com/office/drawing/2014/main" id="{9323D99A-8E95-D945-F371-B6493D07CC74}"/>
                </a:ext>
              </a:extLst>
            </p:cNvPr>
            <p:cNvSpPr/>
            <p:nvPr/>
          </p:nvSpPr>
          <p:spPr>
            <a:xfrm>
              <a:off x="5125139" y="4362778"/>
              <a:ext cx="175537" cy="175536"/>
            </a:xfrm>
            <a:custGeom>
              <a:avLst/>
              <a:gdLst>
                <a:gd name="connsiteX0" fmla="*/ 87769 w 175537"/>
                <a:gd name="connsiteY0" fmla="*/ 175537 h 175536"/>
                <a:gd name="connsiteX1" fmla="*/ 175538 w 175537"/>
                <a:gd name="connsiteY1" fmla="*/ 87768 h 175536"/>
                <a:gd name="connsiteX2" fmla="*/ 87769 w 175537"/>
                <a:gd name="connsiteY2" fmla="*/ 0 h 175536"/>
                <a:gd name="connsiteX3" fmla="*/ 0 w 175537"/>
                <a:gd name="connsiteY3" fmla="*/ 87768 h 175536"/>
                <a:gd name="connsiteX4" fmla="*/ 87769 w 175537"/>
                <a:gd name="connsiteY4" fmla="*/ 175537 h 175536"/>
                <a:gd name="connsiteX5" fmla="*/ 87769 w 175537"/>
                <a:gd name="connsiteY5" fmla="*/ 175537 h 175536"/>
                <a:gd name="connsiteX6" fmla="*/ 87769 w 175537"/>
                <a:gd name="connsiteY6" fmla="*/ 35656 h 175536"/>
                <a:gd name="connsiteX7" fmla="*/ 139881 w 175537"/>
                <a:gd name="connsiteY7" fmla="*/ 87768 h 175536"/>
                <a:gd name="connsiteX8" fmla="*/ 87769 w 175537"/>
                <a:gd name="connsiteY8" fmla="*/ 139881 h 175536"/>
                <a:gd name="connsiteX9" fmla="*/ 35656 w 175537"/>
                <a:gd name="connsiteY9" fmla="*/ 87768 h 175536"/>
                <a:gd name="connsiteX10" fmla="*/ 87769 w 175537"/>
                <a:gd name="connsiteY10" fmla="*/ 35656 h 175536"/>
                <a:gd name="connsiteX11" fmla="*/ 87769 w 175537"/>
                <a:gd name="connsiteY11" fmla="*/ 35656 h 17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537" h="175536">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0B582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894158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F61DDE-1CF3-94CE-56FE-ACC20FA3460B}"/>
              </a:ext>
            </a:extLst>
          </p:cNvPr>
          <p:cNvSpPr>
            <a:spLocks noGrp="1"/>
          </p:cNvSpPr>
          <p:nvPr>
            <p:ph type="body" sz="quarter" idx="30"/>
          </p:nvPr>
        </p:nvSpPr>
        <p:spPr/>
        <p:txBody>
          <a:bodyPr/>
          <a:lstStyle/>
          <a:p>
            <a:r>
              <a:rPr lang="es"/>
              <a:t>Vendedores</a:t>
            </a:r>
          </a:p>
        </p:txBody>
      </p:sp>
      <p:sp>
        <p:nvSpPr>
          <p:cNvPr id="3" name="Text Placeholder 2">
            <a:extLst>
              <a:ext uri="{FF2B5EF4-FFF2-40B4-BE49-F238E27FC236}">
                <a16:creationId xmlns:a16="http://schemas.microsoft.com/office/drawing/2014/main" id="{5B84C9EA-ABA6-C42E-A6C1-541FB8678C75}"/>
              </a:ext>
            </a:extLst>
          </p:cNvPr>
          <p:cNvSpPr>
            <a:spLocks noGrp="1"/>
          </p:cNvSpPr>
          <p:nvPr>
            <p:ph type="body" sz="quarter" idx="31"/>
          </p:nvPr>
        </p:nvSpPr>
        <p:spPr/>
        <p:txBody>
          <a:bodyPr/>
          <a:lstStyle/>
          <a:p>
            <a:r>
              <a:rPr lang="es"/>
              <a:t>Productores</a:t>
            </a:r>
          </a:p>
        </p:txBody>
      </p:sp>
      <p:sp>
        <p:nvSpPr>
          <p:cNvPr id="4" name="Text Placeholder 3">
            <a:extLst>
              <a:ext uri="{FF2B5EF4-FFF2-40B4-BE49-F238E27FC236}">
                <a16:creationId xmlns:a16="http://schemas.microsoft.com/office/drawing/2014/main" id="{D85CB99E-5231-131C-E386-6343820481FF}"/>
              </a:ext>
            </a:extLst>
          </p:cNvPr>
          <p:cNvSpPr>
            <a:spLocks noGrp="1"/>
          </p:cNvSpPr>
          <p:nvPr>
            <p:ph type="body" sz="quarter" idx="32"/>
          </p:nvPr>
        </p:nvSpPr>
        <p:spPr/>
        <p:txBody>
          <a:bodyPr/>
          <a:lstStyle/>
          <a:p>
            <a:r>
              <a:rPr lang="es"/>
              <a:t>Distribución</a:t>
            </a:r>
          </a:p>
        </p:txBody>
      </p:sp>
      <p:sp>
        <p:nvSpPr>
          <p:cNvPr id="5" name="Text Placeholder 4">
            <a:extLst>
              <a:ext uri="{FF2B5EF4-FFF2-40B4-BE49-F238E27FC236}">
                <a16:creationId xmlns:a16="http://schemas.microsoft.com/office/drawing/2014/main" id="{71663A9A-EA4B-A325-7E92-58823EBDC649}"/>
              </a:ext>
            </a:extLst>
          </p:cNvPr>
          <p:cNvSpPr>
            <a:spLocks noGrp="1"/>
          </p:cNvSpPr>
          <p:nvPr>
            <p:ph type="body" sz="quarter" idx="33"/>
          </p:nvPr>
        </p:nvSpPr>
        <p:spPr/>
        <p:txBody>
          <a:bodyPr/>
          <a:lstStyle/>
          <a:p>
            <a:r>
              <a:rPr lang="es"/>
              <a:t>Almacenes</a:t>
            </a:r>
          </a:p>
        </p:txBody>
      </p:sp>
      <p:sp>
        <p:nvSpPr>
          <p:cNvPr id="6" name="Text Placeholder 5">
            <a:extLst>
              <a:ext uri="{FF2B5EF4-FFF2-40B4-BE49-F238E27FC236}">
                <a16:creationId xmlns:a16="http://schemas.microsoft.com/office/drawing/2014/main" id="{99DB5120-B192-553D-7DAE-E46AFDAC6D19}"/>
              </a:ext>
            </a:extLst>
          </p:cNvPr>
          <p:cNvSpPr>
            <a:spLocks noGrp="1"/>
          </p:cNvSpPr>
          <p:nvPr>
            <p:ph type="body" sz="quarter" idx="34"/>
          </p:nvPr>
        </p:nvSpPr>
        <p:spPr/>
        <p:txBody>
          <a:bodyPr/>
          <a:lstStyle/>
          <a:p>
            <a:r>
              <a:rPr lang="es"/>
              <a:t>Minoristas</a:t>
            </a:r>
          </a:p>
        </p:txBody>
      </p:sp>
      <p:sp>
        <p:nvSpPr>
          <p:cNvPr id="7" name="Text Placeholder 6">
            <a:extLst>
              <a:ext uri="{FF2B5EF4-FFF2-40B4-BE49-F238E27FC236}">
                <a16:creationId xmlns:a16="http://schemas.microsoft.com/office/drawing/2014/main" id="{1D9E37F2-A6BA-6473-EDB9-ACC884086A8F}"/>
              </a:ext>
            </a:extLst>
          </p:cNvPr>
          <p:cNvSpPr>
            <a:spLocks noGrp="1"/>
          </p:cNvSpPr>
          <p:nvPr>
            <p:ph type="body" sz="quarter" idx="29"/>
          </p:nvPr>
        </p:nvSpPr>
        <p:spPr/>
        <p:txBody>
          <a:bodyPr>
            <a:normAutofit lnSpcReduction="10000"/>
          </a:bodyPr>
          <a:lstStyle/>
          <a:p>
            <a:r>
              <a:rPr lang="es"/>
              <a:t>Los componentes de una cadena de suministro incluyen…</a:t>
            </a:r>
          </a:p>
        </p:txBody>
      </p:sp>
      <p:grpSp>
        <p:nvGrpSpPr>
          <p:cNvPr id="8" name="Graphic 3">
            <a:extLst>
              <a:ext uri="{FF2B5EF4-FFF2-40B4-BE49-F238E27FC236}">
                <a16:creationId xmlns:a16="http://schemas.microsoft.com/office/drawing/2014/main" id="{819A95D1-7ECB-EC0B-8E74-3A8FE16842A8}"/>
              </a:ext>
            </a:extLst>
          </p:cNvPr>
          <p:cNvGrpSpPr/>
          <p:nvPr/>
        </p:nvGrpSpPr>
        <p:grpSpPr>
          <a:xfrm>
            <a:off x="1719089" y="2436664"/>
            <a:ext cx="1088878" cy="1111078"/>
            <a:chOff x="8424689" y="5374597"/>
            <a:chExt cx="1088878" cy="1111078"/>
          </a:xfrm>
        </p:grpSpPr>
        <p:sp>
          <p:nvSpPr>
            <p:cNvPr id="9" name="Freeform 1258">
              <a:extLst>
                <a:ext uri="{FF2B5EF4-FFF2-40B4-BE49-F238E27FC236}">
                  <a16:creationId xmlns:a16="http://schemas.microsoft.com/office/drawing/2014/main" id="{081E7953-DCF2-4E50-B973-3959D4CDDDF3}"/>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0B582E"/>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F283CEC7-9D72-D053-DA74-CFFB5FE2A321}"/>
                </a:ext>
              </a:extLst>
            </p:cNvPr>
            <p:cNvGrpSpPr/>
            <p:nvPr/>
          </p:nvGrpSpPr>
          <p:grpSpPr>
            <a:xfrm>
              <a:off x="8424689" y="5374597"/>
              <a:ext cx="1088878" cy="1111078"/>
              <a:chOff x="8424689" y="5374597"/>
              <a:chExt cx="1088878" cy="1111078"/>
            </a:xfrm>
            <a:solidFill>
              <a:srgbClr val="000000"/>
            </a:solidFill>
          </p:grpSpPr>
          <p:grpSp>
            <p:nvGrpSpPr>
              <p:cNvPr id="11" name="Graphic 3">
                <a:extLst>
                  <a:ext uri="{FF2B5EF4-FFF2-40B4-BE49-F238E27FC236}">
                    <a16:creationId xmlns:a16="http://schemas.microsoft.com/office/drawing/2014/main" id="{32832124-728A-FE7A-C855-4BEFC59D8D8E}"/>
                  </a:ext>
                </a:extLst>
              </p:cNvPr>
              <p:cNvGrpSpPr/>
              <p:nvPr/>
            </p:nvGrpSpPr>
            <p:grpSpPr>
              <a:xfrm>
                <a:off x="8424689" y="5374597"/>
                <a:ext cx="943956" cy="1111078"/>
                <a:chOff x="8424689" y="5374597"/>
                <a:chExt cx="943956" cy="1111078"/>
              </a:xfrm>
              <a:solidFill>
                <a:srgbClr val="000000"/>
              </a:solidFill>
            </p:grpSpPr>
            <p:sp>
              <p:nvSpPr>
                <p:cNvPr id="21" name="Freeform 1270">
                  <a:extLst>
                    <a:ext uri="{FF2B5EF4-FFF2-40B4-BE49-F238E27FC236}">
                      <a16:creationId xmlns:a16="http://schemas.microsoft.com/office/drawing/2014/main" id="{0E441CFE-7057-3DA5-7027-3BD76534D4D9}"/>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rgbClr val="000000"/>
                </a:solidFill>
                <a:ln w="27426" cap="flat">
                  <a:noFill/>
                  <a:prstDash val="solid"/>
                  <a:miter/>
                </a:ln>
              </p:spPr>
              <p:txBody>
                <a:bodyPr rtlCol="0" anchor="ctr"/>
                <a:lstStyle/>
                <a:p>
                  <a:endParaRPr lang="en-US"/>
                </a:p>
              </p:txBody>
            </p:sp>
            <p:sp>
              <p:nvSpPr>
                <p:cNvPr id="22" name="Freeform 1271">
                  <a:extLst>
                    <a:ext uri="{FF2B5EF4-FFF2-40B4-BE49-F238E27FC236}">
                      <a16:creationId xmlns:a16="http://schemas.microsoft.com/office/drawing/2014/main" id="{BFC14846-3C31-D075-176F-621DF646336A}"/>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rgbClr val="000000"/>
                </a:solidFill>
                <a:ln w="27426" cap="flat">
                  <a:noFill/>
                  <a:prstDash val="solid"/>
                  <a:miter/>
                </a:ln>
              </p:spPr>
              <p:txBody>
                <a:bodyPr rtlCol="0" anchor="ctr"/>
                <a:lstStyle/>
                <a:p>
                  <a:endParaRPr lang="en-US"/>
                </a:p>
              </p:txBody>
            </p:sp>
          </p:grpSp>
          <p:sp>
            <p:nvSpPr>
              <p:cNvPr id="12" name="Freeform 1261">
                <a:extLst>
                  <a:ext uri="{FF2B5EF4-FFF2-40B4-BE49-F238E27FC236}">
                    <a16:creationId xmlns:a16="http://schemas.microsoft.com/office/drawing/2014/main" id="{D4D193BB-1440-EE6B-E332-3AD318B8357B}"/>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rgbClr val="000000"/>
              </a:solidFill>
              <a:ln w="27426" cap="flat">
                <a:noFill/>
                <a:prstDash val="solid"/>
                <a:miter/>
              </a:ln>
            </p:spPr>
            <p:txBody>
              <a:bodyPr rtlCol="0" anchor="ctr"/>
              <a:lstStyle/>
              <a:p>
                <a:endParaRPr lang="en-US"/>
              </a:p>
            </p:txBody>
          </p:sp>
          <p:sp>
            <p:nvSpPr>
              <p:cNvPr id="13" name="Freeform 1262">
                <a:extLst>
                  <a:ext uri="{FF2B5EF4-FFF2-40B4-BE49-F238E27FC236}">
                    <a16:creationId xmlns:a16="http://schemas.microsoft.com/office/drawing/2014/main" id="{22709DC9-79AD-5777-623F-7B9D6EB772C8}"/>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rgbClr val="000000"/>
              </a:solidFill>
              <a:ln w="27426" cap="flat">
                <a:noFill/>
                <a:prstDash val="solid"/>
                <a:miter/>
              </a:ln>
            </p:spPr>
            <p:txBody>
              <a:bodyPr rtlCol="0" anchor="ctr"/>
              <a:lstStyle/>
              <a:p>
                <a:endParaRPr lang="en-US"/>
              </a:p>
            </p:txBody>
          </p:sp>
          <p:sp>
            <p:nvSpPr>
              <p:cNvPr id="14" name="Freeform 1263">
                <a:extLst>
                  <a:ext uri="{FF2B5EF4-FFF2-40B4-BE49-F238E27FC236}">
                    <a16:creationId xmlns:a16="http://schemas.microsoft.com/office/drawing/2014/main" id="{8E0F0387-F79C-6A49-BF0D-CB14D2CAF3D4}"/>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rgbClr val="000000"/>
              </a:solidFill>
              <a:ln w="27426" cap="flat">
                <a:noFill/>
                <a:prstDash val="solid"/>
                <a:miter/>
              </a:ln>
            </p:spPr>
            <p:txBody>
              <a:bodyPr rtlCol="0" anchor="ctr"/>
              <a:lstStyle/>
              <a:p>
                <a:endParaRPr lang="en-US"/>
              </a:p>
            </p:txBody>
          </p:sp>
          <p:sp>
            <p:nvSpPr>
              <p:cNvPr id="15" name="Freeform 1264">
                <a:extLst>
                  <a:ext uri="{FF2B5EF4-FFF2-40B4-BE49-F238E27FC236}">
                    <a16:creationId xmlns:a16="http://schemas.microsoft.com/office/drawing/2014/main" id="{FF80BC80-78F9-64D5-FFDB-34964079ED6A}"/>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rgbClr val="000000"/>
              </a:solidFill>
              <a:ln w="27426" cap="flat">
                <a:noFill/>
                <a:prstDash val="solid"/>
                <a:miter/>
              </a:ln>
            </p:spPr>
            <p:txBody>
              <a:bodyPr rtlCol="0" anchor="ctr"/>
              <a:lstStyle/>
              <a:p>
                <a:endParaRPr lang="en-US"/>
              </a:p>
            </p:txBody>
          </p:sp>
          <p:sp>
            <p:nvSpPr>
              <p:cNvPr id="16" name="Freeform 1265">
                <a:extLst>
                  <a:ext uri="{FF2B5EF4-FFF2-40B4-BE49-F238E27FC236}">
                    <a16:creationId xmlns:a16="http://schemas.microsoft.com/office/drawing/2014/main" id="{5BD673F8-1FAA-07F3-167F-4B50AB33502F}"/>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rgbClr val="000000"/>
              </a:solidFill>
              <a:ln w="27426" cap="flat">
                <a:noFill/>
                <a:prstDash val="solid"/>
                <a:miter/>
              </a:ln>
            </p:spPr>
            <p:txBody>
              <a:bodyPr rtlCol="0" anchor="ctr"/>
              <a:lstStyle/>
              <a:p>
                <a:endParaRPr lang="en-US"/>
              </a:p>
            </p:txBody>
          </p:sp>
          <p:sp>
            <p:nvSpPr>
              <p:cNvPr id="17" name="Freeform 1266">
                <a:extLst>
                  <a:ext uri="{FF2B5EF4-FFF2-40B4-BE49-F238E27FC236}">
                    <a16:creationId xmlns:a16="http://schemas.microsoft.com/office/drawing/2014/main" id="{C9890FC4-75C6-9F23-8CD4-19A31990CF54}"/>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rgbClr val="000000"/>
              </a:solidFill>
              <a:ln w="27426" cap="flat">
                <a:noFill/>
                <a:prstDash val="solid"/>
                <a:miter/>
              </a:ln>
            </p:spPr>
            <p:txBody>
              <a:bodyPr rtlCol="0" anchor="ctr"/>
              <a:lstStyle/>
              <a:p>
                <a:endParaRPr lang="en-US"/>
              </a:p>
            </p:txBody>
          </p:sp>
          <p:sp>
            <p:nvSpPr>
              <p:cNvPr id="18" name="Freeform 1267">
                <a:extLst>
                  <a:ext uri="{FF2B5EF4-FFF2-40B4-BE49-F238E27FC236}">
                    <a16:creationId xmlns:a16="http://schemas.microsoft.com/office/drawing/2014/main" id="{194550C4-CAD0-0697-3813-1B15D03FB2FD}"/>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rgbClr val="000000"/>
              </a:solidFill>
              <a:ln w="27426" cap="flat">
                <a:noFill/>
                <a:prstDash val="solid"/>
                <a:miter/>
              </a:ln>
            </p:spPr>
            <p:txBody>
              <a:bodyPr rtlCol="0" anchor="ctr"/>
              <a:lstStyle/>
              <a:p>
                <a:endParaRPr lang="en-US"/>
              </a:p>
            </p:txBody>
          </p:sp>
          <p:sp>
            <p:nvSpPr>
              <p:cNvPr id="19" name="Freeform 1268">
                <a:extLst>
                  <a:ext uri="{FF2B5EF4-FFF2-40B4-BE49-F238E27FC236}">
                    <a16:creationId xmlns:a16="http://schemas.microsoft.com/office/drawing/2014/main" id="{18CB4E13-67E1-4963-3C13-80634F0561C8}"/>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rgbClr val="000000"/>
              </a:solidFill>
              <a:ln w="27426" cap="flat">
                <a:noFill/>
                <a:prstDash val="solid"/>
                <a:miter/>
              </a:ln>
            </p:spPr>
            <p:txBody>
              <a:bodyPr rtlCol="0" anchor="ctr"/>
              <a:lstStyle/>
              <a:p>
                <a:endParaRPr lang="en-US"/>
              </a:p>
            </p:txBody>
          </p:sp>
          <p:sp>
            <p:nvSpPr>
              <p:cNvPr id="20" name="Freeform 1269">
                <a:extLst>
                  <a:ext uri="{FF2B5EF4-FFF2-40B4-BE49-F238E27FC236}">
                    <a16:creationId xmlns:a16="http://schemas.microsoft.com/office/drawing/2014/main" id="{3D939788-7645-89AA-00AA-ADF7FF2F570E}"/>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rgbClr val="000000"/>
              </a:solidFill>
              <a:ln w="27426" cap="flat">
                <a:noFill/>
                <a:prstDash val="solid"/>
                <a:miter/>
              </a:ln>
            </p:spPr>
            <p:txBody>
              <a:bodyPr rtlCol="0" anchor="ctr"/>
              <a:lstStyle/>
              <a:p>
                <a:endParaRPr lang="en-US"/>
              </a:p>
            </p:txBody>
          </p:sp>
        </p:grpSp>
      </p:grpSp>
      <p:grpSp>
        <p:nvGrpSpPr>
          <p:cNvPr id="23" name="Graphic 3">
            <a:extLst>
              <a:ext uri="{FF2B5EF4-FFF2-40B4-BE49-F238E27FC236}">
                <a16:creationId xmlns:a16="http://schemas.microsoft.com/office/drawing/2014/main" id="{522BCB1C-1B6A-CB45-EB68-456713D85C17}"/>
              </a:ext>
            </a:extLst>
          </p:cNvPr>
          <p:cNvGrpSpPr/>
          <p:nvPr/>
        </p:nvGrpSpPr>
        <p:grpSpPr>
          <a:xfrm>
            <a:off x="7611674" y="2401783"/>
            <a:ext cx="1020309" cy="1017564"/>
            <a:chOff x="2489340" y="369316"/>
            <a:chExt cx="1020309" cy="1017564"/>
          </a:xfrm>
        </p:grpSpPr>
        <p:grpSp>
          <p:nvGrpSpPr>
            <p:cNvPr id="24" name="Graphic 3">
              <a:extLst>
                <a:ext uri="{FF2B5EF4-FFF2-40B4-BE49-F238E27FC236}">
                  <a16:creationId xmlns:a16="http://schemas.microsoft.com/office/drawing/2014/main" id="{AB62CBEE-3EA7-12B5-3D3E-32C87FB92E56}"/>
                </a:ext>
              </a:extLst>
            </p:cNvPr>
            <p:cNvGrpSpPr/>
            <p:nvPr/>
          </p:nvGrpSpPr>
          <p:grpSpPr>
            <a:xfrm>
              <a:off x="2489340" y="369316"/>
              <a:ext cx="1020309" cy="1017564"/>
              <a:chOff x="2489340" y="369316"/>
              <a:chExt cx="1020309" cy="1017564"/>
            </a:xfrm>
            <a:solidFill>
              <a:srgbClr val="000000"/>
            </a:solidFill>
          </p:grpSpPr>
          <p:sp>
            <p:nvSpPr>
              <p:cNvPr id="26" name="Freeform 1321">
                <a:extLst>
                  <a:ext uri="{FF2B5EF4-FFF2-40B4-BE49-F238E27FC236}">
                    <a16:creationId xmlns:a16="http://schemas.microsoft.com/office/drawing/2014/main" id="{F1832E53-897A-5A62-9D99-6117A2430595}"/>
                  </a:ext>
                </a:extLst>
              </p:cNvPr>
              <p:cNvSpPr/>
              <p:nvPr/>
            </p:nvSpPr>
            <p:spPr>
              <a:xfrm>
                <a:off x="2489340" y="369316"/>
                <a:ext cx="1020309" cy="1017564"/>
              </a:xfrm>
              <a:custGeom>
                <a:avLst/>
                <a:gdLst>
                  <a:gd name="connsiteX0" fmla="*/ 896885 w 1020309"/>
                  <a:gd name="connsiteY0" fmla="*/ 677462 h 1017564"/>
                  <a:gd name="connsiteX1" fmla="*/ 874943 w 1020309"/>
                  <a:gd name="connsiteY1" fmla="*/ 677462 h 1017564"/>
                  <a:gd name="connsiteX2" fmla="*/ 839287 w 1020309"/>
                  <a:gd name="connsiteY2" fmla="*/ 595179 h 1017564"/>
                  <a:gd name="connsiteX3" fmla="*/ 729576 w 1020309"/>
                  <a:gd name="connsiteY3" fmla="*/ 523868 h 1017564"/>
                  <a:gd name="connsiteX4" fmla="*/ 641808 w 1020309"/>
                  <a:gd name="connsiteY4" fmla="*/ 523868 h 1017564"/>
                  <a:gd name="connsiteX5" fmla="*/ 641808 w 1020309"/>
                  <a:gd name="connsiteY5" fmla="*/ 337360 h 1017564"/>
                  <a:gd name="connsiteX6" fmla="*/ 625351 w 1020309"/>
                  <a:gd name="connsiteY6" fmla="*/ 320903 h 1017564"/>
                  <a:gd name="connsiteX7" fmla="*/ 534840 w 1020309"/>
                  <a:gd name="connsiteY7" fmla="*/ 320903 h 1017564"/>
                  <a:gd name="connsiteX8" fmla="*/ 397701 w 1020309"/>
                  <a:gd name="connsiteY8" fmla="*/ 213936 h 1017564"/>
                  <a:gd name="connsiteX9" fmla="*/ 438843 w 1020309"/>
                  <a:gd name="connsiteY9" fmla="*/ 117939 h 1017564"/>
                  <a:gd name="connsiteX10" fmla="*/ 320904 w 1020309"/>
                  <a:gd name="connsiteY10" fmla="*/ 0 h 1017564"/>
                  <a:gd name="connsiteX11" fmla="*/ 202965 w 1020309"/>
                  <a:gd name="connsiteY11" fmla="*/ 117939 h 1017564"/>
                  <a:gd name="connsiteX12" fmla="*/ 244107 w 1020309"/>
                  <a:gd name="connsiteY12" fmla="*/ 213936 h 1017564"/>
                  <a:gd name="connsiteX13" fmla="*/ 106968 w 1020309"/>
                  <a:gd name="connsiteY13" fmla="*/ 320903 h 1017564"/>
                  <a:gd name="connsiteX14" fmla="*/ 16457 w 1020309"/>
                  <a:gd name="connsiteY14" fmla="*/ 320903 h 1017564"/>
                  <a:gd name="connsiteX15" fmla="*/ 0 w 1020309"/>
                  <a:gd name="connsiteY15" fmla="*/ 337360 h 1017564"/>
                  <a:gd name="connsiteX16" fmla="*/ 0 w 1020309"/>
                  <a:gd name="connsiteY16" fmla="*/ 880427 h 1017564"/>
                  <a:gd name="connsiteX17" fmla="*/ 16457 w 1020309"/>
                  <a:gd name="connsiteY17" fmla="*/ 896883 h 1017564"/>
                  <a:gd name="connsiteX18" fmla="*/ 32913 w 1020309"/>
                  <a:gd name="connsiteY18" fmla="*/ 896883 h 1017564"/>
                  <a:gd name="connsiteX19" fmla="*/ 32913 w 1020309"/>
                  <a:gd name="connsiteY19" fmla="*/ 913340 h 1017564"/>
                  <a:gd name="connsiteX20" fmla="*/ 85026 w 1020309"/>
                  <a:gd name="connsiteY20" fmla="*/ 965452 h 1017564"/>
                  <a:gd name="connsiteX21" fmla="*/ 183765 w 1020309"/>
                  <a:gd name="connsiteY21" fmla="*/ 965452 h 1017564"/>
                  <a:gd name="connsiteX22" fmla="*/ 271534 w 1020309"/>
                  <a:gd name="connsiteY22" fmla="*/ 1017565 h 1017564"/>
                  <a:gd name="connsiteX23" fmla="*/ 359303 w 1020309"/>
                  <a:gd name="connsiteY23" fmla="*/ 965452 h 1017564"/>
                  <a:gd name="connsiteX24" fmla="*/ 726833 w 1020309"/>
                  <a:gd name="connsiteY24" fmla="*/ 965452 h 1017564"/>
                  <a:gd name="connsiteX25" fmla="*/ 814602 w 1020309"/>
                  <a:gd name="connsiteY25" fmla="*/ 1017565 h 1017564"/>
                  <a:gd name="connsiteX26" fmla="*/ 902371 w 1020309"/>
                  <a:gd name="connsiteY26" fmla="*/ 965452 h 1017564"/>
                  <a:gd name="connsiteX27" fmla="*/ 968197 w 1020309"/>
                  <a:gd name="connsiteY27" fmla="*/ 965452 h 1017564"/>
                  <a:gd name="connsiteX28" fmla="*/ 1020309 w 1020309"/>
                  <a:gd name="connsiteY28" fmla="*/ 913340 h 1017564"/>
                  <a:gd name="connsiteX29" fmla="*/ 1020309 w 1020309"/>
                  <a:gd name="connsiteY29" fmla="*/ 795401 h 1017564"/>
                  <a:gd name="connsiteX30" fmla="*/ 896885 w 1020309"/>
                  <a:gd name="connsiteY30" fmla="*/ 677462 h 1017564"/>
                  <a:gd name="connsiteX31" fmla="*/ 896885 w 1020309"/>
                  <a:gd name="connsiteY31" fmla="*/ 677462 h 1017564"/>
                  <a:gd name="connsiteX32" fmla="*/ 710377 w 1020309"/>
                  <a:gd name="connsiteY32" fmla="*/ 559524 h 1017564"/>
                  <a:gd name="connsiteX33" fmla="*/ 729576 w 1020309"/>
                  <a:gd name="connsiteY33" fmla="*/ 559524 h 1017564"/>
                  <a:gd name="connsiteX34" fmla="*/ 806374 w 1020309"/>
                  <a:gd name="connsiteY34" fmla="*/ 608893 h 1017564"/>
                  <a:gd name="connsiteX35" fmla="*/ 836544 w 1020309"/>
                  <a:gd name="connsiteY35" fmla="*/ 677462 h 1017564"/>
                  <a:gd name="connsiteX36" fmla="*/ 726833 w 1020309"/>
                  <a:gd name="connsiteY36" fmla="*/ 677462 h 1017564"/>
                  <a:gd name="connsiteX37" fmla="*/ 710377 w 1020309"/>
                  <a:gd name="connsiteY37" fmla="*/ 661006 h 1017564"/>
                  <a:gd name="connsiteX38" fmla="*/ 710377 w 1020309"/>
                  <a:gd name="connsiteY38" fmla="*/ 559524 h 1017564"/>
                  <a:gd name="connsiteX39" fmla="*/ 540325 w 1020309"/>
                  <a:gd name="connsiteY39" fmla="*/ 438842 h 1017564"/>
                  <a:gd name="connsiteX40" fmla="*/ 455300 w 1020309"/>
                  <a:gd name="connsiteY40" fmla="*/ 438842 h 1017564"/>
                  <a:gd name="connsiteX41" fmla="*/ 444328 w 1020309"/>
                  <a:gd name="connsiteY41" fmla="*/ 353816 h 1017564"/>
                  <a:gd name="connsiteX42" fmla="*/ 515640 w 1020309"/>
                  <a:gd name="connsiteY42" fmla="*/ 353816 h 1017564"/>
                  <a:gd name="connsiteX43" fmla="*/ 540325 w 1020309"/>
                  <a:gd name="connsiteY43" fmla="*/ 438842 h 1017564"/>
                  <a:gd name="connsiteX44" fmla="*/ 540325 w 1020309"/>
                  <a:gd name="connsiteY44" fmla="*/ 438842 h 1017564"/>
                  <a:gd name="connsiteX45" fmla="*/ 340103 w 1020309"/>
                  <a:gd name="connsiteY45" fmla="*/ 559524 h 1017564"/>
                  <a:gd name="connsiteX46" fmla="*/ 340103 w 1020309"/>
                  <a:gd name="connsiteY46" fmla="*/ 474498 h 1017564"/>
                  <a:gd name="connsiteX47" fmla="*/ 425129 w 1020309"/>
                  <a:gd name="connsiteY47" fmla="*/ 474498 h 1017564"/>
                  <a:gd name="connsiteX48" fmla="*/ 414158 w 1020309"/>
                  <a:gd name="connsiteY48" fmla="*/ 559524 h 1017564"/>
                  <a:gd name="connsiteX49" fmla="*/ 340103 w 1020309"/>
                  <a:gd name="connsiteY49" fmla="*/ 559524 h 1017564"/>
                  <a:gd name="connsiteX50" fmla="*/ 400444 w 1020309"/>
                  <a:gd name="connsiteY50" fmla="*/ 592437 h 1017564"/>
                  <a:gd name="connsiteX51" fmla="*/ 337360 w 1020309"/>
                  <a:gd name="connsiteY51" fmla="*/ 674719 h 1017564"/>
                  <a:gd name="connsiteX52" fmla="*/ 337360 w 1020309"/>
                  <a:gd name="connsiteY52" fmla="*/ 592437 h 1017564"/>
                  <a:gd name="connsiteX53" fmla="*/ 400444 w 1020309"/>
                  <a:gd name="connsiteY53" fmla="*/ 592437 h 1017564"/>
                  <a:gd name="connsiteX54" fmla="*/ 340103 w 1020309"/>
                  <a:gd name="connsiteY54" fmla="*/ 438842 h 1017564"/>
                  <a:gd name="connsiteX55" fmla="*/ 340103 w 1020309"/>
                  <a:gd name="connsiteY55" fmla="*/ 353816 h 1017564"/>
                  <a:gd name="connsiteX56" fmla="*/ 414158 w 1020309"/>
                  <a:gd name="connsiteY56" fmla="*/ 353816 h 1017564"/>
                  <a:gd name="connsiteX57" fmla="*/ 425129 w 1020309"/>
                  <a:gd name="connsiteY57" fmla="*/ 438842 h 1017564"/>
                  <a:gd name="connsiteX58" fmla="*/ 340103 w 1020309"/>
                  <a:gd name="connsiteY58" fmla="*/ 438842 h 1017564"/>
                  <a:gd name="connsiteX59" fmla="*/ 436100 w 1020309"/>
                  <a:gd name="connsiteY59" fmla="*/ 592437 h 1017564"/>
                  <a:gd name="connsiteX60" fmla="*/ 493698 w 1020309"/>
                  <a:gd name="connsiteY60" fmla="*/ 592437 h 1017564"/>
                  <a:gd name="connsiteX61" fmla="*/ 400444 w 1020309"/>
                  <a:gd name="connsiteY61" fmla="*/ 661006 h 1017564"/>
                  <a:gd name="connsiteX62" fmla="*/ 436100 w 1020309"/>
                  <a:gd name="connsiteY62" fmla="*/ 592437 h 1017564"/>
                  <a:gd name="connsiteX63" fmla="*/ 436100 w 1020309"/>
                  <a:gd name="connsiteY63" fmla="*/ 592437 h 1017564"/>
                  <a:gd name="connsiteX64" fmla="*/ 447071 w 1020309"/>
                  <a:gd name="connsiteY64" fmla="*/ 559524 h 1017564"/>
                  <a:gd name="connsiteX65" fmla="*/ 458042 w 1020309"/>
                  <a:gd name="connsiteY65" fmla="*/ 474498 h 1017564"/>
                  <a:gd name="connsiteX66" fmla="*/ 543068 w 1020309"/>
                  <a:gd name="connsiteY66" fmla="*/ 474498 h 1017564"/>
                  <a:gd name="connsiteX67" fmla="*/ 518383 w 1020309"/>
                  <a:gd name="connsiteY67" fmla="*/ 559524 h 1017564"/>
                  <a:gd name="connsiteX68" fmla="*/ 447071 w 1020309"/>
                  <a:gd name="connsiteY68" fmla="*/ 559524 h 1017564"/>
                  <a:gd name="connsiteX69" fmla="*/ 496441 w 1020309"/>
                  <a:gd name="connsiteY69" fmla="*/ 320903 h 1017564"/>
                  <a:gd name="connsiteX70" fmla="*/ 438843 w 1020309"/>
                  <a:gd name="connsiteY70" fmla="*/ 320903 h 1017564"/>
                  <a:gd name="connsiteX71" fmla="*/ 405930 w 1020309"/>
                  <a:gd name="connsiteY71" fmla="*/ 252334 h 1017564"/>
                  <a:gd name="connsiteX72" fmla="*/ 496441 w 1020309"/>
                  <a:gd name="connsiteY72" fmla="*/ 320903 h 1017564"/>
                  <a:gd name="connsiteX73" fmla="*/ 496441 w 1020309"/>
                  <a:gd name="connsiteY73" fmla="*/ 320903 h 1017564"/>
                  <a:gd name="connsiteX74" fmla="*/ 400444 w 1020309"/>
                  <a:gd name="connsiteY74" fmla="*/ 320903 h 1017564"/>
                  <a:gd name="connsiteX75" fmla="*/ 337360 w 1020309"/>
                  <a:gd name="connsiteY75" fmla="*/ 320903 h 1017564"/>
                  <a:gd name="connsiteX76" fmla="*/ 337360 w 1020309"/>
                  <a:gd name="connsiteY76" fmla="*/ 293475 h 1017564"/>
                  <a:gd name="connsiteX77" fmla="*/ 364788 w 1020309"/>
                  <a:gd name="connsiteY77" fmla="*/ 260562 h 1017564"/>
                  <a:gd name="connsiteX78" fmla="*/ 400444 w 1020309"/>
                  <a:gd name="connsiteY78" fmla="*/ 320903 h 1017564"/>
                  <a:gd name="connsiteX79" fmla="*/ 400444 w 1020309"/>
                  <a:gd name="connsiteY79" fmla="*/ 320903 h 1017564"/>
                  <a:gd name="connsiteX80" fmla="*/ 235878 w 1020309"/>
                  <a:gd name="connsiteY80" fmla="*/ 117939 h 1017564"/>
                  <a:gd name="connsiteX81" fmla="*/ 320904 w 1020309"/>
                  <a:gd name="connsiteY81" fmla="*/ 32913 h 1017564"/>
                  <a:gd name="connsiteX82" fmla="*/ 405930 w 1020309"/>
                  <a:gd name="connsiteY82" fmla="*/ 117939 h 1017564"/>
                  <a:gd name="connsiteX83" fmla="*/ 356560 w 1020309"/>
                  <a:gd name="connsiteY83" fmla="*/ 213936 h 1017564"/>
                  <a:gd name="connsiteX84" fmla="*/ 356560 w 1020309"/>
                  <a:gd name="connsiteY84" fmla="*/ 213936 h 1017564"/>
                  <a:gd name="connsiteX85" fmla="*/ 320904 w 1020309"/>
                  <a:gd name="connsiteY85" fmla="*/ 260562 h 1017564"/>
                  <a:gd name="connsiteX86" fmla="*/ 285248 w 1020309"/>
                  <a:gd name="connsiteY86" fmla="*/ 213936 h 1017564"/>
                  <a:gd name="connsiteX87" fmla="*/ 285248 w 1020309"/>
                  <a:gd name="connsiteY87" fmla="*/ 213936 h 1017564"/>
                  <a:gd name="connsiteX88" fmla="*/ 235878 w 1020309"/>
                  <a:gd name="connsiteY88" fmla="*/ 117939 h 1017564"/>
                  <a:gd name="connsiteX89" fmla="*/ 235878 w 1020309"/>
                  <a:gd name="connsiteY89" fmla="*/ 117939 h 1017564"/>
                  <a:gd name="connsiteX90" fmla="*/ 277020 w 1020309"/>
                  <a:gd name="connsiteY90" fmla="*/ 260562 h 1017564"/>
                  <a:gd name="connsiteX91" fmla="*/ 304447 w 1020309"/>
                  <a:gd name="connsiteY91" fmla="*/ 293475 h 1017564"/>
                  <a:gd name="connsiteX92" fmla="*/ 304447 w 1020309"/>
                  <a:gd name="connsiteY92" fmla="*/ 320903 h 1017564"/>
                  <a:gd name="connsiteX93" fmla="*/ 241364 w 1020309"/>
                  <a:gd name="connsiteY93" fmla="*/ 320903 h 1017564"/>
                  <a:gd name="connsiteX94" fmla="*/ 277020 w 1020309"/>
                  <a:gd name="connsiteY94" fmla="*/ 260562 h 1017564"/>
                  <a:gd name="connsiteX95" fmla="*/ 277020 w 1020309"/>
                  <a:gd name="connsiteY95" fmla="*/ 260562 h 1017564"/>
                  <a:gd name="connsiteX96" fmla="*/ 233135 w 1020309"/>
                  <a:gd name="connsiteY96" fmla="*/ 559524 h 1017564"/>
                  <a:gd name="connsiteX97" fmla="*/ 222164 w 1020309"/>
                  <a:gd name="connsiteY97" fmla="*/ 474498 h 1017564"/>
                  <a:gd name="connsiteX98" fmla="*/ 307190 w 1020309"/>
                  <a:gd name="connsiteY98" fmla="*/ 474498 h 1017564"/>
                  <a:gd name="connsiteX99" fmla="*/ 307190 w 1020309"/>
                  <a:gd name="connsiteY99" fmla="*/ 559524 h 1017564"/>
                  <a:gd name="connsiteX100" fmla="*/ 233135 w 1020309"/>
                  <a:gd name="connsiteY100" fmla="*/ 559524 h 1017564"/>
                  <a:gd name="connsiteX101" fmla="*/ 304447 w 1020309"/>
                  <a:gd name="connsiteY101" fmla="*/ 592437 h 1017564"/>
                  <a:gd name="connsiteX102" fmla="*/ 304447 w 1020309"/>
                  <a:gd name="connsiteY102" fmla="*/ 674719 h 1017564"/>
                  <a:gd name="connsiteX103" fmla="*/ 241364 w 1020309"/>
                  <a:gd name="connsiteY103" fmla="*/ 592437 h 1017564"/>
                  <a:gd name="connsiteX104" fmla="*/ 304447 w 1020309"/>
                  <a:gd name="connsiteY104" fmla="*/ 592437 h 1017564"/>
                  <a:gd name="connsiteX105" fmla="*/ 205708 w 1020309"/>
                  <a:gd name="connsiteY105" fmla="*/ 592437 h 1017564"/>
                  <a:gd name="connsiteX106" fmla="*/ 238621 w 1020309"/>
                  <a:gd name="connsiteY106" fmla="*/ 661006 h 1017564"/>
                  <a:gd name="connsiteX107" fmla="*/ 145367 w 1020309"/>
                  <a:gd name="connsiteY107" fmla="*/ 592437 h 1017564"/>
                  <a:gd name="connsiteX108" fmla="*/ 205708 w 1020309"/>
                  <a:gd name="connsiteY108" fmla="*/ 592437 h 1017564"/>
                  <a:gd name="connsiteX109" fmla="*/ 126167 w 1020309"/>
                  <a:gd name="connsiteY109" fmla="*/ 559524 h 1017564"/>
                  <a:gd name="connsiteX110" fmla="*/ 101482 w 1020309"/>
                  <a:gd name="connsiteY110" fmla="*/ 474498 h 1017564"/>
                  <a:gd name="connsiteX111" fmla="*/ 186508 w 1020309"/>
                  <a:gd name="connsiteY111" fmla="*/ 474498 h 1017564"/>
                  <a:gd name="connsiteX112" fmla="*/ 197479 w 1020309"/>
                  <a:gd name="connsiteY112" fmla="*/ 559524 h 1017564"/>
                  <a:gd name="connsiteX113" fmla="*/ 126167 w 1020309"/>
                  <a:gd name="connsiteY113" fmla="*/ 559524 h 1017564"/>
                  <a:gd name="connsiteX114" fmla="*/ 219421 w 1020309"/>
                  <a:gd name="connsiteY114" fmla="*/ 438842 h 1017564"/>
                  <a:gd name="connsiteX115" fmla="*/ 230393 w 1020309"/>
                  <a:gd name="connsiteY115" fmla="*/ 353816 h 1017564"/>
                  <a:gd name="connsiteX116" fmla="*/ 304447 w 1020309"/>
                  <a:gd name="connsiteY116" fmla="*/ 353816 h 1017564"/>
                  <a:gd name="connsiteX117" fmla="*/ 304447 w 1020309"/>
                  <a:gd name="connsiteY117" fmla="*/ 438842 h 1017564"/>
                  <a:gd name="connsiteX118" fmla="*/ 219421 w 1020309"/>
                  <a:gd name="connsiteY118" fmla="*/ 438842 h 1017564"/>
                  <a:gd name="connsiteX119" fmla="*/ 241364 w 1020309"/>
                  <a:gd name="connsiteY119" fmla="*/ 252334 h 1017564"/>
                  <a:gd name="connsiteX120" fmla="*/ 208450 w 1020309"/>
                  <a:gd name="connsiteY120" fmla="*/ 320903 h 1017564"/>
                  <a:gd name="connsiteX121" fmla="*/ 150852 w 1020309"/>
                  <a:gd name="connsiteY121" fmla="*/ 320903 h 1017564"/>
                  <a:gd name="connsiteX122" fmla="*/ 241364 w 1020309"/>
                  <a:gd name="connsiteY122" fmla="*/ 252334 h 1017564"/>
                  <a:gd name="connsiteX123" fmla="*/ 241364 w 1020309"/>
                  <a:gd name="connsiteY123" fmla="*/ 252334 h 1017564"/>
                  <a:gd name="connsiteX124" fmla="*/ 126167 w 1020309"/>
                  <a:gd name="connsiteY124" fmla="*/ 353816 h 1017564"/>
                  <a:gd name="connsiteX125" fmla="*/ 197479 w 1020309"/>
                  <a:gd name="connsiteY125" fmla="*/ 353816 h 1017564"/>
                  <a:gd name="connsiteX126" fmla="*/ 186508 w 1020309"/>
                  <a:gd name="connsiteY126" fmla="*/ 438842 h 1017564"/>
                  <a:gd name="connsiteX127" fmla="*/ 101482 w 1020309"/>
                  <a:gd name="connsiteY127" fmla="*/ 438842 h 1017564"/>
                  <a:gd name="connsiteX128" fmla="*/ 126167 w 1020309"/>
                  <a:gd name="connsiteY128" fmla="*/ 353816 h 1017564"/>
                  <a:gd name="connsiteX129" fmla="*/ 126167 w 1020309"/>
                  <a:gd name="connsiteY129" fmla="*/ 353816 h 1017564"/>
                  <a:gd name="connsiteX130" fmla="*/ 32913 w 1020309"/>
                  <a:gd name="connsiteY130" fmla="*/ 353816 h 1017564"/>
                  <a:gd name="connsiteX131" fmla="*/ 87768 w 1020309"/>
                  <a:gd name="connsiteY131" fmla="*/ 353816 h 1017564"/>
                  <a:gd name="connsiteX132" fmla="*/ 65827 w 1020309"/>
                  <a:gd name="connsiteY132" fmla="*/ 455298 h 1017564"/>
                  <a:gd name="connsiteX133" fmla="*/ 320904 w 1020309"/>
                  <a:gd name="connsiteY133" fmla="*/ 710375 h 1017564"/>
                  <a:gd name="connsiteX134" fmla="*/ 575981 w 1020309"/>
                  <a:gd name="connsiteY134" fmla="*/ 455298 h 1017564"/>
                  <a:gd name="connsiteX135" fmla="*/ 554039 w 1020309"/>
                  <a:gd name="connsiteY135" fmla="*/ 353816 h 1017564"/>
                  <a:gd name="connsiteX136" fmla="*/ 608894 w 1020309"/>
                  <a:gd name="connsiteY136" fmla="*/ 353816 h 1017564"/>
                  <a:gd name="connsiteX137" fmla="*/ 608894 w 1020309"/>
                  <a:gd name="connsiteY137" fmla="*/ 743289 h 1017564"/>
                  <a:gd name="connsiteX138" fmla="*/ 32913 w 1020309"/>
                  <a:gd name="connsiteY138" fmla="*/ 743289 h 1017564"/>
                  <a:gd name="connsiteX139" fmla="*/ 32913 w 1020309"/>
                  <a:gd name="connsiteY139" fmla="*/ 353816 h 1017564"/>
                  <a:gd name="connsiteX140" fmla="*/ 170051 w 1020309"/>
                  <a:gd name="connsiteY140" fmla="*/ 932539 h 1017564"/>
                  <a:gd name="connsiteX141" fmla="*/ 85026 w 1020309"/>
                  <a:gd name="connsiteY141" fmla="*/ 932539 h 1017564"/>
                  <a:gd name="connsiteX142" fmla="*/ 68569 w 1020309"/>
                  <a:gd name="connsiteY142" fmla="*/ 916083 h 1017564"/>
                  <a:gd name="connsiteX143" fmla="*/ 68569 w 1020309"/>
                  <a:gd name="connsiteY143" fmla="*/ 899626 h 1017564"/>
                  <a:gd name="connsiteX144" fmla="*/ 172794 w 1020309"/>
                  <a:gd name="connsiteY144" fmla="*/ 899626 h 1017564"/>
                  <a:gd name="connsiteX145" fmla="*/ 170051 w 1020309"/>
                  <a:gd name="connsiteY145" fmla="*/ 932539 h 1017564"/>
                  <a:gd name="connsiteX146" fmla="*/ 170051 w 1020309"/>
                  <a:gd name="connsiteY146" fmla="*/ 932539 h 1017564"/>
                  <a:gd name="connsiteX147" fmla="*/ 271534 w 1020309"/>
                  <a:gd name="connsiteY147" fmla="*/ 981909 h 1017564"/>
                  <a:gd name="connsiteX148" fmla="*/ 208450 w 1020309"/>
                  <a:gd name="connsiteY148" fmla="*/ 940768 h 1017564"/>
                  <a:gd name="connsiteX149" fmla="*/ 222164 w 1020309"/>
                  <a:gd name="connsiteY149" fmla="*/ 866713 h 1017564"/>
                  <a:gd name="connsiteX150" fmla="*/ 296219 w 1020309"/>
                  <a:gd name="connsiteY150" fmla="*/ 852999 h 1017564"/>
                  <a:gd name="connsiteX151" fmla="*/ 337360 w 1020309"/>
                  <a:gd name="connsiteY151" fmla="*/ 916083 h 1017564"/>
                  <a:gd name="connsiteX152" fmla="*/ 271534 w 1020309"/>
                  <a:gd name="connsiteY152" fmla="*/ 981909 h 1017564"/>
                  <a:gd name="connsiteX153" fmla="*/ 271534 w 1020309"/>
                  <a:gd name="connsiteY153" fmla="*/ 981909 h 1017564"/>
                  <a:gd name="connsiteX154" fmla="*/ 271534 w 1020309"/>
                  <a:gd name="connsiteY154" fmla="*/ 811858 h 1017564"/>
                  <a:gd name="connsiteX155" fmla="*/ 183765 w 1020309"/>
                  <a:gd name="connsiteY155" fmla="*/ 863970 h 1017564"/>
                  <a:gd name="connsiteX156" fmla="*/ 35656 w 1020309"/>
                  <a:gd name="connsiteY156" fmla="*/ 863970 h 1017564"/>
                  <a:gd name="connsiteX157" fmla="*/ 35656 w 1020309"/>
                  <a:gd name="connsiteY157" fmla="*/ 778945 h 1017564"/>
                  <a:gd name="connsiteX158" fmla="*/ 611637 w 1020309"/>
                  <a:gd name="connsiteY158" fmla="*/ 778945 h 1017564"/>
                  <a:gd name="connsiteX159" fmla="*/ 611637 w 1020309"/>
                  <a:gd name="connsiteY159" fmla="*/ 863970 h 1017564"/>
                  <a:gd name="connsiteX160" fmla="*/ 359303 w 1020309"/>
                  <a:gd name="connsiteY160" fmla="*/ 863970 h 1017564"/>
                  <a:gd name="connsiteX161" fmla="*/ 271534 w 1020309"/>
                  <a:gd name="connsiteY161" fmla="*/ 811858 h 1017564"/>
                  <a:gd name="connsiteX162" fmla="*/ 271534 w 1020309"/>
                  <a:gd name="connsiteY162" fmla="*/ 811858 h 1017564"/>
                  <a:gd name="connsiteX163" fmla="*/ 713120 w 1020309"/>
                  <a:gd name="connsiteY163" fmla="*/ 932539 h 1017564"/>
                  <a:gd name="connsiteX164" fmla="*/ 370274 w 1020309"/>
                  <a:gd name="connsiteY164" fmla="*/ 932539 h 1017564"/>
                  <a:gd name="connsiteX165" fmla="*/ 370274 w 1020309"/>
                  <a:gd name="connsiteY165" fmla="*/ 899626 h 1017564"/>
                  <a:gd name="connsiteX166" fmla="*/ 713120 w 1020309"/>
                  <a:gd name="connsiteY166" fmla="*/ 899626 h 1017564"/>
                  <a:gd name="connsiteX167" fmla="*/ 713120 w 1020309"/>
                  <a:gd name="connsiteY167" fmla="*/ 932539 h 1017564"/>
                  <a:gd name="connsiteX168" fmla="*/ 713120 w 1020309"/>
                  <a:gd name="connsiteY168" fmla="*/ 932539 h 1017564"/>
                  <a:gd name="connsiteX169" fmla="*/ 814602 w 1020309"/>
                  <a:gd name="connsiteY169" fmla="*/ 981909 h 1017564"/>
                  <a:gd name="connsiteX170" fmla="*/ 751519 w 1020309"/>
                  <a:gd name="connsiteY170" fmla="*/ 940768 h 1017564"/>
                  <a:gd name="connsiteX171" fmla="*/ 765232 w 1020309"/>
                  <a:gd name="connsiteY171" fmla="*/ 866713 h 1017564"/>
                  <a:gd name="connsiteX172" fmla="*/ 839287 w 1020309"/>
                  <a:gd name="connsiteY172" fmla="*/ 852999 h 1017564"/>
                  <a:gd name="connsiteX173" fmla="*/ 880429 w 1020309"/>
                  <a:gd name="connsiteY173" fmla="*/ 916083 h 1017564"/>
                  <a:gd name="connsiteX174" fmla="*/ 814602 w 1020309"/>
                  <a:gd name="connsiteY174" fmla="*/ 981909 h 1017564"/>
                  <a:gd name="connsiteX175" fmla="*/ 814602 w 1020309"/>
                  <a:gd name="connsiteY175" fmla="*/ 981909 h 1017564"/>
                  <a:gd name="connsiteX176" fmla="*/ 981911 w 1020309"/>
                  <a:gd name="connsiteY176" fmla="*/ 913340 h 1017564"/>
                  <a:gd name="connsiteX177" fmla="*/ 965454 w 1020309"/>
                  <a:gd name="connsiteY177" fmla="*/ 929796 h 1017564"/>
                  <a:gd name="connsiteX178" fmla="*/ 913342 w 1020309"/>
                  <a:gd name="connsiteY178" fmla="*/ 929796 h 1017564"/>
                  <a:gd name="connsiteX179" fmla="*/ 913342 w 1020309"/>
                  <a:gd name="connsiteY179" fmla="*/ 896883 h 1017564"/>
                  <a:gd name="connsiteX180" fmla="*/ 981911 w 1020309"/>
                  <a:gd name="connsiteY180" fmla="*/ 896883 h 1017564"/>
                  <a:gd name="connsiteX181" fmla="*/ 981911 w 1020309"/>
                  <a:gd name="connsiteY181" fmla="*/ 913340 h 1017564"/>
                  <a:gd name="connsiteX182" fmla="*/ 981911 w 1020309"/>
                  <a:gd name="connsiteY182" fmla="*/ 863970 h 1017564"/>
                  <a:gd name="connsiteX183" fmla="*/ 899628 w 1020309"/>
                  <a:gd name="connsiteY183" fmla="*/ 863970 h 1017564"/>
                  <a:gd name="connsiteX184" fmla="*/ 811859 w 1020309"/>
                  <a:gd name="connsiteY184" fmla="*/ 811858 h 1017564"/>
                  <a:gd name="connsiteX185" fmla="*/ 724091 w 1020309"/>
                  <a:gd name="connsiteY185" fmla="*/ 863970 h 1017564"/>
                  <a:gd name="connsiteX186" fmla="*/ 641808 w 1020309"/>
                  <a:gd name="connsiteY186" fmla="*/ 863970 h 1017564"/>
                  <a:gd name="connsiteX187" fmla="*/ 641808 w 1020309"/>
                  <a:gd name="connsiteY187" fmla="*/ 559524 h 1017564"/>
                  <a:gd name="connsiteX188" fmla="*/ 674721 w 1020309"/>
                  <a:gd name="connsiteY188" fmla="*/ 559524 h 1017564"/>
                  <a:gd name="connsiteX189" fmla="*/ 674721 w 1020309"/>
                  <a:gd name="connsiteY189" fmla="*/ 661006 h 1017564"/>
                  <a:gd name="connsiteX190" fmla="*/ 726833 w 1020309"/>
                  <a:gd name="connsiteY190" fmla="*/ 713118 h 1017564"/>
                  <a:gd name="connsiteX191" fmla="*/ 896885 w 1020309"/>
                  <a:gd name="connsiteY191" fmla="*/ 713118 h 1017564"/>
                  <a:gd name="connsiteX192" fmla="*/ 981911 w 1020309"/>
                  <a:gd name="connsiteY192" fmla="*/ 798144 h 1017564"/>
                  <a:gd name="connsiteX193" fmla="*/ 981911 w 1020309"/>
                  <a:gd name="connsiteY193" fmla="*/ 863970 h 1017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1020309" h="1017564">
                    <a:moveTo>
                      <a:pt x="896885" y="677462"/>
                    </a:moveTo>
                    <a:lnTo>
                      <a:pt x="874943" y="677462"/>
                    </a:lnTo>
                    <a:lnTo>
                      <a:pt x="839287" y="595179"/>
                    </a:lnTo>
                    <a:cubicBezTo>
                      <a:pt x="820088" y="551295"/>
                      <a:pt x="778946" y="523868"/>
                      <a:pt x="729576" y="523868"/>
                    </a:cubicBezTo>
                    <a:lnTo>
                      <a:pt x="641808" y="523868"/>
                    </a:lnTo>
                    <a:lnTo>
                      <a:pt x="641808" y="337360"/>
                    </a:lnTo>
                    <a:cubicBezTo>
                      <a:pt x="641808" y="329131"/>
                      <a:pt x="633579" y="320903"/>
                      <a:pt x="625351" y="320903"/>
                    </a:cubicBezTo>
                    <a:lnTo>
                      <a:pt x="534840" y="320903"/>
                    </a:lnTo>
                    <a:cubicBezTo>
                      <a:pt x="501927" y="271534"/>
                      <a:pt x="455300" y="233135"/>
                      <a:pt x="397701" y="213936"/>
                    </a:cubicBezTo>
                    <a:cubicBezTo>
                      <a:pt x="419644" y="181022"/>
                      <a:pt x="438843" y="145366"/>
                      <a:pt x="438843" y="117939"/>
                    </a:cubicBezTo>
                    <a:cubicBezTo>
                      <a:pt x="438843" y="52113"/>
                      <a:pt x="386730" y="0"/>
                      <a:pt x="320904" y="0"/>
                    </a:cubicBezTo>
                    <a:cubicBezTo>
                      <a:pt x="255077" y="0"/>
                      <a:pt x="202965" y="52113"/>
                      <a:pt x="202965" y="117939"/>
                    </a:cubicBezTo>
                    <a:cubicBezTo>
                      <a:pt x="202965" y="145366"/>
                      <a:pt x="222164" y="181022"/>
                      <a:pt x="244107" y="213936"/>
                    </a:cubicBezTo>
                    <a:cubicBezTo>
                      <a:pt x="186508" y="233135"/>
                      <a:pt x="139881" y="268791"/>
                      <a:pt x="106968" y="320903"/>
                    </a:cubicBezTo>
                    <a:lnTo>
                      <a:pt x="16457" y="320903"/>
                    </a:lnTo>
                    <a:cubicBezTo>
                      <a:pt x="8228" y="320903"/>
                      <a:pt x="0" y="329131"/>
                      <a:pt x="0" y="337360"/>
                    </a:cubicBezTo>
                    <a:lnTo>
                      <a:pt x="0" y="880427"/>
                    </a:lnTo>
                    <a:cubicBezTo>
                      <a:pt x="0" y="888655"/>
                      <a:pt x="8228" y="896883"/>
                      <a:pt x="16457" y="896883"/>
                    </a:cubicBezTo>
                    <a:lnTo>
                      <a:pt x="32913" y="896883"/>
                    </a:lnTo>
                    <a:lnTo>
                      <a:pt x="32913" y="913340"/>
                    </a:lnTo>
                    <a:cubicBezTo>
                      <a:pt x="32913" y="940768"/>
                      <a:pt x="54855" y="965452"/>
                      <a:pt x="85026" y="965452"/>
                    </a:cubicBezTo>
                    <a:lnTo>
                      <a:pt x="183765" y="965452"/>
                    </a:lnTo>
                    <a:cubicBezTo>
                      <a:pt x="202965" y="995623"/>
                      <a:pt x="235878" y="1017565"/>
                      <a:pt x="271534" y="1017565"/>
                    </a:cubicBezTo>
                    <a:cubicBezTo>
                      <a:pt x="307190" y="1017565"/>
                      <a:pt x="340103" y="998366"/>
                      <a:pt x="359303" y="965452"/>
                    </a:cubicBezTo>
                    <a:lnTo>
                      <a:pt x="726833" y="965452"/>
                    </a:lnTo>
                    <a:cubicBezTo>
                      <a:pt x="746033" y="995623"/>
                      <a:pt x="778946" y="1017565"/>
                      <a:pt x="814602" y="1017565"/>
                    </a:cubicBezTo>
                    <a:cubicBezTo>
                      <a:pt x="850258" y="1017565"/>
                      <a:pt x="883171" y="998366"/>
                      <a:pt x="902371" y="965452"/>
                    </a:cubicBezTo>
                    <a:lnTo>
                      <a:pt x="968197" y="965452"/>
                    </a:lnTo>
                    <a:cubicBezTo>
                      <a:pt x="995625" y="965452"/>
                      <a:pt x="1020309" y="943510"/>
                      <a:pt x="1020309" y="913340"/>
                    </a:cubicBezTo>
                    <a:lnTo>
                      <a:pt x="1020309" y="795401"/>
                    </a:lnTo>
                    <a:cubicBezTo>
                      <a:pt x="1017567" y="729575"/>
                      <a:pt x="962712" y="677462"/>
                      <a:pt x="896885" y="677462"/>
                    </a:cubicBezTo>
                    <a:lnTo>
                      <a:pt x="896885" y="677462"/>
                    </a:lnTo>
                    <a:close/>
                    <a:moveTo>
                      <a:pt x="710377" y="559524"/>
                    </a:moveTo>
                    <a:lnTo>
                      <a:pt x="729576" y="559524"/>
                    </a:lnTo>
                    <a:cubicBezTo>
                      <a:pt x="762489" y="559524"/>
                      <a:pt x="792660" y="578723"/>
                      <a:pt x="806374" y="608893"/>
                    </a:cubicBezTo>
                    <a:lnTo>
                      <a:pt x="836544" y="677462"/>
                    </a:lnTo>
                    <a:lnTo>
                      <a:pt x="726833" y="677462"/>
                    </a:lnTo>
                    <a:cubicBezTo>
                      <a:pt x="718605" y="677462"/>
                      <a:pt x="710377" y="669234"/>
                      <a:pt x="710377" y="661006"/>
                    </a:cubicBezTo>
                    <a:lnTo>
                      <a:pt x="710377" y="559524"/>
                    </a:lnTo>
                    <a:close/>
                    <a:moveTo>
                      <a:pt x="540325" y="438842"/>
                    </a:moveTo>
                    <a:lnTo>
                      <a:pt x="455300" y="438842"/>
                    </a:lnTo>
                    <a:cubicBezTo>
                      <a:pt x="455300" y="411414"/>
                      <a:pt x="449814" y="381244"/>
                      <a:pt x="444328" y="353816"/>
                    </a:cubicBezTo>
                    <a:lnTo>
                      <a:pt x="515640" y="353816"/>
                    </a:lnTo>
                    <a:cubicBezTo>
                      <a:pt x="532097" y="381244"/>
                      <a:pt x="540325" y="408672"/>
                      <a:pt x="540325" y="438842"/>
                    </a:cubicBezTo>
                    <a:lnTo>
                      <a:pt x="540325" y="438842"/>
                    </a:lnTo>
                    <a:close/>
                    <a:moveTo>
                      <a:pt x="340103" y="559524"/>
                    </a:moveTo>
                    <a:lnTo>
                      <a:pt x="340103" y="474498"/>
                    </a:lnTo>
                    <a:lnTo>
                      <a:pt x="425129" y="474498"/>
                    </a:lnTo>
                    <a:cubicBezTo>
                      <a:pt x="425129" y="501926"/>
                      <a:pt x="419644" y="532096"/>
                      <a:pt x="414158" y="559524"/>
                    </a:cubicBezTo>
                    <a:lnTo>
                      <a:pt x="340103" y="559524"/>
                    </a:lnTo>
                    <a:close/>
                    <a:moveTo>
                      <a:pt x="400444" y="592437"/>
                    </a:moveTo>
                    <a:cubicBezTo>
                      <a:pt x="383987" y="636321"/>
                      <a:pt x="362045" y="663748"/>
                      <a:pt x="337360" y="674719"/>
                    </a:cubicBezTo>
                    <a:lnTo>
                      <a:pt x="337360" y="592437"/>
                    </a:lnTo>
                    <a:lnTo>
                      <a:pt x="400444" y="592437"/>
                    </a:lnTo>
                    <a:close/>
                    <a:moveTo>
                      <a:pt x="340103" y="438842"/>
                    </a:moveTo>
                    <a:lnTo>
                      <a:pt x="340103" y="353816"/>
                    </a:lnTo>
                    <a:lnTo>
                      <a:pt x="414158" y="353816"/>
                    </a:lnTo>
                    <a:cubicBezTo>
                      <a:pt x="419644" y="381244"/>
                      <a:pt x="425129" y="408672"/>
                      <a:pt x="425129" y="438842"/>
                    </a:cubicBezTo>
                    <a:lnTo>
                      <a:pt x="340103" y="438842"/>
                    </a:lnTo>
                    <a:close/>
                    <a:moveTo>
                      <a:pt x="436100" y="592437"/>
                    </a:moveTo>
                    <a:lnTo>
                      <a:pt x="493698" y="592437"/>
                    </a:lnTo>
                    <a:cubicBezTo>
                      <a:pt x="469013" y="622607"/>
                      <a:pt x="438843" y="647292"/>
                      <a:pt x="400444" y="661006"/>
                    </a:cubicBezTo>
                    <a:cubicBezTo>
                      <a:pt x="416901" y="639064"/>
                      <a:pt x="427872" y="617122"/>
                      <a:pt x="436100" y="592437"/>
                    </a:cubicBezTo>
                    <a:lnTo>
                      <a:pt x="436100" y="592437"/>
                    </a:lnTo>
                    <a:close/>
                    <a:moveTo>
                      <a:pt x="447071" y="559524"/>
                    </a:moveTo>
                    <a:cubicBezTo>
                      <a:pt x="452557" y="532096"/>
                      <a:pt x="458042" y="501926"/>
                      <a:pt x="458042" y="474498"/>
                    </a:cubicBezTo>
                    <a:lnTo>
                      <a:pt x="543068" y="474498"/>
                    </a:lnTo>
                    <a:cubicBezTo>
                      <a:pt x="540325" y="504668"/>
                      <a:pt x="532097" y="532096"/>
                      <a:pt x="518383" y="559524"/>
                    </a:cubicBezTo>
                    <a:lnTo>
                      <a:pt x="447071" y="559524"/>
                    </a:lnTo>
                    <a:close/>
                    <a:moveTo>
                      <a:pt x="496441" y="320903"/>
                    </a:moveTo>
                    <a:lnTo>
                      <a:pt x="438843" y="320903"/>
                    </a:lnTo>
                    <a:cubicBezTo>
                      <a:pt x="430614" y="296218"/>
                      <a:pt x="419644" y="274276"/>
                      <a:pt x="405930" y="252334"/>
                    </a:cubicBezTo>
                    <a:cubicBezTo>
                      <a:pt x="438843" y="266048"/>
                      <a:pt x="471756" y="290733"/>
                      <a:pt x="496441" y="320903"/>
                    </a:cubicBezTo>
                    <a:lnTo>
                      <a:pt x="496441" y="320903"/>
                    </a:lnTo>
                    <a:close/>
                    <a:moveTo>
                      <a:pt x="400444" y="320903"/>
                    </a:moveTo>
                    <a:lnTo>
                      <a:pt x="337360" y="320903"/>
                    </a:lnTo>
                    <a:lnTo>
                      <a:pt x="337360" y="293475"/>
                    </a:lnTo>
                    <a:cubicBezTo>
                      <a:pt x="342846" y="287990"/>
                      <a:pt x="353817" y="274276"/>
                      <a:pt x="364788" y="260562"/>
                    </a:cubicBezTo>
                    <a:cubicBezTo>
                      <a:pt x="381245" y="277019"/>
                      <a:pt x="394959" y="298961"/>
                      <a:pt x="400444" y="320903"/>
                    </a:cubicBezTo>
                    <a:lnTo>
                      <a:pt x="400444" y="320903"/>
                    </a:lnTo>
                    <a:close/>
                    <a:moveTo>
                      <a:pt x="235878" y="117939"/>
                    </a:moveTo>
                    <a:cubicBezTo>
                      <a:pt x="235878" y="71312"/>
                      <a:pt x="274277" y="32913"/>
                      <a:pt x="320904" y="32913"/>
                    </a:cubicBezTo>
                    <a:cubicBezTo>
                      <a:pt x="367531" y="32913"/>
                      <a:pt x="405930" y="71312"/>
                      <a:pt x="405930" y="117939"/>
                    </a:cubicBezTo>
                    <a:cubicBezTo>
                      <a:pt x="405930" y="139881"/>
                      <a:pt x="383987" y="178280"/>
                      <a:pt x="356560" y="213936"/>
                    </a:cubicBezTo>
                    <a:cubicBezTo>
                      <a:pt x="356560" y="213936"/>
                      <a:pt x="356560" y="213936"/>
                      <a:pt x="356560" y="213936"/>
                    </a:cubicBezTo>
                    <a:cubicBezTo>
                      <a:pt x="345589" y="230392"/>
                      <a:pt x="331875" y="246849"/>
                      <a:pt x="320904" y="260562"/>
                    </a:cubicBezTo>
                    <a:cubicBezTo>
                      <a:pt x="309933" y="246849"/>
                      <a:pt x="296219" y="230392"/>
                      <a:pt x="285248" y="213936"/>
                    </a:cubicBezTo>
                    <a:cubicBezTo>
                      <a:pt x="285248" y="213936"/>
                      <a:pt x="285248" y="213936"/>
                      <a:pt x="285248" y="213936"/>
                    </a:cubicBezTo>
                    <a:cubicBezTo>
                      <a:pt x="260563" y="178280"/>
                      <a:pt x="235878" y="139881"/>
                      <a:pt x="235878" y="117939"/>
                    </a:cubicBezTo>
                    <a:lnTo>
                      <a:pt x="235878" y="117939"/>
                    </a:lnTo>
                    <a:close/>
                    <a:moveTo>
                      <a:pt x="277020" y="260562"/>
                    </a:moveTo>
                    <a:cubicBezTo>
                      <a:pt x="287991" y="274276"/>
                      <a:pt x="298962" y="287990"/>
                      <a:pt x="304447" y="293475"/>
                    </a:cubicBezTo>
                    <a:lnTo>
                      <a:pt x="304447" y="320903"/>
                    </a:lnTo>
                    <a:lnTo>
                      <a:pt x="241364" y="320903"/>
                    </a:lnTo>
                    <a:cubicBezTo>
                      <a:pt x="249592" y="298961"/>
                      <a:pt x="260563" y="277019"/>
                      <a:pt x="277020" y="260562"/>
                    </a:cubicBezTo>
                    <a:lnTo>
                      <a:pt x="277020" y="260562"/>
                    </a:lnTo>
                    <a:close/>
                    <a:moveTo>
                      <a:pt x="233135" y="559524"/>
                    </a:moveTo>
                    <a:cubicBezTo>
                      <a:pt x="227650" y="532096"/>
                      <a:pt x="222164" y="504668"/>
                      <a:pt x="222164" y="474498"/>
                    </a:cubicBezTo>
                    <a:lnTo>
                      <a:pt x="307190" y="474498"/>
                    </a:lnTo>
                    <a:lnTo>
                      <a:pt x="307190" y="559524"/>
                    </a:lnTo>
                    <a:lnTo>
                      <a:pt x="233135" y="559524"/>
                    </a:lnTo>
                    <a:close/>
                    <a:moveTo>
                      <a:pt x="304447" y="592437"/>
                    </a:moveTo>
                    <a:lnTo>
                      <a:pt x="304447" y="674719"/>
                    </a:lnTo>
                    <a:cubicBezTo>
                      <a:pt x="279762" y="666491"/>
                      <a:pt x="257820" y="636321"/>
                      <a:pt x="241364" y="592437"/>
                    </a:cubicBezTo>
                    <a:lnTo>
                      <a:pt x="304447" y="592437"/>
                    </a:lnTo>
                    <a:close/>
                    <a:moveTo>
                      <a:pt x="205708" y="592437"/>
                    </a:moveTo>
                    <a:cubicBezTo>
                      <a:pt x="213936" y="617122"/>
                      <a:pt x="224907" y="639064"/>
                      <a:pt x="238621" y="661006"/>
                    </a:cubicBezTo>
                    <a:cubicBezTo>
                      <a:pt x="202965" y="647292"/>
                      <a:pt x="170051" y="622607"/>
                      <a:pt x="145367" y="592437"/>
                    </a:cubicBezTo>
                    <a:lnTo>
                      <a:pt x="205708" y="592437"/>
                    </a:lnTo>
                    <a:close/>
                    <a:moveTo>
                      <a:pt x="126167" y="559524"/>
                    </a:moveTo>
                    <a:cubicBezTo>
                      <a:pt x="112454" y="532096"/>
                      <a:pt x="104225" y="504668"/>
                      <a:pt x="101482" y="474498"/>
                    </a:cubicBezTo>
                    <a:lnTo>
                      <a:pt x="186508" y="474498"/>
                    </a:lnTo>
                    <a:cubicBezTo>
                      <a:pt x="186508" y="501926"/>
                      <a:pt x="191994" y="532096"/>
                      <a:pt x="197479" y="559524"/>
                    </a:cubicBezTo>
                    <a:lnTo>
                      <a:pt x="126167" y="559524"/>
                    </a:lnTo>
                    <a:close/>
                    <a:moveTo>
                      <a:pt x="219421" y="438842"/>
                    </a:moveTo>
                    <a:cubicBezTo>
                      <a:pt x="219421" y="411414"/>
                      <a:pt x="224907" y="381244"/>
                      <a:pt x="230393" y="353816"/>
                    </a:cubicBezTo>
                    <a:lnTo>
                      <a:pt x="304447" y="353816"/>
                    </a:lnTo>
                    <a:lnTo>
                      <a:pt x="304447" y="438842"/>
                    </a:lnTo>
                    <a:lnTo>
                      <a:pt x="219421" y="438842"/>
                    </a:lnTo>
                    <a:close/>
                    <a:moveTo>
                      <a:pt x="241364" y="252334"/>
                    </a:moveTo>
                    <a:cubicBezTo>
                      <a:pt x="227650" y="274276"/>
                      <a:pt x="213936" y="296218"/>
                      <a:pt x="208450" y="320903"/>
                    </a:cubicBezTo>
                    <a:lnTo>
                      <a:pt x="150852" y="320903"/>
                    </a:lnTo>
                    <a:cubicBezTo>
                      <a:pt x="172794" y="290733"/>
                      <a:pt x="202965" y="266048"/>
                      <a:pt x="241364" y="252334"/>
                    </a:cubicBezTo>
                    <a:lnTo>
                      <a:pt x="241364" y="252334"/>
                    </a:lnTo>
                    <a:close/>
                    <a:moveTo>
                      <a:pt x="126167" y="353816"/>
                    </a:moveTo>
                    <a:lnTo>
                      <a:pt x="197479" y="353816"/>
                    </a:lnTo>
                    <a:cubicBezTo>
                      <a:pt x="191994" y="381244"/>
                      <a:pt x="186508" y="411414"/>
                      <a:pt x="186508" y="438842"/>
                    </a:cubicBezTo>
                    <a:lnTo>
                      <a:pt x="101482" y="438842"/>
                    </a:lnTo>
                    <a:cubicBezTo>
                      <a:pt x="104225" y="408672"/>
                      <a:pt x="112454" y="381244"/>
                      <a:pt x="126167" y="353816"/>
                    </a:cubicBezTo>
                    <a:lnTo>
                      <a:pt x="126167" y="353816"/>
                    </a:lnTo>
                    <a:close/>
                    <a:moveTo>
                      <a:pt x="32913" y="353816"/>
                    </a:moveTo>
                    <a:lnTo>
                      <a:pt x="87768" y="353816"/>
                    </a:lnTo>
                    <a:cubicBezTo>
                      <a:pt x="74055" y="386729"/>
                      <a:pt x="65827" y="419643"/>
                      <a:pt x="65827" y="455298"/>
                    </a:cubicBezTo>
                    <a:cubicBezTo>
                      <a:pt x="65827" y="595179"/>
                      <a:pt x="181023" y="710375"/>
                      <a:pt x="320904" y="710375"/>
                    </a:cubicBezTo>
                    <a:cubicBezTo>
                      <a:pt x="460785" y="710375"/>
                      <a:pt x="575981" y="595179"/>
                      <a:pt x="575981" y="455298"/>
                    </a:cubicBezTo>
                    <a:cubicBezTo>
                      <a:pt x="575981" y="419643"/>
                      <a:pt x="567753" y="386729"/>
                      <a:pt x="554039" y="353816"/>
                    </a:cubicBezTo>
                    <a:lnTo>
                      <a:pt x="608894" y="353816"/>
                    </a:lnTo>
                    <a:lnTo>
                      <a:pt x="608894" y="743289"/>
                    </a:lnTo>
                    <a:lnTo>
                      <a:pt x="32913" y="743289"/>
                    </a:lnTo>
                    <a:lnTo>
                      <a:pt x="32913" y="353816"/>
                    </a:lnTo>
                    <a:close/>
                    <a:moveTo>
                      <a:pt x="170051" y="932539"/>
                    </a:moveTo>
                    <a:lnTo>
                      <a:pt x="85026" y="932539"/>
                    </a:lnTo>
                    <a:cubicBezTo>
                      <a:pt x="76798" y="932539"/>
                      <a:pt x="68569" y="924311"/>
                      <a:pt x="68569" y="916083"/>
                    </a:cubicBezTo>
                    <a:lnTo>
                      <a:pt x="68569" y="899626"/>
                    </a:lnTo>
                    <a:lnTo>
                      <a:pt x="172794" y="899626"/>
                    </a:lnTo>
                    <a:cubicBezTo>
                      <a:pt x="170051" y="907854"/>
                      <a:pt x="170051" y="918825"/>
                      <a:pt x="170051" y="932539"/>
                    </a:cubicBezTo>
                    <a:lnTo>
                      <a:pt x="170051" y="932539"/>
                    </a:lnTo>
                    <a:close/>
                    <a:moveTo>
                      <a:pt x="271534" y="981909"/>
                    </a:moveTo>
                    <a:cubicBezTo>
                      <a:pt x="244107" y="981909"/>
                      <a:pt x="219421" y="965452"/>
                      <a:pt x="208450" y="940768"/>
                    </a:cubicBezTo>
                    <a:cubicBezTo>
                      <a:pt x="197479" y="916083"/>
                      <a:pt x="202965" y="885912"/>
                      <a:pt x="222164" y="866713"/>
                    </a:cubicBezTo>
                    <a:cubicBezTo>
                      <a:pt x="241364" y="847514"/>
                      <a:pt x="271534" y="842028"/>
                      <a:pt x="296219" y="852999"/>
                    </a:cubicBezTo>
                    <a:cubicBezTo>
                      <a:pt x="320904" y="863970"/>
                      <a:pt x="337360" y="888655"/>
                      <a:pt x="337360" y="916083"/>
                    </a:cubicBezTo>
                    <a:cubicBezTo>
                      <a:pt x="340103" y="951738"/>
                      <a:pt x="307190" y="981909"/>
                      <a:pt x="271534" y="981909"/>
                    </a:cubicBezTo>
                    <a:lnTo>
                      <a:pt x="271534" y="981909"/>
                    </a:lnTo>
                    <a:close/>
                    <a:moveTo>
                      <a:pt x="271534" y="811858"/>
                    </a:moveTo>
                    <a:cubicBezTo>
                      <a:pt x="235878" y="811858"/>
                      <a:pt x="202965" y="831057"/>
                      <a:pt x="183765" y="863970"/>
                    </a:cubicBezTo>
                    <a:lnTo>
                      <a:pt x="35656" y="863970"/>
                    </a:lnTo>
                    <a:lnTo>
                      <a:pt x="35656" y="778945"/>
                    </a:lnTo>
                    <a:lnTo>
                      <a:pt x="611637" y="778945"/>
                    </a:lnTo>
                    <a:lnTo>
                      <a:pt x="611637" y="863970"/>
                    </a:lnTo>
                    <a:lnTo>
                      <a:pt x="359303" y="863970"/>
                    </a:lnTo>
                    <a:cubicBezTo>
                      <a:pt x="340103" y="831057"/>
                      <a:pt x="307190" y="811858"/>
                      <a:pt x="271534" y="811858"/>
                    </a:cubicBezTo>
                    <a:lnTo>
                      <a:pt x="271534" y="811858"/>
                    </a:lnTo>
                    <a:close/>
                    <a:moveTo>
                      <a:pt x="713120" y="932539"/>
                    </a:moveTo>
                    <a:lnTo>
                      <a:pt x="370274" y="932539"/>
                    </a:lnTo>
                    <a:cubicBezTo>
                      <a:pt x="373017" y="921568"/>
                      <a:pt x="373017" y="910597"/>
                      <a:pt x="370274" y="899626"/>
                    </a:cubicBezTo>
                    <a:lnTo>
                      <a:pt x="713120" y="899626"/>
                    </a:lnTo>
                    <a:cubicBezTo>
                      <a:pt x="710377" y="907854"/>
                      <a:pt x="710377" y="918825"/>
                      <a:pt x="713120" y="932539"/>
                    </a:cubicBezTo>
                    <a:lnTo>
                      <a:pt x="713120" y="932539"/>
                    </a:lnTo>
                    <a:close/>
                    <a:moveTo>
                      <a:pt x="814602" y="981909"/>
                    </a:moveTo>
                    <a:cubicBezTo>
                      <a:pt x="787174" y="981909"/>
                      <a:pt x="762489" y="965452"/>
                      <a:pt x="751519" y="940768"/>
                    </a:cubicBezTo>
                    <a:cubicBezTo>
                      <a:pt x="740547" y="916083"/>
                      <a:pt x="746033" y="885912"/>
                      <a:pt x="765232" y="866713"/>
                    </a:cubicBezTo>
                    <a:cubicBezTo>
                      <a:pt x="784432" y="847514"/>
                      <a:pt x="814602" y="842028"/>
                      <a:pt x="839287" y="852999"/>
                    </a:cubicBezTo>
                    <a:cubicBezTo>
                      <a:pt x="863972" y="863970"/>
                      <a:pt x="880429" y="888655"/>
                      <a:pt x="880429" y="916083"/>
                    </a:cubicBezTo>
                    <a:cubicBezTo>
                      <a:pt x="880429" y="951738"/>
                      <a:pt x="850258" y="981909"/>
                      <a:pt x="814602" y="981909"/>
                    </a:cubicBezTo>
                    <a:lnTo>
                      <a:pt x="814602" y="981909"/>
                    </a:lnTo>
                    <a:close/>
                    <a:moveTo>
                      <a:pt x="981911" y="913340"/>
                    </a:moveTo>
                    <a:cubicBezTo>
                      <a:pt x="981911" y="921568"/>
                      <a:pt x="973682" y="929796"/>
                      <a:pt x="965454" y="929796"/>
                    </a:cubicBezTo>
                    <a:lnTo>
                      <a:pt x="913342" y="929796"/>
                    </a:lnTo>
                    <a:cubicBezTo>
                      <a:pt x="916085" y="918825"/>
                      <a:pt x="916085" y="907854"/>
                      <a:pt x="913342" y="896883"/>
                    </a:cubicBezTo>
                    <a:lnTo>
                      <a:pt x="981911" y="896883"/>
                    </a:lnTo>
                    <a:lnTo>
                      <a:pt x="981911" y="913340"/>
                    </a:lnTo>
                    <a:close/>
                    <a:moveTo>
                      <a:pt x="981911" y="863970"/>
                    </a:moveTo>
                    <a:lnTo>
                      <a:pt x="899628" y="863970"/>
                    </a:lnTo>
                    <a:cubicBezTo>
                      <a:pt x="880429" y="833800"/>
                      <a:pt x="847515" y="811858"/>
                      <a:pt x="811859" y="811858"/>
                    </a:cubicBezTo>
                    <a:cubicBezTo>
                      <a:pt x="776203" y="811858"/>
                      <a:pt x="743290" y="831057"/>
                      <a:pt x="724091" y="863970"/>
                    </a:cubicBezTo>
                    <a:lnTo>
                      <a:pt x="641808" y="863970"/>
                    </a:lnTo>
                    <a:lnTo>
                      <a:pt x="641808" y="559524"/>
                    </a:lnTo>
                    <a:lnTo>
                      <a:pt x="674721" y="559524"/>
                    </a:lnTo>
                    <a:lnTo>
                      <a:pt x="674721" y="661006"/>
                    </a:lnTo>
                    <a:cubicBezTo>
                      <a:pt x="674721" y="688433"/>
                      <a:pt x="696663" y="713118"/>
                      <a:pt x="726833" y="713118"/>
                    </a:cubicBezTo>
                    <a:lnTo>
                      <a:pt x="896885" y="713118"/>
                    </a:lnTo>
                    <a:cubicBezTo>
                      <a:pt x="943512" y="713118"/>
                      <a:pt x="981911" y="751517"/>
                      <a:pt x="981911" y="798144"/>
                    </a:cubicBezTo>
                    <a:lnTo>
                      <a:pt x="981911" y="863970"/>
                    </a:lnTo>
                    <a:close/>
                  </a:path>
                </a:pathLst>
              </a:custGeom>
              <a:solidFill>
                <a:srgbClr val="000000"/>
              </a:solidFill>
              <a:ln w="27426" cap="flat">
                <a:noFill/>
                <a:prstDash val="solid"/>
                <a:miter/>
              </a:ln>
            </p:spPr>
            <p:txBody>
              <a:bodyPr rtlCol="0" anchor="ctr"/>
              <a:lstStyle/>
              <a:p>
                <a:endParaRPr lang="en-US"/>
              </a:p>
            </p:txBody>
          </p:sp>
          <p:sp>
            <p:nvSpPr>
              <p:cNvPr id="27" name="Freeform 1322">
                <a:extLst>
                  <a:ext uri="{FF2B5EF4-FFF2-40B4-BE49-F238E27FC236}">
                    <a16:creationId xmlns:a16="http://schemas.microsoft.com/office/drawing/2014/main" id="{66DEAA19-FF23-8492-1D07-C6DE3C65BAB4}"/>
                  </a:ext>
                </a:extLst>
              </p:cNvPr>
              <p:cNvSpPr/>
              <p:nvPr/>
            </p:nvSpPr>
            <p:spPr>
              <a:xfrm>
                <a:off x="3201928" y="1098891"/>
                <a:ext cx="66358" cy="32913"/>
              </a:xfrm>
              <a:custGeom>
                <a:avLst/>
                <a:gdLst>
                  <a:gd name="connsiteX0" fmla="*/ 16988 w 66358"/>
                  <a:gd name="connsiteY0" fmla="*/ 32913 h 32913"/>
                  <a:gd name="connsiteX1" fmla="*/ 49901 w 66358"/>
                  <a:gd name="connsiteY1" fmla="*/ 32913 h 32913"/>
                  <a:gd name="connsiteX2" fmla="*/ 66358 w 66358"/>
                  <a:gd name="connsiteY2" fmla="*/ 16457 h 32913"/>
                  <a:gd name="connsiteX3" fmla="*/ 49901 w 66358"/>
                  <a:gd name="connsiteY3" fmla="*/ 0 h 32913"/>
                  <a:gd name="connsiteX4" fmla="*/ 16988 w 66358"/>
                  <a:gd name="connsiteY4" fmla="*/ 0 h 32913"/>
                  <a:gd name="connsiteX5" fmla="*/ 532 w 66358"/>
                  <a:gd name="connsiteY5" fmla="*/ 16457 h 32913"/>
                  <a:gd name="connsiteX6" fmla="*/ 16988 w 66358"/>
                  <a:gd name="connsiteY6" fmla="*/ 32913 h 32913"/>
                  <a:gd name="connsiteX7" fmla="*/ 16988 w 66358"/>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358" h="32913">
                    <a:moveTo>
                      <a:pt x="16988" y="32913"/>
                    </a:moveTo>
                    <a:lnTo>
                      <a:pt x="49901" y="32913"/>
                    </a:lnTo>
                    <a:cubicBezTo>
                      <a:pt x="58130" y="32913"/>
                      <a:pt x="66358" y="24685"/>
                      <a:pt x="66358" y="16457"/>
                    </a:cubicBezTo>
                    <a:cubicBezTo>
                      <a:pt x="66358" y="8228"/>
                      <a:pt x="58130" y="0"/>
                      <a:pt x="49901" y="0"/>
                    </a:cubicBezTo>
                    <a:lnTo>
                      <a:pt x="16988" y="0"/>
                    </a:lnTo>
                    <a:cubicBezTo>
                      <a:pt x="8760" y="0"/>
                      <a:pt x="532" y="8228"/>
                      <a:pt x="532" y="16457"/>
                    </a:cubicBezTo>
                    <a:cubicBezTo>
                      <a:pt x="-2211" y="24685"/>
                      <a:pt x="6017" y="32913"/>
                      <a:pt x="16988" y="32913"/>
                    </a:cubicBezTo>
                    <a:lnTo>
                      <a:pt x="16988" y="32913"/>
                    </a:lnTo>
                    <a:close/>
                  </a:path>
                </a:pathLst>
              </a:custGeom>
              <a:solidFill>
                <a:srgbClr val="000000"/>
              </a:solidFill>
              <a:ln w="27426" cap="flat">
                <a:noFill/>
                <a:prstDash val="solid"/>
                <a:miter/>
              </a:ln>
            </p:spPr>
            <p:txBody>
              <a:bodyPr rtlCol="0" anchor="ctr"/>
              <a:lstStyle/>
              <a:p>
                <a:endParaRPr lang="en-US"/>
              </a:p>
            </p:txBody>
          </p:sp>
        </p:grpSp>
        <p:sp>
          <p:nvSpPr>
            <p:cNvPr id="25" name="Freeform 1320">
              <a:extLst>
                <a:ext uri="{FF2B5EF4-FFF2-40B4-BE49-F238E27FC236}">
                  <a16:creationId xmlns:a16="http://schemas.microsoft.com/office/drawing/2014/main" id="{42D3A8F8-F7C8-89F0-0CDF-A357CE12062D}"/>
                </a:ext>
              </a:extLst>
            </p:cNvPr>
            <p:cNvSpPr/>
            <p:nvPr/>
          </p:nvSpPr>
          <p:spPr>
            <a:xfrm>
              <a:off x="2760874" y="436762"/>
              <a:ext cx="99862" cy="99862"/>
            </a:xfrm>
            <a:custGeom>
              <a:avLst/>
              <a:gdLst>
                <a:gd name="connsiteX0" fmla="*/ 49369 w 99862"/>
                <a:gd name="connsiteY0" fmla="*/ 99863 h 99862"/>
                <a:gd name="connsiteX1" fmla="*/ 95997 w 99862"/>
                <a:gd name="connsiteY1" fmla="*/ 69692 h 99862"/>
                <a:gd name="connsiteX2" fmla="*/ 85026 w 99862"/>
                <a:gd name="connsiteY2" fmla="*/ 14837 h 99862"/>
                <a:gd name="connsiteX3" fmla="*/ 30170 w 99862"/>
                <a:gd name="connsiteY3" fmla="*/ 3866 h 99862"/>
                <a:gd name="connsiteX4" fmla="*/ 0 w 99862"/>
                <a:gd name="connsiteY4" fmla="*/ 50493 h 99862"/>
                <a:gd name="connsiteX5" fmla="*/ 49369 w 99862"/>
                <a:gd name="connsiteY5" fmla="*/ 99863 h 99862"/>
                <a:gd name="connsiteX6" fmla="*/ 49369 w 99862"/>
                <a:gd name="connsiteY6" fmla="*/ 99863 h 99862"/>
                <a:gd name="connsiteX7" fmla="*/ 49369 w 99862"/>
                <a:gd name="connsiteY7" fmla="*/ 34036 h 99862"/>
                <a:gd name="connsiteX8" fmla="*/ 65826 w 99862"/>
                <a:gd name="connsiteY8" fmla="*/ 45007 h 99862"/>
                <a:gd name="connsiteX9" fmla="*/ 63083 w 99862"/>
                <a:gd name="connsiteY9" fmla="*/ 64207 h 99862"/>
                <a:gd name="connsiteX10" fmla="*/ 43884 w 99862"/>
                <a:gd name="connsiteY10" fmla="*/ 66950 h 99862"/>
                <a:gd name="connsiteX11" fmla="*/ 32913 w 99862"/>
                <a:gd name="connsiteY11" fmla="*/ 50493 h 99862"/>
                <a:gd name="connsiteX12" fmla="*/ 49369 w 99862"/>
                <a:gd name="connsiteY12" fmla="*/ 34036 h 99862"/>
                <a:gd name="connsiteX13" fmla="*/ 49369 w 99862"/>
                <a:gd name="connsiteY13" fmla="*/ 34036 h 99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862" h="99862">
                  <a:moveTo>
                    <a:pt x="49369" y="99863"/>
                  </a:moveTo>
                  <a:cubicBezTo>
                    <a:pt x="68569" y="99863"/>
                    <a:pt x="87768" y="86149"/>
                    <a:pt x="95997" y="69692"/>
                  </a:cubicBezTo>
                  <a:cubicBezTo>
                    <a:pt x="104225" y="50493"/>
                    <a:pt x="98739" y="28551"/>
                    <a:pt x="85026" y="14837"/>
                  </a:cubicBezTo>
                  <a:cubicBezTo>
                    <a:pt x="71312" y="1123"/>
                    <a:pt x="49369" y="-4362"/>
                    <a:pt x="30170" y="3866"/>
                  </a:cubicBezTo>
                  <a:cubicBezTo>
                    <a:pt x="10971" y="12094"/>
                    <a:pt x="0" y="31294"/>
                    <a:pt x="0" y="50493"/>
                  </a:cubicBezTo>
                  <a:cubicBezTo>
                    <a:pt x="0" y="77921"/>
                    <a:pt x="21942" y="99863"/>
                    <a:pt x="49369" y="99863"/>
                  </a:cubicBezTo>
                  <a:lnTo>
                    <a:pt x="49369" y="99863"/>
                  </a:lnTo>
                  <a:close/>
                  <a:moveTo>
                    <a:pt x="49369" y="34036"/>
                  </a:moveTo>
                  <a:cubicBezTo>
                    <a:pt x="54855" y="34036"/>
                    <a:pt x="63083" y="39522"/>
                    <a:pt x="65826" y="45007"/>
                  </a:cubicBezTo>
                  <a:cubicBezTo>
                    <a:pt x="68569" y="50493"/>
                    <a:pt x="65826" y="58721"/>
                    <a:pt x="63083" y="64207"/>
                  </a:cubicBezTo>
                  <a:cubicBezTo>
                    <a:pt x="57598" y="69692"/>
                    <a:pt x="52112" y="69692"/>
                    <a:pt x="43884" y="66950"/>
                  </a:cubicBezTo>
                  <a:cubicBezTo>
                    <a:pt x="38399" y="64207"/>
                    <a:pt x="32913" y="58721"/>
                    <a:pt x="32913" y="50493"/>
                  </a:cubicBezTo>
                  <a:cubicBezTo>
                    <a:pt x="32913" y="39522"/>
                    <a:pt x="41142" y="34036"/>
                    <a:pt x="49369" y="34036"/>
                  </a:cubicBezTo>
                  <a:lnTo>
                    <a:pt x="49369" y="34036"/>
                  </a:lnTo>
                  <a:close/>
                </a:path>
              </a:pathLst>
            </a:custGeom>
            <a:solidFill>
              <a:srgbClr val="84BA41"/>
            </a:solidFill>
            <a:ln w="27426" cap="flat">
              <a:noFill/>
              <a:prstDash val="solid"/>
              <a:miter/>
            </a:ln>
          </p:spPr>
          <p:txBody>
            <a:bodyPr rtlCol="0" anchor="ctr"/>
            <a:lstStyle/>
            <a:p>
              <a:endParaRPr lang="en-US"/>
            </a:p>
          </p:txBody>
        </p:sp>
      </p:grpSp>
      <p:grpSp>
        <p:nvGrpSpPr>
          <p:cNvPr id="28" name="Graphic 3">
            <a:extLst>
              <a:ext uri="{FF2B5EF4-FFF2-40B4-BE49-F238E27FC236}">
                <a16:creationId xmlns:a16="http://schemas.microsoft.com/office/drawing/2014/main" id="{2F8B3B7A-C6EC-E309-BCC3-2C8105EC6B22}"/>
              </a:ext>
            </a:extLst>
          </p:cNvPr>
          <p:cNvGrpSpPr/>
          <p:nvPr/>
        </p:nvGrpSpPr>
        <p:grpSpPr>
          <a:xfrm>
            <a:off x="9515686" y="2462776"/>
            <a:ext cx="1028777" cy="1056365"/>
            <a:chOff x="986212" y="4755836"/>
            <a:chExt cx="715862" cy="735059"/>
          </a:xfrm>
        </p:grpSpPr>
        <p:sp>
          <p:nvSpPr>
            <p:cNvPr id="29" name="Freeform 4">
              <a:extLst>
                <a:ext uri="{FF2B5EF4-FFF2-40B4-BE49-F238E27FC236}">
                  <a16:creationId xmlns:a16="http://schemas.microsoft.com/office/drawing/2014/main" id="{F10439C5-DDF7-85B0-EF3C-D27A85396F03}"/>
                </a:ext>
              </a:extLst>
            </p:cNvPr>
            <p:cNvSpPr/>
            <p:nvPr/>
          </p:nvSpPr>
          <p:spPr>
            <a:xfrm rot="10800000">
              <a:off x="1059354" y="5067425"/>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297239"/>
            </a:solidFill>
            <a:ln w="27426" cap="flat">
              <a:noFill/>
              <a:prstDash val="solid"/>
              <a:miter/>
            </a:ln>
          </p:spPr>
          <p:txBody>
            <a:bodyPr rtlCol="0" anchor="ctr"/>
            <a:lstStyle/>
            <a:p>
              <a:endParaRPr lang="en-US"/>
            </a:p>
          </p:txBody>
        </p:sp>
        <p:sp>
          <p:nvSpPr>
            <p:cNvPr id="30" name="Freeform 5">
              <a:extLst>
                <a:ext uri="{FF2B5EF4-FFF2-40B4-BE49-F238E27FC236}">
                  <a16:creationId xmlns:a16="http://schemas.microsoft.com/office/drawing/2014/main" id="{26F6012E-D393-4F5D-AFA1-EDADE36C81C5}"/>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grpSp>
        <p:nvGrpSpPr>
          <p:cNvPr id="31" name="Group 30">
            <a:extLst>
              <a:ext uri="{FF2B5EF4-FFF2-40B4-BE49-F238E27FC236}">
                <a16:creationId xmlns:a16="http://schemas.microsoft.com/office/drawing/2014/main" id="{94ECA27C-8DED-1BDD-65BE-C52EFBBFD438}"/>
              </a:ext>
            </a:extLst>
          </p:cNvPr>
          <p:cNvGrpSpPr/>
          <p:nvPr/>
        </p:nvGrpSpPr>
        <p:grpSpPr>
          <a:xfrm>
            <a:off x="5645434" y="2488087"/>
            <a:ext cx="901130" cy="912218"/>
            <a:chOff x="2899351" y="1724980"/>
            <a:chExt cx="3364829" cy="3406231"/>
          </a:xfrm>
        </p:grpSpPr>
        <p:sp>
          <p:nvSpPr>
            <p:cNvPr id="32" name="Freeform 941">
              <a:extLst>
                <a:ext uri="{FF2B5EF4-FFF2-40B4-BE49-F238E27FC236}">
                  <a16:creationId xmlns:a16="http://schemas.microsoft.com/office/drawing/2014/main" id="{83CA2804-E7FB-09FB-2A52-ABE2AD13BD02}"/>
                </a:ext>
              </a:extLst>
            </p:cNvPr>
            <p:cNvSpPr/>
            <p:nvPr/>
          </p:nvSpPr>
          <p:spPr>
            <a:xfrm>
              <a:off x="4465966" y="4201996"/>
              <a:ext cx="209518" cy="502638"/>
            </a:xfrm>
            <a:custGeom>
              <a:avLst/>
              <a:gdLst>
                <a:gd name="connsiteX0" fmla="*/ 105153 w 209518"/>
                <a:gd name="connsiteY0" fmla="*/ 502638 h 502638"/>
                <a:gd name="connsiteX1" fmla="*/ 1412 w 209518"/>
                <a:gd name="connsiteY1" fmla="*/ 258935 h 502638"/>
                <a:gd name="connsiteX2" fmla="*/ 3316 w 209518"/>
                <a:gd name="connsiteY2" fmla="*/ 232280 h 502638"/>
                <a:gd name="connsiteX3" fmla="*/ 102297 w 209518"/>
                <a:gd name="connsiteY3" fmla="*/ 0 h 502638"/>
                <a:gd name="connsiteX4" fmla="*/ 114670 w 209518"/>
                <a:gd name="connsiteY4" fmla="*/ 19039 h 502638"/>
                <a:gd name="connsiteX5" fmla="*/ 204134 w 209518"/>
                <a:gd name="connsiteY5" fmla="*/ 227520 h 502638"/>
                <a:gd name="connsiteX6" fmla="*/ 207941 w 209518"/>
                <a:gd name="connsiteY6" fmla="*/ 260839 h 502638"/>
                <a:gd name="connsiteX7" fmla="*/ 105153 w 209518"/>
                <a:gd name="connsiteY7" fmla="*/ 502638 h 50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518" h="502638">
                  <a:moveTo>
                    <a:pt x="105153" y="502638"/>
                  </a:moveTo>
                  <a:cubicBezTo>
                    <a:pt x="68035" y="415057"/>
                    <a:pt x="33772" y="337948"/>
                    <a:pt x="1412" y="258935"/>
                  </a:cubicBezTo>
                  <a:cubicBezTo>
                    <a:pt x="-1443" y="251319"/>
                    <a:pt x="461" y="239895"/>
                    <a:pt x="3316" y="232280"/>
                  </a:cubicBezTo>
                  <a:cubicBezTo>
                    <a:pt x="35675" y="156122"/>
                    <a:pt x="68035" y="79965"/>
                    <a:pt x="102297" y="0"/>
                  </a:cubicBezTo>
                  <a:cubicBezTo>
                    <a:pt x="108008" y="8568"/>
                    <a:pt x="112767" y="13327"/>
                    <a:pt x="114670" y="19039"/>
                  </a:cubicBezTo>
                  <a:cubicBezTo>
                    <a:pt x="145126" y="88533"/>
                    <a:pt x="174630" y="158026"/>
                    <a:pt x="204134" y="227520"/>
                  </a:cubicBezTo>
                  <a:cubicBezTo>
                    <a:pt x="207941" y="237040"/>
                    <a:pt x="211748" y="251319"/>
                    <a:pt x="207941" y="260839"/>
                  </a:cubicBezTo>
                  <a:cubicBezTo>
                    <a:pt x="176534" y="338900"/>
                    <a:pt x="143223" y="416009"/>
                    <a:pt x="105153" y="502638"/>
                  </a:cubicBezTo>
                  <a:close/>
                </a:path>
              </a:pathLst>
            </a:custGeom>
            <a:solidFill>
              <a:srgbClr val="297239"/>
            </a:solidFill>
            <a:ln w="9514" cap="flat">
              <a:noFill/>
              <a:prstDash val="solid"/>
              <a:miter/>
            </a:ln>
          </p:spPr>
          <p:txBody>
            <a:bodyPr rtlCol="0" anchor="ctr"/>
            <a:lstStyle/>
            <a:p>
              <a:endParaRPr lang="en-US"/>
            </a:p>
          </p:txBody>
        </p:sp>
        <p:grpSp>
          <p:nvGrpSpPr>
            <p:cNvPr id="33" name="Group 32">
              <a:extLst>
                <a:ext uri="{FF2B5EF4-FFF2-40B4-BE49-F238E27FC236}">
                  <a16:creationId xmlns:a16="http://schemas.microsoft.com/office/drawing/2014/main" id="{4DD7E5E4-EFE8-C710-8504-7E68E46B546D}"/>
                </a:ext>
              </a:extLst>
            </p:cNvPr>
            <p:cNvGrpSpPr/>
            <p:nvPr/>
          </p:nvGrpSpPr>
          <p:grpSpPr>
            <a:xfrm>
              <a:off x="2899351" y="1724980"/>
              <a:ext cx="3364829" cy="3406231"/>
              <a:chOff x="2899351" y="1724980"/>
              <a:chExt cx="3364829" cy="3406231"/>
            </a:xfrm>
          </p:grpSpPr>
          <p:sp>
            <p:nvSpPr>
              <p:cNvPr id="34" name="Freeform 943">
                <a:extLst>
                  <a:ext uri="{FF2B5EF4-FFF2-40B4-BE49-F238E27FC236}">
                    <a16:creationId xmlns:a16="http://schemas.microsoft.com/office/drawing/2014/main" id="{53B23790-8764-92A2-47B6-53AB325E00C4}"/>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solidFill>
                <a:srgbClr val="000000"/>
              </a:solidFill>
              <a:ln w="9514" cap="flat">
                <a:noFill/>
                <a:prstDash val="solid"/>
                <a:miter/>
              </a:ln>
            </p:spPr>
            <p:txBody>
              <a:bodyPr rtlCol="0" anchor="ctr"/>
              <a:lstStyle/>
              <a:p>
                <a:endParaRPr lang="en-US"/>
              </a:p>
            </p:txBody>
          </p:sp>
          <p:sp>
            <p:nvSpPr>
              <p:cNvPr id="35" name="Freeform 944">
                <a:extLst>
                  <a:ext uri="{FF2B5EF4-FFF2-40B4-BE49-F238E27FC236}">
                    <a16:creationId xmlns:a16="http://schemas.microsoft.com/office/drawing/2014/main" id="{564B13B6-913E-F567-5583-69C2F0BBEBFD}"/>
                  </a:ext>
                </a:extLst>
              </p:cNvPr>
              <p:cNvSpPr/>
              <p:nvPr/>
            </p:nvSpPr>
            <p:spPr>
              <a:xfrm>
                <a:off x="3872953" y="3080403"/>
                <a:ext cx="1368082" cy="2050808"/>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solidFill>
                <a:srgbClr val="000000"/>
              </a:solidFill>
              <a:ln w="9514" cap="flat">
                <a:noFill/>
                <a:prstDash val="solid"/>
                <a:miter/>
              </a:ln>
            </p:spPr>
            <p:txBody>
              <a:bodyPr rtlCol="0" anchor="ctr"/>
              <a:lstStyle/>
              <a:p>
                <a:endParaRPr lang="en-US"/>
              </a:p>
            </p:txBody>
          </p:sp>
          <p:sp>
            <p:nvSpPr>
              <p:cNvPr id="36" name="Freeform 945">
                <a:extLst>
                  <a:ext uri="{FF2B5EF4-FFF2-40B4-BE49-F238E27FC236}">
                    <a16:creationId xmlns:a16="http://schemas.microsoft.com/office/drawing/2014/main" id="{29EBD192-2C29-0758-C941-324FDEA842AA}"/>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solidFill>
                <a:srgbClr val="000000"/>
              </a:solidFill>
              <a:ln w="9514" cap="flat">
                <a:noFill/>
                <a:prstDash val="solid"/>
                <a:miter/>
              </a:ln>
            </p:spPr>
            <p:txBody>
              <a:bodyPr rtlCol="0" anchor="ctr"/>
              <a:lstStyle/>
              <a:p>
                <a:endParaRPr lang="en-US"/>
              </a:p>
            </p:txBody>
          </p:sp>
          <p:sp>
            <p:nvSpPr>
              <p:cNvPr id="37" name="Freeform 946">
                <a:extLst>
                  <a:ext uri="{FF2B5EF4-FFF2-40B4-BE49-F238E27FC236}">
                    <a16:creationId xmlns:a16="http://schemas.microsoft.com/office/drawing/2014/main" id="{C5D5A456-F380-7183-CE42-712E125A0485}"/>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solidFill>
                <a:srgbClr val="000000"/>
              </a:solidFill>
              <a:ln w="9514" cap="flat">
                <a:noFill/>
                <a:prstDash val="solid"/>
                <a:miter/>
              </a:ln>
            </p:spPr>
            <p:txBody>
              <a:bodyPr rtlCol="0" anchor="ctr"/>
              <a:lstStyle/>
              <a:p>
                <a:endParaRPr lang="en-US"/>
              </a:p>
            </p:txBody>
          </p:sp>
          <p:sp>
            <p:nvSpPr>
              <p:cNvPr id="38" name="Freeform 947">
                <a:extLst>
                  <a:ext uri="{FF2B5EF4-FFF2-40B4-BE49-F238E27FC236}">
                    <a16:creationId xmlns:a16="http://schemas.microsoft.com/office/drawing/2014/main" id="{C2637B35-2A95-6B48-5026-17D65461D16F}"/>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solidFill>
                <a:srgbClr val="000000"/>
              </a:solidFill>
              <a:ln w="9514" cap="flat">
                <a:noFill/>
                <a:prstDash val="solid"/>
                <a:miter/>
              </a:ln>
            </p:spPr>
            <p:txBody>
              <a:bodyPr rtlCol="0" anchor="ctr"/>
              <a:lstStyle/>
              <a:p>
                <a:endParaRPr lang="en-US"/>
              </a:p>
            </p:txBody>
          </p:sp>
        </p:grpSp>
      </p:grpSp>
      <p:grpSp>
        <p:nvGrpSpPr>
          <p:cNvPr id="39" name="Graphic 3">
            <a:extLst>
              <a:ext uri="{FF2B5EF4-FFF2-40B4-BE49-F238E27FC236}">
                <a16:creationId xmlns:a16="http://schemas.microsoft.com/office/drawing/2014/main" id="{A6AA7457-BB4B-3164-9B05-6F9AB81609F3}"/>
              </a:ext>
            </a:extLst>
          </p:cNvPr>
          <p:cNvGrpSpPr/>
          <p:nvPr/>
        </p:nvGrpSpPr>
        <p:grpSpPr>
          <a:xfrm>
            <a:off x="3759048" y="2435552"/>
            <a:ext cx="1051121" cy="1050478"/>
            <a:chOff x="8664475" y="5317697"/>
            <a:chExt cx="1051121" cy="1050478"/>
          </a:xfrm>
        </p:grpSpPr>
        <p:sp>
          <p:nvSpPr>
            <p:cNvPr id="40" name="Freeform 958">
              <a:extLst>
                <a:ext uri="{FF2B5EF4-FFF2-40B4-BE49-F238E27FC236}">
                  <a16:creationId xmlns:a16="http://schemas.microsoft.com/office/drawing/2014/main" id="{548B9F29-7737-50D5-9AC9-170DED645227}"/>
                </a:ext>
              </a:extLst>
            </p:cNvPr>
            <p:cNvSpPr/>
            <p:nvPr/>
          </p:nvSpPr>
          <p:spPr>
            <a:xfrm>
              <a:off x="8664475" y="5317697"/>
              <a:ext cx="806372" cy="1050478"/>
            </a:xfrm>
            <a:custGeom>
              <a:avLst/>
              <a:gdLst>
                <a:gd name="connsiteX0" fmla="*/ 735061 w 806372"/>
                <a:gd name="connsiteY0" fmla="*/ 175537 h 1050478"/>
                <a:gd name="connsiteX1" fmla="*/ 792659 w 806372"/>
                <a:gd name="connsiteY1" fmla="*/ 194736 h 1050478"/>
                <a:gd name="connsiteX2" fmla="*/ 806373 w 806372"/>
                <a:gd name="connsiteY2" fmla="*/ 227649 h 1050478"/>
                <a:gd name="connsiteX3" fmla="*/ 784431 w 806372"/>
                <a:gd name="connsiteY3" fmla="*/ 271534 h 1050478"/>
                <a:gd name="connsiteX4" fmla="*/ 737803 w 806372"/>
                <a:gd name="connsiteY4" fmla="*/ 285248 h 1050478"/>
                <a:gd name="connsiteX5" fmla="*/ 737803 w 806372"/>
                <a:gd name="connsiteY5" fmla="*/ 329132 h 1050478"/>
                <a:gd name="connsiteX6" fmla="*/ 710376 w 806372"/>
                <a:gd name="connsiteY6" fmla="*/ 348331 h 1050478"/>
                <a:gd name="connsiteX7" fmla="*/ 671978 w 806372"/>
                <a:gd name="connsiteY7" fmla="*/ 331874 h 1050478"/>
                <a:gd name="connsiteX8" fmla="*/ 597923 w 806372"/>
                <a:gd name="connsiteY8" fmla="*/ 315418 h 1050478"/>
                <a:gd name="connsiteX9" fmla="*/ 543068 w 806372"/>
                <a:gd name="connsiteY9" fmla="*/ 315418 h 1050478"/>
                <a:gd name="connsiteX10" fmla="*/ 543068 w 806372"/>
                <a:gd name="connsiteY10" fmla="*/ 367530 h 1050478"/>
                <a:gd name="connsiteX11" fmla="*/ 479984 w 806372"/>
                <a:gd name="connsiteY11" fmla="*/ 452556 h 1050478"/>
                <a:gd name="connsiteX12" fmla="*/ 455299 w 806372"/>
                <a:gd name="connsiteY12" fmla="*/ 458041 h 1050478"/>
                <a:gd name="connsiteX13" fmla="*/ 455299 w 806372"/>
                <a:gd name="connsiteY13" fmla="*/ 490955 h 1050478"/>
                <a:gd name="connsiteX14" fmla="*/ 526610 w 806372"/>
                <a:gd name="connsiteY14" fmla="*/ 490955 h 1050478"/>
                <a:gd name="connsiteX15" fmla="*/ 559524 w 806372"/>
                <a:gd name="connsiteY15" fmla="*/ 523867 h 1050478"/>
                <a:gd name="connsiteX16" fmla="*/ 559524 w 806372"/>
                <a:gd name="connsiteY16" fmla="*/ 1025793 h 1050478"/>
                <a:gd name="connsiteX17" fmla="*/ 534840 w 806372"/>
                <a:gd name="connsiteY17" fmla="*/ 1050478 h 1050478"/>
                <a:gd name="connsiteX18" fmla="*/ 24684 w 806372"/>
                <a:gd name="connsiteY18" fmla="*/ 1050478 h 1050478"/>
                <a:gd name="connsiteX19" fmla="*/ 0 w 806372"/>
                <a:gd name="connsiteY19" fmla="*/ 1025793 h 1050478"/>
                <a:gd name="connsiteX20" fmla="*/ 0 w 806372"/>
                <a:gd name="connsiteY20" fmla="*/ 512896 h 1050478"/>
                <a:gd name="connsiteX21" fmla="*/ 24684 w 806372"/>
                <a:gd name="connsiteY21" fmla="*/ 488212 h 1050478"/>
                <a:gd name="connsiteX22" fmla="*/ 104225 w 806372"/>
                <a:gd name="connsiteY22" fmla="*/ 488212 h 1050478"/>
                <a:gd name="connsiteX23" fmla="*/ 104225 w 806372"/>
                <a:gd name="connsiteY23" fmla="*/ 455298 h 1050478"/>
                <a:gd name="connsiteX24" fmla="*/ 82283 w 806372"/>
                <a:gd name="connsiteY24" fmla="*/ 452556 h 1050478"/>
                <a:gd name="connsiteX25" fmla="*/ 16456 w 806372"/>
                <a:gd name="connsiteY25" fmla="*/ 370273 h 1050478"/>
                <a:gd name="connsiteX26" fmla="*/ 16456 w 806372"/>
                <a:gd name="connsiteY26" fmla="*/ 85026 h 1050478"/>
                <a:gd name="connsiteX27" fmla="*/ 104225 w 806372"/>
                <a:gd name="connsiteY27" fmla="*/ 0 h 1050478"/>
                <a:gd name="connsiteX28" fmla="*/ 378502 w 806372"/>
                <a:gd name="connsiteY28" fmla="*/ 0 h 1050478"/>
                <a:gd name="connsiteX29" fmla="*/ 447071 w 806372"/>
                <a:gd name="connsiteY29" fmla="*/ 0 h 1050478"/>
                <a:gd name="connsiteX30" fmla="*/ 540324 w 806372"/>
                <a:gd name="connsiteY30" fmla="*/ 95997 h 1050478"/>
                <a:gd name="connsiteX31" fmla="*/ 540324 w 806372"/>
                <a:gd name="connsiteY31" fmla="*/ 139881 h 1050478"/>
                <a:gd name="connsiteX32" fmla="*/ 663748 w 806372"/>
                <a:gd name="connsiteY32" fmla="*/ 126167 h 1050478"/>
                <a:gd name="connsiteX33" fmla="*/ 707634 w 806372"/>
                <a:gd name="connsiteY33" fmla="*/ 106968 h 1050478"/>
                <a:gd name="connsiteX34" fmla="*/ 735061 w 806372"/>
                <a:gd name="connsiteY34" fmla="*/ 126167 h 1050478"/>
                <a:gd name="connsiteX35" fmla="*/ 735061 w 806372"/>
                <a:gd name="connsiteY35" fmla="*/ 175537 h 1050478"/>
                <a:gd name="connsiteX36" fmla="*/ 523868 w 806372"/>
                <a:gd name="connsiteY36" fmla="*/ 1014822 h 1050478"/>
                <a:gd name="connsiteX37" fmla="*/ 523868 w 806372"/>
                <a:gd name="connsiteY37" fmla="*/ 523867 h 1050478"/>
                <a:gd name="connsiteX38" fmla="*/ 35656 w 806372"/>
                <a:gd name="connsiteY38" fmla="*/ 523867 h 1050478"/>
                <a:gd name="connsiteX39" fmla="*/ 35656 w 806372"/>
                <a:gd name="connsiteY39" fmla="*/ 1012080 h 1050478"/>
                <a:gd name="connsiteX40" fmla="*/ 211192 w 806372"/>
                <a:gd name="connsiteY40" fmla="*/ 1012080 h 1050478"/>
                <a:gd name="connsiteX41" fmla="*/ 211192 w 806372"/>
                <a:gd name="connsiteY41" fmla="*/ 957224 h 1050478"/>
                <a:gd name="connsiteX42" fmla="*/ 252333 w 806372"/>
                <a:gd name="connsiteY42" fmla="*/ 896883 h 1050478"/>
                <a:gd name="connsiteX43" fmla="*/ 326388 w 806372"/>
                <a:gd name="connsiteY43" fmla="*/ 907854 h 1050478"/>
                <a:gd name="connsiteX44" fmla="*/ 351074 w 806372"/>
                <a:gd name="connsiteY44" fmla="*/ 959967 h 1050478"/>
                <a:gd name="connsiteX45" fmla="*/ 351074 w 806372"/>
                <a:gd name="connsiteY45" fmla="*/ 1012080 h 1050478"/>
                <a:gd name="connsiteX46" fmla="*/ 523868 w 806372"/>
                <a:gd name="connsiteY46" fmla="*/ 1014822 h 1050478"/>
                <a:gd name="connsiteX47" fmla="*/ 279761 w 806372"/>
                <a:gd name="connsiteY47" fmla="*/ 35656 h 1050478"/>
                <a:gd name="connsiteX48" fmla="*/ 109711 w 806372"/>
                <a:gd name="connsiteY48" fmla="*/ 35656 h 1050478"/>
                <a:gd name="connsiteX49" fmla="*/ 52112 w 806372"/>
                <a:gd name="connsiteY49" fmla="*/ 93254 h 1050478"/>
                <a:gd name="connsiteX50" fmla="*/ 52112 w 806372"/>
                <a:gd name="connsiteY50" fmla="*/ 364787 h 1050478"/>
                <a:gd name="connsiteX51" fmla="*/ 109711 w 806372"/>
                <a:gd name="connsiteY51" fmla="*/ 419643 h 1050478"/>
                <a:gd name="connsiteX52" fmla="*/ 452557 w 806372"/>
                <a:gd name="connsiteY52" fmla="*/ 419643 h 1050478"/>
                <a:gd name="connsiteX53" fmla="*/ 507412 w 806372"/>
                <a:gd name="connsiteY53" fmla="*/ 364787 h 1050478"/>
                <a:gd name="connsiteX54" fmla="*/ 507412 w 806372"/>
                <a:gd name="connsiteY54" fmla="*/ 93254 h 1050478"/>
                <a:gd name="connsiteX55" fmla="*/ 449813 w 806372"/>
                <a:gd name="connsiteY55" fmla="*/ 35656 h 1050478"/>
                <a:gd name="connsiteX56" fmla="*/ 279761 w 806372"/>
                <a:gd name="connsiteY56" fmla="*/ 35656 h 1050478"/>
                <a:gd name="connsiteX57" fmla="*/ 614379 w 806372"/>
                <a:gd name="connsiteY57" fmla="*/ 178280 h 1050478"/>
                <a:gd name="connsiteX58" fmla="*/ 614379 w 806372"/>
                <a:gd name="connsiteY58" fmla="*/ 277019 h 1050478"/>
                <a:gd name="connsiteX59" fmla="*/ 702148 w 806372"/>
                <a:gd name="connsiteY59" fmla="*/ 304446 h 1050478"/>
                <a:gd name="connsiteX60" fmla="*/ 702148 w 806372"/>
                <a:gd name="connsiteY60" fmla="*/ 153594 h 1050478"/>
                <a:gd name="connsiteX61" fmla="*/ 614379 w 806372"/>
                <a:gd name="connsiteY61" fmla="*/ 178280 h 1050478"/>
                <a:gd name="connsiteX62" fmla="*/ 139880 w 806372"/>
                <a:gd name="connsiteY62" fmla="*/ 488212 h 1050478"/>
                <a:gd name="connsiteX63" fmla="*/ 419643 w 806372"/>
                <a:gd name="connsiteY63" fmla="*/ 488212 h 1050478"/>
                <a:gd name="connsiteX64" fmla="*/ 419643 w 806372"/>
                <a:gd name="connsiteY64" fmla="*/ 455298 h 1050478"/>
                <a:gd name="connsiteX65" fmla="*/ 139880 w 806372"/>
                <a:gd name="connsiteY65" fmla="*/ 455298 h 1050478"/>
                <a:gd name="connsiteX66" fmla="*/ 139880 w 806372"/>
                <a:gd name="connsiteY66" fmla="*/ 488212 h 1050478"/>
                <a:gd name="connsiteX67" fmla="*/ 315418 w 806372"/>
                <a:gd name="connsiteY67" fmla="*/ 1014822 h 1050478"/>
                <a:gd name="connsiteX68" fmla="*/ 315418 w 806372"/>
                <a:gd name="connsiteY68" fmla="*/ 957224 h 1050478"/>
                <a:gd name="connsiteX69" fmla="*/ 282505 w 806372"/>
                <a:gd name="connsiteY69" fmla="*/ 927054 h 1050478"/>
                <a:gd name="connsiteX70" fmla="*/ 246849 w 806372"/>
                <a:gd name="connsiteY70" fmla="*/ 957224 h 1050478"/>
                <a:gd name="connsiteX71" fmla="*/ 246849 w 806372"/>
                <a:gd name="connsiteY71" fmla="*/ 1014822 h 1050478"/>
                <a:gd name="connsiteX72" fmla="*/ 315418 w 806372"/>
                <a:gd name="connsiteY72" fmla="*/ 1014822 h 1050478"/>
                <a:gd name="connsiteX73" fmla="*/ 578723 w 806372"/>
                <a:gd name="connsiteY73" fmla="*/ 279762 h 1050478"/>
                <a:gd name="connsiteX74" fmla="*/ 578723 w 806372"/>
                <a:gd name="connsiteY74" fmla="*/ 175537 h 1050478"/>
                <a:gd name="connsiteX75" fmla="*/ 545810 w 806372"/>
                <a:gd name="connsiteY75" fmla="*/ 175537 h 1050478"/>
                <a:gd name="connsiteX76" fmla="*/ 545810 w 806372"/>
                <a:gd name="connsiteY76" fmla="*/ 279762 h 1050478"/>
                <a:gd name="connsiteX77" fmla="*/ 578723 w 806372"/>
                <a:gd name="connsiteY77" fmla="*/ 279762 h 1050478"/>
                <a:gd name="connsiteX78" fmla="*/ 737803 w 806372"/>
                <a:gd name="connsiteY78" fmla="*/ 244106 h 1050478"/>
                <a:gd name="connsiteX79" fmla="*/ 770717 w 806372"/>
                <a:gd name="connsiteY79" fmla="*/ 235877 h 1050478"/>
                <a:gd name="connsiteX80" fmla="*/ 770717 w 806372"/>
                <a:gd name="connsiteY80" fmla="*/ 216678 h 1050478"/>
                <a:gd name="connsiteX81" fmla="*/ 740547 w 806372"/>
                <a:gd name="connsiteY81" fmla="*/ 208450 h 1050478"/>
                <a:gd name="connsiteX82" fmla="*/ 737803 w 806372"/>
                <a:gd name="connsiteY82" fmla="*/ 244106 h 105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806372" h="1050478">
                  <a:moveTo>
                    <a:pt x="735061" y="175537"/>
                  </a:moveTo>
                  <a:cubicBezTo>
                    <a:pt x="757003" y="172794"/>
                    <a:pt x="776203" y="175537"/>
                    <a:pt x="792659" y="194736"/>
                  </a:cubicBezTo>
                  <a:cubicBezTo>
                    <a:pt x="800887" y="205708"/>
                    <a:pt x="806373" y="216678"/>
                    <a:pt x="806373" y="227649"/>
                  </a:cubicBezTo>
                  <a:cubicBezTo>
                    <a:pt x="806373" y="246849"/>
                    <a:pt x="800887" y="263305"/>
                    <a:pt x="784431" y="271534"/>
                  </a:cubicBezTo>
                  <a:cubicBezTo>
                    <a:pt x="770717" y="279762"/>
                    <a:pt x="754261" y="282505"/>
                    <a:pt x="737803" y="285248"/>
                  </a:cubicBezTo>
                  <a:cubicBezTo>
                    <a:pt x="737803" y="298961"/>
                    <a:pt x="737803" y="312675"/>
                    <a:pt x="737803" y="329132"/>
                  </a:cubicBezTo>
                  <a:cubicBezTo>
                    <a:pt x="737803" y="348331"/>
                    <a:pt x="726833" y="356560"/>
                    <a:pt x="710376" y="348331"/>
                  </a:cubicBezTo>
                  <a:cubicBezTo>
                    <a:pt x="696662" y="342846"/>
                    <a:pt x="685692" y="337360"/>
                    <a:pt x="671978" y="331874"/>
                  </a:cubicBezTo>
                  <a:cubicBezTo>
                    <a:pt x="650035" y="320903"/>
                    <a:pt x="625351" y="315418"/>
                    <a:pt x="597923" y="315418"/>
                  </a:cubicBezTo>
                  <a:cubicBezTo>
                    <a:pt x="581465" y="315418"/>
                    <a:pt x="562267" y="315418"/>
                    <a:pt x="543068" y="315418"/>
                  </a:cubicBezTo>
                  <a:cubicBezTo>
                    <a:pt x="543068" y="334617"/>
                    <a:pt x="543068" y="351074"/>
                    <a:pt x="543068" y="367530"/>
                  </a:cubicBezTo>
                  <a:cubicBezTo>
                    <a:pt x="543068" y="405929"/>
                    <a:pt x="518382" y="441584"/>
                    <a:pt x="479984" y="452556"/>
                  </a:cubicBezTo>
                  <a:cubicBezTo>
                    <a:pt x="471755" y="455298"/>
                    <a:pt x="466270" y="455298"/>
                    <a:pt x="455299" y="458041"/>
                  </a:cubicBezTo>
                  <a:cubicBezTo>
                    <a:pt x="455299" y="469012"/>
                    <a:pt x="455299" y="479984"/>
                    <a:pt x="455299" y="490955"/>
                  </a:cubicBezTo>
                  <a:cubicBezTo>
                    <a:pt x="479984" y="490955"/>
                    <a:pt x="501926" y="490955"/>
                    <a:pt x="526610" y="490955"/>
                  </a:cubicBezTo>
                  <a:cubicBezTo>
                    <a:pt x="559524" y="490955"/>
                    <a:pt x="559524" y="493698"/>
                    <a:pt x="559524" y="523867"/>
                  </a:cubicBezTo>
                  <a:cubicBezTo>
                    <a:pt x="559524" y="691176"/>
                    <a:pt x="559524" y="858485"/>
                    <a:pt x="559524" y="1025793"/>
                  </a:cubicBezTo>
                  <a:cubicBezTo>
                    <a:pt x="559524" y="1047735"/>
                    <a:pt x="554038" y="1050478"/>
                    <a:pt x="534840" y="1050478"/>
                  </a:cubicBezTo>
                  <a:cubicBezTo>
                    <a:pt x="364788" y="1050478"/>
                    <a:pt x="194736" y="1050478"/>
                    <a:pt x="24684" y="1050478"/>
                  </a:cubicBezTo>
                  <a:cubicBezTo>
                    <a:pt x="5484" y="1050478"/>
                    <a:pt x="0" y="1044992"/>
                    <a:pt x="0" y="1025793"/>
                  </a:cubicBezTo>
                  <a:cubicBezTo>
                    <a:pt x="0" y="855742"/>
                    <a:pt x="0" y="685691"/>
                    <a:pt x="0" y="512896"/>
                  </a:cubicBezTo>
                  <a:cubicBezTo>
                    <a:pt x="0" y="493698"/>
                    <a:pt x="5484" y="488212"/>
                    <a:pt x="24684" y="488212"/>
                  </a:cubicBezTo>
                  <a:cubicBezTo>
                    <a:pt x="52112" y="488212"/>
                    <a:pt x="76797" y="488212"/>
                    <a:pt x="104225" y="488212"/>
                  </a:cubicBezTo>
                  <a:cubicBezTo>
                    <a:pt x="104225" y="477241"/>
                    <a:pt x="104225" y="466270"/>
                    <a:pt x="104225" y="455298"/>
                  </a:cubicBezTo>
                  <a:cubicBezTo>
                    <a:pt x="95997" y="455298"/>
                    <a:pt x="90511" y="452556"/>
                    <a:pt x="82283" y="452556"/>
                  </a:cubicBezTo>
                  <a:cubicBezTo>
                    <a:pt x="43884" y="444327"/>
                    <a:pt x="16456" y="408672"/>
                    <a:pt x="16456" y="370273"/>
                  </a:cubicBezTo>
                  <a:cubicBezTo>
                    <a:pt x="16456" y="274277"/>
                    <a:pt x="16456" y="181022"/>
                    <a:pt x="16456" y="85026"/>
                  </a:cubicBezTo>
                  <a:cubicBezTo>
                    <a:pt x="16456" y="38399"/>
                    <a:pt x="54855" y="0"/>
                    <a:pt x="104225" y="0"/>
                  </a:cubicBezTo>
                  <a:cubicBezTo>
                    <a:pt x="194736" y="0"/>
                    <a:pt x="287991" y="0"/>
                    <a:pt x="378502" y="0"/>
                  </a:cubicBezTo>
                  <a:cubicBezTo>
                    <a:pt x="400443" y="0"/>
                    <a:pt x="425129" y="0"/>
                    <a:pt x="447071" y="0"/>
                  </a:cubicBezTo>
                  <a:cubicBezTo>
                    <a:pt x="504668" y="0"/>
                    <a:pt x="540324" y="35656"/>
                    <a:pt x="540324" y="95997"/>
                  </a:cubicBezTo>
                  <a:cubicBezTo>
                    <a:pt x="540324" y="109710"/>
                    <a:pt x="540324" y="126167"/>
                    <a:pt x="540324" y="139881"/>
                  </a:cubicBezTo>
                  <a:cubicBezTo>
                    <a:pt x="581465" y="137138"/>
                    <a:pt x="622607" y="145366"/>
                    <a:pt x="663748" y="126167"/>
                  </a:cubicBezTo>
                  <a:cubicBezTo>
                    <a:pt x="677462" y="117939"/>
                    <a:pt x="693920" y="112453"/>
                    <a:pt x="707634" y="106968"/>
                  </a:cubicBezTo>
                  <a:cubicBezTo>
                    <a:pt x="724090" y="101482"/>
                    <a:pt x="735061" y="109710"/>
                    <a:pt x="735061" y="126167"/>
                  </a:cubicBezTo>
                  <a:cubicBezTo>
                    <a:pt x="735061" y="139881"/>
                    <a:pt x="735061" y="156337"/>
                    <a:pt x="735061" y="175537"/>
                  </a:cubicBezTo>
                  <a:close/>
                  <a:moveTo>
                    <a:pt x="523868" y="1014822"/>
                  </a:moveTo>
                  <a:cubicBezTo>
                    <a:pt x="523868" y="850257"/>
                    <a:pt x="523868" y="688433"/>
                    <a:pt x="523868" y="523867"/>
                  </a:cubicBezTo>
                  <a:cubicBezTo>
                    <a:pt x="359302" y="523867"/>
                    <a:pt x="197478" y="523867"/>
                    <a:pt x="35656" y="523867"/>
                  </a:cubicBezTo>
                  <a:cubicBezTo>
                    <a:pt x="35656" y="688433"/>
                    <a:pt x="35656" y="850257"/>
                    <a:pt x="35656" y="1012080"/>
                  </a:cubicBezTo>
                  <a:cubicBezTo>
                    <a:pt x="93253" y="1012080"/>
                    <a:pt x="150852" y="1012080"/>
                    <a:pt x="211192" y="1012080"/>
                  </a:cubicBezTo>
                  <a:cubicBezTo>
                    <a:pt x="211192" y="992880"/>
                    <a:pt x="211192" y="976423"/>
                    <a:pt x="211192" y="957224"/>
                  </a:cubicBezTo>
                  <a:cubicBezTo>
                    <a:pt x="211192" y="927054"/>
                    <a:pt x="227649" y="907854"/>
                    <a:pt x="252333" y="896883"/>
                  </a:cubicBezTo>
                  <a:cubicBezTo>
                    <a:pt x="279761" y="885912"/>
                    <a:pt x="304447" y="888655"/>
                    <a:pt x="326388" y="907854"/>
                  </a:cubicBezTo>
                  <a:cubicBezTo>
                    <a:pt x="342846" y="921568"/>
                    <a:pt x="351074" y="938025"/>
                    <a:pt x="351074" y="959967"/>
                  </a:cubicBezTo>
                  <a:cubicBezTo>
                    <a:pt x="351074" y="976423"/>
                    <a:pt x="351074" y="995623"/>
                    <a:pt x="351074" y="1012080"/>
                  </a:cubicBezTo>
                  <a:cubicBezTo>
                    <a:pt x="408671" y="1014822"/>
                    <a:pt x="466270" y="1014822"/>
                    <a:pt x="523868" y="1014822"/>
                  </a:cubicBezTo>
                  <a:close/>
                  <a:moveTo>
                    <a:pt x="279761" y="35656"/>
                  </a:moveTo>
                  <a:cubicBezTo>
                    <a:pt x="222163" y="35656"/>
                    <a:pt x="164566" y="35656"/>
                    <a:pt x="109711" y="35656"/>
                  </a:cubicBezTo>
                  <a:cubicBezTo>
                    <a:pt x="74053" y="35656"/>
                    <a:pt x="52112" y="57598"/>
                    <a:pt x="52112" y="93254"/>
                  </a:cubicBezTo>
                  <a:cubicBezTo>
                    <a:pt x="52112" y="183765"/>
                    <a:pt x="52112" y="274277"/>
                    <a:pt x="52112" y="364787"/>
                  </a:cubicBezTo>
                  <a:cubicBezTo>
                    <a:pt x="52112" y="397701"/>
                    <a:pt x="74053" y="419643"/>
                    <a:pt x="109711" y="419643"/>
                  </a:cubicBezTo>
                  <a:cubicBezTo>
                    <a:pt x="224906" y="419643"/>
                    <a:pt x="340102" y="419643"/>
                    <a:pt x="452557" y="419643"/>
                  </a:cubicBezTo>
                  <a:cubicBezTo>
                    <a:pt x="485468" y="419643"/>
                    <a:pt x="507412" y="397701"/>
                    <a:pt x="507412" y="364787"/>
                  </a:cubicBezTo>
                  <a:cubicBezTo>
                    <a:pt x="507412" y="274277"/>
                    <a:pt x="507412" y="183765"/>
                    <a:pt x="507412" y="93254"/>
                  </a:cubicBezTo>
                  <a:cubicBezTo>
                    <a:pt x="507412" y="54855"/>
                    <a:pt x="485468" y="35656"/>
                    <a:pt x="449813" y="35656"/>
                  </a:cubicBezTo>
                  <a:cubicBezTo>
                    <a:pt x="392215" y="35656"/>
                    <a:pt x="337360" y="35656"/>
                    <a:pt x="279761" y="35656"/>
                  </a:cubicBezTo>
                  <a:close/>
                  <a:moveTo>
                    <a:pt x="614379" y="178280"/>
                  </a:moveTo>
                  <a:cubicBezTo>
                    <a:pt x="614379" y="211193"/>
                    <a:pt x="614379" y="244106"/>
                    <a:pt x="614379" y="277019"/>
                  </a:cubicBezTo>
                  <a:cubicBezTo>
                    <a:pt x="644550" y="285248"/>
                    <a:pt x="671978" y="296218"/>
                    <a:pt x="702148" y="304446"/>
                  </a:cubicBezTo>
                  <a:cubicBezTo>
                    <a:pt x="702148" y="255077"/>
                    <a:pt x="702148" y="202965"/>
                    <a:pt x="702148" y="153594"/>
                  </a:cubicBezTo>
                  <a:cubicBezTo>
                    <a:pt x="671978" y="159080"/>
                    <a:pt x="644550" y="170051"/>
                    <a:pt x="614379" y="178280"/>
                  </a:cubicBezTo>
                  <a:close/>
                  <a:moveTo>
                    <a:pt x="139880" y="488212"/>
                  </a:moveTo>
                  <a:cubicBezTo>
                    <a:pt x="233135" y="488212"/>
                    <a:pt x="326388" y="488212"/>
                    <a:pt x="419643" y="488212"/>
                  </a:cubicBezTo>
                  <a:cubicBezTo>
                    <a:pt x="419643" y="477241"/>
                    <a:pt x="419643" y="466270"/>
                    <a:pt x="419643" y="455298"/>
                  </a:cubicBezTo>
                  <a:cubicBezTo>
                    <a:pt x="326388" y="455298"/>
                    <a:pt x="233135" y="455298"/>
                    <a:pt x="139880" y="455298"/>
                  </a:cubicBezTo>
                  <a:cubicBezTo>
                    <a:pt x="139880" y="466270"/>
                    <a:pt x="139880" y="477241"/>
                    <a:pt x="139880" y="488212"/>
                  </a:cubicBezTo>
                  <a:close/>
                  <a:moveTo>
                    <a:pt x="315418" y="1014822"/>
                  </a:moveTo>
                  <a:cubicBezTo>
                    <a:pt x="315418" y="995623"/>
                    <a:pt x="315418" y="976423"/>
                    <a:pt x="315418" y="957224"/>
                  </a:cubicBezTo>
                  <a:cubicBezTo>
                    <a:pt x="315418" y="940768"/>
                    <a:pt x="298961" y="927054"/>
                    <a:pt x="282505" y="927054"/>
                  </a:cubicBezTo>
                  <a:cubicBezTo>
                    <a:pt x="266047" y="927054"/>
                    <a:pt x="249591" y="940768"/>
                    <a:pt x="246849" y="957224"/>
                  </a:cubicBezTo>
                  <a:cubicBezTo>
                    <a:pt x="246849" y="976423"/>
                    <a:pt x="246849" y="995623"/>
                    <a:pt x="246849" y="1014822"/>
                  </a:cubicBezTo>
                  <a:cubicBezTo>
                    <a:pt x="268791" y="1014822"/>
                    <a:pt x="290733" y="1014822"/>
                    <a:pt x="315418" y="1014822"/>
                  </a:cubicBezTo>
                  <a:close/>
                  <a:moveTo>
                    <a:pt x="578723" y="279762"/>
                  </a:moveTo>
                  <a:cubicBezTo>
                    <a:pt x="578723" y="244106"/>
                    <a:pt x="578723" y="211193"/>
                    <a:pt x="578723" y="175537"/>
                  </a:cubicBezTo>
                  <a:cubicBezTo>
                    <a:pt x="567752" y="175537"/>
                    <a:pt x="556781" y="175537"/>
                    <a:pt x="545810" y="175537"/>
                  </a:cubicBezTo>
                  <a:cubicBezTo>
                    <a:pt x="545810" y="211193"/>
                    <a:pt x="545810" y="244106"/>
                    <a:pt x="545810" y="279762"/>
                  </a:cubicBezTo>
                  <a:cubicBezTo>
                    <a:pt x="554038" y="279762"/>
                    <a:pt x="565009" y="279762"/>
                    <a:pt x="578723" y="279762"/>
                  </a:cubicBezTo>
                  <a:close/>
                  <a:moveTo>
                    <a:pt x="737803" y="244106"/>
                  </a:moveTo>
                  <a:cubicBezTo>
                    <a:pt x="751517" y="244106"/>
                    <a:pt x="762489" y="249591"/>
                    <a:pt x="770717" y="235877"/>
                  </a:cubicBezTo>
                  <a:cubicBezTo>
                    <a:pt x="773459" y="230392"/>
                    <a:pt x="773459" y="222163"/>
                    <a:pt x="770717" y="216678"/>
                  </a:cubicBezTo>
                  <a:cubicBezTo>
                    <a:pt x="762489" y="205708"/>
                    <a:pt x="751517" y="211193"/>
                    <a:pt x="740547" y="208450"/>
                  </a:cubicBezTo>
                  <a:cubicBezTo>
                    <a:pt x="737803" y="222163"/>
                    <a:pt x="737803" y="233135"/>
                    <a:pt x="737803" y="244106"/>
                  </a:cubicBezTo>
                  <a:close/>
                </a:path>
              </a:pathLst>
            </a:custGeom>
            <a:solidFill>
              <a:srgbClr val="000000"/>
            </a:solidFill>
            <a:ln w="27426" cap="flat">
              <a:noFill/>
              <a:prstDash val="solid"/>
              <a:miter/>
            </a:ln>
          </p:spPr>
          <p:txBody>
            <a:bodyPr rtlCol="0" anchor="ctr"/>
            <a:lstStyle/>
            <a:p>
              <a:endParaRPr lang="en-US"/>
            </a:p>
          </p:txBody>
        </p:sp>
        <p:sp>
          <p:nvSpPr>
            <p:cNvPr id="41" name="Freeform 959">
              <a:extLst>
                <a:ext uri="{FF2B5EF4-FFF2-40B4-BE49-F238E27FC236}">
                  <a16:creationId xmlns:a16="http://schemas.microsoft.com/office/drawing/2014/main" id="{D16529C2-25AD-6A50-6B29-9B5094C16712}"/>
                </a:ext>
              </a:extLst>
            </p:cNvPr>
            <p:cNvSpPr/>
            <p:nvPr/>
          </p:nvSpPr>
          <p:spPr>
            <a:xfrm>
              <a:off x="9574564" y="6156617"/>
              <a:ext cx="141032" cy="192358"/>
            </a:xfrm>
            <a:custGeom>
              <a:avLst/>
              <a:gdLst>
                <a:gd name="connsiteX0" fmla="*/ 112963 w 141032"/>
                <a:gd name="connsiteY0" fmla="*/ 85391 h 192358"/>
                <a:gd name="connsiteX1" fmla="*/ 140391 w 141032"/>
                <a:gd name="connsiteY1" fmla="*/ 156703 h 192358"/>
                <a:gd name="connsiteX2" fmla="*/ 104735 w 141032"/>
                <a:gd name="connsiteY2" fmla="*/ 192359 h 192358"/>
                <a:gd name="connsiteX3" fmla="*/ 22452 w 141032"/>
                <a:gd name="connsiteY3" fmla="*/ 192359 h 192358"/>
                <a:gd name="connsiteX4" fmla="*/ 509 w 141032"/>
                <a:gd name="connsiteY4" fmla="*/ 170417 h 192358"/>
                <a:gd name="connsiteX5" fmla="*/ 509 w 141032"/>
                <a:gd name="connsiteY5" fmla="*/ 156703 h 192358"/>
                <a:gd name="connsiteX6" fmla="*/ 27937 w 141032"/>
                <a:gd name="connsiteY6" fmla="*/ 85391 h 192358"/>
                <a:gd name="connsiteX7" fmla="*/ 38908 w 141032"/>
                <a:gd name="connsiteY7" fmla="*/ 11337 h 192358"/>
                <a:gd name="connsiteX8" fmla="*/ 104735 w 141032"/>
                <a:gd name="connsiteY8" fmla="*/ 11337 h 192358"/>
                <a:gd name="connsiteX9" fmla="*/ 112963 w 141032"/>
                <a:gd name="connsiteY9" fmla="*/ 85391 h 192358"/>
                <a:gd name="connsiteX10" fmla="*/ 104735 w 141032"/>
                <a:gd name="connsiteY10" fmla="*/ 159446 h 192358"/>
                <a:gd name="connsiteX11" fmla="*/ 88278 w 141032"/>
                <a:gd name="connsiteY11" fmla="*/ 112819 h 192358"/>
                <a:gd name="connsiteX12" fmla="*/ 49880 w 141032"/>
                <a:gd name="connsiteY12" fmla="*/ 115562 h 192358"/>
                <a:gd name="connsiteX13" fmla="*/ 36166 w 141032"/>
                <a:gd name="connsiteY13" fmla="*/ 162189 h 192358"/>
                <a:gd name="connsiteX14" fmla="*/ 104735 w 141032"/>
                <a:gd name="connsiteY14" fmla="*/ 159446 h 192358"/>
                <a:gd name="connsiteX15" fmla="*/ 71822 w 141032"/>
                <a:gd name="connsiteY15" fmla="*/ 36022 h 192358"/>
                <a:gd name="connsiteX16" fmla="*/ 55364 w 141032"/>
                <a:gd name="connsiteY16" fmla="*/ 52479 h 192358"/>
                <a:gd name="connsiteX17" fmla="*/ 71822 w 141032"/>
                <a:gd name="connsiteY17" fmla="*/ 68935 h 192358"/>
                <a:gd name="connsiteX18" fmla="*/ 88278 w 141032"/>
                <a:gd name="connsiteY18" fmla="*/ 52479 h 192358"/>
                <a:gd name="connsiteX19" fmla="*/ 71822 w 141032"/>
                <a:gd name="connsiteY19" fmla="*/ 36022 h 19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032" h="192358">
                  <a:moveTo>
                    <a:pt x="112963" y="85391"/>
                  </a:moveTo>
                  <a:cubicBezTo>
                    <a:pt x="137647" y="104591"/>
                    <a:pt x="143133" y="129276"/>
                    <a:pt x="140391" y="156703"/>
                  </a:cubicBezTo>
                  <a:cubicBezTo>
                    <a:pt x="140391" y="192359"/>
                    <a:pt x="140391" y="192359"/>
                    <a:pt x="104735" y="192359"/>
                  </a:cubicBezTo>
                  <a:cubicBezTo>
                    <a:pt x="77308" y="192359"/>
                    <a:pt x="49880" y="192359"/>
                    <a:pt x="22452" y="192359"/>
                  </a:cubicBezTo>
                  <a:cubicBezTo>
                    <a:pt x="5995" y="192359"/>
                    <a:pt x="509" y="186874"/>
                    <a:pt x="509" y="170417"/>
                  </a:cubicBezTo>
                  <a:cubicBezTo>
                    <a:pt x="509" y="164931"/>
                    <a:pt x="509" y="162189"/>
                    <a:pt x="509" y="156703"/>
                  </a:cubicBezTo>
                  <a:cubicBezTo>
                    <a:pt x="-2233" y="129276"/>
                    <a:pt x="5995" y="101848"/>
                    <a:pt x="27937" y="85391"/>
                  </a:cubicBezTo>
                  <a:cubicBezTo>
                    <a:pt x="11481" y="55221"/>
                    <a:pt x="16966" y="27793"/>
                    <a:pt x="38908" y="11337"/>
                  </a:cubicBezTo>
                  <a:cubicBezTo>
                    <a:pt x="58108" y="-5120"/>
                    <a:pt x="85536" y="-2377"/>
                    <a:pt x="104735" y="11337"/>
                  </a:cubicBezTo>
                  <a:cubicBezTo>
                    <a:pt x="126677" y="30536"/>
                    <a:pt x="129419" y="57964"/>
                    <a:pt x="112963" y="85391"/>
                  </a:cubicBezTo>
                  <a:close/>
                  <a:moveTo>
                    <a:pt x="104735" y="159446"/>
                  </a:moveTo>
                  <a:cubicBezTo>
                    <a:pt x="107477" y="140247"/>
                    <a:pt x="104735" y="123790"/>
                    <a:pt x="88278" y="112819"/>
                  </a:cubicBezTo>
                  <a:cubicBezTo>
                    <a:pt x="74564" y="104591"/>
                    <a:pt x="63594" y="104591"/>
                    <a:pt x="49880" y="115562"/>
                  </a:cubicBezTo>
                  <a:cubicBezTo>
                    <a:pt x="33422" y="126533"/>
                    <a:pt x="33422" y="142989"/>
                    <a:pt x="36166" y="162189"/>
                  </a:cubicBezTo>
                  <a:cubicBezTo>
                    <a:pt x="60850" y="159446"/>
                    <a:pt x="82792" y="159446"/>
                    <a:pt x="104735" y="159446"/>
                  </a:cubicBezTo>
                  <a:close/>
                  <a:moveTo>
                    <a:pt x="71822" y="36022"/>
                  </a:moveTo>
                  <a:cubicBezTo>
                    <a:pt x="63594" y="36022"/>
                    <a:pt x="55364" y="44250"/>
                    <a:pt x="55364" y="52479"/>
                  </a:cubicBezTo>
                  <a:cubicBezTo>
                    <a:pt x="55364" y="60707"/>
                    <a:pt x="63594" y="68935"/>
                    <a:pt x="71822" y="68935"/>
                  </a:cubicBezTo>
                  <a:cubicBezTo>
                    <a:pt x="80050" y="68935"/>
                    <a:pt x="88278" y="60707"/>
                    <a:pt x="88278" y="52479"/>
                  </a:cubicBezTo>
                  <a:cubicBezTo>
                    <a:pt x="88278" y="44250"/>
                    <a:pt x="80050" y="36022"/>
                    <a:pt x="71822" y="36022"/>
                  </a:cubicBezTo>
                  <a:close/>
                </a:path>
              </a:pathLst>
            </a:custGeom>
            <a:solidFill>
              <a:srgbClr val="000000"/>
            </a:solidFill>
            <a:ln w="27426" cap="flat">
              <a:noFill/>
              <a:prstDash val="solid"/>
              <a:miter/>
            </a:ln>
          </p:spPr>
          <p:txBody>
            <a:bodyPr rtlCol="0" anchor="ctr"/>
            <a:lstStyle/>
            <a:p>
              <a:endParaRPr lang="en-US"/>
            </a:p>
          </p:txBody>
        </p:sp>
        <p:sp>
          <p:nvSpPr>
            <p:cNvPr id="42" name="Freeform 960">
              <a:extLst>
                <a:ext uri="{FF2B5EF4-FFF2-40B4-BE49-F238E27FC236}">
                  <a16:creationId xmlns:a16="http://schemas.microsoft.com/office/drawing/2014/main" id="{EF94A753-495D-3EB3-603F-A5CAAE5BA0A9}"/>
                </a:ext>
              </a:extLst>
            </p:cNvPr>
            <p:cNvSpPr/>
            <p:nvPr/>
          </p:nvSpPr>
          <p:spPr>
            <a:xfrm>
              <a:off x="9421479" y="6159359"/>
              <a:ext cx="137481" cy="192359"/>
            </a:xfrm>
            <a:custGeom>
              <a:avLst/>
              <a:gdLst>
                <a:gd name="connsiteX0" fmla="*/ 109711 w 137481"/>
                <a:gd name="connsiteY0" fmla="*/ 82649 h 192359"/>
                <a:gd name="connsiteX1" fmla="*/ 137138 w 137481"/>
                <a:gd name="connsiteY1" fmla="*/ 175903 h 192359"/>
                <a:gd name="connsiteX2" fmla="*/ 120682 w 137481"/>
                <a:gd name="connsiteY2" fmla="*/ 192359 h 192359"/>
                <a:gd name="connsiteX3" fmla="*/ 16456 w 137481"/>
                <a:gd name="connsiteY3" fmla="*/ 192359 h 192359"/>
                <a:gd name="connsiteX4" fmla="*/ 0 w 137481"/>
                <a:gd name="connsiteY4" fmla="*/ 175903 h 192359"/>
                <a:gd name="connsiteX5" fmla="*/ 0 w 137481"/>
                <a:gd name="connsiteY5" fmla="*/ 134761 h 192359"/>
                <a:gd name="connsiteX6" fmla="*/ 27428 w 137481"/>
                <a:gd name="connsiteY6" fmla="*/ 85392 h 192359"/>
                <a:gd name="connsiteX7" fmla="*/ 38399 w 137481"/>
                <a:gd name="connsiteY7" fmla="*/ 11337 h 192359"/>
                <a:gd name="connsiteX8" fmla="*/ 104225 w 137481"/>
                <a:gd name="connsiteY8" fmla="*/ 11337 h 192359"/>
                <a:gd name="connsiteX9" fmla="*/ 109711 w 137481"/>
                <a:gd name="connsiteY9" fmla="*/ 82649 h 192359"/>
                <a:gd name="connsiteX10" fmla="*/ 101483 w 137481"/>
                <a:gd name="connsiteY10" fmla="*/ 156704 h 192359"/>
                <a:gd name="connsiteX11" fmla="*/ 85025 w 137481"/>
                <a:gd name="connsiteY11" fmla="*/ 110077 h 192359"/>
                <a:gd name="connsiteX12" fmla="*/ 46627 w 137481"/>
                <a:gd name="connsiteY12" fmla="*/ 112819 h 192359"/>
                <a:gd name="connsiteX13" fmla="*/ 35656 w 137481"/>
                <a:gd name="connsiteY13" fmla="*/ 156704 h 192359"/>
                <a:gd name="connsiteX14" fmla="*/ 101483 w 137481"/>
                <a:gd name="connsiteY14" fmla="*/ 156704 h 192359"/>
                <a:gd name="connsiteX15" fmla="*/ 65827 w 137481"/>
                <a:gd name="connsiteY15" fmla="*/ 33280 h 192359"/>
                <a:gd name="connsiteX16" fmla="*/ 49369 w 137481"/>
                <a:gd name="connsiteY16" fmla="*/ 49736 h 192359"/>
                <a:gd name="connsiteX17" fmla="*/ 65827 w 137481"/>
                <a:gd name="connsiteY17" fmla="*/ 66192 h 192359"/>
                <a:gd name="connsiteX18" fmla="*/ 82283 w 137481"/>
                <a:gd name="connsiteY18" fmla="*/ 49736 h 192359"/>
                <a:gd name="connsiteX19" fmla="*/ 65827 w 137481"/>
                <a:gd name="connsiteY19" fmla="*/ 33280 h 19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481" h="192359">
                  <a:moveTo>
                    <a:pt x="109711" y="82649"/>
                  </a:moveTo>
                  <a:cubicBezTo>
                    <a:pt x="142624" y="107334"/>
                    <a:pt x="137138" y="140247"/>
                    <a:pt x="137138" y="175903"/>
                  </a:cubicBezTo>
                  <a:cubicBezTo>
                    <a:pt x="137138" y="184131"/>
                    <a:pt x="128910" y="192359"/>
                    <a:pt x="120682" y="192359"/>
                  </a:cubicBezTo>
                  <a:cubicBezTo>
                    <a:pt x="85025" y="192359"/>
                    <a:pt x="49369" y="192359"/>
                    <a:pt x="16456" y="192359"/>
                  </a:cubicBezTo>
                  <a:cubicBezTo>
                    <a:pt x="5486" y="192359"/>
                    <a:pt x="0" y="184131"/>
                    <a:pt x="0" y="175903"/>
                  </a:cubicBezTo>
                  <a:cubicBezTo>
                    <a:pt x="0" y="162189"/>
                    <a:pt x="0" y="148475"/>
                    <a:pt x="0" y="134761"/>
                  </a:cubicBezTo>
                  <a:cubicBezTo>
                    <a:pt x="2742" y="115562"/>
                    <a:pt x="10972" y="99106"/>
                    <a:pt x="27428" y="85392"/>
                  </a:cubicBezTo>
                  <a:cubicBezTo>
                    <a:pt x="13714" y="52478"/>
                    <a:pt x="16456" y="30537"/>
                    <a:pt x="38399" y="11337"/>
                  </a:cubicBezTo>
                  <a:cubicBezTo>
                    <a:pt x="57597" y="-2377"/>
                    <a:pt x="85025" y="-5119"/>
                    <a:pt x="104225" y="11337"/>
                  </a:cubicBezTo>
                  <a:cubicBezTo>
                    <a:pt x="120682" y="27794"/>
                    <a:pt x="123425" y="52478"/>
                    <a:pt x="109711" y="82649"/>
                  </a:cubicBezTo>
                  <a:close/>
                  <a:moveTo>
                    <a:pt x="101483" y="156704"/>
                  </a:moveTo>
                  <a:cubicBezTo>
                    <a:pt x="104225" y="132019"/>
                    <a:pt x="98739" y="118305"/>
                    <a:pt x="85025" y="110077"/>
                  </a:cubicBezTo>
                  <a:cubicBezTo>
                    <a:pt x="71311" y="101849"/>
                    <a:pt x="57597" y="104592"/>
                    <a:pt x="46627" y="112819"/>
                  </a:cubicBezTo>
                  <a:cubicBezTo>
                    <a:pt x="35656" y="123790"/>
                    <a:pt x="30170" y="140247"/>
                    <a:pt x="35656" y="156704"/>
                  </a:cubicBezTo>
                  <a:cubicBezTo>
                    <a:pt x="54855" y="156704"/>
                    <a:pt x="76797" y="156704"/>
                    <a:pt x="101483" y="156704"/>
                  </a:cubicBezTo>
                  <a:close/>
                  <a:moveTo>
                    <a:pt x="65827" y="33280"/>
                  </a:moveTo>
                  <a:cubicBezTo>
                    <a:pt x="57597" y="33280"/>
                    <a:pt x="49369" y="41507"/>
                    <a:pt x="49369" y="49736"/>
                  </a:cubicBezTo>
                  <a:cubicBezTo>
                    <a:pt x="49369" y="57964"/>
                    <a:pt x="57597" y="66192"/>
                    <a:pt x="65827" y="66192"/>
                  </a:cubicBezTo>
                  <a:cubicBezTo>
                    <a:pt x="74055" y="66192"/>
                    <a:pt x="82283" y="57964"/>
                    <a:pt x="82283" y="49736"/>
                  </a:cubicBezTo>
                  <a:cubicBezTo>
                    <a:pt x="85025" y="41507"/>
                    <a:pt x="76797" y="33280"/>
                    <a:pt x="65827" y="33280"/>
                  </a:cubicBezTo>
                  <a:close/>
                </a:path>
              </a:pathLst>
            </a:custGeom>
            <a:solidFill>
              <a:srgbClr val="000000"/>
            </a:solidFill>
            <a:ln w="27426" cap="flat">
              <a:noFill/>
              <a:prstDash val="solid"/>
              <a:miter/>
            </a:ln>
          </p:spPr>
          <p:txBody>
            <a:bodyPr rtlCol="0" anchor="ctr"/>
            <a:lstStyle/>
            <a:p>
              <a:endParaRPr lang="en-US"/>
            </a:p>
          </p:txBody>
        </p:sp>
        <p:sp>
          <p:nvSpPr>
            <p:cNvPr id="43" name="Freeform 961">
              <a:extLst>
                <a:ext uri="{FF2B5EF4-FFF2-40B4-BE49-F238E27FC236}">
                  <a16:creationId xmlns:a16="http://schemas.microsoft.com/office/drawing/2014/main" id="{78C001CD-CAE3-398F-1119-3524715876D6}"/>
                </a:ext>
              </a:extLst>
            </p:cNvPr>
            <p:cNvSpPr/>
            <p:nvPr/>
          </p:nvSpPr>
          <p:spPr>
            <a:xfrm>
              <a:off x="9259013" y="6153874"/>
              <a:ext cx="141165" cy="195101"/>
            </a:xfrm>
            <a:custGeom>
              <a:avLst/>
              <a:gdLst>
                <a:gd name="connsiteX0" fmla="*/ 113096 w 141165"/>
                <a:gd name="connsiteY0" fmla="*/ 88134 h 195101"/>
                <a:gd name="connsiteX1" fmla="*/ 140524 w 141165"/>
                <a:gd name="connsiteY1" fmla="*/ 159446 h 195101"/>
                <a:gd name="connsiteX2" fmla="*/ 104868 w 141165"/>
                <a:gd name="connsiteY2" fmla="*/ 195102 h 195101"/>
                <a:gd name="connsiteX3" fmla="*/ 22585 w 141165"/>
                <a:gd name="connsiteY3" fmla="*/ 195102 h 195101"/>
                <a:gd name="connsiteX4" fmla="*/ 642 w 141165"/>
                <a:gd name="connsiteY4" fmla="*/ 173160 h 195101"/>
                <a:gd name="connsiteX5" fmla="*/ 642 w 141165"/>
                <a:gd name="connsiteY5" fmla="*/ 159446 h 195101"/>
                <a:gd name="connsiteX6" fmla="*/ 28069 w 141165"/>
                <a:gd name="connsiteY6" fmla="*/ 85391 h 195101"/>
                <a:gd name="connsiteX7" fmla="*/ 39041 w 141165"/>
                <a:gd name="connsiteY7" fmla="*/ 11337 h 195101"/>
                <a:gd name="connsiteX8" fmla="*/ 104868 w 141165"/>
                <a:gd name="connsiteY8" fmla="*/ 11337 h 195101"/>
                <a:gd name="connsiteX9" fmla="*/ 113096 w 141165"/>
                <a:gd name="connsiteY9" fmla="*/ 88134 h 195101"/>
                <a:gd name="connsiteX10" fmla="*/ 104868 w 141165"/>
                <a:gd name="connsiteY10" fmla="*/ 162189 h 195101"/>
                <a:gd name="connsiteX11" fmla="*/ 85668 w 141165"/>
                <a:gd name="connsiteY11" fmla="*/ 115562 h 195101"/>
                <a:gd name="connsiteX12" fmla="*/ 47269 w 141165"/>
                <a:gd name="connsiteY12" fmla="*/ 118305 h 195101"/>
                <a:gd name="connsiteX13" fmla="*/ 33555 w 141165"/>
                <a:gd name="connsiteY13" fmla="*/ 164932 h 195101"/>
                <a:gd name="connsiteX14" fmla="*/ 104868 w 141165"/>
                <a:gd name="connsiteY14" fmla="*/ 162189 h 195101"/>
                <a:gd name="connsiteX15" fmla="*/ 88410 w 141165"/>
                <a:gd name="connsiteY15" fmla="*/ 57964 h 195101"/>
                <a:gd name="connsiteX16" fmla="*/ 71955 w 141165"/>
                <a:gd name="connsiteY16" fmla="*/ 41508 h 195101"/>
                <a:gd name="connsiteX17" fmla="*/ 55497 w 141165"/>
                <a:gd name="connsiteY17" fmla="*/ 57964 h 195101"/>
                <a:gd name="connsiteX18" fmla="*/ 71955 w 141165"/>
                <a:gd name="connsiteY18" fmla="*/ 74420 h 195101"/>
                <a:gd name="connsiteX19" fmla="*/ 88410 w 141165"/>
                <a:gd name="connsiteY19" fmla="*/ 57964 h 19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165" h="195101">
                  <a:moveTo>
                    <a:pt x="113096" y="88134"/>
                  </a:moveTo>
                  <a:cubicBezTo>
                    <a:pt x="137780" y="107334"/>
                    <a:pt x="143266" y="132019"/>
                    <a:pt x="140524" y="159446"/>
                  </a:cubicBezTo>
                  <a:cubicBezTo>
                    <a:pt x="140524" y="195102"/>
                    <a:pt x="140524" y="195102"/>
                    <a:pt x="104868" y="195102"/>
                  </a:cubicBezTo>
                  <a:cubicBezTo>
                    <a:pt x="77440" y="195102"/>
                    <a:pt x="50013" y="195102"/>
                    <a:pt x="22585" y="195102"/>
                  </a:cubicBezTo>
                  <a:cubicBezTo>
                    <a:pt x="6127" y="195102"/>
                    <a:pt x="642" y="189617"/>
                    <a:pt x="642" y="173160"/>
                  </a:cubicBezTo>
                  <a:cubicBezTo>
                    <a:pt x="642" y="167674"/>
                    <a:pt x="642" y="164932"/>
                    <a:pt x="642" y="159446"/>
                  </a:cubicBezTo>
                  <a:cubicBezTo>
                    <a:pt x="-2101" y="132019"/>
                    <a:pt x="3385" y="104591"/>
                    <a:pt x="28069" y="85391"/>
                  </a:cubicBezTo>
                  <a:cubicBezTo>
                    <a:pt x="11613" y="55222"/>
                    <a:pt x="17099" y="27794"/>
                    <a:pt x="39041" y="11337"/>
                  </a:cubicBezTo>
                  <a:cubicBezTo>
                    <a:pt x="58241" y="-5120"/>
                    <a:pt x="85668" y="-2377"/>
                    <a:pt x="104868" y="11337"/>
                  </a:cubicBezTo>
                  <a:cubicBezTo>
                    <a:pt x="126810" y="33279"/>
                    <a:pt x="129552" y="60707"/>
                    <a:pt x="113096" y="88134"/>
                  </a:cubicBezTo>
                  <a:close/>
                  <a:moveTo>
                    <a:pt x="104868" y="162189"/>
                  </a:moveTo>
                  <a:cubicBezTo>
                    <a:pt x="107610" y="142989"/>
                    <a:pt x="104868" y="123791"/>
                    <a:pt x="85668" y="115562"/>
                  </a:cubicBezTo>
                  <a:cubicBezTo>
                    <a:pt x="71955" y="107334"/>
                    <a:pt x="60983" y="110077"/>
                    <a:pt x="47269" y="118305"/>
                  </a:cubicBezTo>
                  <a:cubicBezTo>
                    <a:pt x="30813" y="129276"/>
                    <a:pt x="30813" y="145732"/>
                    <a:pt x="33555" y="164932"/>
                  </a:cubicBezTo>
                  <a:cubicBezTo>
                    <a:pt x="60983" y="162189"/>
                    <a:pt x="82925" y="162189"/>
                    <a:pt x="104868" y="162189"/>
                  </a:cubicBezTo>
                  <a:close/>
                  <a:moveTo>
                    <a:pt x="88410" y="57964"/>
                  </a:moveTo>
                  <a:cubicBezTo>
                    <a:pt x="88410" y="49736"/>
                    <a:pt x="80183" y="41508"/>
                    <a:pt x="71955" y="41508"/>
                  </a:cubicBezTo>
                  <a:cubicBezTo>
                    <a:pt x="63727" y="41508"/>
                    <a:pt x="55497" y="49736"/>
                    <a:pt x="55497" y="57964"/>
                  </a:cubicBezTo>
                  <a:cubicBezTo>
                    <a:pt x="55497" y="66192"/>
                    <a:pt x="63727" y="74420"/>
                    <a:pt x="71955" y="74420"/>
                  </a:cubicBezTo>
                  <a:cubicBezTo>
                    <a:pt x="80183" y="74420"/>
                    <a:pt x="88410" y="66192"/>
                    <a:pt x="88410" y="57964"/>
                  </a:cubicBezTo>
                  <a:close/>
                </a:path>
              </a:pathLst>
            </a:custGeom>
            <a:solidFill>
              <a:srgbClr val="000000"/>
            </a:solidFill>
            <a:ln w="27426" cap="flat">
              <a:noFill/>
              <a:prstDash val="solid"/>
              <a:miter/>
            </a:ln>
          </p:spPr>
          <p:txBody>
            <a:bodyPr rtlCol="0" anchor="ctr"/>
            <a:lstStyle/>
            <a:p>
              <a:endParaRPr lang="en-US"/>
            </a:p>
          </p:txBody>
        </p:sp>
        <p:sp>
          <p:nvSpPr>
            <p:cNvPr id="44" name="Freeform 962">
              <a:extLst>
                <a:ext uri="{FF2B5EF4-FFF2-40B4-BE49-F238E27FC236}">
                  <a16:creationId xmlns:a16="http://schemas.microsoft.com/office/drawing/2014/main" id="{7FFAC4EB-B208-0B1E-F2E5-5C6FE167DBA9}"/>
                </a:ext>
              </a:extLst>
            </p:cNvPr>
            <p:cNvSpPr/>
            <p:nvPr/>
          </p:nvSpPr>
          <p:spPr>
            <a:xfrm>
              <a:off x="9506504" y="5528890"/>
              <a:ext cx="52113" cy="32913"/>
            </a:xfrm>
            <a:custGeom>
              <a:avLst/>
              <a:gdLst>
                <a:gd name="connsiteX0" fmla="*/ 0 w 52113"/>
                <a:gd name="connsiteY0" fmla="*/ 0 h 32913"/>
                <a:gd name="connsiteX1" fmla="*/ 52113 w 52113"/>
                <a:gd name="connsiteY1" fmla="*/ 0 h 32913"/>
                <a:gd name="connsiteX2" fmla="*/ 52113 w 52113"/>
                <a:gd name="connsiteY2" fmla="*/ 32913 h 32913"/>
                <a:gd name="connsiteX3" fmla="*/ 0 w 52113"/>
                <a:gd name="connsiteY3" fmla="*/ 32913 h 32913"/>
                <a:gd name="connsiteX4" fmla="*/ 0 w 52113"/>
                <a:gd name="connsiteY4" fmla="*/ 0 h 32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32913">
                  <a:moveTo>
                    <a:pt x="0" y="0"/>
                  </a:moveTo>
                  <a:cubicBezTo>
                    <a:pt x="16458" y="0"/>
                    <a:pt x="32914" y="0"/>
                    <a:pt x="52113" y="0"/>
                  </a:cubicBezTo>
                  <a:cubicBezTo>
                    <a:pt x="52113" y="10971"/>
                    <a:pt x="52113" y="21943"/>
                    <a:pt x="52113" y="32913"/>
                  </a:cubicBezTo>
                  <a:cubicBezTo>
                    <a:pt x="35657" y="32913"/>
                    <a:pt x="19200" y="32913"/>
                    <a:pt x="0" y="32913"/>
                  </a:cubicBezTo>
                  <a:cubicBezTo>
                    <a:pt x="0" y="21943"/>
                    <a:pt x="0" y="10971"/>
                    <a:pt x="0" y="0"/>
                  </a:cubicBezTo>
                  <a:close/>
                </a:path>
              </a:pathLst>
            </a:custGeom>
            <a:solidFill>
              <a:srgbClr val="000000"/>
            </a:solidFill>
            <a:ln w="27426" cap="flat">
              <a:noFill/>
              <a:prstDash val="solid"/>
              <a:miter/>
            </a:ln>
          </p:spPr>
          <p:txBody>
            <a:bodyPr rtlCol="0" anchor="ctr"/>
            <a:lstStyle/>
            <a:p>
              <a:endParaRPr lang="en-US"/>
            </a:p>
          </p:txBody>
        </p:sp>
        <p:sp>
          <p:nvSpPr>
            <p:cNvPr id="45" name="Freeform 963">
              <a:extLst>
                <a:ext uri="{FF2B5EF4-FFF2-40B4-BE49-F238E27FC236}">
                  <a16:creationId xmlns:a16="http://schemas.microsoft.com/office/drawing/2014/main" id="{F238B345-3E9B-A191-B6E7-6E3EB3053F3F}"/>
                </a:ext>
              </a:extLst>
            </p:cNvPr>
            <p:cNvSpPr/>
            <p:nvPr/>
          </p:nvSpPr>
          <p:spPr>
            <a:xfrm>
              <a:off x="9498276" y="5600202"/>
              <a:ext cx="52113" cy="46627"/>
            </a:xfrm>
            <a:custGeom>
              <a:avLst/>
              <a:gdLst>
                <a:gd name="connsiteX0" fmla="*/ 16458 w 52113"/>
                <a:gd name="connsiteY0" fmla="*/ 0 h 46627"/>
                <a:gd name="connsiteX1" fmla="*/ 52113 w 52113"/>
                <a:gd name="connsiteY1" fmla="*/ 16457 h 46627"/>
                <a:gd name="connsiteX2" fmla="*/ 35656 w 52113"/>
                <a:gd name="connsiteY2" fmla="*/ 46627 h 46627"/>
                <a:gd name="connsiteX3" fmla="*/ 0 w 52113"/>
                <a:gd name="connsiteY3" fmla="*/ 30171 h 46627"/>
                <a:gd name="connsiteX4" fmla="*/ 16458 w 52113"/>
                <a:gd name="connsiteY4" fmla="*/ 0 h 46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46627">
                  <a:moveTo>
                    <a:pt x="16458" y="0"/>
                  </a:moveTo>
                  <a:cubicBezTo>
                    <a:pt x="30171" y="5486"/>
                    <a:pt x="38399" y="10971"/>
                    <a:pt x="52113" y="16457"/>
                  </a:cubicBezTo>
                  <a:cubicBezTo>
                    <a:pt x="46627" y="27428"/>
                    <a:pt x="41142" y="38399"/>
                    <a:pt x="35656" y="46627"/>
                  </a:cubicBezTo>
                  <a:cubicBezTo>
                    <a:pt x="24686" y="41141"/>
                    <a:pt x="13714" y="35656"/>
                    <a:pt x="0" y="30171"/>
                  </a:cubicBezTo>
                  <a:cubicBezTo>
                    <a:pt x="5486" y="19200"/>
                    <a:pt x="10972" y="10971"/>
                    <a:pt x="16458" y="0"/>
                  </a:cubicBezTo>
                  <a:close/>
                </a:path>
              </a:pathLst>
            </a:custGeom>
            <a:solidFill>
              <a:srgbClr val="000000"/>
            </a:solidFill>
            <a:ln w="27426" cap="flat">
              <a:noFill/>
              <a:prstDash val="solid"/>
              <a:miter/>
            </a:ln>
          </p:spPr>
          <p:txBody>
            <a:bodyPr rtlCol="0" anchor="ctr"/>
            <a:lstStyle/>
            <a:p>
              <a:endParaRPr lang="en-US"/>
            </a:p>
          </p:txBody>
        </p:sp>
        <p:sp>
          <p:nvSpPr>
            <p:cNvPr id="46" name="Freeform 964">
              <a:extLst>
                <a:ext uri="{FF2B5EF4-FFF2-40B4-BE49-F238E27FC236}">
                  <a16:creationId xmlns:a16="http://schemas.microsoft.com/office/drawing/2014/main" id="{A947422C-7EBB-7583-8CB9-0B45F2A1A772}"/>
                </a:ext>
              </a:extLst>
            </p:cNvPr>
            <p:cNvSpPr/>
            <p:nvPr/>
          </p:nvSpPr>
          <p:spPr>
            <a:xfrm>
              <a:off x="9498276" y="5441122"/>
              <a:ext cx="52113" cy="46626"/>
            </a:xfrm>
            <a:custGeom>
              <a:avLst/>
              <a:gdLst>
                <a:gd name="connsiteX0" fmla="*/ 35656 w 52113"/>
                <a:gd name="connsiteY0" fmla="*/ 0 h 46626"/>
                <a:gd name="connsiteX1" fmla="*/ 52113 w 52113"/>
                <a:gd name="connsiteY1" fmla="*/ 30170 h 46626"/>
                <a:gd name="connsiteX2" fmla="*/ 16458 w 52113"/>
                <a:gd name="connsiteY2" fmla="*/ 46627 h 46626"/>
                <a:gd name="connsiteX3" fmla="*/ 0 w 52113"/>
                <a:gd name="connsiteY3" fmla="*/ 16457 h 46626"/>
                <a:gd name="connsiteX4" fmla="*/ 35656 w 52113"/>
                <a:gd name="connsiteY4" fmla="*/ 0 h 4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46626">
                  <a:moveTo>
                    <a:pt x="35656" y="0"/>
                  </a:moveTo>
                  <a:cubicBezTo>
                    <a:pt x="41142" y="10971"/>
                    <a:pt x="46627" y="19199"/>
                    <a:pt x="52113" y="30170"/>
                  </a:cubicBezTo>
                  <a:cubicBezTo>
                    <a:pt x="41142" y="35656"/>
                    <a:pt x="30171" y="41142"/>
                    <a:pt x="16458" y="46627"/>
                  </a:cubicBezTo>
                  <a:cubicBezTo>
                    <a:pt x="10972" y="35656"/>
                    <a:pt x="5486" y="27428"/>
                    <a:pt x="0" y="16457"/>
                  </a:cubicBezTo>
                  <a:cubicBezTo>
                    <a:pt x="10972" y="10971"/>
                    <a:pt x="21942" y="5485"/>
                    <a:pt x="35656" y="0"/>
                  </a:cubicBezTo>
                  <a:close/>
                </a:path>
              </a:pathLst>
            </a:custGeom>
            <a:solidFill>
              <a:srgbClr val="000000"/>
            </a:solidFill>
            <a:ln w="27426" cap="flat">
              <a:noFill/>
              <a:prstDash val="solid"/>
              <a:miter/>
            </a:ln>
          </p:spPr>
          <p:txBody>
            <a:bodyPr rtlCol="0" anchor="ctr"/>
            <a:lstStyle/>
            <a:p>
              <a:endParaRPr lang="en-US"/>
            </a:p>
          </p:txBody>
        </p:sp>
        <p:sp>
          <p:nvSpPr>
            <p:cNvPr id="47" name="Freeform 965">
              <a:extLst>
                <a:ext uri="{FF2B5EF4-FFF2-40B4-BE49-F238E27FC236}">
                  <a16:creationId xmlns:a16="http://schemas.microsoft.com/office/drawing/2014/main" id="{AE853EE7-0C28-42F6-99D7-90EA69D03C6A}"/>
                </a:ext>
              </a:extLst>
            </p:cNvPr>
            <p:cNvSpPr/>
            <p:nvPr/>
          </p:nvSpPr>
          <p:spPr>
            <a:xfrm>
              <a:off x="9051205" y="6189896"/>
              <a:ext cx="104224" cy="106967"/>
            </a:xfrm>
            <a:custGeom>
              <a:avLst/>
              <a:gdLst>
                <a:gd name="connsiteX0" fmla="*/ 104225 w 104224"/>
                <a:gd name="connsiteY0" fmla="*/ 54855 h 106967"/>
                <a:gd name="connsiteX1" fmla="*/ 104225 w 104224"/>
                <a:gd name="connsiteY1" fmla="*/ 87769 h 106967"/>
                <a:gd name="connsiteX2" fmla="*/ 85025 w 104224"/>
                <a:gd name="connsiteY2" fmla="*/ 106968 h 106967"/>
                <a:gd name="connsiteX3" fmla="*/ 16456 w 104224"/>
                <a:gd name="connsiteY3" fmla="*/ 106968 h 106967"/>
                <a:gd name="connsiteX4" fmla="*/ 0 w 104224"/>
                <a:gd name="connsiteY4" fmla="*/ 87769 h 106967"/>
                <a:gd name="connsiteX5" fmla="*/ 0 w 104224"/>
                <a:gd name="connsiteY5" fmla="*/ 19200 h 106967"/>
                <a:gd name="connsiteX6" fmla="*/ 16456 w 104224"/>
                <a:gd name="connsiteY6" fmla="*/ 0 h 106967"/>
                <a:gd name="connsiteX7" fmla="*/ 85025 w 104224"/>
                <a:gd name="connsiteY7" fmla="*/ 0 h 106967"/>
                <a:gd name="connsiteX8" fmla="*/ 104225 w 104224"/>
                <a:gd name="connsiteY8" fmla="*/ 19200 h 106967"/>
                <a:gd name="connsiteX9" fmla="*/ 104225 w 104224"/>
                <a:gd name="connsiteY9" fmla="*/ 54855 h 106967"/>
                <a:gd name="connsiteX10" fmla="*/ 68569 w 104224"/>
                <a:gd name="connsiteY10" fmla="*/ 74055 h 106967"/>
                <a:gd name="connsiteX11" fmla="*/ 68569 w 104224"/>
                <a:gd name="connsiteY11" fmla="*/ 41141 h 106967"/>
                <a:gd name="connsiteX12" fmla="*/ 35656 w 104224"/>
                <a:gd name="connsiteY12" fmla="*/ 41141 h 106967"/>
                <a:gd name="connsiteX13" fmla="*/ 35656 w 104224"/>
                <a:gd name="connsiteY13" fmla="*/ 74055 h 106967"/>
                <a:gd name="connsiteX14" fmla="*/ 68569 w 104224"/>
                <a:gd name="connsiteY14" fmla="*/ 74055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6967">
                  <a:moveTo>
                    <a:pt x="104225" y="54855"/>
                  </a:moveTo>
                  <a:cubicBezTo>
                    <a:pt x="104225" y="65826"/>
                    <a:pt x="104225" y="76797"/>
                    <a:pt x="104225" y="87769"/>
                  </a:cubicBezTo>
                  <a:cubicBezTo>
                    <a:pt x="104225" y="98740"/>
                    <a:pt x="98739" y="106968"/>
                    <a:pt x="85025" y="106968"/>
                  </a:cubicBezTo>
                  <a:cubicBezTo>
                    <a:pt x="63083" y="106968"/>
                    <a:pt x="38399" y="106968"/>
                    <a:pt x="16456" y="106968"/>
                  </a:cubicBezTo>
                  <a:cubicBezTo>
                    <a:pt x="5486" y="106968"/>
                    <a:pt x="0" y="98740"/>
                    <a:pt x="0" y="87769"/>
                  </a:cubicBezTo>
                  <a:cubicBezTo>
                    <a:pt x="0" y="65826"/>
                    <a:pt x="0" y="41141"/>
                    <a:pt x="0" y="19200"/>
                  </a:cubicBezTo>
                  <a:cubicBezTo>
                    <a:pt x="0" y="8228"/>
                    <a:pt x="5486" y="0"/>
                    <a:pt x="16456" y="0"/>
                  </a:cubicBezTo>
                  <a:cubicBezTo>
                    <a:pt x="38399" y="0"/>
                    <a:pt x="63083" y="0"/>
                    <a:pt x="85025" y="0"/>
                  </a:cubicBezTo>
                  <a:cubicBezTo>
                    <a:pt x="95997" y="0"/>
                    <a:pt x="104225" y="8228"/>
                    <a:pt x="104225" y="19200"/>
                  </a:cubicBezTo>
                  <a:cubicBezTo>
                    <a:pt x="104225" y="32913"/>
                    <a:pt x="104225" y="43884"/>
                    <a:pt x="104225" y="54855"/>
                  </a:cubicBezTo>
                  <a:close/>
                  <a:moveTo>
                    <a:pt x="68569" y="74055"/>
                  </a:moveTo>
                  <a:cubicBezTo>
                    <a:pt x="68569" y="63083"/>
                    <a:pt x="68569" y="52112"/>
                    <a:pt x="68569" y="41141"/>
                  </a:cubicBezTo>
                  <a:cubicBezTo>
                    <a:pt x="57597" y="41141"/>
                    <a:pt x="46627" y="41141"/>
                    <a:pt x="35656" y="41141"/>
                  </a:cubicBezTo>
                  <a:cubicBezTo>
                    <a:pt x="35656" y="52112"/>
                    <a:pt x="35656" y="63083"/>
                    <a:pt x="35656" y="74055"/>
                  </a:cubicBezTo>
                  <a:cubicBezTo>
                    <a:pt x="46627" y="74055"/>
                    <a:pt x="57597" y="74055"/>
                    <a:pt x="68569" y="74055"/>
                  </a:cubicBezTo>
                  <a:close/>
                </a:path>
              </a:pathLst>
            </a:custGeom>
            <a:solidFill>
              <a:srgbClr val="000000"/>
            </a:solidFill>
            <a:ln w="27426" cap="flat">
              <a:noFill/>
              <a:prstDash val="solid"/>
              <a:miter/>
            </a:ln>
          </p:spPr>
          <p:txBody>
            <a:bodyPr rtlCol="0" anchor="ctr"/>
            <a:lstStyle/>
            <a:p>
              <a:endParaRPr lang="en-US"/>
            </a:p>
          </p:txBody>
        </p:sp>
        <p:sp>
          <p:nvSpPr>
            <p:cNvPr id="48" name="Freeform 966">
              <a:extLst>
                <a:ext uri="{FF2B5EF4-FFF2-40B4-BE49-F238E27FC236}">
                  <a16:creationId xmlns:a16="http://schemas.microsoft.com/office/drawing/2014/main" id="{CE275E11-BD29-B675-D586-2B5C11AB1DDB}"/>
                </a:ext>
              </a:extLst>
            </p:cNvPr>
            <p:cNvSpPr/>
            <p:nvPr/>
          </p:nvSpPr>
          <p:spPr>
            <a:xfrm>
              <a:off x="8733045" y="6195382"/>
              <a:ext cx="106966" cy="104224"/>
            </a:xfrm>
            <a:custGeom>
              <a:avLst/>
              <a:gdLst>
                <a:gd name="connsiteX0" fmla="*/ 52112 w 106966"/>
                <a:gd name="connsiteY0" fmla="*/ 104225 h 104224"/>
                <a:gd name="connsiteX1" fmla="*/ 19198 w 106966"/>
                <a:gd name="connsiteY1" fmla="*/ 104225 h 104224"/>
                <a:gd name="connsiteX2" fmla="*/ 0 w 106966"/>
                <a:gd name="connsiteY2" fmla="*/ 85025 h 104224"/>
                <a:gd name="connsiteX3" fmla="*/ 0 w 106966"/>
                <a:gd name="connsiteY3" fmla="*/ 16456 h 104224"/>
                <a:gd name="connsiteX4" fmla="*/ 19198 w 106966"/>
                <a:gd name="connsiteY4" fmla="*/ 0 h 104224"/>
                <a:gd name="connsiteX5" fmla="*/ 87767 w 106966"/>
                <a:gd name="connsiteY5" fmla="*/ 0 h 104224"/>
                <a:gd name="connsiteX6" fmla="*/ 106967 w 106966"/>
                <a:gd name="connsiteY6" fmla="*/ 16456 h 104224"/>
                <a:gd name="connsiteX7" fmla="*/ 106967 w 106966"/>
                <a:gd name="connsiteY7" fmla="*/ 85025 h 104224"/>
                <a:gd name="connsiteX8" fmla="*/ 87767 w 106966"/>
                <a:gd name="connsiteY8" fmla="*/ 104225 h 104224"/>
                <a:gd name="connsiteX9" fmla="*/ 52112 w 106966"/>
                <a:gd name="connsiteY9" fmla="*/ 104225 h 104224"/>
                <a:gd name="connsiteX10" fmla="*/ 35656 w 106966"/>
                <a:gd name="connsiteY10" fmla="*/ 68569 h 104224"/>
                <a:gd name="connsiteX11" fmla="*/ 68569 w 106966"/>
                <a:gd name="connsiteY11" fmla="*/ 68569 h 104224"/>
                <a:gd name="connsiteX12" fmla="*/ 68569 w 106966"/>
                <a:gd name="connsiteY12" fmla="*/ 35656 h 104224"/>
                <a:gd name="connsiteX13" fmla="*/ 35656 w 106966"/>
                <a:gd name="connsiteY13" fmla="*/ 35656 h 104224"/>
                <a:gd name="connsiteX14" fmla="*/ 35656 w 106966"/>
                <a:gd name="connsiteY14" fmla="*/ 68569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6" h="104224">
                  <a:moveTo>
                    <a:pt x="52112" y="104225"/>
                  </a:moveTo>
                  <a:cubicBezTo>
                    <a:pt x="41142" y="104225"/>
                    <a:pt x="30170" y="104225"/>
                    <a:pt x="19198" y="104225"/>
                  </a:cubicBezTo>
                  <a:cubicBezTo>
                    <a:pt x="8228" y="104225"/>
                    <a:pt x="0" y="98739"/>
                    <a:pt x="0" y="85025"/>
                  </a:cubicBezTo>
                  <a:cubicBezTo>
                    <a:pt x="0" y="63083"/>
                    <a:pt x="0" y="38399"/>
                    <a:pt x="0" y="16456"/>
                  </a:cubicBezTo>
                  <a:cubicBezTo>
                    <a:pt x="0" y="5485"/>
                    <a:pt x="8228" y="0"/>
                    <a:pt x="19198" y="0"/>
                  </a:cubicBezTo>
                  <a:cubicBezTo>
                    <a:pt x="41142" y="0"/>
                    <a:pt x="65825" y="0"/>
                    <a:pt x="87767" y="0"/>
                  </a:cubicBezTo>
                  <a:cubicBezTo>
                    <a:pt x="98739" y="0"/>
                    <a:pt x="106967" y="8228"/>
                    <a:pt x="106967" y="16456"/>
                  </a:cubicBezTo>
                  <a:cubicBezTo>
                    <a:pt x="106967" y="38399"/>
                    <a:pt x="106967" y="63083"/>
                    <a:pt x="106967" y="85025"/>
                  </a:cubicBezTo>
                  <a:cubicBezTo>
                    <a:pt x="106967" y="95997"/>
                    <a:pt x="98739" y="104225"/>
                    <a:pt x="87767" y="104225"/>
                  </a:cubicBezTo>
                  <a:cubicBezTo>
                    <a:pt x="76797" y="104225"/>
                    <a:pt x="65825" y="104225"/>
                    <a:pt x="52112" y="104225"/>
                  </a:cubicBezTo>
                  <a:close/>
                  <a:moveTo>
                    <a:pt x="35656" y="68569"/>
                  </a:moveTo>
                  <a:cubicBezTo>
                    <a:pt x="46626" y="68569"/>
                    <a:pt x="57597" y="68569"/>
                    <a:pt x="68569" y="68569"/>
                  </a:cubicBezTo>
                  <a:cubicBezTo>
                    <a:pt x="68569" y="57597"/>
                    <a:pt x="68569" y="46626"/>
                    <a:pt x="68569" y="35656"/>
                  </a:cubicBezTo>
                  <a:cubicBezTo>
                    <a:pt x="57597" y="35656"/>
                    <a:pt x="46626" y="35656"/>
                    <a:pt x="35656" y="35656"/>
                  </a:cubicBezTo>
                  <a:cubicBezTo>
                    <a:pt x="35656" y="46626"/>
                    <a:pt x="35656" y="54855"/>
                    <a:pt x="35656" y="68569"/>
                  </a:cubicBezTo>
                  <a:close/>
                </a:path>
              </a:pathLst>
            </a:custGeom>
            <a:solidFill>
              <a:srgbClr val="000000"/>
            </a:solidFill>
            <a:ln w="27426" cap="flat">
              <a:noFill/>
              <a:prstDash val="solid"/>
              <a:miter/>
            </a:ln>
          </p:spPr>
          <p:txBody>
            <a:bodyPr rtlCol="0" anchor="ctr"/>
            <a:lstStyle/>
            <a:p>
              <a:endParaRPr lang="en-US"/>
            </a:p>
          </p:txBody>
        </p:sp>
        <p:sp>
          <p:nvSpPr>
            <p:cNvPr id="49" name="Freeform 967">
              <a:extLst>
                <a:ext uri="{FF2B5EF4-FFF2-40B4-BE49-F238E27FC236}">
                  <a16:creationId xmlns:a16="http://schemas.microsoft.com/office/drawing/2014/main" id="{22202061-647B-5316-FB49-9D546B12E2F8}"/>
                </a:ext>
              </a:extLst>
            </p:cNvPr>
            <p:cNvSpPr/>
            <p:nvPr/>
          </p:nvSpPr>
          <p:spPr>
            <a:xfrm>
              <a:off x="8733045" y="5877221"/>
              <a:ext cx="106966" cy="106967"/>
            </a:xfrm>
            <a:custGeom>
              <a:avLst/>
              <a:gdLst>
                <a:gd name="connsiteX0" fmla="*/ 2742 w 106966"/>
                <a:gd name="connsiteY0" fmla="*/ 52112 h 106967"/>
                <a:gd name="connsiteX1" fmla="*/ 2742 w 106966"/>
                <a:gd name="connsiteY1" fmla="*/ 19199 h 106967"/>
                <a:gd name="connsiteX2" fmla="*/ 21942 w 106966"/>
                <a:gd name="connsiteY2" fmla="*/ 0 h 106967"/>
                <a:gd name="connsiteX3" fmla="*/ 87767 w 106966"/>
                <a:gd name="connsiteY3" fmla="*/ 0 h 106967"/>
                <a:gd name="connsiteX4" fmla="*/ 106967 w 106966"/>
                <a:gd name="connsiteY4" fmla="*/ 19199 h 106967"/>
                <a:gd name="connsiteX5" fmla="*/ 106967 w 106966"/>
                <a:gd name="connsiteY5" fmla="*/ 87768 h 106967"/>
                <a:gd name="connsiteX6" fmla="*/ 87767 w 106966"/>
                <a:gd name="connsiteY6" fmla="*/ 106968 h 106967"/>
                <a:gd name="connsiteX7" fmla="*/ 19198 w 106966"/>
                <a:gd name="connsiteY7" fmla="*/ 106968 h 106967"/>
                <a:gd name="connsiteX8" fmla="*/ 0 w 106966"/>
                <a:gd name="connsiteY8" fmla="*/ 87768 h 106967"/>
                <a:gd name="connsiteX9" fmla="*/ 2742 w 106966"/>
                <a:gd name="connsiteY9" fmla="*/ 52112 h 106967"/>
                <a:gd name="connsiteX10" fmla="*/ 38398 w 106966"/>
                <a:gd name="connsiteY10" fmla="*/ 35656 h 106967"/>
                <a:gd name="connsiteX11" fmla="*/ 38398 w 106966"/>
                <a:gd name="connsiteY11" fmla="*/ 68569 h 106967"/>
                <a:gd name="connsiteX12" fmla="*/ 71311 w 106966"/>
                <a:gd name="connsiteY12" fmla="*/ 68569 h 106967"/>
                <a:gd name="connsiteX13" fmla="*/ 71311 w 106966"/>
                <a:gd name="connsiteY13" fmla="*/ 35656 h 106967"/>
                <a:gd name="connsiteX14" fmla="*/ 38398 w 106966"/>
                <a:gd name="connsiteY14" fmla="*/ 35656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6" h="106967">
                  <a:moveTo>
                    <a:pt x="2742" y="52112"/>
                  </a:moveTo>
                  <a:cubicBezTo>
                    <a:pt x="2742" y="41141"/>
                    <a:pt x="2742" y="30171"/>
                    <a:pt x="2742" y="19199"/>
                  </a:cubicBezTo>
                  <a:cubicBezTo>
                    <a:pt x="2742" y="8228"/>
                    <a:pt x="8228" y="0"/>
                    <a:pt x="21942" y="0"/>
                  </a:cubicBezTo>
                  <a:cubicBezTo>
                    <a:pt x="43884" y="0"/>
                    <a:pt x="65825" y="0"/>
                    <a:pt x="87767" y="0"/>
                  </a:cubicBezTo>
                  <a:cubicBezTo>
                    <a:pt x="101481" y="0"/>
                    <a:pt x="106967" y="5485"/>
                    <a:pt x="106967" y="19199"/>
                  </a:cubicBezTo>
                  <a:cubicBezTo>
                    <a:pt x="106967" y="41141"/>
                    <a:pt x="106967" y="63083"/>
                    <a:pt x="106967" y="87768"/>
                  </a:cubicBezTo>
                  <a:cubicBezTo>
                    <a:pt x="106967" y="98740"/>
                    <a:pt x="98739" y="106968"/>
                    <a:pt x="87767" y="106968"/>
                  </a:cubicBezTo>
                  <a:cubicBezTo>
                    <a:pt x="65825" y="106968"/>
                    <a:pt x="43884" y="106968"/>
                    <a:pt x="19198" y="106968"/>
                  </a:cubicBezTo>
                  <a:cubicBezTo>
                    <a:pt x="8228" y="106968"/>
                    <a:pt x="0" y="98740"/>
                    <a:pt x="0" y="87768"/>
                  </a:cubicBezTo>
                  <a:cubicBezTo>
                    <a:pt x="0" y="74054"/>
                    <a:pt x="2742" y="63083"/>
                    <a:pt x="2742" y="52112"/>
                  </a:cubicBezTo>
                  <a:close/>
                  <a:moveTo>
                    <a:pt x="38398" y="35656"/>
                  </a:moveTo>
                  <a:cubicBezTo>
                    <a:pt x="38398" y="46626"/>
                    <a:pt x="38398" y="57598"/>
                    <a:pt x="38398" y="68569"/>
                  </a:cubicBezTo>
                  <a:cubicBezTo>
                    <a:pt x="49369" y="68569"/>
                    <a:pt x="60340" y="68569"/>
                    <a:pt x="71311" y="68569"/>
                  </a:cubicBezTo>
                  <a:cubicBezTo>
                    <a:pt x="71311" y="57598"/>
                    <a:pt x="71311" y="46626"/>
                    <a:pt x="71311" y="35656"/>
                  </a:cubicBezTo>
                  <a:cubicBezTo>
                    <a:pt x="60340" y="35656"/>
                    <a:pt x="49369" y="35656"/>
                    <a:pt x="38398" y="35656"/>
                  </a:cubicBezTo>
                  <a:close/>
                </a:path>
              </a:pathLst>
            </a:custGeom>
            <a:solidFill>
              <a:srgbClr val="000000"/>
            </a:solidFill>
            <a:ln w="27426" cap="flat">
              <a:noFill/>
              <a:prstDash val="solid"/>
              <a:miter/>
            </a:ln>
          </p:spPr>
          <p:txBody>
            <a:bodyPr rtlCol="0" anchor="ctr"/>
            <a:lstStyle/>
            <a:p>
              <a:endParaRPr lang="en-US"/>
            </a:p>
          </p:txBody>
        </p:sp>
        <p:sp>
          <p:nvSpPr>
            <p:cNvPr id="50" name="Freeform 968">
              <a:extLst>
                <a:ext uri="{FF2B5EF4-FFF2-40B4-BE49-F238E27FC236}">
                  <a16:creationId xmlns:a16="http://schemas.microsoft.com/office/drawing/2014/main" id="{D5078873-B2E5-116A-F217-3E6E1E85F0B5}"/>
                </a:ext>
              </a:extLst>
            </p:cNvPr>
            <p:cNvSpPr/>
            <p:nvPr/>
          </p:nvSpPr>
          <p:spPr>
            <a:xfrm>
              <a:off x="8889381" y="5877221"/>
              <a:ext cx="106968" cy="106967"/>
            </a:xfrm>
            <a:custGeom>
              <a:avLst/>
              <a:gdLst>
                <a:gd name="connsiteX0" fmla="*/ 2744 w 106968"/>
                <a:gd name="connsiteY0" fmla="*/ 52112 h 106967"/>
                <a:gd name="connsiteX1" fmla="*/ 2744 w 106968"/>
                <a:gd name="connsiteY1" fmla="*/ 19199 h 106967"/>
                <a:gd name="connsiteX2" fmla="*/ 21943 w 106968"/>
                <a:gd name="connsiteY2" fmla="*/ 0 h 106967"/>
                <a:gd name="connsiteX3" fmla="*/ 87769 w 106968"/>
                <a:gd name="connsiteY3" fmla="*/ 0 h 106967"/>
                <a:gd name="connsiteX4" fmla="*/ 106969 w 106968"/>
                <a:gd name="connsiteY4" fmla="*/ 19199 h 106967"/>
                <a:gd name="connsiteX5" fmla="*/ 106969 w 106968"/>
                <a:gd name="connsiteY5" fmla="*/ 87768 h 106967"/>
                <a:gd name="connsiteX6" fmla="*/ 87769 w 106968"/>
                <a:gd name="connsiteY6" fmla="*/ 106968 h 106967"/>
                <a:gd name="connsiteX7" fmla="*/ 19200 w 106968"/>
                <a:gd name="connsiteY7" fmla="*/ 106968 h 106967"/>
                <a:gd name="connsiteX8" fmla="*/ 0 w 106968"/>
                <a:gd name="connsiteY8" fmla="*/ 87768 h 106967"/>
                <a:gd name="connsiteX9" fmla="*/ 2744 w 106968"/>
                <a:gd name="connsiteY9" fmla="*/ 52112 h 106967"/>
                <a:gd name="connsiteX10" fmla="*/ 2744 w 106968"/>
                <a:gd name="connsiteY10" fmla="*/ 52112 h 106967"/>
                <a:gd name="connsiteX11" fmla="*/ 71313 w 106968"/>
                <a:gd name="connsiteY11" fmla="*/ 35656 h 106967"/>
                <a:gd name="connsiteX12" fmla="*/ 38399 w 106968"/>
                <a:gd name="connsiteY12" fmla="*/ 35656 h 106967"/>
                <a:gd name="connsiteX13" fmla="*/ 38399 w 106968"/>
                <a:gd name="connsiteY13" fmla="*/ 68569 h 106967"/>
                <a:gd name="connsiteX14" fmla="*/ 71313 w 106968"/>
                <a:gd name="connsiteY14" fmla="*/ 68569 h 106967"/>
                <a:gd name="connsiteX15" fmla="*/ 71313 w 106968"/>
                <a:gd name="connsiteY15" fmla="*/ 35656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968" h="106967">
                  <a:moveTo>
                    <a:pt x="2744" y="52112"/>
                  </a:moveTo>
                  <a:cubicBezTo>
                    <a:pt x="2744" y="41141"/>
                    <a:pt x="2744" y="30171"/>
                    <a:pt x="2744" y="19199"/>
                  </a:cubicBezTo>
                  <a:cubicBezTo>
                    <a:pt x="2744" y="5485"/>
                    <a:pt x="8230" y="0"/>
                    <a:pt x="21943" y="0"/>
                  </a:cubicBezTo>
                  <a:cubicBezTo>
                    <a:pt x="43885" y="0"/>
                    <a:pt x="65827" y="0"/>
                    <a:pt x="87769" y="0"/>
                  </a:cubicBezTo>
                  <a:cubicBezTo>
                    <a:pt x="98741" y="0"/>
                    <a:pt x="106969" y="5485"/>
                    <a:pt x="106969" y="19199"/>
                  </a:cubicBezTo>
                  <a:cubicBezTo>
                    <a:pt x="106969" y="41141"/>
                    <a:pt x="106969" y="63083"/>
                    <a:pt x="106969" y="87768"/>
                  </a:cubicBezTo>
                  <a:cubicBezTo>
                    <a:pt x="106969" y="98740"/>
                    <a:pt x="98741" y="106968"/>
                    <a:pt x="87769" y="106968"/>
                  </a:cubicBezTo>
                  <a:cubicBezTo>
                    <a:pt x="65827" y="106968"/>
                    <a:pt x="43885" y="106968"/>
                    <a:pt x="19200" y="106968"/>
                  </a:cubicBezTo>
                  <a:cubicBezTo>
                    <a:pt x="8230" y="106968"/>
                    <a:pt x="0" y="101482"/>
                    <a:pt x="0" y="87768"/>
                  </a:cubicBezTo>
                  <a:cubicBezTo>
                    <a:pt x="2744" y="76797"/>
                    <a:pt x="2744" y="63083"/>
                    <a:pt x="2744" y="52112"/>
                  </a:cubicBezTo>
                  <a:cubicBezTo>
                    <a:pt x="2744" y="52112"/>
                    <a:pt x="2744" y="52112"/>
                    <a:pt x="2744" y="52112"/>
                  </a:cubicBezTo>
                  <a:close/>
                  <a:moveTo>
                    <a:pt x="71313" y="35656"/>
                  </a:moveTo>
                  <a:cubicBezTo>
                    <a:pt x="60341" y="35656"/>
                    <a:pt x="49371" y="35656"/>
                    <a:pt x="38399" y="35656"/>
                  </a:cubicBezTo>
                  <a:cubicBezTo>
                    <a:pt x="38399" y="46626"/>
                    <a:pt x="38399" y="57598"/>
                    <a:pt x="38399" y="68569"/>
                  </a:cubicBezTo>
                  <a:cubicBezTo>
                    <a:pt x="49371" y="68569"/>
                    <a:pt x="60341" y="68569"/>
                    <a:pt x="71313" y="68569"/>
                  </a:cubicBezTo>
                  <a:cubicBezTo>
                    <a:pt x="71313" y="57598"/>
                    <a:pt x="71313" y="46626"/>
                    <a:pt x="71313" y="35656"/>
                  </a:cubicBezTo>
                  <a:close/>
                </a:path>
              </a:pathLst>
            </a:custGeom>
            <a:solidFill>
              <a:srgbClr val="000000"/>
            </a:solidFill>
            <a:ln w="27426" cap="flat">
              <a:noFill/>
              <a:prstDash val="solid"/>
              <a:miter/>
            </a:ln>
          </p:spPr>
          <p:txBody>
            <a:bodyPr rtlCol="0" anchor="ctr"/>
            <a:lstStyle/>
            <a:p>
              <a:endParaRPr lang="en-US"/>
            </a:p>
          </p:txBody>
        </p:sp>
        <p:sp>
          <p:nvSpPr>
            <p:cNvPr id="51" name="Freeform 969">
              <a:extLst>
                <a:ext uri="{FF2B5EF4-FFF2-40B4-BE49-F238E27FC236}">
                  <a16:creationId xmlns:a16="http://schemas.microsoft.com/office/drawing/2014/main" id="{5CA6AA3E-D87B-5C5A-9A0E-1F9A0D9A3BEB}"/>
                </a:ext>
              </a:extLst>
            </p:cNvPr>
            <p:cNvSpPr/>
            <p:nvPr/>
          </p:nvSpPr>
          <p:spPr>
            <a:xfrm>
              <a:off x="9049986" y="5877221"/>
              <a:ext cx="105443" cy="106967"/>
            </a:xfrm>
            <a:custGeom>
              <a:avLst/>
              <a:gdLst>
                <a:gd name="connsiteX0" fmla="*/ 1219 w 105443"/>
                <a:gd name="connsiteY0" fmla="*/ 52112 h 106967"/>
                <a:gd name="connsiteX1" fmla="*/ 1219 w 105443"/>
                <a:gd name="connsiteY1" fmla="*/ 19199 h 106967"/>
                <a:gd name="connsiteX2" fmla="*/ 20418 w 105443"/>
                <a:gd name="connsiteY2" fmla="*/ 0 h 106967"/>
                <a:gd name="connsiteX3" fmla="*/ 88988 w 105443"/>
                <a:gd name="connsiteY3" fmla="*/ 0 h 106967"/>
                <a:gd name="connsiteX4" fmla="*/ 105444 w 105443"/>
                <a:gd name="connsiteY4" fmla="*/ 19199 h 106967"/>
                <a:gd name="connsiteX5" fmla="*/ 105444 w 105443"/>
                <a:gd name="connsiteY5" fmla="*/ 87768 h 106967"/>
                <a:gd name="connsiteX6" fmla="*/ 88988 w 105443"/>
                <a:gd name="connsiteY6" fmla="*/ 106968 h 106967"/>
                <a:gd name="connsiteX7" fmla="*/ 20418 w 105443"/>
                <a:gd name="connsiteY7" fmla="*/ 106968 h 106967"/>
                <a:gd name="connsiteX8" fmla="*/ 1219 w 105443"/>
                <a:gd name="connsiteY8" fmla="*/ 87768 h 106967"/>
                <a:gd name="connsiteX9" fmla="*/ 1219 w 105443"/>
                <a:gd name="connsiteY9" fmla="*/ 52112 h 106967"/>
                <a:gd name="connsiteX10" fmla="*/ 36874 w 105443"/>
                <a:gd name="connsiteY10" fmla="*/ 71312 h 106967"/>
                <a:gd name="connsiteX11" fmla="*/ 69788 w 105443"/>
                <a:gd name="connsiteY11" fmla="*/ 71312 h 106967"/>
                <a:gd name="connsiteX12" fmla="*/ 69788 w 105443"/>
                <a:gd name="connsiteY12" fmla="*/ 38399 h 106967"/>
                <a:gd name="connsiteX13" fmla="*/ 36874 w 105443"/>
                <a:gd name="connsiteY13" fmla="*/ 38399 h 106967"/>
                <a:gd name="connsiteX14" fmla="*/ 36874 w 105443"/>
                <a:gd name="connsiteY14" fmla="*/ 71312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5443" h="106967">
                  <a:moveTo>
                    <a:pt x="1219" y="52112"/>
                  </a:moveTo>
                  <a:cubicBezTo>
                    <a:pt x="1219" y="41141"/>
                    <a:pt x="1219" y="30171"/>
                    <a:pt x="1219" y="19199"/>
                  </a:cubicBezTo>
                  <a:cubicBezTo>
                    <a:pt x="1219" y="8228"/>
                    <a:pt x="6705" y="0"/>
                    <a:pt x="20418" y="0"/>
                  </a:cubicBezTo>
                  <a:cubicBezTo>
                    <a:pt x="42360" y="0"/>
                    <a:pt x="67046" y="0"/>
                    <a:pt x="88988" y="0"/>
                  </a:cubicBezTo>
                  <a:cubicBezTo>
                    <a:pt x="99958" y="0"/>
                    <a:pt x="105444" y="8228"/>
                    <a:pt x="105444" y="19199"/>
                  </a:cubicBezTo>
                  <a:cubicBezTo>
                    <a:pt x="105444" y="41141"/>
                    <a:pt x="105444" y="65826"/>
                    <a:pt x="105444" y="87768"/>
                  </a:cubicBezTo>
                  <a:cubicBezTo>
                    <a:pt x="105444" y="98740"/>
                    <a:pt x="97216" y="106968"/>
                    <a:pt x="88988" y="106968"/>
                  </a:cubicBezTo>
                  <a:cubicBezTo>
                    <a:pt x="67046" y="106968"/>
                    <a:pt x="42360" y="106968"/>
                    <a:pt x="20418" y="106968"/>
                  </a:cubicBezTo>
                  <a:cubicBezTo>
                    <a:pt x="9447" y="106968"/>
                    <a:pt x="1219" y="98740"/>
                    <a:pt x="1219" y="87768"/>
                  </a:cubicBezTo>
                  <a:cubicBezTo>
                    <a:pt x="-1523" y="76797"/>
                    <a:pt x="1219" y="65826"/>
                    <a:pt x="1219" y="52112"/>
                  </a:cubicBezTo>
                  <a:close/>
                  <a:moveTo>
                    <a:pt x="36874" y="71312"/>
                  </a:moveTo>
                  <a:cubicBezTo>
                    <a:pt x="47846" y="71312"/>
                    <a:pt x="58816" y="71312"/>
                    <a:pt x="69788" y="71312"/>
                  </a:cubicBezTo>
                  <a:cubicBezTo>
                    <a:pt x="69788" y="60340"/>
                    <a:pt x="69788" y="49369"/>
                    <a:pt x="69788" y="38399"/>
                  </a:cubicBezTo>
                  <a:cubicBezTo>
                    <a:pt x="58816" y="38399"/>
                    <a:pt x="47846" y="38399"/>
                    <a:pt x="36874" y="38399"/>
                  </a:cubicBezTo>
                  <a:cubicBezTo>
                    <a:pt x="36874" y="46626"/>
                    <a:pt x="36874" y="57598"/>
                    <a:pt x="36874" y="71312"/>
                  </a:cubicBezTo>
                  <a:close/>
                </a:path>
              </a:pathLst>
            </a:custGeom>
            <a:solidFill>
              <a:srgbClr val="000000"/>
            </a:solidFill>
            <a:ln w="27426" cap="flat">
              <a:noFill/>
              <a:prstDash val="solid"/>
              <a:miter/>
            </a:ln>
          </p:spPr>
          <p:txBody>
            <a:bodyPr rtlCol="0" anchor="ctr"/>
            <a:lstStyle/>
            <a:p>
              <a:endParaRPr lang="en-US"/>
            </a:p>
          </p:txBody>
        </p:sp>
        <p:sp>
          <p:nvSpPr>
            <p:cNvPr id="52" name="Freeform 970">
              <a:extLst>
                <a:ext uri="{FF2B5EF4-FFF2-40B4-BE49-F238E27FC236}">
                  <a16:creationId xmlns:a16="http://schemas.microsoft.com/office/drawing/2014/main" id="{BABE812E-B1FD-351C-B03E-1295CED02128}"/>
                </a:ext>
              </a:extLst>
            </p:cNvPr>
            <p:cNvSpPr/>
            <p:nvPr/>
          </p:nvSpPr>
          <p:spPr>
            <a:xfrm>
              <a:off x="9051205" y="6036301"/>
              <a:ext cx="104224" cy="104225"/>
            </a:xfrm>
            <a:custGeom>
              <a:avLst/>
              <a:gdLst>
                <a:gd name="connsiteX0" fmla="*/ 104225 w 104224"/>
                <a:gd name="connsiteY0" fmla="*/ 52112 h 104225"/>
                <a:gd name="connsiteX1" fmla="*/ 104225 w 104224"/>
                <a:gd name="connsiteY1" fmla="*/ 85026 h 104225"/>
                <a:gd name="connsiteX2" fmla="*/ 85025 w 104224"/>
                <a:gd name="connsiteY2" fmla="*/ 104225 h 104225"/>
                <a:gd name="connsiteX3" fmla="*/ 19200 w 104224"/>
                <a:gd name="connsiteY3" fmla="*/ 104225 h 104225"/>
                <a:gd name="connsiteX4" fmla="*/ 0 w 104224"/>
                <a:gd name="connsiteY4" fmla="*/ 85026 h 104225"/>
                <a:gd name="connsiteX5" fmla="*/ 0 w 104224"/>
                <a:gd name="connsiteY5" fmla="*/ 19200 h 104225"/>
                <a:gd name="connsiteX6" fmla="*/ 19200 w 104224"/>
                <a:gd name="connsiteY6" fmla="*/ 0 h 104225"/>
                <a:gd name="connsiteX7" fmla="*/ 85025 w 104224"/>
                <a:gd name="connsiteY7" fmla="*/ 0 h 104225"/>
                <a:gd name="connsiteX8" fmla="*/ 104225 w 104224"/>
                <a:gd name="connsiteY8" fmla="*/ 19200 h 104225"/>
                <a:gd name="connsiteX9" fmla="*/ 104225 w 104224"/>
                <a:gd name="connsiteY9" fmla="*/ 52112 h 104225"/>
                <a:gd name="connsiteX10" fmla="*/ 68569 w 104224"/>
                <a:gd name="connsiteY10" fmla="*/ 68569 h 104225"/>
                <a:gd name="connsiteX11" fmla="*/ 68569 w 104224"/>
                <a:gd name="connsiteY11" fmla="*/ 35656 h 104225"/>
                <a:gd name="connsiteX12" fmla="*/ 35656 w 104224"/>
                <a:gd name="connsiteY12" fmla="*/ 35656 h 104225"/>
                <a:gd name="connsiteX13" fmla="*/ 35656 w 104224"/>
                <a:gd name="connsiteY13" fmla="*/ 68569 h 104225"/>
                <a:gd name="connsiteX14" fmla="*/ 68569 w 104224"/>
                <a:gd name="connsiteY14" fmla="*/ 68569 h 10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4225">
                  <a:moveTo>
                    <a:pt x="104225" y="52112"/>
                  </a:moveTo>
                  <a:cubicBezTo>
                    <a:pt x="104225" y="63084"/>
                    <a:pt x="104225" y="74055"/>
                    <a:pt x="104225" y="85026"/>
                  </a:cubicBezTo>
                  <a:cubicBezTo>
                    <a:pt x="104225" y="98740"/>
                    <a:pt x="98739" y="104225"/>
                    <a:pt x="85025" y="104225"/>
                  </a:cubicBezTo>
                  <a:cubicBezTo>
                    <a:pt x="63083" y="104225"/>
                    <a:pt x="41142" y="104225"/>
                    <a:pt x="19200" y="104225"/>
                  </a:cubicBezTo>
                  <a:cubicBezTo>
                    <a:pt x="5486" y="104225"/>
                    <a:pt x="0" y="98740"/>
                    <a:pt x="0" y="85026"/>
                  </a:cubicBezTo>
                  <a:cubicBezTo>
                    <a:pt x="0" y="63084"/>
                    <a:pt x="0" y="41141"/>
                    <a:pt x="0" y="19200"/>
                  </a:cubicBezTo>
                  <a:cubicBezTo>
                    <a:pt x="0" y="5486"/>
                    <a:pt x="5486" y="0"/>
                    <a:pt x="19200" y="0"/>
                  </a:cubicBezTo>
                  <a:cubicBezTo>
                    <a:pt x="41142" y="0"/>
                    <a:pt x="63083" y="0"/>
                    <a:pt x="85025" y="0"/>
                  </a:cubicBezTo>
                  <a:cubicBezTo>
                    <a:pt x="98739" y="0"/>
                    <a:pt x="104225" y="5486"/>
                    <a:pt x="104225" y="19200"/>
                  </a:cubicBezTo>
                  <a:cubicBezTo>
                    <a:pt x="104225" y="30171"/>
                    <a:pt x="104225" y="41141"/>
                    <a:pt x="104225" y="52112"/>
                  </a:cubicBezTo>
                  <a:close/>
                  <a:moveTo>
                    <a:pt x="68569" y="68569"/>
                  </a:moveTo>
                  <a:cubicBezTo>
                    <a:pt x="68569" y="57598"/>
                    <a:pt x="68569" y="46627"/>
                    <a:pt x="68569" y="35656"/>
                  </a:cubicBezTo>
                  <a:cubicBezTo>
                    <a:pt x="57597" y="35656"/>
                    <a:pt x="46627" y="35656"/>
                    <a:pt x="35656" y="35656"/>
                  </a:cubicBezTo>
                  <a:cubicBezTo>
                    <a:pt x="35656" y="46627"/>
                    <a:pt x="35656" y="57598"/>
                    <a:pt x="35656" y="68569"/>
                  </a:cubicBezTo>
                  <a:cubicBezTo>
                    <a:pt x="46627" y="68569"/>
                    <a:pt x="57597" y="68569"/>
                    <a:pt x="68569" y="68569"/>
                  </a:cubicBezTo>
                  <a:close/>
                </a:path>
              </a:pathLst>
            </a:custGeom>
            <a:solidFill>
              <a:srgbClr val="000000"/>
            </a:solidFill>
            <a:ln w="27426" cap="flat">
              <a:noFill/>
              <a:prstDash val="solid"/>
              <a:miter/>
            </a:ln>
          </p:spPr>
          <p:txBody>
            <a:bodyPr rtlCol="0" anchor="ctr"/>
            <a:lstStyle/>
            <a:p>
              <a:endParaRPr lang="en-US"/>
            </a:p>
          </p:txBody>
        </p:sp>
        <p:sp>
          <p:nvSpPr>
            <p:cNvPr id="53" name="Freeform 971">
              <a:extLst>
                <a:ext uri="{FF2B5EF4-FFF2-40B4-BE49-F238E27FC236}">
                  <a16:creationId xmlns:a16="http://schemas.microsoft.com/office/drawing/2014/main" id="{8E990EDB-C927-D53A-6041-F51D4D7F9E54}"/>
                </a:ext>
              </a:extLst>
            </p:cNvPr>
            <p:cNvSpPr/>
            <p:nvPr/>
          </p:nvSpPr>
          <p:spPr>
            <a:xfrm>
              <a:off x="8892125" y="6036301"/>
              <a:ext cx="104224" cy="104225"/>
            </a:xfrm>
            <a:custGeom>
              <a:avLst/>
              <a:gdLst>
                <a:gd name="connsiteX0" fmla="*/ 0 w 104224"/>
                <a:gd name="connsiteY0" fmla="*/ 52112 h 104225"/>
                <a:gd name="connsiteX1" fmla="*/ 0 w 104224"/>
                <a:gd name="connsiteY1" fmla="*/ 19200 h 104225"/>
                <a:gd name="connsiteX2" fmla="*/ 19200 w 104224"/>
                <a:gd name="connsiteY2" fmla="*/ 0 h 104225"/>
                <a:gd name="connsiteX3" fmla="*/ 85025 w 104224"/>
                <a:gd name="connsiteY3" fmla="*/ 0 h 104225"/>
                <a:gd name="connsiteX4" fmla="*/ 104225 w 104224"/>
                <a:gd name="connsiteY4" fmla="*/ 19200 h 104225"/>
                <a:gd name="connsiteX5" fmla="*/ 104225 w 104224"/>
                <a:gd name="connsiteY5" fmla="*/ 85026 h 104225"/>
                <a:gd name="connsiteX6" fmla="*/ 85025 w 104224"/>
                <a:gd name="connsiteY6" fmla="*/ 104225 h 104225"/>
                <a:gd name="connsiteX7" fmla="*/ 19200 w 104224"/>
                <a:gd name="connsiteY7" fmla="*/ 104225 h 104225"/>
                <a:gd name="connsiteX8" fmla="*/ 0 w 104224"/>
                <a:gd name="connsiteY8" fmla="*/ 85026 h 104225"/>
                <a:gd name="connsiteX9" fmla="*/ 0 w 104224"/>
                <a:gd name="connsiteY9" fmla="*/ 52112 h 104225"/>
                <a:gd name="connsiteX10" fmla="*/ 68569 w 104224"/>
                <a:gd name="connsiteY10" fmla="*/ 68569 h 104225"/>
                <a:gd name="connsiteX11" fmla="*/ 68569 w 104224"/>
                <a:gd name="connsiteY11" fmla="*/ 35656 h 104225"/>
                <a:gd name="connsiteX12" fmla="*/ 35656 w 104224"/>
                <a:gd name="connsiteY12" fmla="*/ 35656 h 104225"/>
                <a:gd name="connsiteX13" fmla="*/ 35656 w 104224"/>
                <a:gd name="connsiteY13" fmla="*/ 68569 h 104225"/>
                <a:gd name="connsiteX14" fmla="*/ 68569 w 104224"/>
                <a:gd name="connsiteY14" fmla="*/ 68569 h 10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4225">
                  <a:moveTo>
                    <a:pt x="0" y="52112"/>
                  </a:moveTo>
                  <a:cubicBezTo>
                    <a:pt x="0" y="41141"/>
                    <a:pt x="0" y="30171"/>
                    <a:pt x="0" y="19200"/>
                  </a:cubicBezTo>
                  <a:cubicBezTo>
                    <a:pt x="0" y="5486"/>
                    <a:pt x="5486" y="0"/>
                    <a:pt x="19200" y="0"/>
                  </a:cubicBezTo>
                  <a:cubicBezTo>
                    <a:pt x="41142" y="0"/>
                    <a:pt x="63083" y="0"/>
                    <a:pt x="85025" y="0"/>
                  </a:cubicBezTo>
                  <a:cubicBezTo>
                    <a:pt x="95997" y="0"/>
                    <a:pt x="104225" y="5486"/>
                    <a:pt x="104225" y="19200"/>
                  </a:cubicBezTo>
                  <a:cubicBezTo>
                    <a:pt x="104225" y="41141"/>
                    <a:pt x="104225" y="63084"/>
                    <a:pt x="104225" y="85026"/>
                  </a:cubicBezTo>
                  <a:cubicBezTo>
                    <a:pt x="104225" y="98740"/>
                    <a:pt x="98739" y="104225"/>
                    <a:pt x="85025" y="104225"/>
                  </a:cubicBezTo>
                  <a:cubicBezTo>
                    <a:pt x="63083" y="104225"/>
                    <a:pt x="41142" y="104225"/>
                    <a:pt x="19200" y="104225"/>
                  </a:cubicBezTo>
                  <a:cubicBezTo>
                    <a:pt x="5486" y="104225"/>
                    <a:pt x="0" y="98740"/>
                    <a:pt x="0" y="85026"/>
                  </a:cubicBezTo>
                  <a:cubicBezTo>
                    <a:pt x="0" y="74055"/>
                    <a:pt x="0" y="63084"/>
                    <a:pt x="0" y="52112"/>
                  </a:cubicBezTo>
                  <a:close/>
                  <a:moveTo>
                    <a:pt x="68569" y="68569"/>
                  </a:moveTo>
                  <a:cubicBezTo>
                    <a:pt x="68569" y="57598"/>
                    <a:pt x="68569" y="46627"/>
                    <a:pt x="68569" y="35656"/>
                  </a:cubicBezTo>
                  <a:cubicBezTo>
                    <a:pt x="57597" y="35656"/>
                    <a:pt x="46627" y="35656"/>
                    <a:pt x="35656" y="35656"/>
                  </a:cubicBezTo>
                  <a:cubicBezTo>
                    <a:pt x="35656" y="46627"/>
                    <a:pt x="35656" y="57598"/>
                    <a:pt x="35656" y="68569"/>
                  </a:cubicBezTo>
                  <a:cubicBezTo>
                    <a:pt x="46627" y="68569"/>
                    <a:pt x="57597" y="68569"/>
                    <a:pt x="68569" y="68569"/>
                  </a:cubicBezTo>
                  <a:close/>
                </a:path>
              </a:pathLst>
            </a:custGeom>
            <a:solidFill>
              <a:srgbClr val="000000"/>
            </a:solidFill>
            <a:ln w="27426" cap="flat">
              <a:noFill/>
              <a:prstDash val="solid"/>
              <a:miter/>
            </a:ln>
          </p:spPr>
          <p:txBody>
            <a:bodyPr rtlCol="0" anchor="ctr"/>
            <a:lstStyle/>
            <a:p>
              <a:endParaRPr lang="en-US"/>
            </a:p>
          </p:txBody>
        </p:sp>
        <p:sp>
          <p:nvSpPr>
            <p:cNvPr id="54" name="Freeform 972">
              <a:extLst>
                <a:ext uri="{FF2B5EF4-FFF2-40B4-BE49-F238E27FC236}">
                  <a16:creationId xmlns:a16="http://schemas.microsoft.com/office/drawing/2014/main" id="{4E037629-2D01-3386-64C1-0C9CAD85B03D}"/>
                </a:ext>
              </a:extLst>
            </p:cNvPr>
            <p:cNvSpPr/>
            <p:nvPr/>
          </p:nvSpPr>
          <p:spPr>
            <a:xfrm>
              <a:off x="8735787" y="6033558"/>
              <a:ext cx="106968" cy="106968"/>
            </a:xfrm>
            <a:custGeom>
              <a:avLst/>
              <a:gdLst>
                <a:gd name="connsiteX0" fmla="*/ 104225 w 106968"/>
                <a:gd name="connsiteY0" fmla="*/ 54855 h 106968"/>
                <a:gd name="connsiteX1" fmla="*/ 104225 w 106968"/>
                <a:gd name="connsiteY1" fmla="*/ 87769 h 106968"/>
                <a:gd name="connsiteX2" fmla="*/ 85025 w 106968"/>
                <a:gd name="connsiteY2" fmla="*/ 106968 h 106968"/>
                <a:gd name="connsiteX3" fmla="*/ 16456 w 106968"/>
                <a:gd name="connsiteY3" fmla="*/ 106968 h 106968"/>
                <a:gd name="connsiteX4" fmla="*/ 0 w 106968"/>
                <a:gd name="connsiteY4" fmla="*/ 87769 h 106968"/>
                <a:gd name="connsiteX5" fmla="*/ 0 w 106968"/>
                <a:gd name="connsiteY5" fmla="*/ 19200 h 106968"/>
                <a:gd name="connsiteX6" fmla="*/ 19200 w 106968"/>
                <a:gd name="connsiteY6" fmla="*/ 0 h 106968"/>
                <a:gd name="connsiteX7" fmla="*/ 87769 w 106968"/>
                <a:gd name="connsiteY7" fmla="*/ 0 h 106968"/>
                <a:gd name="connsiteX8" fmla="*/ 106969 w 106968"/>
                <a:gd name="connsiteY8" fmla="*/ 19200 h 106968"/>
                <a:gd name="connsiteX9" fmla="*/ 104225 w 106968"/>
                <a:gd name="connsiteY9" fmla="*/ 54855 h 106968"/>
                <a:gd name="connsiteX10" fmla="*/ 35656 w 106968"/>
                <a:gd name="connsiteY10" fmla="*/ 71312 h 106968"/>
                <a:gd name="connsiteX11" fmla="*/ 68569 w 106968"/>
                <a:gd name="connsiteY11" fmla="*/ 71312 h 106968"/>
                <a:gd name="connsiteX12" fmla="*/ 68569 w 106968"/>
                <a:gd name="connsiteY12" fmla="*/ 38399 h 106968"/>
                <a:gd name="connsiteX13" fmla="*/ 35656 w 106968"/>
                <a:gd name="connsiteY13" fmla="*/ 38399 h 106968"/>
                <a:gd name="connsiteX14" fmla="*/ 35656 w 106968"/>
                <a:gd name="connsiteY14" fmla="*/ 71312 h 10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8" h="106968">
                  <a:moveTo>
                    <a:pt x="104225" y="54855"/>
                  </a:moveTo>
                  <a:cubicBezTo>
                    <a:pt x="104225" y="65827"/>
                    <a:pt x="104225" y="76798"/>
                    <a:pt x="104225" y="87769"/>
                  </a:cubicBezTo>
                  <a:cubicBezTo>
                    <a:pt x="104225" y="98740"/>
                    <a:pt x="98739" y="106968"/>
                    <a:pt x="85025" y="106968"/>
                  </a:cubicBezTo>
                  <a:cubicBezTo>
                    <a:pt x="63083" y="106968"/>
                    <a:pt x="38399" y="106968"/>
                    <a:pt x="16456" y="106968"/>
                  </a:cubicBezTo>
                  <a:cubicBezTo>
                    <a:pt x="5486" y="106968"/>
                    <a:pt x="0" y="98740"/>
                    <a:pt x="0" y="87769"/>
                  </a:cubicBezTo>
                  <a:cubicBezTo>
                    <a:pt x="0" y="65827"/>
                    <a:pt x="0" y="41141"/>
                    <a:pt x="0" y="19200"/>
                  </a:cubicBezTo>
                  <a:cubicBezTo>
                    <a:pt x="0" y="8229"/>
                    <a:pt x="8228" y="0"/>
                    <a:pt x="19200" y="0"/>
                  </a:cubicBezTo>
                  <a:cubicBezTo>
                    <a:pt x="41142" y="0"/>
                    <a:pt x="63083" y="0"/>
                    <a:pt x="87769" y="0"/>
                  </a:cubicBezTo>
                  <a:cubicBezTo>
                    <a:pt x="98739" y="0"/>
                    <a:pt x="106969" y="8229"/>
                    <a:pt x="106969" y="19200"/>
                  </a:cubicBezTo>
                  <a:cubicBezTo>
                    <a:pt x="104225" y="32913"/>
                    <a:pt x="104225" y="43884"/>
                    <a:pt x="104225" y="54855"/>
                  </a:cubicBezTo>
                  <a:close/>
                  <a:moveTo>
                    <a:pt x="35656" y="71312"/>
                  </a:moveTo>
                  <a:cubicBezTo>
                    <a:pt x="46627" y="71312"/>
                    <a:pt x="57597" y="71312"/>
                    <a:pt x="68569" y="71312"/>
                  </a:cubicBezTo>
                  <a:cubicBezTo>
                    <a:pt x="68569" y="60341"/>
                    <a:pt x="68569" y="49370"/>
                    <a:pt x="68569" y="38399"/>
                  </a:cubicBezTo>
                  <a:cubicBezTo>
                    <a:pt x="57597" y="38399"/>
                    <a:pt x="46627" y="38399"/>
                    <a:pt x="35656" y="38399"/>
                  </a:cubicBezTo>
                  <a:cubicBezTo>
                    <a:pt x="35656" y="49370"/>
                    <a:pt x="35656" y="60341"/>
                    <a:pt x="35656" y="71312"/>
                  </a:cubicBezTo>
                  <a:close/>
                </a:path>
              </a:pathLst>
            </a:custGeom>
            <a:solidFill>
              <a:srgbClr val="000000"/>
            </a:solidFill>
            <a:ln w="27426" cap="flat">
              <a:noFill/>
              <a:prstDash val="solid"/>
              <a:miter/>
            </a:ln>
          </p:spPr>
          <p:txBody>
            <a:bodyPr rtlCol="0" anchor="ctr"/>
            <a:lstStyle/>
            <a:p>
              <a:endParaRPr lang="en-US"/>
            </a:p>
          </p:txBody>
        </p:sp>
        <p:sp>
          <p:nvSpPr>
            <p:cNvPr id="55" name="Freeform 973">
              <a:extLst>
                <a:ext uri="{FF2B5EF4-FFF2-40B4-BE49-F238E27FC236}">
                  <a16:creationId xmlns:a16="http://schemas.microsoft.com/office/drawing/2014/main" id="{DC9D38D6-0D7D-991E-C2ED-53EE1136D61E}"/>
                </a:ext>
              </a:extLst>
            </p:cNvPr>
            <p:cNvSpPr/>
            <p:nvPr/>
          </p:nvSpPr>
          <p:spPr>
            <a:xfrm>
              <a:off x="8752243" y="5383524"/>
              <a:ext cx="386731" cy="318160"/>
            </a:xfrm>
            <a:custGeom>
              <a:avLst/>
              <a:gdLst>
                <a:gd name="connsiteX0" fmla="*/ 191994 w 386731"/>
                <a:gd name="connsiteY0" fmla="*/ 2743 h 318160"/>
                <a:gd name="connsiteX1" fmla="*/ 329132 w 386731"/>
                <a:gd name="connsiteY1" fmla="*/ 2743 h 318160"/>
                <a:gd name="connsiteX2" fmla="*/ 386731 w 386731"/>
                <a:gd name="connsiteY2" fmla="*/ 60341 h 318160"/>
                <a:gd name="connsiteX3" fmla="*/ 386731 w 386731"/>
                <a:gd name="connsiteY3" fmla="*/ 260562 h 318160"/>
                <a:gd name="connsiteX4" fmla="*/ 329132 w 386731"/>
                <a:gd name="connsiteY4" fmla="*/ 318161 h 318160"/>
                <a:gd name="connsiteX5" fmla="*/ 57599 w 386731"/>
                <a:gd name="connsiteY5" fmla="*/ 318161 h 318160"/>
                <a:gd name="connsiteX6" fmla="*/ 0 w 386731"/>
                <a:gd name="connsiteY6" fmla="*/ 260562 h 318160"/>
                <a:gd name="connsiteX7" fmla="*/ 0 w 386731"/>
                <a:gd name="connsiteY7" fmla="*/ 60341 h 318160"/>
                <a:gd name="connsiteX8" fmla="*/ 60341 w 386731"/>
                <a:gd name="connsiteY8" fmla="*/ 0 h 318160"/>
                <a:gd name="connsiteX9" fmla="*/ 191994 w 386731"/>
                <a:gd name="connsiteY9" fmla="*/ 2743 h 318160"/>
                <a:gd name="connsiteX10" fmla="*/ 191994 w 386731"/>
                <a:gd name="connsiteY10" fmla="*/ 285247 h 318160"/>
                <a:gd name="connsiteX11" fmla="*/ 329132 w 386731"/>
                <a:gd name="connsiteY11" fmla="*/ 285247 h 318160"/>
                <a:gd name="connsiteX12" fmla="*/ 351076 w 386731"/>
                <a:gd name="connsiteY12" fmla="*/ 263305 h 318160"/>
                <a:gd name="connsiteX13" fmla="*/ 351076 w 386731"/>
                <a:gd name="connsiteY13" fmla="*/ 63083 h 318160"/>
                <a:gd name="connsiteX14" fmla="*/ 329132 w 386731"/>
                <a:gd name="connsiteY14" fmla="*/ 41141 h 318160"/>
                <a:gd name="connsiteX15" fmla="*/ 57599 w 386731"/>
                <a:gd name="connsiteY15" fmla="*/ 41141 h 318160"/>
                <a:gd name="connsiteX16" fmla="*/ 35657 w 386731"/>
                <a:gd name="connsiteY16" fmla="*/ 63083 h 318160"/>
                <a:gd name="connsiteX17" fmla="*/ 35657 w 386731"/>
                <a:gd name="connsiteY17" fmla="*/ 263305 h 318160"/>
                <a:gd name="connsiteX18" fmla="*/ 57599 w 386731"/>
                <a:gd name="connsiteY18" fmla="*/ 285247 h 318160"/>
                <a:gd name="connsiteX19" fmla="*/ 191994 w 386731"/>
                <a:gd name="connsiteY19" fmla="*/ 285247 h 31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6731" h="318160">
                  <a:moveTo>
                    <a:pt x="191994" y="2743"/>
                  </a:moveTo>
                  <a:cubicBezTo>
                    <a:pt x="238621" y="2743"/>
                    <a:pt x="282506" y="2743"/>
                    <a:pt x="329132" y="2743"/>
                  </a:cubicBezTo>
                  <a:cubicBezTo>
                    <a:pt x="364789" y="2743"/>
                    <a:pt x="386731" y="24685"/>
                    <a:pt x="386731" y="60341"/>
                  </a:cubicBezTo>
                  <a:cubicBezTo>
                    <a:pt x="386731" y="126167"/>
                    <a:pt x="386731" y="194736"/>
                    <a:pt x="386731" y="260562"/>
                  </a:cubicBezTo>
                  <a:cubicBezTo>
                    <a:pt x="386731" y="296218"/>
                    <a:pt x="364789" y="318161"/>
                    <a:pt x="329132" y="318161"/>
                  </a:cubicBezTo>
                  <a:cubicBezTo>
                    <a:pt x="238621" y="318161"/>
                    <a:pt x="148110" y="318161"/>
                    <a:pt x="57599" y="318161"/>
                  </a:cubicBezTo>
                  <a:cubicBezTo>
                    <a:pt x="21943" y="318161"/>
                    <a:pt x="0" y="296218"/>
                    <a:pt x="0" y="260562"/>
                  </a:cubicBezTo>
                  <a:cubicBezTo>
                    <a:pt x="0" y="194736"/>
                    <a:pt x="0" y="128909"/>
                    <a:pt x="0" y="60341"/>
                  </a:cubicBezTo>
                  <a:cubicBezTo>
                    <a:pt x="0" y="21942"/>
                    <a:pt x="19200" y="0"/>
                    <a:pt x="60341" y="0"/>
                  </a:cubicBezTo>
                  <a:cubicBezTo>
                    <a:pt x="104227" y="2743"/>
                    <a:pt x="148110" y="2743"/>
                    <a:pt x="191994" y="2743"/>
                  </a:cubicBezTo>
                  <a:close/>
                  <a:moveTo>
                    <a:pt x="191994" y="285247"/>
                  </a:moveTo>
                  <a:cubicBezTo>
                    <a:pt x="238621" y="285247"/>
                    <a:pt x="282506" y="285247"/>
                    <a:pt x="329132" y="285247"/>
                  </a:cubicBezTo>
                  <a:cubicBezTo>
                    <a:pt x="345590" y="285247"/>
                    <a:pt x="351076" y="279761"/>
                    <a:pt x="351076" y="263305"/>
                  </a:cubicBezTo>
                  <a:cubicBezTo>
                    <a:pt x="351076" y="197478"/>
                    <a:pt x="351076" y="128909"/>
                    <a:pt x="351076" y="63083"/>
                  </a:cubicBezTo>
                  <a:cubicBezTo>
                    <a:pt x="351076" y="46627"/>
                    <a:pt x="345590" y="41141"/>
                    <a:pt x="329132" y="41141"/>
                  </a:cubicBezTo>
                  <a:cubicBezTo>
                    <a:pt x="238621" y="41141"/>
                    <a:pt x="148110" y="41141"/>
                    <a:pt x="57599" y="41141"/>
                  </a:cubicBezTo>
                  <a:cubicBezTo>
                    <a:pt x="41142" y="41141"/>
                    <a:pt x="35657" y="46627"/>
                    <a:pt x="35657" y="63083"/>
                  </a:cubicBezTo>
                  <a:cubicBezTo>
                    <a:pt x="35657" y="128909"/>
                    <a:pt x="35657" y="194736"/>
                    <a:pt x="35657" y="263305"/>
                  </a:cubicBezTo>
                  <a:cubicBezTo>
                    <a:pt x="35657" y="279761"/>
                    <a:pt x="41142" y="285247"/>
                    <a:pt x="57599" y="285247"/>
                  </a:cubicBezTo>
                  <a:cubicBezTo>
                    <a:pt x="101483" y="285247"/>
                    <a:pt x="148110" y="285247"/>
                    <a:pt x="191994" y="285247"/>
                  </a:cubicBezTo>
                  <a:close/>
                </a:path>
              </a:pathLst>
            </a:custGeom>
            <a:solidFill>
              <a:srgbClr val="000000"/>
            </a:solidFill>
            <a:ln w="27426" cap="flat">
              <a:noFill/>
              <a:prstDash val="solid"/>
              <a:miter/>
            </a:ln>
          </p:spPr>
          <p:txBody>
            <a:bodyPr rtlCol="0" anchor="ctr"/>
            <a:lstStyle/>
            <a:p>
              <a:endParaRPr lang="en-US"/>
            </a:p>
          </p:txBody>
        </p:sp>
        <p:grpSp>
          <p:nvGrpSpPr>
            <p:cNvPr id="56" name="Graphic 3">
              <a:extLst>
                <a:ext uri="{FF2B5EF4-FFF2-40B4-BE49-F238E27FC236}">
                  <a16:creationId xmlns:a16="http://schemas.microsoft.com/office/drawing/2014/main" id="{A7576295-81AD-591B-1593-473A8D02D0A1}"/>
                </a:ext>
              </a:extLst>
            </p:cNvPr>
            <p:cNvGrpSpPr/>
            <p:nvPr/>
          </p:nvGrpSpPr>
          <p:grpSpPr>
            <a:xfrm>
              <a:off x="8815328" y="5441122"/>
              <a:ext cx="263304" cy="191993"/>
              <a:chOff x="8815328" y="5441122"/>
              <a:chExt cx="263304" cy="191993"/>
            </a:xfrm>
            <a:solidFill>
              <a:srgbClr val="00BADE"/>
            </a:solidFill>
          </p:grpSpPr>
          <p:sp>
            <p:nvSpPr>
              <p:cNvPr id="57" name="Freeform 975">
                <a:extLst>
                  <a:ext uri="{FF2B5EF4-FFF2-40B4-BE49-F238E27FC236}">
                    <a16:creationId xmlns:a16="http://schemas.microsoft.com/office/drawing/2014/main" id="{1BD0041E-2FE6-576B-5AB1-3FC6D6ECAF8E}"/>
                  </a:ext>
                </a:extLst>
              </p:cNvPr>
              <p:cNvSpPr/>
              <p:nvPr/>
            </p:nvSpPr>
            <p:spPr>
              <a:xfrm>
                <a:off x="8815328" y="5441122"/>
                <a:ext cx="263304" cy="101482"/>
              </a:xfrm>
              <a:custGeom>
                <a:avLst/>
                <a:gdLst>
                  <a:gd name="connsiteX0" fmla="*/ 244105 w 263304"/>
                  <a:gd name="connsiteY0" fmla="*/ 0 h 101482"/>
                  <a:gd name="connsiteX1" fmla="*/ 263305 w 263304"/>
                  <a:gd name="connsiteY1" fmla="*/ 30170 h 101482"/>
                  <a:gd name="connsiteX2" fmla="*/ 252333 w 263304"/>
                  <a:gd name="connsiteY2" fmla="*/ 38399 h 101482"/>
                  <a:gd name="connsiteX3" fmla="*/ 181022 w 263304"/>
                  <a:gd name="connsiteY3" fmla="*/ 82283 h 101482"/>
                  <a:gd name="connsiteX4" fmla="*/ 153594 w 263304"/>
                  <a:gd name="connsiteY4" fmla="*/ 82283 h 101482"/>
                  <a:gd name="connsiteX5" fmla="*/ 106967 w 263304"/>
                  <a:gd name="connsiteY5" fmla="*/ 57598 h 101482"/>
                  <a:gd name="connsiteX6" fmla="*/ 90511 w 263304"/>
                  <a:gd name="connsiteY6" fmla="*/ 57598 h 101482"/>
                  <a:gd name="connsiteX7" fmla="*/ 19198 w 263304"/>
                  <a:gd name="connsiteY7" fmla="*/ 101482 h 101482"/>
                  <a:gd name="connsiteX8" fmla="*/ 0 w 263304"/>
                  <a:gd name="connsiteY8" fmla="*/ 71312 h 101482"/>
                  <a:gd name="connsiteX9" fmla="*/ 60340 w 263304"/>
                  <a:gd name="connsiteY9" fmla="*/ 35656 h 101482"/>
                  <a:gd name="connsiteX10" fmla="*/ 131653 w 263304"/>
                  <a:gd name="connsiteY10" fmla="*/ 32913 h 101482"/>
                  <a:gd name="connsiteX11" fmla="*/ 164566 w 263304"/>
                  <a:gd name="connsiteY11" fmla="*/ 46627 h 101482"/>
                  <a:gd name="connsiteX12" fmla="*/ 197478 w 263304"/>
                  <a:gd name="connsiteY12" fmla="*/ 30170 h 101482"/>
                  <a:gd name="connsiteX13" fmla="*/ 244105 w 263304"/>
                  <a:gd name="connsiteY13"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3304" h="101482">
                    <a:moveTo>
                      <a:pt x="244105" y="0"/>
                    </a:moveTo>
                    <a:cubicBezTo>
                      <a:pt x="249591" y="10971"/>
                      <a:pt x="255077" y="19199"/>
                      <a:pt x="263305" y="30170"/>
                    </a:cubicBezTo>
                    <a:cubicBezTo>
                      <a:pt x="260563" y="32913"/>
                      <a:pt x="255077" y="35656"/>
                      <a:pt x="252333" y="38399"/>
                    </a:cubicBezTo>
                    <a:cubicBezTo>
                      <a:pt x="227649" y="52113"/>
                      <a:pt x="205708" y="65827"/>
                      <a:pt x="181022" y="82283"/>
                    </a:cubicBezTo>
                    <a:cubicBezTo>
                      <a:pt x="172794" y="87768"/>
                      <a:pt x="164566" y="87768"/>
                      <a:pt x="153594" y="82283"/>
                    </a:cubicBezTo>
                    <a:cubicBezTo>
                      <a:pt x="137138" y="74054"/>
                      <a:pt x="120681" y="65827"/>
                      <a:pt x="106967" y="57598"/>
                    </a:cubicBezTo>
                    <a:cubicBezTo>
                      <a:pt x="101481" y="54856"/>
                      <a:pt x="95997" y="54856"/>
                      <a:pt x="90511" y="57598"/>
                    </a:cubicBezTo>
                    <a:cubicBezTo>
                      <a:pt x="68569" y="71312"/>
                      <a:pt x="43884" y="85025"/>
                      <a:pt x="19198" y="101482"/>
                    </a:cubicBezTo>
                    <a:cubicBezTo>
                      <a:pt x="13714" y="90511"/>
                      <a:pt x="8228" y="82283"/>
                      <a:pt x="0" y="71312"/>
                    </a:cubicBezTo>
                    <a:cubicBezTo>
                      <a:pt x="19198" y="57598"/>
                      <a:pt x="41142" y="46627"/>
                      <a:pt x="60340" y="35656"/>
                    </a:cubicBezTo>
                    <a:cubicBezTo>
                      <a:pt x="101481" y="10971"/>
                      <a:pt x="87767" y="10971"/>
                      <a:pt x="131653" y="32913"/>
                    </a:cubicBezTo>
                    <a:cubicBezTo>
                      <a:pt x="142623" y="38399"/>
                      <a:pt x="153594" y="49370"/>
                      <a:pt x="164566" y="46627"/>
                    </a:cubicBezTo>
                    <a:cubicBezTo>
                      <a:pt x="175536" y="46627"/>
                      <a:pt x="186508" y="35656"/>
                      <a:pt x="197478" y="30170"/>
                    </a:cubicBezTo>
                    <a:cubicBezTo>
                      <a:pt x="211192" y="19199"/>
                      <a:pt x="227649" y="10971"/>
                      <a:pt x="244105" y="0"/>
                    </a:cubicBezTo>
                    <a:close/>
                  </a:path>
                </a:pathLst>
              </a:custGeom>
              <a:solidFill>
                <a:srgbClr val="63A043"/>
              </a:solidFill>
              <a:ln w="27426" cap="flat">
                <a:noFill/>
                <a:prstDash val="solid"/>
                <a:miter/>
              </a:ln>
            </p:spPr>
            <p:txBody>
              <a:bodyPr rtlCol="0" anchor="ctr"/>
              <a:lstStyle/>
              <a:p>
                <a:endParaRPr lang="en-US"/>
              </a:p>
            </p:txBody>
          </p:sp>
          <p:sp>
            <p:nvSpPr>
              <p:cNvPr id="58" name="Freeform 976">
                <a:extLst>
                  <a:ext uri="{FF2B5EF4-FFF2-40B4-BE49-F238E27FC236}">
                    <a16:creationId xmlns:a16="http://schemas.microsoft.com/office/drawing/2014/main" id="{CEAD6283-E5F7-D10F-5F53-46425377D7FF}"/>
                  </a:ext>
                </a:extLst>
              </p:cNvPr>
              <p:cNvSpPr/>
              <p:nvPr/>
            </p:nvSpPr>
            <p:spPr>
              <a:xfrm>
                <a:off x="9032005" y="5528890"/>
                <a:ext cx="32913" cy="104225"/>
              </a:xfrm>
              <a:custGeom>
                <a:avLst/>
                <a:gdLst>
                  <a:gd name="connsiteX0" fmla="*/ 0 w 32913"/>
                  <a:gd name="connsiteY0" fmla="*/ 0 h 104225"/>
                  <a:gd name="connsiteX1" fmla="*/ 32914 w 32913"/>
                  <a:gd name="connsiteY1" fmla="*/ 0 h 104225"/>
                  <a:gd name="connsiteX2" fmla="*/ 32914 w 32913"/>
                  <a:gd name="connsiteY2" fmla="*/ 104225 h 104225"/>
                  <a:gd name="connsiteX3" fmla="*/ 0 w 32913"/>
                  <a:gd name="connsiteY3" fmla="*/ 104225 h 104225"/>
                  <a:gd name="connsiteX4" fmla="*/ 0 w 32913"/>
                  <a:gd name="connsiteY4" fmla="*/ 0 h 104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104225">
                    <a:moveTo>
                      <a:pt x="0" y="0"/>
                    </a:moveTo>
                    <a:cubicBezTo>
                      <a:pt x="10972" y="0"/>
                      <a:pt x="21942" y="0"/>
                      <a:pt x="32914" y="0"/>
                    </a:cubicBezTo>
                    <a:cubicBezTo>
                      <a:pt x="32914" y="35656"/>
                      <a:pt x="32914" y="68569"/>
                      <a:pt x="32914" y="104225"/>
                    </a:cubicBezTo>
                    <a:cubicBezTo>
                      <a:pt x="21942" y="104225"/>
                      <a:pt x="10972" y="104225"/>
                      <a:pt x="0" y="104225"/>
                    </a:cubicBezTo>
                    <a:cubicBezTo>
                      <a:pt x="0" y="68569"/>
                      <a:pt x="0" y="32913"/>
                      <a:pt x="0" y="0"/>
                    </a:cubicBezTo>
                    <a:close/>
                  </a:path>
                </a:pathLst>
              </a:custGeom>
              <a:solidFill>
                <a:srgbClr val="63A043"/>
              </a:solidFill>
              <a:ln w="27426" cap="flat">
                <a:noFill/>
                <a:prstDash val="solid"/>
                <a:miter/>
              </a:ln>
            </p:spPr>
            <p:txBody>
              <a:bodyPr rtlCol="0" anchor="ctr"/>
              <a:lstStyle/>
              <a:p>
                <a:endParaRPr lang="en-US"/>
              </a:p>
            </p:txBody>
          </p:sp>
          <p:sp>
            <p:nvSpPr>
              <p:cNvPr id="59" name="Freeform 977">
                <a:extLst>
                  <a:ext uri="{FF2B5EF4-FFF2-40B4-BE49-F238E27FC236}">
                    <a16:creationId xmlns:a16="http://schemas.microsoft.com/office/drawing/2014/main" id="{029BC9B1-6507-0C06-6ABD-8B18DFF426B0}"/>
                  </a:ext>
                </a:extLst>
              </p:cNvPr>
              <p:cNvSpPr/>
              <p:nvPr/>
            </p:nvSpPr>
            <p:spPr>
              <a:xfrm>
                <a:off x="8894867" y="5545347"/>
                <a:ext cx="32913" cy="85025"/>
              </a:xfrm>
              <a:custGeom>
                <a:avLst/>
                <a:gdLst>
                  <a:gd name="connsiteX0" fmla="*/ 32914 w 32913"/>
                  <a:gd name="connsiteY0" fmla="*/ 0 h 85025"/>
                  <a:gd name="connsiteX1" fmla="*/ 32914 w 32913"/>
                  <a:gd name="connsiteY1" fmla="*/ 85026 h 85025"/>
                  <a:gd name="connsiteX2" fmla="*/ 0 w 32913"/>
                  <a:gd name="connsiteY2" fmla="*/ 85026 h 85025"/>
                  <a:gd name="connsiteX3" fmla="*/ 0 w 32913"/>
                  <a:gd name="connsiteY3" fmla="*/ 0 h 85025"/>
                  <a:gd name="connsiteX4" fmla="*/ 32914 w 32913"/>
                  <a:gd name="connsiteY4" fmla="*/ 0 h 8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85025">
                    <a:moveTo>
                      <a:pt x="32914" y="0"/>
                    </a:moveTo>
                    <a:cubicBezTo>
                      <a:pt x="32914" y="30171"/>
                      <a:pt x="32914" y="57598"/>
                      <a:pt x="32914" y="85026"/>
                    </a:cubicBezTo>
                    <a:cubicBezTo>
                      <a:pt x="21942" y="85026"/>
                      <a:pt x="10972" y="85026"/>
                      <a:pt x="0" y="85026"/>
                    </a:cubicBezTo>
                    <a:cubicBezTo>
                      <a:pt x="0" y="57598"/>
                      <a:pt x="0" y="27428"/>
                      <a:pt x="0" y="0"/>
                    </a:cubicBezTo>
                    <a:cubicBezTo>
                      <a:pt x="8228" y="0"/>
                      <a:pt x="21942" y="0"/>
                      <a:pt x="32914" y="0"/>
                    </a:cubicBezTo>
                    <a:close/>
                  </a:path>
                </a:pathLst>
              </a:custGeom>
              <a:solidFill>
                <a:srgbClr val="63A043"/>
              </a:solidFill>
              <a:ln w="27426" cap="flat">
                <a:noFill/>
                <a:prstDash val="solid"/>
                <a:miter/>
              </a:ln>
            </p:spPr>
            <p:txBody>
              <a:bodyPr rtlCol="0" anchor="ctr"/>
              <a:lstStyle/>
              <a:p>
                <a:endParaRPr lang="en-US"/>
              </a:p>
            </p:txBody>
          </p:sp>
          <p:sp>
            <p:nvSpPr>
              <p:cNvPr id="60" name="Freeform 978">
                <a:extLst>
                  <a:ext uri="{FF2B5EF4-FFF2-40B4-BE49-F238E27FC236}">
                    <a16:creationId xmlns:a16="http://schemas.microsoft.com/office/drawing/2014/main" id="{B143939B-3EF3-0846-306C-BBA7D5192EB7}"/>
                  </a:ext>
                </a:extLst>
              </p:cNvPr>
              <p:cNvSpPr/>
              <p:nvPr/>
            </p:nvSpPr>
            <p:spPr>
              <a:xfrm>
                <a:off x="8963436" y="5564546"/>
                <a:ext cx="32913" cy="68569"/>
              </a:xfrm>
              <a:custGeom>
                <a:avLst/>
                <a:gdLst>
                  <a:gd name="connsiteX0" fmla="*/ 32914 w 32913"/>
                  <a:gd name="connsiteY0" fmla="*/ 68569 h 68569"/>
                  <a:gd name="connsiteX1" fmla="*/ 0 w 32913"/>
                  <a:gd name="connsiteY1" fmla="*/ 68569 h 68569"/>
                  <a:gd name="connsiteX2" fmla="*/ 0 w 32913"/>
                  <a:gd name="connsiteY2" fmla="*/ 0 h 68569"/>
                  <a:gd name="connsiteX3" fmla="*/ 32914 w 32913"/>
                  <a:gd name="connsiteY3" fmla="*/ 0 h 68569"/>
                  <a:gd name="connsiteX4" fmla="*/ 32914 w 32913"/>
                  <a:gd name="connsiteY4" fmla="*/ 68569 h 68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68569">
                    <a:moveTo>
                      <a:pt x="32914" y="68569"/>
                    </a:moveTo>
                    <a:cubicBezTo>
                      <a:pt x="21942" y="68569"/>
                      <a:pt x="10972" y="68569"/>
                      <a:pt x="0" y="68569"/>
                    </a:cubicBezTo>
                    <a:cubicBezTo>
                      <a:pt x="0" y="46626"/>
                      <a:pt x="0" y="21942"/>
                      <a:pt x="0" y="0"/>
                    </a:cubicBezTo>
                    <a:cubicBezTo>
                      <a:pt x="10972" y="0"/>
                      <a:pt x="21942" y="0"/>
                      <a:pt x="32914" y="0"/>
                    </a:cubicBezTo>
                    <a:cubicBezTo>
                      <a:pt x="32914" y="21942"/>
                      <a:pt x="32914" y="43884"/>
                      <a:pt x="32914" y="68569"/>
                    </a:cubicBezTo>
                    <a:close/>
                  </a:path>
                </a:pathLst>
              </a:custGeom>
              <a:solidFill>
                <a:srgbClr val="63A043"/>
              </a:solidFill>
              <a:ln w="27426" cap="flat">
                <a:noFill/>
                <a:prstDash val="solid"/>
                <a:miter/>
              </a:ln>
            </p:spPr>
            <p:txBody>
              <a:bodyPr rtlCol="0" anchor="ctr"/>
              <a:lstStyle/>
              <a:p>
                <a:endParaRPr lang="en-US"/>
              </a:p>
            </p:txBody>
          </p:sp>
          <p:sp>
            <p:nvSpPr>
              <p:cNvPr id="61" name="Freeform 979">
                <a:extLst>
                  <a:ext uri="{FF2B5EF4-FFF2-40B4-BE49-F238E27FC236}">
                    <a16:creationId xmlns:a16="http://schemas.microsoft.com/office/drawing/2014/main" id="{E087CEE5-7517-88AD-EFA0-E7DCE9E0390F}"/>
                  </a:ext>
                </a:extLst>
              </p:cNvPr>
              <p:cNvSpPr/>
              <p:nvPr/>
            </p:nvSpPr>
            <p:spPr>
              <a:xfrm>
                <a:off x="8823556" y="5561803"/>
                <a:ext cx="32913" cy="68569"/>
              </a:xfrm>
              <a:custGeom>
                <a:avLst/>
                <a:gdLst>
                  <a:gd name="connsiteX0" fmla="*/ 0 w 32913"/>
                  <a:gd name="connsiteY0" fmla="*/ 68569 h 68569"/>
                  <a:gd name="connsiteX1" fmla="*/ 0 w 32913"/>
                  <a:gd name="connsiteY1" fmla="*/ 0 h 68569"/>
                  <a:gd name="connsiteX2" fmla="*/ 32914 w 32913"/>
                  <a:gd name="connsiteY2" fmla="*/ 0 h 68569"/>
                  <a:gd name="connsiteX3" fmla="*/ 32914 w 32913"/>
                  <a:gd name="connsiteY3" fmla="*/ 68569 h 68569"/>
                  <a:gd name="connsiteX4" fmla="*/ 0 w 32913"/>
                  <a:gd name="connsiteY4" fmla="*/ 68569 h 68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68569">
                    <a:moveTo>
                      <a:pt x="0" y="68569"/>
                    </a:moveTo>
                    <a:cubicBezTo>
                      <a:pt x="0" y="43884"/>
                      <a:pt x="0" y="21942"/>
                      <a:pt x="0" y="0"/>
                    </a:cubicBezTo>
                    <a:cubicBezTo>
                      <a:pt x="10970" y="0"/>
                      <a:pt x="21942" y="0"/>
                      <a:pt x="32914" y="0"/>
                    </a:cubicBezTo>
                    <a:cubicBezTo>
                      <a:pt x="32914" y="21942"/>
                      <a:pt x="32914" y="46626"/>
                      <a:pt x="32914" y="68569"/>
                    </a:cubicBezTo>
                    <a:cubicBezTo>
                      <a:pt x="21942" y="68569"/>
                      <a:pt x="10970" y="68569"/>
                      <a:pt x="0" y="68569"/>
                    </a:cubicBezTo>
                    <a:close/>
                  </a:path>
                </a:pathLst>
              </a:custGeom>
              <a:solidFill>
                <a:srgbClr val="63A043"/>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74402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37E9-726C-7D7B-7C2D-06470A310B36}"/>
              </a:ext>
            </a:extLst>
          </p:cNvPr>
          <p:cNvSpPr>
            <a:spLocks noGrp="1"/>
          </p:cNvSpPr>
          <p:nvPr>
            <p:ph type="body" sz="quarter" idx="18"/>
          </p:nvPr>
        </p:nvSpPr>
        <p:spPr>
          <a:xfrm>
            <a:off x="5291744" y="611725"/>
            <a:ext cx="6189056" cy="5775219"/>
          </a:xfrm>
        </p:spPr>
        <p:txBody>
          <a:bodyPr>
            <a:normAutofit lnSpcReduction="10000"/>
          </a:bodyPr>
          <a:lstStyle/>
          <a:p>
            <a:pPr marL="342900" indent="-342900">
              <a:buFont typeface="Arial" panose="020B0604020202020204" pitchFamily="34" charset="0"/>
              <a:buChar char="•"/>
            </a:pPr>
            <a:r>
              <a:rPr lang="es">
                <a:solidFill>
                  <a:srgbClr val="297239"/>
                </a:solidFill>
              </a:rPr>
              <a:t>Las funciones de una cadena de suministro incluyen el desarrollo de productos, marketing, operaciones, distribución, finanzas y servicio al cliente.</a:t>
            </a:r>
          </a:p>
          <a:p>
            <a:pPr marL="342900" indent="-342900">
              <a:buFont typeface="Arial" panose="020B0604020202020204" pitchFamily="34" charset="0"/>
              <a:buChar char="•"/>
            </a:pPr>
            <a:r>
              <a:rPr lang="es">
                <a:solidFill>
                  <a:srgbClr val="297239"/>
                </a:solidFill>
              </a:rPr>
              <a:t>Hoy en día, muchas cadenas de suministro son de escala global.</a:t>
            </a:r>
          </a:p>
          <a:p>
            <a:pPr marL="342900" indent="-342900">
              <a:buFont typeface="Arial" panose="020B0604020202020204" pitchFamily="34" charset="0"/>
              <a:buChar char="•"/>
            </a:pPr>
            <a:r>
              <a:rPr lang="es">
                <a:solidFill>
                  <a:srgbClr val="297239"/>
                </a:solidFill>
              </a:rPr>
              <a:t>La gestión eficaz de la cadena de suministro da como resultado costos más bajos y un ciclo de producción más rápido.</a:t>
            </a:r>
          </a:p>
          <a:p>
            <a:pPr marL="342900" indent="-342900">
              <a:buFont typeface="Arial" panose="020B0604020202020204" pitchFamily="34" charset="0"/>
              <a:buChar char="•"/>
            </a:pPr>
            <a:r>
              <a:rPr lang="es">
                <a:solidFill>
                  <a:srgbClr val="297239"/>
                </a:solidFill>
              </a:rPr>
              <a:t>Las cadenas de suministro largas suelen ser más complejas, más difíciles de gestionar y menos respetuosas con el medio ambiente.</a:t>
            </a:r>
          </a:p>
          <a:p>
            <a:pPr marL="342900" indent="-342900">
              <a:buFont typeface="Arial" panose="020B0604020202020204" pitchFamily="34" charset="0"/>
              <a:buChar char="•"/>
            </a:pPr>
            <a:r>
              <a:rPr lang="es">
                <a:solidFill>
                  <a:srgbClr val="297239"/>
                </a:solidFill>
              </a:rPr>
              <a:t>Las cadenas de suministro cortas significan que tienen menos enlaces y, por lo tanto, son más fáciles de controlar, lo que generalmente significa que el bien final viaja menos.</a:t>
            </a:r>
            <a:endParaRPr lang="en-IE">
              <a:solidFill>
                <a:srgbClr val="297239"/>
              </a:solidFill>
            </a:endParaRPr>
          </a:p>
        </p:txBody>
      </p:sp>
      <p:sp>
        <p:nvSpPr>
          <p:cNvPr id="3" name="Text Placeholder 2">
            <a:extLst>
              <a:ext uri="{FF2B5EF4-FFF2-40B4-BE49-F238E27FC236}">
                <a16:creationId xmlns:a16="http://schemas.microsoft.com/office/drawing/2014/main" id="{651786F5-663F-E25A-F75A-00958390C6F9}"/>
              </a:ext>
            </a:extLst>
          </p:cNvPr>
          <p:cNvSpPr>
            <a:spLocks noGrp="1"/>
          </p:cNvSpPr>
          <p:nvPr>
            <p:ph type="body" sz="quarter" idx="16"/>
          </p:nvPr>
        </p:nvSpPr>
        <p:spPr>
          <a:xfrm>
            <a:off x="435688" y="622317"/>
            <a:ext cx="4163428" cy="1652308"/>
          </a:xfrm>
        </p:spPr>
        <p:txBody>
          <a:bodyPr anchor="ctr"/>
          <a:lstStyle/>
          <a:p>
            <a:r>
              <a:rPr lang="es"/>
              <a:t>Comprender las cadenas de suministro</a:t>
            </a:r>
          </a:p>
        </p:txBody>
      </p:sp>
      <p:grpSp>
        <p:nvGrpSpPr>
          <p:cNvPr id="4" name="Graphic 3">
            <a:extLst>
              <a:ext uri="{FF2B5EF4-FFF2-40B4-BE49-F238E27FC236}">
                <a16:creationId xmlns:a16="http://schemas.microsoft.com/office/drawing/2014/main" id="{22072FE4-C6F2-2723-DD40-0F152D98F1B7}"/>
              </a:ext>
            </a:extLst>
          </p:cNvPr>
          <p:cNvGrpSpPr/>
          <p:nvPr/>
        </p:nvGrpSpPr>
        <p:grpSpPr>
          <a:xfrm>
            <a:off x="841591" y="2695653"/>
            <a:ext cx="1967033" cy="1887723"/>
            <a:chOff x="4422991" y="3660630"/>
            <a:chExt cx="1086135" cy="1083391"/>
          </a:xfrm>
        </p:grpSpPr>
        <p:sp>
          <p:nvSpPr>
            <p:cNvPr id="5" name="Freeform 1477">
              <a:extLst>
                <a:ext uri="{FF2B5EF4-FFF2-40B4-BE49-F238E27FC236}">
                  <a16:creationId xmlns:a16="http://schemas.microsoft.com/office/drawing/2014/main" id="{D9AAFF38-F1B9-222D-49B3-44E458DF29E8}"/>
                </a:ext>
              </a:extLst>
            </p:cNvPr>
            <p:cNvSpPr/>
            <p:nvPr/>
          </p:nvSpPr>
          <p:spPr>
            <a:xfrm>
              <a:off x="4422991" y="3660630"/>
              <a:ext cx="1086135" cy="1083391"/>
            </a:xfrm>
            <a:custGeom>
              <a:avLst/>
              <a:gdLst>
                <a:gd name="connsiteX0" fmla="*/ 754261 w 1086135"/>
                <a:gd name="connsiteY0" fmla="*/ 139881 h 1083391"/>
                <a:gd name="connsiteX1" fmla="*/ 702148 w 1086135"/>
                <a:gd name="connsiteY1" fmla="*/ 191993 h 1083391"/>
                <a:gd name="connsiteX2" fmla="*/ 702148 w 1086135"/>
                <a:gd name="connsiteY2" fmla="*/ 331874 h 1083391"/>
                <a:gd name="connsiteX3" fmla="*/ 754261 w 1086135"/>
                <a:gd name="connsiteY3" fmla="*/ 383987 h 1083391"/>
                <a:gd name="connsiteX4" fmla="*/ 1034023 w 1086135"/>
                <a:gd name="connsiteY4" fmla="*/ 383987 h 1083391"/>
                <a:gd name="connsiteX5" fmla="*/ 1086136 w 1086135"/>
                <a:gd name="connsiteY5" fmla="*/ 331874 h 1083391"/>
                <a:gd name="connsiteX6" fmla="*/ 1086136 w 1086135"/>
                <a:gd name="connsiteY6" fmla="*/ 191993 h 1083391"/>
                <a:gd name="connsiteX7" fmla="*/ 1034023 w 1086135"/>
                <a:gd name="connsiteY7" fmla="*/ 139881 h 1083391"/>
                <a:gd name="connsiteX8" fmla="*/ 962711 w 1086135"/>
                <a:gd name="connsiteY8" fmla="*/ 139881 h 1083391"/>
                <a:gd name="connsiteX9" fmla="*/ 981911 w 1086135"/>
                <a:gd name="connsiteY9" fmla="*/ 87768 h 1083391"/>
                <a:gd name="connsiteX10" fmla="*/ 894142 w 1086135"/>
                <a:gd name="connsiteY10" fmla="*/ 0 h 1083391"/>
                <a:gd name="connsiteX11" fmla="*/ 809117 w 1086135"/>
                <a:gd name="connsiteY11" fmla="*/ 71312 h 1083391"/>
                <a:gd name="connsiteX12" fmla="*/ 614380 w 1086135"/>
                <a:gd name="connsiteY12" fmla="*/ 71312 h 1083391"/>
                <a:gd name="connsiteX13" fmla="*/ 526611 w 1086135"/>
                <a:gd name="connsiteY13" fmla="*/ 159080 h 1083391"/>
                <a:gd name="connsiteX14" fmla="*/ 526611 w 1086135"/>
                <a:gd name="connsiteY14" fmla="*/ 318161 h 1083391"/>
                <a:gd name="connsiteX15" fmla="*/ 458042 w 1086135"/>
                <a:gd name="connsiteY15" fmla="*/ 386730 h 1083391"/>
                <a:gd name="connsiteX16" fmla="*/ 263306 w 1086135"/>
                <a:gd name="connsiteY16" fmla="*/ 386730 h 1083391"/>
                <a:gd name="connsiteX17" fmla="*/ 175537 w 1086135"/>
                <a:gd name="connsiteY17" fmla="*/ 474498 h 1083391"/>
                <a:gd name="connsiteX18" fmla="*/ 175537 w 1086135"/>
                <a:gd name="connsiteY18" fmla="*/ 633578 h 1083391"/>
                <a:gd name="connsiteX19" fmla="*/ 104225 w 1086135"/>
                <a:gd name="connsiteY19" fmla="*/ 718604 h 1083391"/>
                <a:gd name="connsiteX20" fmla="*/ 123425 w 1086135"/>
                <a:gd name="connsiteY20" fmla="*/ 770716 h 1083391"/>
                <a:gd name="connsiteX21" fmla="*/ 52113 w 1086135"/>
                <a:gd name="connsiteY21" fmla="*/ 770716 h 1083391"/>
                <a:gd name="connsiteX22" fmla="*/ 0 w 1086135"/>
                <a:gd name="connsiteY22" fmla="*/ 822829 h 1083391"/>
                <a:gd name="connsiteX23" fmla="*/ 0 w 1086135"/>
                <a:gd name="connsiteY23" fmla="*/ 962710 h 1083391"/>
                <a:gd name="connsiteX24" fmla="*/ 52113 w 1086135"/>
                <a:gd name="connsiteY24" fmla="*/ 1014822 h 1083391"/>
                <a:gd name="connsiteX25" fmla="*/ 331875 w 1086135"/>
                <a:gd name="connsiteY25" fmla="*/ 1014822 h 1083391"/>
                <a:gd name="connsiteX26" fmla="*/ 383987 w 1086135"/>
                <a:gd name="connsiteY26" fmla="*/ 962710 h 1083391"/>
                <a:gd name="connsiteX27" fmla="*/ 383987 w 1086135"/>
                <a:gd name="connsiteY27" fmla="*/ 822829 h 1083391"/>
                <a:gd name="connsiteX28" fmla="*/ 331875 w 1086135"/>
                <a:gd name="connsiteY28" fmla="*/ 770716 h 1083391"/>
                <a:gd name="connsiteX29" fmla="*/ 260563 w 1086135"/>
                <a:gd name="connsiteY29" fmla="*/ 770716 h 1083391"/>
                <a:gd name="connsiteX30" fmla="*/ 279762 w 1086135"/>
                <a:gd name="connsiteY30" fmla="*/ 718604 h 1083391"/>
                <a:gd name="connsiteX31" fmla="*/ 208450 w 1086135"/>
                <a:gd name="connsiteY31" fmla="*/ 633578 h 1083391"/>
                <a:gd name="connsiteX32" fmla="*/ 208450 w 1086135"/>
                <a:gd name="connsiteY32" fmla="*/ 474498 h 1083391"/>
                <a:gd name="connsiteX33" fmla="*/ 260563 w 1086135"/>
                <a:gd name="connsiteY33" fmla="*/ 422385 h 1083391"/>
                <a:gd name="connsiteX34" fmla="*/ 455300 w 1086135"/>
                <a:gd name="connsiteY34" fmla="*/ 422385 h 1083391"/>
                <a:gd name="connsiteX35" fmla="*/ 471756 w 1086135"/>
                <a:gd name="connsiteY35" fmla="*/ 458041 h 1083391"/>
                <a:gd name="connsiteX36" fmla="*/ 400444 w 1086135"/>
                <a:gd name="connsiteY36" fmla="*/ 458041 h 1083391"/>
                <a:gd name="connsiteX37" fmla="*/ 348331 w 1086135"/>
                <a:gd name="connsiteY37" fmla="*/ 510154 h 1083391"/>
                <a:gd name="connsiteX38" fmla="*/ 348331 w 1086135"/>
                <a:gd name="connsiteY38" fmla="*/ 650035 h 1083391"/>
                <a:gd name="connsiteX39" fmla="*/ 400444 w 1086135"/>
                <a:gd name="connsiteY39" fmla="*/ 702147 h 1083391"/>
                <a:gd name="connsiteX40" fmla="*/ 537583 w 1086135"/>
                <a:gd name="connsiteY40" fmla="*/ 702147 h 1083391"/>
                <a:gd name="connsiteX41" fmla="*/ 534840 w 1086135"/>
                <a:gd name="connsiteY41" fmla="*/ 710375 h 1083391"/>
                <a:gd name="connsiteX42" fmla="*/ 488213 w 1086135"/>
                <a:gd name="connsiteY42" fmla="*/ 721347 h 1083391"/>
                <a:gd name="connsiteX43" fmla="*/ 488213 w 1086135"/>
                <a:gd name="connsiteY43" fmla="*/ 852999 h 1083391"/>
                <a:gd name="connsiteX44" fmla="*/ 534840 w 1086135"/>
                <a:gd name="connsiteY44" fmla="*/ 863970 h 1083391"/>
                <a:gd name="connsiteX45" fmla="*/ 554039 w 1086135"/>
                <a:gd name="connsiteY45" fmla="*/ 907854 h 1083391"/>
                <a:gd name="connsiteX46" fmla="*/ 529354 w 1086135"/>
                <a:gd name="connsiteY46" fmla="*/ 948996 h 1083391"/>
                <a:gd name="connsiteX47" fmla="*/ 622608 w 1086135"/>
                <a:gd name="connsiteY47" fmla="*/ 1042250 h 1083391"/>
                <a:gd name="connsiteX48" fmla="*/ 663750 w 1086135"/>
                <a:gd name="connsiteY48" fmla="*/ 1017565 h 1083391"/>
                <a:gd name="connsiteX49" fmla="*/ 707634 w 1086135"/>
                <a:gd name="connsiteY49" fmla="*/ 1036764 h 1083391"/>
                <a:gd name="connsiteX50" fmla="*/ 718605 w 1086135"/>
                <a:gd name="connsiteY50" fmla="*/ 1083391 h 1083391"/>
                <a:gd name="connsiteX51" fmla="*/ 850258 w 1086135"/>
                <a:gd name="connsiteY51" fmla="*/ 1083391 h 1083391"/>
                <a:gd name="connsiteX52" fmla="*/ 861229 w 1086135"/>
                <a:gd name="connsiteY52" fmla="*/ 1036764 h 1083391"/>
                <a:gd name="connsiteX53" fmla="*/ 905114 w 1086135"/>
                <a:gd name="connsiteY53" fmla="*/ 1017565 h 1083391"/>
                <a:gd name="connsiteX54" fmla="*/ 946255 w 1086135"/>
                <a:gd name="connsiteY54" fmla="*/ 1042250 h 1083391"/>
                <a:gd name="connsiteX55" fmla="*/ 1039509 w 1086135"/>
                <a:gd name="connsiteY55" fmla="*/ 948996 h 1083391"/>
                <a:gd name="connsiteX56" fmla="*/ 1014824 w 1086135"/>
                <a:gd name="connsiteY56" fmla="*/ 907854 h 1083391"/>
                <a:gd name="connsiteX57" fmla="*/ 1034023 w 1086135"/>
                <a:gd name="connsiteY57" fmla="*/ 863970 h 1083391"/>
                <a:gd name="connsiteX58" fmla="*/ 1080651 w 1086135"/>
                <a:gd name="connsiteY58" fmla="*/ 852999 h 1083391"/>
                <a:gd name="connsiteX59" fmla="*/ 1080651 w 1086135"/>
                <a:gd name="connsiteY59" fmla="*/ 721347 h 1083391"/>
                <a:gd name="connsiteX60" fmla="*/ 1034023 w 1086135"/>
                <a:gd name="connsiteY60" fmla="*/ 710375 h 1083391"/>
                <a:gd name="connsiteX61" fmla="*/ 1014824 w 1086135"/>
                <a:gd name="connsiteY61" fmla="*/ 666491 h 1083391"/>
                <a:gd name="connsiteX62" fmla="*/ 1039509 w 1086135"/>
                <a:gd name="connsiteY62" fmla="*/ 625350 h 1083391"/>
                <a:gd name="connsiteX63" fmla="*/ 946255 w 1086135"/>
                <a:gd name="connsiteY63" fmla="*/ 532096 h 1083391"/>
                <a:gd name="connsiteX64" fmla="*/ 905114 w 1086135"/>
                <a:gd name="connsiteY64" fmla="*/ 556781 h 1083391"/>
                <a:gd name="connsiteX65" fmla="*/ 861229 w 1086135"/>
                <a:gd name="connsiteY65" fmla="*/ 537582 h 1083391"/>
                <a:gd name="connsiteX66" fmla="*/ 850258 w 1086135"/>
                <a:gd name="connsiteY66" fmla="*/ 490954 h 1083391"/>
                <a:gd name="connsiteX67" fmla="*/ 726834 w 1086135"/>
                <a:gd name="connsiteY67" fmla="*/ 490954 h 1083391"/>
                <a:gd name="connsiteX68" fmla="*/ 677463 w 1086135"/>
                <a:gd name="connsiteY68" fmla="*/ 455299 h 1083391"/>
                <a:gd name="connsiteX69" fmla="*/ 606152 w 1086135"/>
                <a:gd name="connsiteY69" fmla="*/ 455299 h 1083391"/>
                <a:gd name="connsiteX70" fmla="*/ 625351 w 1086135"/>
                <a:gd name="connsiteY70" fmla="*/ 403186 h 1083391"/>
                <a:gd name="connsiteX71" fmla="*/ 554039 w 1086135"/>
                <a:gd name="connsiteY71" fmla="*/ 318161 h 1083391"/>
                <a:gd name="connsiteX72" fmla="*/ 554039 w 1086135"/>
                <a:gd name="connsiteY72" fmla="*/ 159080 h 1083391"/>
                <a:gd name="connsiteX73" fmla="*/ 606152 w 1086135"/>
                <a:gd name="connsiteY73" fmla="*/ 106968 h 1083391"/>
                <a:gd name="connsiteX74" fmla="*/ 800888 w 1086135"/>
                <a:gd name="connsiteY74" fmla="*/ 106968 h 1083391"/>
                <a:gd name="connsiteX75" fmla="*/ 817345 w 1086135"/>
                <a:gd name="connsiteY75" fmla="*/ 142624 h 1083391"/>
                <a:gd name="connsiteX76" fmla="*/ 754261 w 1086135"/>
                <a:gd name="connsiteY76" fmla="*/ 142624 h 1083391"/>
                <a:gd name="connsiteX77" fmla="*/ 351074 w 1086135"/>
                <a:gd name="connsiteY77" fmla="*/ 825572 h 1083391"/>
                <a:gd name="connsiteX78" fmla="*/ 351074 w 1086135"/>
                <a:gd name="connsiteY78" fmla="*/ 965452 h 1083391"/>
                <a:gd name="connsiteX79" fmla="*/ 334618 w 1086135"/>
                <a:gd name="connsiteY79" fmla="*/ 981909 h 1083391"/>
                <a:gd name="connsiteX80" fmla="*/ 54855 w 1086135"/>
                <a:gd name="connsiteY80" fmla="*/ 981909 h 1083391"/>
                <a:gd name="connsiteX81" fmla="*/ 38399 w 1086135"/>
                <a:gd name="connsiteY81" fmla="*/ 965452 h 1083391"/>
                <a:gd name="connsiteX82" fmla="*/ 38399 w 1086135"/>
                <a:gd name="connsiteY82" fmla="*/ 825572 h 1083391"/>
                <a:gd name="connsiteX83" fmla="*/ 54855 w 1086135"/>
                <a:gd name="connsiteY83" fmla="*/ 809115 h 1083391"/>
                <a:gd name="connsiteX84" fmla="*/ 334618 w 1086135"/>
                <a:gd name="connsiteY84" fmla="*/ 809115 h 1083391"/>
                <a:gd name="connsiteX85" fmla="*/ 351074 w 1086135"/>
                <a:gd name="connsiteY85" fmla="*/ 825572 h 1083391"/>
                <a:gd name="connsiteX86" fmla="*/ 351074 w 1086135"/>
                <a:gd name="connsiteY86" fmla="*/ 825572 h 1083391"/>
                <a:gd name="connsiteX87" fmla="*/ 244107 w 1086135"/>
                <a:gd name="connsiteY87" fmla="*/ 721347 h 1083391"/>
                <a:gd name="connsiteX88" fmla="*/ 191994 w 1086135"/>
                <a:gd name="connsiteY88" fmla="*/ 773459 h 1083391"/>
                <a:gd name="connsiteX89" fmla="*/ 139881 w 1086135"/>
                <a:gd name="connsiteY89" fmla="*/ 721347 h 1083391"/>
                <a:gd name="connsiteX90" fmla="*/ 191994 w 1086135"/>
                <a:gd name="connsiteY90" fmla="*/ 669234 h 1083391"/>
                <a:gd name="connsiteX91" fmla="*/ 244107 w 1086135"/>
                <a:gd name="connsiteY91" fmla="*/ 721347 h 1083391"/>
                <a:gd name="connsiteX92" fmla="*/ 244107 w 1086135"/>
                <a:gd name="connsiteY92" fmla="*/ 721347 h 1083391"/>
                <a:gd name="connsiteX93" fmla="*/ 839287 w 1086135"/>
                <a:gd name="connsiteY93" fmla="*/ 567752 h 1083391"/>
                <a:gd name="connsiteX94" fmla="*/ 850258 w 1086135"/>
                <a:gd name="connsiteY94" fmla="*/ 570495 h 1083391"/>
                <a:gd name="connsiteX95" fmla="*/ 905114 w 1086135"/>
                <a:gd name="connsiteY95" fmla="*/ 592437 h 1083391"/>
                <a:gd name="connsiteX96" fmla="*/ 913342 w 1086135"/>
                <a:gd name="connsiteY96" fmla="*/ 597922 h 1083391"/>
                <a:gd name="connsiteX97" fmla="*/ 948997 w 1086135"/>
                <a:gd name="connsiteY97" fmla="*/ 575980 h 1083391"/>
                <a:gd name="connsiteX98" fmla="*/ 1003853 w 1086135"/>
                <a:gd name="connsiteY98" fmla="*/ 630835 h 1083391"/>
                <a:gd name="connsiteX99" fmla="*/ 981911 w 1086135"/>
                <a:gd name="connsiteY99" fmla="*/ 666491 h 1083391"/>
                <a:gd name="connsiteX100" fmla="*/ 987397 w 1086135"/>
                <a:gd name="connsiteY100" fmla="*/ 674720 h 1083391"/>
                <a:gd name="connsiteX101" fmla="*/ 1009338 w 1086135"/>
                <a:gd name="connsiteY101" fmla="*/ 729575 h 1083391"/>
                <a:gd name="connsiteX102" fmla="*/ 1012081 w 1086135"/>
                <a:gd name="connsiteY102" fmla="*/ 740546 h 1083391"/>
                <a:gd name="connsiteX103" fmla="*/ 1053223 w 1086135"/>
                <a:gd name="connsiteY103" fmla="*/ 751517 h 1083391"/>
                <a:gd name="connsiteX104" fmla="*/ 1053223 w 1086135"/>
                <a:gd name="connsiteY104" fmla="*/ 828314 h 1083391"/>
                <a:gd name="connsiteX105" fmla="*/ 1012081 w 1086135"/>
                <a:gd name="connsiteY105" fmla="*/ 839285 h 1083391"/>
                <a:gd name="connsiteX106" fmla="*/ 1009338 w 1086135"/>
                <a:gd name="connsiteY106" fmla="*/ 850256 h 1083391"/>
                <a:gd name="connsiteX107" fmla="*/ 987397 w 1086135"/>
                <a:gd name="connsiteY107" fmla="*/ 905112 h 1083391"/>
                <a:gd name="connsiteX108" fmla="*/ 981911 w 1086135"/>
                <a:gd name="connsiteY108" fmla="*/ 913340 h 1083391"/>
                <a:gd name="connsiteX109" fmla="*/ 1003853 w 1086135"/>
                <a:gd name="connsiteY109" fmla="*/ 948996 h 1083391"/>
                <a:gd name="connsiteX110" fmla="*/ 948997 w 1086135"/>
                <a:gd name="connsiteY110" fmla="*/ 1003851 h 1083391"/>
                <a:gd name="connsiteX111" fmla="*/ 913342 w 1086135"/>
                <a:gd name="connsiteY111" fmla="*/ 981909 h 1083391"/>
                <a:gd name="connsiteX112" fmla="*/ 905114 w 1086135"/>
                <a:gd name="connsiteY112" fmla="*/ 987394 h 1083391"/>
                <a:gd name="connsiteX113" fmla="*/ 850258 w 1086135"/>
                <a:gd name="connsiteY113" fmla="*/ 1009337 h 1083391"/>
                <a:gd name="connsiteX114" fmla="*/ 839287 w 1086135"/>
                <a:gd name="connsiteY114" fmla="*/ 1012079 h 1083391"/>
                <a:gd name="connsiteX115" fmla="*/ 828316 w 1086135"/>
                <a:gd name="connsiteY115" fmla="*/ 1053221 h 1083391"/>
                <a:gd name="connsiteX116" fmla="*/ 751519 w 1086135"/>
                <a:gd name="connsiteY116" fmla="*/ 1053221 h 1083391"/>
                <a:gd name="connsiteX117" fmla="*/ 740548 w 1086135"/>
                <a:gd name="connsiteY117" fmla="*/ 1012079 h 1083391"/>
                <a:gd name="connsiteX118" fmla="*/ 729576 w 1086135"/>
                <a:gd name="connsiteY118" fmla="*/ 1009337 h 1083391"/>
                <a:gd name="connsiteX119" fmla="*/ 674721 w 1086135"/>
                <a:gd name="connsiteY119" fmla="*/ 987394 h 1083391"/>
                <a:gd name="connsiteX120" fmla="*/ 666493 w 1086135"/>
                <a:gd name="connsiteY120" fmla="*/ 981909 h 1083391"/>
                <a:gd name="connsiteX121" fmla="*/ 630837 w 1086135"/>
                <a:gd name="connsiteY121" fmla="*/ 1003851 h 1083391"/>
                <a:gd name="connsiteX122" fmla="*/ 575981 w 1086135"/>
                <a:gd name="connsiteY122" fmla="*/ 948996 h 1083391"/>
                <a:gd name="connsiteX123" fmla="*/ 597923 w 1086135"/>
                <a:gd name="connsiteY123" fmla="*/ 913340 h 1083391"/>
                <a:gd name="connsiteX124" fmla="*/ 592438 w 1086135"/>
                <a:gd name="connsiteY124" fmla="*/ 905112 h 1083391"/>
                <a:gd name="connsiteX125" fmla="*/ 570496 w 1086135"/>
                <a:gd name="connsiteY125" fmla="*/ 850256 h 1083391"/>
                <a:gd name="connsiteX126" fmla="*/ 567753 w 1086135"/>
                <a:gd name="connsiteY126" fmla="*/ 839285 h 1083391"/>
                <a:gd name="connsiteX127" fmla="*/ 526611 w 1086135"/>
                <a:gd name="connsiteY127" fmla="*/ 828314 h 1083391"/>
                <a:gd name="connsiteX128" fmla="*/ 526611 w 1086135"/>
                <a:gd name="connsiteY128" fmla="*/ 751517 h 1083391"/>
                <a:gd name="connsiteX129" fmla="*/ 567753 w 1086135"/>
                <a:gd name="connsiteY129" fmla="*/ 740546 h 1083391"/>
                <a:gd name="connsiteX130" fmla="*/ 570496 w 1086135"/>
                <a:gd name="connsiteY130" fmla="*/ 729575 h 1083391"/>
                <a:gd name="connsiteX131" fmla="*/ 581467 w 1086135"/>
                <a:gd name="connsiteY131" fmla="*/ 702147 h 1083391"/>
                <a:gd name="connsiteX132" fmla="*/ 619866 w 1086135"/>
                <a:gd name="connsiteY132" fmla="*/ 702147 h 1083391"/>
                <a:gd name="connsiteX133" fmla="*/ 597923 w 1086135"/>
                <a:gd name="connsiteY133" fmla="*/ 789916 h 1083391"/>
                <a:gd name="connsiteX134" fmla="*/ 789917 w 1086135"/>
                <a:gd name="connsiteY134" fmla="*/ 981909 h 1083391"/>
                <a:gd name="connsiteX135" fmla="*/ 981911 w 1086135"/>
                <a:gd name="connsiteY135" fmla="*/ 789916 h 1083391"/>
                <a:gd name="connsiteX136" fmla="*/ 789917 w 1086135"/>
                <a:gd name="connsiteY136" fmla="*/ 597922 h 1083391"/>
                <a:gd name="connsiteX137" fmla="*/ 737805 w 1086135"/>
                <a:gd name="connsiteY137" fmla="*/ 606151 h 1083391"/>
                <a:gd name="connsiteX138" fmla="*/ 737805 w 1086135"/>
                <a:gd name="connsiteY138" fmla="*/ 529353 h 1083391"/>
                <a:gd name="connsiteX139" fmla="*/ 828316 w 1086135"/>
                <a:gd name="connsiteY139" fmla="*/ 529353 h 1083391"/>
                <a:gd name="connsiteX140" fmla="*/ 839287 w 1086135"/>
                <a:gd name="connsiteY140" fmla="*/ 567752 h 1083391"/>
                <a:gd name="connsiteX141" fmla="*/ 737805 w 1086135"/>
                <a:gd name="connsiteY141" fmla="*/ 650035 h 1083391"/>
                <a:gd name="connsiteX142" fmla="*/ 737805 w 1086135"/>
                <a:gd name="connsiteY142" fmla="*/ 641806 h 1083391"/>
                <a:gd name="connsiteX143" fmla="*/ 789917 w 1086135"/>
                <a:gd name="connsiteY143" fmla="*/ 633578 h 1083391"/>
                <a:gd name="connsiteX144" fmla="*/ 948997 w 1086135"/>
                <a:gd name="connsiteY144" fmla="*/ 792658 h 1083391"/>
                <a:gd name="connsiteX145" fmla="*/ 789917 w 1086135"/>
                <a:gd name="connsiteY145" fmla="*/ 951738 h 1083391"/>
                <a:gd name="connsiteX146" fmla="*/ 630837 w 1086135"/>
                <a:gd name="connsiteY146" fmla="*/ 792658 h 1083391"/>
                <a:gd name="connsiteX147" fmla="*/ 658265 w 1086135"/>
                <a:gd name="connsiteY147" fmla="*/ 704890 h 1083391"/>
                <a:gd name="connsiteX148" fmla="*/ 682949 w 1086135"/>
                <a:gd name="connsiteY148" fmla="*/ 704890 h 1083391"/>
                <a:gd name="connsiteX149" fmla="*/ 737805 w 1086135"/>
                <a:gd name="connsiteY149" fmla="*/ 650035 h 1083391"/>
                <a:gd name="connsiteX150" fmla="*/ 737805 w 1086135"/>
                <a:gd name="connsiteY150" fmla="*/ 650035 h 1083391"/>
                <a:gd name="connsiteX151" fmla="*/ 702148 w 1086135"/>
                <a:gd name="connsiteY151" fmla="*/ 510154 h 1083391"/>
                <a:gd name="connsiteX152" fmla="*/ 702148 w 1086135"/>
                <a:gd name="connsiteY152" fmla="*/ 650035 h 1083391"/>
                <a:gd name="connsiteX153" fmla="*/ 685692 w 1086135"/>
                <a:gd name="connsiteY153" fmla="*/ 666491 h 1083391"/>
                <a:gd name="connsiteX154" fmla="*/ 405930 w 1086135"/>
                <a:gd name="connsiteY154" fmla="*/ 666491 h 1083391"/>
                <a:gd name="connsiteX155" fmla="*/ 389473 w 1086135"/>
                <a:gd name="connsiteY155" fmla="*/ 650035 h 1083391"/>
                <a:gd name="connsiteX156" fmla="*/ 389473 w 1086135"/>
                <a:gd name="connsiteY156" fmla="*/ 510154 h 1083391"/>
                <a:gd name="connsiteX157" fmla="*/ 405930 w 1086135"/>
                <a:gd name="connsiteY157" fmla="*/ 493697 h 1083391"/>
                <a:gd name="connsiteX158" fmla="*/ 685692 w 1086135"/>
                <a:gd name="connsiteY158" fmla="*/ 493697 h 1083391"/>
                <a:gd name="connsiteX159" fmla="*/ 702148 w 1086135"/>
                <a:gd name="connsiteY159" fmla="*/ 510154 h 1083391"/>
                <a:gd name="connsiteX160" fmla="*/ 702148 w 1086135"/>
                <a:gd name="connsiteY160" fmla="*/ 510154 h 1083391"/>
                <a:gd name="connsiteX161" fmla="*/ 595180 w 1086135"/>
                <a:gd name="connsiteY161" fmla="*/ 403186 h 1083391"/>
                <a:gd name="connsiteX162" fmla="*/ 543068 w 1086135"/>
                <a:gd name="connsiteY162" fmla="*/ 455299 h 1083391"/>
                <a:gd name="connsiteX163" fmla="*/ 490956 w 1086135"/>
                <a:gd name="connsiteY163" fmla="*/ 403186 h 1083391"/>
                <a:gd name="connsiteX164" fmla="*/ 543068 w 1086135"/>
                <a:gd name="connsiteY164" fmla="*/ 351074 h 1083391"/>
                <a:gd name="connsiteX165" fmla="*/ 595180 w 1086135"/>
                <a:gd name="connsiteY165" fmla="*/ 403186 h 1083391"/>
                <a:gd name="connsiteX166" fmla="*/ 595180 w 1086135"/>
                <a:gd name="connsiteY166" fmla="*/ 403186 h 1083391"/>
                <a:gd name="connsiteX167" fmla="*/ 1053223 w 1086135"/>
                <a:gd name="connsiteY167" fmla="*/ 194736 h 1083391"/>
                <a:gd name="connsiteX168" fmla="*/ 1053223 w 1086135"/>
                <a:gd name="connsiteY168" fmla="*/ 334617 h 1083391"/>
                <a:gd name="connsiteX169" fmla="*/ 1036766 w 1086135"/>
                <a:gd name="connsiteY169" fmla="*/ 351074 h 1083391"/>
                <a:gd name="connsiteX170" fmla="*/ 757004 w 1086135"/>
                <a:gd name="connsiteY170" fmla="*/ 351074 h 1083391"/>
                <a:gd name="connsiteX171" fmla="*/ 740548 w 1086135"/>
                <a:gd name="connsiteY171" fmla="*/ 334617 h 1083391"/>
                <a:gd name="connsiteX172" fmla="*/ 740548 w 1086135"/>
                <a:gd name="connsiteY172" fmla="*/ 194736 h 1083391"/>
                <a:gd name="connsiteX173" fmla="*/ 757004 w 1086135"/>
                <a:gd name="connsiteY173" fmla="*/ 178280 h 1083391"/>
                <a:gd name="connsiteX174" fmla="*/ 1036766 w 1086135"/>
                <a:gd name="connsiteY174" fmla="*/ 178280 h 1083391"/>
                <a:gd name="connsiteX175" fmla="*/ 1053223 w 1086135"/>
                <a:gd name="connsiteY175" fmla="*/ 194736 h 1083391"/>
                <a:gd name="connsiteX176" fmla="*/ 1053223 w 1086135"/>
                <a:gd name="connsiteY176" fmla="*/ 194736 h 1083391"/>
                <a:gd name="connsiteX177" fmla="*/ 842030 w 1086135"/>
                <a:gd name="connsiteY177" fmla="*/ 87768 h 1083391"/>
                <a:gd name="connsiteX178" fmla="*/ 894142 w 1086135"/>
                <a:gd name="connsiteY178" fmla="*/ 35656 h 1083391"/>
                <a:gd name="connsiteX179" fmla="*/ 946255 w 1086135"/>
                <a:gd name="connsiteY179" fmla="*/ 87768 h 1083391"/>
                <a:gd name="connsiteX180" fmla="*/ 894142 w 1086135"/>
                <a:gd name="connsiteY180" fmla="*/ 139881 h 1083391"/>
                <a:gd name="connsiteX181" fmla="*/ 842030 w 1086135"/>
                <a:gd name="connsiteY181" fmla="*/ 87768 h 1083391"/>
                <a:gd name="connsiteX182" fmla="*/ 842030 w 1086135"/>
                <a:gd name="connsiteY182" fmla="*/ 87768 h 108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1086135" h="1083391">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000000"/>
            </a:solidFill>
            <a:ln w="27426" cap="flat">
              <a:noFill/>
              <a:prstDash val="solid"/>
              <a:miter/>
            </a:ln>
          </p:spPr>
          <p:txBody>
            <a:bodyPr rtlCol="0" anchor="ctr"/>
            <a:lstStyle/>
            <a:p>
              <a:endParaRPr lang="en-US"/>
            </a:p>
          </p:txBody>
        </p:sp>
        <p:sp>
          <p:nvSpPr>
            <p:cNvPr id="6" name="Freeform 1478">
              <a:extLst>
                <a:ext uri="{FF2B5EF4-FFF2-40B4-BE49-F238E27FC236}">
                  <a16:creationId xmlns:a16="http://schemas.microsoft.com/office/drawing/2014/main" id="{6A1EC35E-0527-C811-1476-9AB639C8921D}"/>
                </a:ext>
              </a:extLst>
            </p:cNvPr>
            <p:cNvSpPr/>
            <p:nvPr/>
          </p:nvSpPr>
          <p:spPr>
            <a:xfrm>
              <a:off x="5193709" y="3871823"/>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7" name="Freeform 1479">
              <a:extLst>
                <a:ext uri="{FF2B5EF4-FFF2-40B4-BE49-F238E27FC236}">
                  <a16:creationId xmlns:a16="http://schemas.microsoft.com/office/drawing/2014/main" id="{15FEA734-5EC6-DF73-28F8-57EAE11E2132}"/>
                </a:ext>
              </a:extLst>
            </p:cNvPr>
            <p:cNvSpPr/>
            <p:nvPr/>
          </p:nvSpPr>
          <p:spPr>
            <a:xfrm>
              <a:off x="5193709" y="3943135"/>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8" name="Freeform 1480">
              <a:extLst>
                <a:ext uri="{FF2B5EF4-FFF2-40B4-BE49-F238E27FC236}">
                  <a16:creationId xmlns:a16="http://schemas.microsoft.com/office/drawing/2014/main" id="{23CE85AD-90D8-FAC8-1FB7-717D3AC7AD6D}"/>
                </a:ext>
              </a:extLst>
            </p:cNvPr>
            <p:cNvSpPr/>
            <p:nvPr/>
          </p:nvSpPr>
          <p:spPr>
            <a:xfrm>
              <a:off x="4842634" y="4187241"/>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9" name="Freeform 1481">
              <a:extLst>
                <a:ext uri="{FF2B5EF4-FFF2-40B4-BE49-F238E27FC236}">
                  <a16:creationId xmlns:a16="http://schemas.microsoft.com/office/drawing/2014/main" id="{FFF76808-4C15-7409-C4DA-44925978A16C}"/>
                </a:ext>
              </a:extLst>
            </p:cNvPr>
            <p:cNvSpPr/>
            <p:nvPr/>
          </p:nvSpPr>
          <p:spPr>
            <a:xfrm>
              <a:off x="4842634" y="4258553"/>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0" name="Freeform 1482">
              <a:extLst>
                <a:ext uri="{FF2B5EF4-FFF2-40B4-BE49-F238E27FC236}">
                  <a16:creationId xmlns:a16="http://schemas.microsoft.com/office/drawing/2014/main" id="{E4DC76A3-5E5B-A3E9-B148-16FF127558A1}"/>
                </a:ext>
              </a:extLst>
            </p:cNvPr>
            <p:cNvSpPr/>
            <p:nvPr/>
          </p:nvSpPr>
          <p:spPr>
            <a:xfrm>
              <a:off x="4491560" y="4505401"/>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1" name="Freeform 1483">
              <a:extLst>
                <a:ext uri="{FF2B5EF4-FFF2-40B4-BE49-F238E27FC236}">
                  <a16:creationId xmlns:a16="http://schemas.microsoft.com/office/drawing/2014/main" id="{24898C9B-C418-7861-9978-507CFB562B47}"/>
                </a:ext>
              </a:extLst>
            </p:cNvPr>
            <p:cNvSpPr/>
            <p:nvPr/>
          </p:nvSpPr>
          <p:spPr>
            <a:xfrm>
              <a:off x="4491560" y="4573970"/>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2" name="Freeform 1484">
              <a:extLst>
                <a:ext uri="{FF2B5EF4-FFF2-40B4-BE49-F238E27FC236}">
                  <a16:creationId xmlns:a16="http://schemas.microsoft.com/office/drawing/2014/main" id="{2432D7A3-F9B9-E80D-E21D-975934B8049D}"/>
                </a:ext>
              </a:extLst>
            </p:cNvPr>
            <p:cNvSpPr/>
            <p:nvPr/>
          </p:nvSpPr>
          <p:spPr>
            <a:xfrm>
              <a:off x="5125139" y="4362778"/>
              <a:ext cx="175537" cy="175536"/>
            </a:xfrm>
            <a:custGeom>
              <a:avLst/>
              <a:gdLst>
                <a:gd name="connsiteX0" fmla="*/ 87769 w 175537"/>
                <a:gd name="connsiteY0" fmla="*/ 175537 h 175536"/>
                <a:gd name="connsiteX1" fmla="*/ 175538 w 175537"/>
                <a:gd name="connsiteY1" fmla="*/ 87768 h 175536"/>
                <a:gd name="connsiteX2" fmla="*/ 87769 w 175537"/>
                <a:gd name="connsiteY2" fmla="*/ 0 h 175536"/>
                <a:gd name="connsiteX3" fmla="*/ 0 w 175537"/>
                <a:gd name="connsiteY3" fmla="*/ 87768 h 175536"/>
                <a:gd name="connsiteX4" fmla="*/ 87769 w 175537"/>
                <a:gd name="connsiteY4" fmla="*/ 175537 h 175536"/>
                <a:gd name="connsiteX5" fmla="*/ 87769 w 175537"/>
                <a:gd name="connsiteY5" fmla="*/ 175537 h 175536"/>
                <a:gd name="connsiteX6" fmla="*/ 87769 w 175537"/>
                <a:gd name="connsiteY6" fmla="*/ 35656 h 175536"/>
                <a:gd name="connsiteX7" fmla="*/ 139881 w 175537"/>
                <a:gd name="connsiteY7" fmla="*/ 87768 h 175536"/>
                <a:gd name="connsiteX8" fmla="*/ 87769 w 175537"/>
                <a:gd name="connsiteY8" fmla="*/ 139881 h 175536"/>
                <a:gd name="connsiteX9" fmla="*/ 35656 w 175537"/>
                <a:gd name="connsiteY9" fmla="*/ 87768 h 175536"/>
                <a:gd name="connsiteX10" fmla="*/ 87769 w 175537"/>
                <a:gd name="connsiteY10" fmla="*/ 35656 h 175536"/>
                <a:gd name="connsiteX11" fmla="*/ 87769 w 175537"/>
                <a:gd name="connsiteY11" fmla="*/ 35656 h 17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537" h="175536">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0B582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221365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2C984C-3E31-A4EB-922F-A8A4D0932AFB}"/>
              </a:ext>
            </a:extLst>
          </p:cNvPr>
          <p:cNvSpPr>
            <a:spLocks noGrp="1"/>
          </p:cNvSpPr>
          <p:nvPr>
            <p:ph type="body" sz="quarter" idx="18"/>
          </p:nvPr>
        </p:nvSpPr>
        <p:spPr>
          <a:xfrm>
            <a:off x="4834333" y="625750"/>
            <a:ext cx="6917266" cy="6252615"/>
          </a:xfrm>
        </p:spPr>
        <p:txBody>
          <a:bodyPr>
            <a:noAutofit/>
          </a:bodyPr>
          <a:lstStyle/>
          <a:p>
            <a:pPr algn="l">
              <a:buFont typeface="Arial" panose="020B0604020202020204" pitchFamily="34" charset="0"/>
              <a:buChar char="•"/>
            </a:pPr>
            <a:r>
              <a:rPr lang="es" sz="1800" b="1" i="0" dirty="0">
                <a:solidFill>
                  <a:srgbClr val="297239"/>
                </a:solidFill>
                <a:effectLst/>
              </a:rPr>
              <a:t>Modelo de flujo continuo: </a:t>
            </a:r>
            <a:r>
              <a:rPr lang="es" sz="1800" b="0" i="0" dirty="0">
                <a:solidFill>
                  <a:srgbClr val="297239"/>
                </a:solidFill>
                <a:effectLst/>
              </a:rPr>
              <a:t>este modelo de cadena de suministro tradicional funciona bien para las empresas que producen los mismos productos con poca variación. Los productos deben tener una gran demanda y requerir poco o ningún rediseño. Esta falta de fluctuación significa que los gerentes pueden optimizar los tiempos de producción y mantener un estricto control sobre el inventario.</a:t>
            </a:r>
          </a:p>
          <a:p>
            <a:pPr algn="l">
              <a:buFont typeface="Arial" panose="020B0604020202020204" pitchFamily="34" charset="0"/>
              <a:buChar char="•"/>
            </a:pPr>
            <a:r>
              <a:rPr lang="es" sz="1800" b="1" i="0" dirty="0">
                <a:solidFill>
                  <a:srgbClr val="297239"/>
                </a:solidFill>
                <a:effectLst/>
              </a:rPr>
              <a:t>Modelo de cadena rápida: </a:t>
            </a:r>
            <a:r>
              <a:rPr lang="es" sz="1800" b="0" i="0" dirty="0">
                <a:solidFill>
                  <a:srgbClr val="297239"/>
                </a:solidFill>
                <a:effectLst/>
              </a:rPr>
              <a:t>este modelo funciona mejor para empresas que venden productos basados en las últimas tendencias. Las empresas que utilizan este modelo necesitan llevar sus productos al mercado rápidamente para aprovechar la tendencia predominante. Necesitan pasar rápidamente de la idea al prototipo, a la producción y al consumidor. </a:t>
            </a:r>
            <a:r>
              <a:rPr lang="es" sz="1800" b="0" i="0" u="sng" dirty="0">
                <a:solidFill>
                  <a:srgbClr val="297239"/>
                </a:solidFill>
                <a:effectLst/>
                <a:hlinkClick r:id="rId2">
                  <a:extLst>
                    <a:ext uri="{A12FA001-AC4F-418D-AE19-62706E023703}">
                      <ahyp:hlinkClr xmlns:ahyp="http://schemas.microsoft.com/office/drawing/2018/hyperlinkcolor" val="tx"/>
                    </a:ext>
                  </a:extLst>
                </a:hlinkClick>
              </a:rPr>
              <a:t>La moda rápida </a:t>
            </a:r>
            <a:r>
              <a:rPr lang="es" sz="1800" b="0" i="0" dirty="0">
                <a:solidFill>
                  <a:srgbClr val="297239"/>
                </a:solidFill>
                <a:effectLst/>
              </a:rPr>
              <a:t>es un ejemplo de una industria que utiliza este modelo de cadena de suministro.</a:t>
            </a:r>
          </a:p>
          <a:p>
            <a:pPr algn="l">
              <a:buFont typeface="Arial" panose="020B0604020202020204" pitchFamily="34" charset="0"/>
              <a:buChar char="•"/>
            </a:pPr>
            <a:r>
              <a:rPr lang="es" sz="1800" b="1" i="0" dirty="0">
                <a:solidFill>
                  <a:srgbClr val="297239"/>
                </a:solidFill>
                <a:effectLst/>
              </a:rPr>
              <a:t>Modelo flexible: </a:t>
            </a:r>
            <a:r>
              <a:rPr lang="es" sz="1800" b="0" i="0" dirty="0">
                <a:solidFill>
                  <a:srgbClr val="297239"/>
                </a:solidFill>
                <a:effectLst/>
              </a:rPr>
              <a:t>las empresas que fabrican productos de temporada suelen utilizar este modelo. Estas empresas experimentan aumentos repentinos en la demanda de sus productos seguidos de largos períodos de poca o ninguna demanda. El modelo flexible garantiza que puedan prepararse rápidamente para comenzar la producción y cerrar de manera eficiente tan pronto como la demanda disminuya. Para ser rentables, deben ser precisos al pronosticar su necesidad de materias primas, inventario y mano de obra .</a:t>
            </a:r>
          </a:p>
          <a:p>
            <a:endParaRPr lang="en-IE" sz="1800" dirty="0">
              <a:solidFill>
                <a:srgbClr val="297239"/>
              </a:solidFill>
            </a:endParaRPr>
          </a:p>
        </p:txBody>
      </p:sp>
      <p:sp>
        <p:nvSpPr>
          <p:cNvPr id="3" name="Text Placeholder 2">
            <a:extLst>
              <a:ext uri="{FF2B5EF4-FFF2-40B4-BE49-F238E27FC236}">
                <a16:creationId xmlns:a16="http://schemas.microsoft.com/office/drawing/2014/main" id="{DE6C0858-29E9-3668-CDB7-137B3E188FDE}"/>
              </a:ext>
            </a:extLst>
          </p:cNvPr>
          <p:cNvSpPr>
            <a:spLocks noGrp="1"/>
          </p:cNvSpPr>
          <p:nvPr>
            <p:ph type="body" sz="quarter" idx="16"/>
          </p:nvPr>
        </p:nvSpPr>
        <p:spPr>
          <a:xfrm>
            <a:off x="130887" y="452984"/>
            <a:ext cx="3679113" cy="5778781"/>
          </a:xfrm>
        </p:spPr>
        <p:txBody>
          <a:bodyPr>
            <a:normAutofit/>
          </a:bodyPr>
          <a:lstStyle/>
          <a:p>
            <a:r>
              <a:rPr lang="es" sz="3200" dirty="0"/>
              <a:t>¿Cuáles son los principales modelos de cadena de suministro?</a:t>
            </a:r>
          </a:p>
          <a:p>
            <a:endParaRPr lang="en-US" sz="2000" b="0" dirty="0"/>
          </a:p>
          <a:p>
            <a:r>
              <a:rPr lang="es" sz="2000" b="0" dirty="0"/>
              <a:t>Hay muchos tipos de modelos de cadena de suministro disponibles. El modelo que seleccione una empresa dependerá de cómo esté estructurada la empresa y cuáles sean sus necesidades específicas.</a:t>
            </a:r>
          </a:p>
          <a:p>
            <a:r>
              <a:rPr lang="es" sz="2000" dirty="0"/>
              <a:t>Aquí están algunos ejemplos:</a:t>
            </a:r>
            <a:endParaRPr lang="en-IE" sz="2000" dirty="0"/>
          </a:p>
        </p:txBody>
      </p:sp>
    </p:spTree>
    <p:extLst>
      <p:ext uri="{BB962C8B-B14F-4D97-AF65-F5344CB8AC3E}">
        <p14:creationId xmlns:p14="http://schemas.microsoft.com/office/powerpoint/2010/main" val="139296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B1D17C-636F-5140-A8D0-F52811291F13}"/>
              </a:ext>
            </a:extLst>
          </p:cNvPr>
          <p:cNvSpPr>
            <a:spLocks noGrp="1"/>
          </p:cNvSpPr>
          <p:nvPr>
            <p:ph type="body" sz="quarter" idx="15"/>
          </p:nvPr>
        </p:nvSpPr>
        <p:spPr/>
        <p:txBody>
          <a:bodyPr/>
          <a:lstStyle/>
          <a:p>
            <a:r>
              <a:rPr lang="es"/>
              <a:t>01</a:t>
            </a:r>
          </a:p>
        </p:txBody>
      </p:sp>
      <p:sp>
        <p:nvSpPr>
          <p:cNvPr id="24" name="Text Placeholder 23">
            <a:extLst>
              <a:ext uri="{FF2B5EF4-FFF2-40B4-BE49-F238E27FC236}">
                <a16:creationId xmlns:a16="http://schemas.microsoft.com/office/drawing/2014/main" id="{C655338C-A2AF-C84A-9163-168E86EA6B78}"/>
              </a:ext>
            </a:extLst>
          </p:cNvPr>
          <p:cNvSpPr>
            <a:spLocks noGrp="1"/>
          </p:cNvSpPr>
          <p:nvPr>
            <p:ph type="body" sz="quarter" idx="18"/>
          </p:nvPr>
        </p:nvSpPr>
        <p:spPr>
          <a:xfrm>
            <a:off x="6707394" y="1605203"/>
            <a:ext cx="4724594" cy="4932686"/>
          </a:xfrm>
        </p:spPr>
        <p:txBody>
          <a:bodyPr vert="horz" lIns="91440" tIns="45720" rIns="91440" bIns="45720" rtlCol="0" anchor="t">
            <a:normAutofit fontScale="92500" lnSpcReduction="10000"/>
          </a:bodyPr>
          <a:lstStyle/>
          <a:p>
            <a:pPr marL="0" indent="0"/>
            <a:r>
              <a:rPr lang="es" dirty="0"/>
              <a:t>En general, los gerentes de las PYME son conscientes del uso de su oficina, sin embargo, no todas las PYME son conscientes de su impacto externo.</a:t>
            </a:r>
            <a:endParaRPr lang="en-US" dirty="0"/>
          </a:p>
          <a:p>
            <a:pPr marL="0" indent="0"/>
            <a:r>
              <a:rPr lang="es" dirty="0"/>
              <a:t>Todas las PYMES adquieren productos, materiales o servicios para hacer funcionar sus negocios. Al final de este módulo, tendrá una mejor comprensión de lo que es el aprovisionamiento sostenible y cómo adoptar cambios para que su negocio tenga menos impacto en el medio ambiente. También se dará cuenta de la importancia de las cadenas de suministro cortas y el impacto más amplio que crean.</a:t>
            </a:r>
            <a:endParaRPr lang="en-US" dirty="0">
              <a:cs typeface="Calibri"/>
            </a:endParaRPr>
          </a:p>
        </p:txBody>
      </p:sp>
      <p:sp>
        <p:nvSpPr>
          <p:cNvPr id="23" name="Text Placeholder 22">
            <a:extLst>
              <a:ext uri="{FF2B5EF4-FFF2-40B4-BE49-F238E27FC236}">
                <a16:creationId xmlns:a16="http://schemas.microsoft.com/office/drawing/2014/main" id="{2ACB6348-A107-CA4A-A4A2-9F5CA7739F93}"/>
              </a:ext>
            </a:extLst>
          </p:cNvPr>
          <p:cNvSpPr>
            <a:spLocks noGrp="1"/>
          </p:cNvSpPr>
          <p:nvPr>
            <p:ph type="body" sz="quarter" idx="16"/>
          </p:nvPr>
        </p:nvSpPr>
        <p:spPr>
          <a:xfrm>
            <a:off x="6981107" y="261088"/>
            <a:ext cx="4342424" cy="1473164"/>
          </a:xfrm>
        </p:spPr>
        <p:txBody>
          <a:bodyPr/>
          <a:lstStyle/>
          <a:p>
            <a:r>
              <a:rPr lang="es"/>
              <a:t>Módulo 4 – Contenidos</a:t>
            </a:r>
          </a:p>
        </p:txBody>
      </p:sp>
      <p:sp>
        <p:nvSpPr>
          <p:cNvPr id="2" name="Text Placeholder 1">
            <a:extLst>
              <a:ext uri="{FF2B5EF4-FFF2-40B4-BE49-F238E27FC236}">
                <a16:creationId xmlns:a16="http://schemas.microsoft.com/office/drawing/2014/main" id="{34BFAD4D-8B94-EE48-A609-87E09F8C2997}"/>
              </a:ext>
            </a:extLst>
          </p:cNvPr>
          <p:cNvSpPr>
            <a:spLocks noGrp="1"/>
          </p:cNvSpPr>
          <p:nvPr>
            <p:ph type="body" sz="quarter" idx="14"/>
          </p:nvPr>
        </p:nvSpPr>
        <p:spPr>
          <a:xfrm>
            <a:off x="1144879" y="1431913"/>
            <a:ext cx="4964818" cy="720000"/>
          </a:xfrm>
        </p:spPr>
        <p:txBody>
          <a:bodyPr/>
          <a:lstStyle/>
          <a:p>
            <a:r>
              <a:rPr lang="es" b="1">
                <a:solidFill>
                  <a:srgbClr val="0B582E"/>
                </a:solidFill>
              </a:rPr>
              <a:t>Cadenas de suministro y colaboración con proveedores</a:t>
            </a:r>
            <a:endParaRPr lang="en-US" b="1">
              <a:solidFill>
                <a:srgbClr val="0B582E"/>
              </a:solidFill>
              <a:cs typeface="Calibri"/>
            </a:endParaRPr>
          </a:p>
        </p:txBody>
      </p:sp>
      <p:sp>
        <p:nvSpPr>
          <p:cNvPr id="5" name="Text Placeholder 4">
            <a:extLst>
              <a:ext uri="{FF2B5EF4-FFF2-40B4-BE49-F238E27FC236}">
                <a16:creationId xmlns:a16="http://schemas.microsoft.com/office/drawing/2014/main" id="{57CFEBEE-F439-5941-9B36-AE0B80561526}"/>
              </a:ext>
            </a:extLst>
          </p:cNvPr>
          <p:cNvSpPr>
            <a:spLocks noGrp="1"/>
          </p:cNvSpPr>
          <p:nvPr>
            <p:ph type="body" sz="quarter" idx="19"/>
          </p:nvPr>
        </p:nvSpPr>
        <p:spPr/>
        <p:txBody>
          <a:bodyPr>
            <a:normAutofit/>
          </a:bodyPr>
          <a:lstStyle/>
          <a:p>
            <a:r>
              <a:rPr lang="es"/>
              <a:t>02</a:t>
            </a:r>
          </a:p>
        </p:txBody>
      </p:sp>
      <p:sp>
        <p:nvSpPr>
          <p:cNvPr id="6" name="Text Placeholder 5">
            <a:extLst>
              <a:ext uri="{FF2B5EF4-FFF2-40B4-BE49-F238E27FC236}">
                <a16:creationId xmlns:a16="http://schemas.microsoft.com/office/drawing/2014/main" id="{5F3BE127-1972-2149-A871-7EDBFF4C6509}"/>
              </a:ext>
            </a:extLst>
          </p:cNvPr>
          <p:cNvSpPr>
            <a:spLocks noGrp="1"/>
          </p:cNvSpPr>
          <p:nvPr>
            <p:ph type="body" sz="quarter" idx="20"/>
          </p:nvPr>
        </p:nvSpPr>
        <p:spPr>
          <a:xfrm>
            <a:off x="1139031" y="3130816"/>
            <a:ext cx="4964818" cy="720000"/>
          </a:xfrm>
        </p:spPr>
        <p:txBody>
          <a:bodyPr/>
          <a:lstStyle/>
          <a:p>
            <a:r>
              <a:rPr lang="es" b="1">
                <a:solidFill>
                  <a:srgbClr val="0B582E"/>
                </a:solidFill>
              </a:rPr>
              <a:t>Desarrollo de una estrategia de compras sostenible</a:t>
            </a:r>
            <a:endParaRPr lang="en-US" b="1">
              <a:solidFill>
                <a:srgbClr val="0B582E"/>
              </a:solidFill>
              <a:cs typeface="Calibri"/>
            </a:endParaRPr>
          </a:p>
        </p:txBody>
      </p:sp>
      <p:sp>
        <p:nvSpPr>
          <p:cNvPr id="7" name="Text Placeholder 6">
            <a:extLst>
              <a:ext uri="{FF2B5EF4-FFF2-40B4-BE49-F238E27FC236}">
                <a16:creationId xmlns:a16="http://schemas.microsoft.com/office/drawing/2014/main" id="{83C1F9A6-4D9A-4F43-80A1-273E7574FECA}"/>
              </a:ext>
            </a:extLst>
          </p:cNvPr>
          <p:cNvSpPr>
            <a:spLocks noGrp="1"/>
          </p:cNvSpPr>
          <p:nvPr>
            <p:ph type="body" sz="quarter" idx="21"/>
          </p:nvPr>
        </p:nvSpPr>
        <p:spPr/>
        <p:txBody>
          <a:bodyPr>
            <a:normAutofit/>
          </a:bodyPr>
          <a:lstStyle/>
          <a:p>
            <a:r>
              <a:rPr lang="es"/>
              <a:t>03</a:t>
            </a:r>
          </a:p>
        </p:txBody>
      </p:sp>
      <p:sp>
        <p:nvSpPr>
          <p:cNvPr id="8" name="Text Placeholder 7">
            <a:extLst>
              <a:ext uri="{FF2B5EF4-FFF2-40B4-BE49-F238E27FC236}">
                <a16:creationId xmlns:a16="http://schemas.microsoft.com/office/drawing/2014/main" id="{966A4522-F52C-474E-9325-F84F586B963C}"/>
              </a:ext>
            </a:extLst>
          </p:cNvPr>
          <p:cNvSpPr>
            <a:spLocks noGrp="1"/>
          </p:cNvSpPr>
          <p:nvPr>
            <p:ph type="body" sz="quarter" idx="22"/>
          </p:nvPr>
        </p:nvSpPr>
        <p:spPr>
          <a:xfrm>
            <a:off x="1147593" y="2224577"/>
            <a:ext cx="4964818" cy="720000"/>
          </a:xfrm>
        </p:spPr>
        <p:txBody>
          <a:bodyPr/>
          <a:lstStyle/>
          <a:p>
            <a:r>
              <a:rPr lang="es" b="1">
                <a:solidFill>
                  <a:srgbClr val="0B582E"/>
                </a:solidFill>
              </a:rPr>
              <a:t>Triunfos Fáciles / Primeros Pasos</a:t>
            </a:r>
            <a:endParaRPr lang="en-US" b="1">
              <a:solidFill>
                <a:srgbClr val="0B582E"/>
              </a:solidFill>
              <a:cs typeface="Calibri"/>
            </a:endParaRPr>
          </a:p>
        </p:txBody>
      </p:sp>
      <p:sp>
        <p:nvSpPr>
          <p:cNvPr id="9" name="Text Placeholder 8">
            <a:extLst>
              <a:ext uri="{FF2B5EF4-FFF2-40B4-BE49-F238E27FC236}">
                <a16:creationId xmlns:a16="http://schemas.microsoft.com/office/drawing/2014/main" id="{D63140D5-5C7F-484B-BFDA-76EE7C36D89E}"/>
              </a:ext>
            </a:extLst>
          </p:cNvPr>
          <p:cNvSpPr>
            <a:spLocks noGrp="1"/>
          </p:cNvSpPr>
          <p:nvPr>
            <p:ph type="body" sz="quarter" idx="23"/>
          </p:nvPr>
        </p:nvSpPr>
        <p:spPr/>
        <p:txBody>
          <a:bodyPr>
            <a:normAutofit/>
          </a:bodyPr>
          <a:lstStyle/>
          <a:p>
            <a:r>
              <a:rPr lang="es"/>
              <a:t>04</a:t>
            </a:r>
          </a:p>
        </p:txBody>
      </p:sp>
      <p:sp>
        <p:nvSpPr>
          <p:cNvPr id="10" name="Text Placeholder 9">
            <a:extLst>
              <a:ext uri="{FF2B5EF4-FFF2-40B4-BE49-F238E27FC236}">
                <a16:creationId xmlns:a16="http://schemas.microsoft.com/office/drawing/2014/main" id="{9E8F020C-526C-5E4E-A8EA-A831A495C642}"/>
              </a:ext>
            </a:extLst>
          </p:cNvPr>
          <p:cNvSpPr>
            <a:spLocks noGrp="1"/>
          </p:cNvSpPr>
          <p:nvPr>
            <p:ph type="body" sz="quarter" idx="24"/>
          </p:nvPr>
        </p:nvSpPr>
        <p:spPr>
          <a:xfrm>
            <a:off x="1147593" y="575826"/>
            <a:ext cx="4964818" cy="720000"/>
          </a:xfrm>
        </p:spPr>
        <p:txBody>
          <a:bodyPr/>
          <a:lstStyle/>
          <a:p>
            <a:r>
              <a:rPr lang="es" b="1" dirty="0">
                <a:solidFill>
                  <a:srgbClr val="0B582E"/>
                </a:solidFill>
              </a:rPr>
              <a:t>¿Qué es la Compra Sostenible?</a:t>
            </a:r>
            <a:endParaRPr lang="en-US" b="1" dirty="0">
              <a:solidFill>
                <a:srgbClr val="0B582E"/>
              </a:solidFill>
              <a:cs typeface="Calibri"/>
            </a:endParaRPr>
          </a:p>
        </p:txBody>
      </p:sp>
      <p:sp>
        <p:nvSpPr>
          <p:cNvPr id="11" name="Text Placeholder 10">
            <a:extLst>
              <a:ext uri="{FF2B5EF4-FFF2-40B4-BE49-F238E27FC236}">
                <a16:creationId xmlns:a16="http://schemas.microsoft.com/office/drawing/2014/main" id="{0D253E89-9CAD-D341-B420-52479EDF2EE7}"/>
              </a:ext>
            </a:extLst>
          </p:cNvPr>
          <p:cNvSpPr>
            <a:spLocks noGrp="1"/>
          </p:cNvSpPr>
          <p:nvPr>
            <p:ph type="body" sz="quarter" idx="25"/>
          </p:nvPr>
        </p:nvSpPr>
        <p:spPr/>
        <p:txBody>
          <a:bodyPr>
            <a:normAutofit/>
          </a:bodyPr>
          <a:lstStyle/>
          <a:p>
            <a:r>
              <a:rPr lang="es"/>
              <a:t>05</a:t>
            </a:r>
          </a:p>
        </p:txBody>
      </p:sp>
      <p:sp>
        <p:nvSpPr>
          <p:cNvPr id="12" name="Text Placeholder 11">
            <a:extLst>
              <a:ext uri="{FF2B5EF4-FFF2-40B4-BE49-F238E27FC236}">
                <a16:creationId xmlns:a16="http://schemas.microsoft.com/office/drawing/2014/main" id="{B69C7CBB-5257-E644-83CE-BFDE77F580A1}"/>
              </a:ext>
            </a:extLst>
          </p:cNvPr>
          <p:cNvSpPr>
            <a:spLocks noGrp="1"/>
          </p:cNvSpPr>
          <p:nvPr>
            <p:ph type="body" sz="quarter" idx="26"/>
          </p:nvPr>
        </p:nvSpPr>
        <p:spPr>
          <a:xfrm>
            <a:off x="1147593" y="4927349"/>
            <a:ext cx="4964818" cy="720000"/>
          </a:xfrm>
        </p:spPr>
        <p:txBody>
          <a:bodyPr/>
          <a:lstStyle/>
          <a:p>
            <a:r>
              <a:rPr lang="es" b="1">
                <a:solidFill>
                  <a:srgbClr val="0B582E"/>
                </a:solidFill>
              </a:rPr>
              <a:t>Comprender el impacto del cambio</a:t>
            </a:r>
            <a:endParaRPr lang="en-US" b="1">
              <a:solidFill>
                <a:srgbClr val="0B582E"/>
              </a:solidFill>
              <a:cs typeface="Calibri"/>
            </a:endParaRPr>
          </a:p>
        </p:txBody>
      </p:sp>
      <p:sp>
        <p:nvSpPr>
          <p:cNvPr id="13" name="Text Placeholder 12">
            <a:extLst>
              <a:ext uri="{FF2B5EF4-FFF2-40B4-BE49-F238E27FC236}">
                <a16:creationId xmlns:a16="http://schemas.microsoft.com/office/drawing/2014/main" id="{25088C70-0285-0B4C-BBEA-50D698FDDC9F}"/>
              </a:ext>
            </a:extLst>
          </p:cNvPr>
          <p:cNvSpPr>
            <a:spLocks noGrp="1"/>
          </p:cNvSpPr>
          <p:nvPr>
            <p:ph type="body" sz="quarter" idx="27"/>
          </p:nvPr>
        </p:nvSpPr>
        <p:spPr/>
        <p:txBody>
          <a:bodyPr>
            <a:normAutofit/>
          </a:bodyPr>
          <a:lstStyle/>
          <a:p>
            <a:r>
              <a:rPr lang="es"/>
              <a:t>06</a:t>
            </a:r>
          </a:p>
        </p:txBody>
      </p:sp>
      <p:sp>
        <p:nvSpPr>
          <p:cNvPr id="14" name="Text Placeholder 13">
            <a:extLst>
              <a:ext uri="{FF2B5EF4-FFF2-40B4-BE49-F238E27FC236}">
                <a16:creationId xmlns:a16="http://schemas.microsoft.com/office/drawing/2014/main" id="{8F1997EA-A133-D344-8989-273F60339CF9}"/>
              </a:ext>
            </a:extLst>
          </p:cNvPr>
          <p:cNvSpPr>
            <a:spLocks noGrp="1"/>
          </p:cNvSpPr>
          <p:nvPr>
            <p:ph type="body" sz="quarter" idx="28"/>
          </p:nvPr>
        </p:nvSpPr>
        <p:spPr>
          <a:xfrm>
            <a:off x="1139031" y="4071546"/>
            <a:ext cx="4964818" cy="720000"/>
          </a:xfrm>
        </p:spPr>
        <p:txBody>
          <a:bodyPr/>
          <a:lstStyle/>
          <a:p>
            <a:r>
              <a:rPr lang="es" b="1">
                <a:solidFill>
                  <a:srgbClr val="0B582E"/>
                </a:solidFill>
              </a:rPr>
              <a:t>¿Cómo te beneficias como pyme?</a:t>
            </a:r>
            <a:endParaRPr lang="en-US" b="1">
              <a:solidFill>
                <a:srgbClr val="0B582E"/>
              </a:solidFill>
              <a:cs typeface="Calibri"/>
            </a:endParaRP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C134BE-20A2-AFA6-EECC-9128F0FBD3C5}"/>
              </a:ext>
            </a:extLst>
          </p:cNvPr>
          <p:cNvSpPr>
            <a:spLocks noGrp="1"/>
          </p:cNvSpPr>
          <p:nvPr>
            <p:ph type="body" sz="quarter" idx="25"/>
          </p:nvPr>
        </p:nvSpPr>
        <p:spPr/>
        <p:txBody>
          <a:bodyPr/>
          <a:lstStyle/>
          <a:p>
            <a:pPr marL="0" indent="0"/>
            <a:r>
              <a:rPr lang="es"/>
              <a:t>Apoyan la mejora continua.</a:t>
            </a:r>
          </a:p>
        </p:txBody>
      </p:sp>
      <p:sp>
        <p:nvSpPr>
          <p:cNvPr id="3" name="Text Placeholder 2">
            <a:extLst>
              <a:ext uri="{FF2B5EF4-FFF2-40B4-BE49-F238E27FC236}">
                <a16:creationId xmlns:a16="http://schemas.microsoft.com/office/drawing/2014/main" id="{D164E4DE-8BAF-DE8B-DD2C-288ABD4B45FD}"/>
              </a:ext>
            </a:extLst>
          </p:cNvPr>
          <p:cNvSpPr>
            <a:spLocks noGrp="1"/>
          </p:cNvSpPr>
          <p:nvPr>
            <p:ph type="body" sz="quarter" idx="31"/>
          </p:nvPr>
        </p:nvSpPr>
        <p:spPr/>
        <p:txBody>
          <a:bodyPr/>
          <a:lstStyle/>
          <a:p>
            <a:pPr marL="0" indent="0"/>
            <a:r>
              <a:rPr lang="es"/>
              <a:t>Su objetivo es aumentar la velocidad.</a:t>
            </a:r>
            <a:endParaRPr lang="en-IE"/>
          </a:p>
        </p:txBody>
      </p:sp>
      <p:sp>
        <p:nvSpPr>
          <p:cNvPr id="4" name="Text Placeholder 3">
            <a:extLst>
              <a:ext uri="{FF2B5EF4-FFF2-40B4-BE49-F238E27FC236}">
                <a16:creationId xmlns:a16="http://schemas.microsoft.com/office/drawing/2014/main" id="{98E4AAF0-40B5-9008-0AD9-8862436D83FA}"/>
              </a:ext>
            </a:extLst>
          </p:cNvPr>
          <p:cNvSpPr>
            <a:spLocks noGrp="1"/>
          </p:cNvSpPr>
          <p:nvPr>
            <p:ph type="body" sz="quarter" idx="33"/>
          </p:nvPr>
        </p:nvSpPr>
        <p:spPr>
          <a:xfrm>
            <a:off x="5078733" y="4364933"/>
            <a:ext cx="2061046" cy="1951199"/>
          </a:xfrm>
        </p:spPr>
        <p:txBody>
          <a:bodyPr>
            <a:normAutofit lnSpcReduction="10000"/>
          </a:bodyPr>
          <a:lstStyle/>
          <a:p>
            <a:pPr marL="0" indent="0"/>
            <a:r>
              <a:rPr lang="es"/>
              <a:t>Fomentan la colaboración entre las empresas individuales en la cadena de suministro.</a:t>
            </a:r>
            <a:endParaRPr lang="en-IE"/>
          </a:p>
        </p:txBody>
      </p:sp>
      <p:sp>
        <p:nvSpPr>
          <p:cNvPr id="5" name="Text Placeholder 4">
            <a:extLst>
              <a:ext uri="{FF2B5EF4-FFF2-40B4-BE49-F238E27FC236}">
                <a16:creationId xmlns:a16="http://schemas.microsoft.com/office/drawing/2014/main" id="{91352B95-DCB3-156D-A2FB-948E9299D372}"/>
              </a:ext>
            </a:extLst>
          </p:cNvPr>
          <p:cNvSpPr>
            <a:spLocks noGrp="1"/>
          </p:cNvSpPr>
          <p:nvPr>
            <p:ph type="body" sz="quarter" idx="35"/>
          </p:nvPr>
        </p:nvSpPr>
        <p:spPr/>
        <p:txBody>
          <a:bodyPr/>
          <a:lstStyle/>
          <a:p>
            <a:pPr marL="0" indent="0"/>
            <a:r>
              <a:rPr lang="es"/>
              <a:t>Buscan nuevas tecnologías que mejoren sus procesos.</a:t>
            </a:r>
            <a:endParaRPr lang="en-IE"/>
          </a:p>
        </p:txBody>
      </p:sp>
      <p:sp>
        <p:nvSpPr>
          <p:cNvPr id="6" name="Text Placeholder 5">
            <a:extLst>
              <a:ext uri="{FF2B5EF4-FFF2-40B4-BE49-F238E27FC236}">
                <a16:creationId xmlns:a16="http://schemas.microsoft.com/office/drawing/2014/main" id="{17C23401-89E8-3D47-6545-9F93B3FBD766}"/>
              </a:ext>
            </a:extLst>
          </p:cNvPr>
          <p:cNvSpPr>
            <a:spLocks noGrp="1"/>
          </p:cNvSpPr>
          <p:nvPr>
            <p:ph type="body" sz="quarter" idx="37"/>
          </p:nvPr>
        </p:nvSpPr>
        <p:spPr>
          <a:xfrm>
            <a:off x="9399324" y="4353358"/>
            <a:ext cx="2259276" cy="2072841"/>
          </a:xfrm>
        </p:spPr>
        <p:txBody>
          <a:bodyPr>
            <a:normAutofit lnSpcReduction="10000"/>
          </a:bodyPr>
          <a:lstStyle/>
          <a:p>
            <a:pPr marL="0" indent="0"/>
            <a:r>
              <a:rPr lang="es"/>
              <a:t>Las métricas se utilizan para permitir que los empleados midan el éxito o el fracaso de cada paso en la cadena de suministro.</a:t>
            </a:r>
            <a:endParaRPr lang="en-IE"/>
          </a:p>
        </p:txBody>
      </p:sp>
      <p:sp>
        <p:nvSpPr>
          <p:cNvPr id="7" name="Text Placeholder 6">
            <a:extLst>
              <a:ext uri="{FF2B5EF4-FFF2-40B4-BE49-F238E27FC236}">
                <a16:creationId xmlns:a16="http://schemas.microsoft.com/office/drawing/2014/main" id="{960C8CD2-01F6-A161-E8AE-89B158C1D46E}"/>
              </a:ext>
            </a:extLst>
          </p:cNvPr>
          <p:cNvSpPr>
            <a:spLocks noGrp="1"/>
          </p:cNvSpPr>
          <p:nvPr>
            <p:ph type="body" sz="quarter" idx="29"/>
          </p:nvPr>
        </p:nvSpPr>
        <p:spPr>
          <a:xfrm>
            <a:off x="748973" y="251469"/>
            <a:ext cx="10711397" cy="1501131"/>
          </a:xfrm>
        </p:spPr>
        <p:txBody>
          <a:bodyPr>
            <a:normAutofit fontScale="92500"/>
          </a:bodyPr>
          <a:lstStyle/>
          <a:p>
            <a:r>
              <a:rPr lang="es" b="1">
                <a:solidFill>
                  <a:srgbClr val="0B582E"/>
                </a:solidFill>
              </a:rPr>
              <a:t>Mejores prácticas de gestión de la cadena de suministro</a:t>
            </a:r>
          </a:p>
          <a:p>
            <a:r>
              <a:rPr lang="es" sz="2600">
                <a:solidFill>
                  <a:srgbClr val="0B582E"/>
                </a:solidFill>
              </a:rPr>
              <a:t>Estas son algunas de las mejores prácticas que se observan en los sistemas exitosos de gestión de la cadena de suministro:</a:t>
            </a:r>
            <a:endParaRPr lang="en-IE" sz="2600">
              <a:solidFill>
                <a:srgbClr val="0B582E"/>
              </a:solidFill>
            </a:endParaRPr>
          </a:p>
        </p:txBody>
      </p:sp>
      <p:grpSp>
        <p:nvGrpSpPr>
          <p:cNvPr id="8" name="Group 7">
            <a:extLst>
              <a:ext uri="{FF2B5EF4-FFF2-40B4-BE49-F238E27FC236}">
                <a16:creationId xmlns:a16="http://schemas.microsoft.com/office/drawing/2014/main" id="{C1F64E2C-746D-D82D-292D-16D9E9E99C99}"/>
              </a:ext>
            </a:extLst>
          </p:cNvPr>
          <p:cNvGrpSpPr/>
          <p:nvPr/>
        </p:nvGrpSpPr>
        <p:grpSpPr>
          <a:xfrm>
            <a:off x="1291643" y="2143543"/>
            <a:ext cx="975706" cy="699046"/>
            <a:chOff x="3454400" y="159975"/>
            <a:chExt cx="4578885" cy="3280548"/>
          </a:xfrm>
          <a:solidFill>
            <a:schemeClr val="bg1"/>
          </a:solidFill>
        </p:grpSpPr>
        <p:sp>
          <p:nvSpPr>
            <p:cNvPr id="9" name="Freeform 403">
              <a:extLst>
                <a:ext uri="{FF2B5EF4-FFF2-40B4-BE49-F238E27FC236}">
                  <a16:creationId xmlns:a16="http://schemas.microsoft.com/office/drawing/2014/main" id="{B9CB687E-F425-0DC7-0814-EA72CF70BBC8}"/>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297239"/>
            </a:solidFill>
            <a:ln w="8971" cap="flat">
              <a:noFill/>
              <a:prstDash val="solid"/>
              <a:miter/>
            </a:ln>
          </p:spPr>
          <p:txBody>
            <a:bodyPr rtlCol="0" anchor="ctr"/>
            <a:lstStyle/>
            <a:p>
              <a:endParaRPr lang="en-US"/>
            </a:p>
          </p:txBody>
        </p:sp>
        <p:grpSp>
          <p:nvGrpSpPr>
            <p:cNvPr id="10" name="Group 9">
              <a:extLst>
                <a:ext uri="{FF2B5EF4-FFF2-40B4-BE49-F238E27FC236}">
                  <a16:creationId xmlns:a16="http://schemas.microsoft.com/office/drawing/2014/main" id="{A5610B62-4D0A-8FEB-C79F-EA37A2A2A005}"/>
                </a:ext>
              </a:extLst>
            </p:cNvPr>
            <p:cNvGrpSpPr/>
            <p:nvPr/>
          </p:nvGrpSpPr>
          <p:grpSpPr>
            <a:xfrm>
              <a:off x="3454400" y="159975"/>
              <a:ext cx="4578885" cy="3280548"/>
              <a:chOff x="3454400" y="159975"/>
              <a:chExt cx="4578885" cy="3280548"/>
            </a:xfrm>
            <a:grpFill/>
          </p:grpSpPr>
          <p:sp>
            <p:nvSpPr>
              <p:cNvPr id="11" name="Freeform 405">
                <a:extLst>
                  <a:ext uri="{FF2B5EF4-FFF2-40B4-BE49-F238E27FC236}">
                    <a16:creationId xmlns:a16="http://schemas.microsoft.com/office/drawing/2014/main" id="{9573327C-0AA2-F58C-F624-BF8E45DA44B2}"/>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grpFill/>
              <a:ln w="8971" cap="flat">
                <a:noFill/>
                <a:prstDash val="solid"/>
                <a:miter/>
              </a:ln>
            </p:spPr>
            <p:txBody>
              <a:bodyPr rtlCol="0" anchor="ctr"/>
              <a:lstStyle/>
              <a:p>
                <a:endParaRPr lang="en-US"/>
              </a:p>
            </p:txBody>
          </p:sp>
          <p:sp>
            <p:nvSpPr>
              <p:cNvPr id="12" name="Freeform 406">
                <a:extLst>
                  <a:ext uri="{FF2B5EF4-FFF2-40B4-BE49-F238E27FC236}">
                    <a16:creationId xmlns:a16="http://schemas.microsoft.com/office/drawing/2014/main" id="{37429D2D-A73C-5E85-E1C3-3138D1A17C93}"/>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grpFill/>
              <a:ln w="8971" cap="flat">
                <a:noFill/>
                <a:prstDash val="solid"/>
                <a:miter/>
              </a:ln>
            </p:spPr>
            <p:txBody>
              <a:bodyPr rtlCol="0" anchor="ctr"/>
              <a:lstStyle/>
              <a:p>
                <a:endParaRPr lang="en-US"/>
              </a:p>
            </p:txBody>
          </p:sp>
          <p:sp>
            <p:nvSpPr>
              <p:cNvPr id="13" name="Freeform 407">
                <a:extLst>
                  <a:ext uri="{FF2B5EF4-FFF2-40B4-BE49-F238E27FC236}">
                    <a16:creationId xmlns:a16="http://schemas.microsoft.com/office/drawing/2014/main" id="{5FB5C58F-DE2E-E72A-BE1F-2A936396BCD9}"/>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grpFill/>
              <a:ln w="8971" cap="flat">
                <a:noFill/>
                <a:prstDash val="solid"/>
                <a:miter/>
              </a:ln>
            </p:spPr>
            <p:txBody>
              <a:bodyPr rtlCol="0" anchor="ctr"/>
              <a:lstStyle/>
              <a:p>
                <a:endParaRPr lang="en-US"/>
              </a:p>
            </p:txBody>
          </p:sp>
          <p:sp>
            <p:nvSpPr>
              <p:cNvPr id="14" name="Freeform 408">
                <a:extLst>
                  <a:ext uri="{FF2B5EF4-FFF2-40B4-BE49-F238E27FC236}">
                    <a16:creationId xmlns:a16="http://schemas.microsoft.com/office/drawing/2014/main" id="{2724785F-79E3-2097-A676-492EB1836D6A}"/>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grpFill/>
              <a:ln w="8971" cap="flat">
                <a:noFill/>
                <a:prstDash val="solid"/>
                <a:miter/>
              </a:ln>
            </p:spPr>
            <p:txBody>
              <a:bodyPr rtlCol="0" anchor="ctr"/>
              <a:lstStyle/>
              <a:p>
                <a:endParaRPr lang="en-US"/>
              </a:p>
            </p:txBody>
          </p:sp>
          <p:sp>
            <p:nvSpPr>
              <p:cNvPr id="15" name="Freeform 409">
                <a:extLst>
                  <a:ext uri="{FF2B5EF4-FFF2-40B4-BE49-F238E27FC236}">
                    <a16:creationId xmlns:a16="http://schemas.microsoft.com/office/drawing/2014/main" id="{107252C8-0234-30CC-293F-DA073015F28C}"/>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grpFill/>
              <a:ln w="8971" cap="flat">
                <a:noFill/>
                <a:prstDash val="solid"/>
                <a:miter/>
              </a:ln>
            </p:spPr>
            <p:txBody>
              <a:bodyPr rtlCol="0" anchor="ctr"/>
              <a:lstStyle/>
              <a:p>
                <a:endParaRPr lang="en-US"/>
              </a:p>
            </p:txBody>
          </p:sp>
          <p:sp>
            <p:nvSpPr>
              <p:cNvPr id="16" name="Freeform 410">
                <a:extLst>
                  <a:ext uri="{FF2B5EF4-FFF2-40B4-BE49-F238E27FC236}">
                    <a16:creationId xmlns:a16="http://schemas.microsoft.com/office/drawing/2014/main" id="{58F02525-9B5B-436D-1471-35DD9DA42B01}"/>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grpFill/>
              <a:ln w="8971" cap="flat">
                <a:noFill/>
                <a:prstDash val="solid"/>
                <a:miter/>
              </a:ln>
            </p:spPr>
            <p:txBody>
              <a:bodyPr rtlCol="0" anchor="ctr"/>
              <a:lstStyle/>
              <a:p>
                <a:endParaRPr lang="en-US"/>
              </a:p>
            </p:txBody>
          </p:sp>
          <p:sp>
            <p:nvSpPr>
              <p:cNvPr id="17" name="Freeform 411">
                <a:extLst>
                  <a:ext uri="{FF2B5EF4-FFF2-40B4-BE49-F238E27FC236}">
                    <a16:creationId xmlns:a16="http://schemas.microsoft.com/office/drawing/2014/main" id="{AE9AEF30-B0F9-0E1D-E1C6-1BCBF69F3282}"/>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grpFill/>
              <a:ln w="8971" cap="flat">
                <a:noFill/>
                <a:prstDash val="solid"/>
                <a:miter/>
              </a:ln>
            </p:spPr>
            <p:txBody>
              <a:bodyPr rtlCol="0" anchor="ctr"/>
              <a:lstStyle/>
              <a:p>
                <a:endParaRPr lang="en-US"/>
              </a:p>
            </p:txBody>
          </p:sp>
        </p:grpSp>
      </p:grpSp>
      <p:grpSp>
        <p:nvGrpSpPr>
          <p:cNvPr id="18" name="Graphic 3">
            <a:extLst>
              <a:ext uri="{FF2B5EF4-FFF2-40B4-BE49-F238E27FC236}">
                <a16:creationId xmlns:a16="http://schemas.microsoft.com/office/drawing/2014/main" id="{C4235027-645F-383A-881A-4947A6DE05A0}"/>
              </a:ext>
            </a:extLst>
          </p:cNvPr>
          <p:cNvGrpSpPr/>
          <p:nvPr/>
        </p:nvGrpSpPr>
        <p:grpSpPr>
          <a:xfrm>
            <a:off x="10078415" y="2030144"/>
            <a:ext cx="948997" cy="948995"/>
            <a:chOff x="665400" y="3833425"/>
            <a:chExt cx="948997" cy="948995"/>
          </a:xfrm>
          <a:solidFill>
            <a:schemeClr val="bg1"/>
          </a:solidFill>
        </p:grpSpPr>
        <p:sp>
          <p:nvSpPr>
            <p:cNvPr id="19" name="Freeform 1464">
              <a:extLst>
                <a:ext uri="{FF2B5EF4-FFF2-40B4-BE49-F238E27FC236}">
                  <a16:creationId xmlns:a16="http://schemas.microsoft.com/office/drawing/2014/main" id="{E431F010-F1B1-8670-3792-DBD2E56ECD6D}"/>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a:p>
          </p:txBody>
        </p:sp>
        <p:sp>
          <p:nvSpPr>
            <p:cNvPr id="20" name="Freeform 1465">
              <a:extLst>
                <a:ext uri="{FF2B5EF4-FFF2-40B4-BE49-F238E27FC236}">
                  <a16:creationId xmlns:a16="http://schemas.microsoft.com/office/drawing/2014/main" id="{85ECCA3D-CE0D-F2F1-FDE2-5F92E234AE7D}"/>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grpFill/>
            <a:ln w="27426" cap="flat">
              <a:noFill/>
              <a:prstDash val="solid"/>
              <a:miter/>
            </a:ln>
          </p:spPr>
          <p:txBody>
            <a:bodyPr rtlCol="0" anchor="ctr"/>
            <a:lstStyle/>
            <a:p>
              <a:endParaRPr lang="en-US"/>
            </a:p>
          </p:txBody>
        </p:sp>
        <p:grpSp>
          <p:nvGrpSpPr>
            <p:cNvPr id="21" name="Graphic 3">
              <a:extLst>
                <a:ext uri="{FF2B5EF4-FFF2-40B4-BE49-F238E27FC236}">
                  <a16:creationId xmlns:a16="http://schemas.microsoft.com/office/drawing/2014/main" id="{7991639F-D5B8-6F83-1F81-2E5B2DD91BD8}"/>
                </a:ext>
              </a:extLst>
            </p:cNvPr>
            <p:cNvGrpSpPr/>
            <p:nvPr/>
          </p:nvGrpSpPr>
          <p:grpSpPr>
            <a:xfrm>
              <a:off x="788824" y="4019932"/>
              <a:ext cx="244106" cy="641806"/>
              <a:chOff x="788824" y="4019932"/>
              <a:chExt cx="244106" cy="641806"/>
            </a:xfrm>
            <a:grpFill/>
          </p:grpSpPr>
          <p:sp>
            <p:nvSpPr>
              <p:cNvPr id="22" name="Freeform 1467">
                <a:extLst>
                  <a:ext uri="{FF2B5EF4-FFF2-40B4-BE49-F238E27FC236}">
                    <a16:creationId xmlns:a16="http://schemas.microsoft.com/office/drawing/2014/main" id="{E1DF410F-FC1C-DFC9-E909-8DC90C1DAEEA}"/>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4BA41"/>
              </a:solidFill>
              <a:ln w="27426" cap="flat">
                <a:noFill/>
                <a:prstDash val="solid"/>
                <a:miter/>
              </a:ln>
            </p:spPr>
            <p:txBody>
              <a:bodyPr rtlCol="0" anchor="ctr"/>
              <a:lstStyle/>
              <a:p>
                <a:endParaRPr lang="en-US"/>
              </a:p>
            </p:txBody>
          </p:sp>
          <p:sp>
            <p:nvSpPr>
              <p:cNvPr id="23" name="Freeform 1468">
                <a:extLst>
                  <a:ext uri="{FF2B5EF4-FFF2-40B4-BE49-F238E27FC236}">
                    <a16:creationId xmlns:a16="http://schemas.microsoft.com/office/drawing/2014/main" id="{7F62186D-5C83-EE35-F0B1-DB0967E3DEC8}"/>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4BA41"/>
              </a:solidFill>
              <a:ln w="27426" cap="flat">
                <a:noFill/>
                <a:prstDash val="solid"/>
                <a:miter/>
              </a:ln>
            </p:spPr>
            <p:txBody>
              <a:bodyPr rtlCol="0" anchor="ctr"/>
              <a:lstStyle/>
              <a:p>
                <a:endParaRPr lang="en-US"/>
              </a:p>
            </p:txBody>
          </p:sp>
          <p:sp>
            <p:nvSpPr>
              <p:cNvPr id="24" name="Freeform 1469">
                <a:extLst>
                  <a:ext uri="{FF2B5EF4-FFF2-40B4-BE49-F238E27FC236}">
                    <a16:creationId xmlns:a16="http://schemas.microsoft.com/office/drawing/2014/main" id="{10ED4343-36C1-C400-10C3-6EA90910B109}"/>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grpFill/>
              <a:ln w="27426" cap="flat">
                <a:noFill/>
                <a:prstDash val="solid"/>
                <a:miter/>
              </a:ln>
            </p:spPr>
            <p:txBody>
              <a:bodyPr rtlCol="0" anchor="ctr"/>
              <a:lstStyle/>
              <a:p>
                <a:endParaRPr lang="en-US"/>
              </a:p>
            </p:txBody>
          </p:sp>
          <p:sp>
            <p:nvSpPr>
              <p:cNvPr id="25" name="Freeform 1470">
                <a:extLst>
                  <a:ext uri="{FF2B5EF4-FFF2-40B4-BE49-F238E27FC236}">
                    <a16:creationId xmlns:a16="http://schemas.microsoft.com/office/drawing/2014/main" id="{1A871002-14F3-E059-D77F-5768B8D94199}"/>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4BA41"/>
              </a:solidFill>
              <a:ln w="27426" cap="flat">
                <a:noFill/>
                <a:prstDash val="solid"/>
                <a:miter/>
              </a:ln>
            </p:spPr>
            <p:txBody>
              <a:bodyPr rtlCol="0" anchor="ctr"/>
              <a:lstStyle/>
              <a:p>
                <a:endParaRPr lang="en-US"/>
              </a:p>
            </p:txBody>
          </p:sp>
          <p:sp>
            <p:nvSpPr>
              <p:cNvPr id="26" name="Freeform 1471">
                <a:extLst>
                  <a:ext uri="{FF2B5EF4-FFF2-40B4-BE49-F238E27FC236}">
                    <a16:creationId xmlns:a16="http://schemas.microsoft.com/office/drawing/2014/main" id="{742BC4A3-B6BF-2587-442A-5E16B95BDA48}"/>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grpFill/>
              <a:ln w="27426" cap="flat">
                <a:noFill/>
                <a:prstDash val="solid"/>
                <a:miter/>
              </a:ln>
            </p:spPr>
            <p:txBody>
              <a:bodyPr rtlCol="0" anchor="ctr"/>
              <a:lstStyle/>
              <a:p>
                <a:endParaRPr lang="en-US"/>
              </a:p>
            </p:txBody>
          </p:sp>
          <p:sp>
            <p:nvSpPr>
              <p:cNvPr id="27" name="Freeform 1472">
                <a:extLst>
                  <a:ext uri="{FF2B5EF4-FFF2-40B4-BE49-F238E27FC236}">
                    <a16:creationId xmlns:a16="http://schemas.microsoft.com/office/drawing/2014/main" id="{A4E2A5D2-FB13-972A-BDAB-A4E477CD042A}"/>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4BA41"/>
              </a:solidFill>
              <a:ln w="27426" cap="flat">
                <a:noFill/>
                <a:prstDash val="solid"/>
                <a:miter/>
              </a:ln>
            </p:spPr>
            <p:txBody>
              <a:bodyPr rtlCol="0" anchor="ctr"/>
              <a:lstStyle/>
              <a:p>
                <a:endParaRPr lang="en-US"/>
              </a:p>
            </p:txBody>
          </p:sp>
        </p:grpSp>
      </p:grpSp>
      <p:grpSp>
        <p:nvGrpSpPr>
          <p:cNvPr id="28" name="Graphic 3">
            <a:extLst>
              <a:ext uri="{FF2B5EF4-FFF2-40B4-BE49-F238E27FC236}">
                <a16:creationId xmlns:a16="http://schemas.microsoft.com/office/drawing/2014/main" id="{24CCAD60-3C14-D179-16AF-C307B9955904}"/>
              </a:ext>
            </a:extLst>
          </p:cNvPr>
          <p:cNvGrpSpPr/>
          <p:nvPr/>
        </p:nvGrpSpPr>
        <p:grpSpPr>
          <a:xfrm>
            <a:off x="5648353" y="1995835"/>
            <a:ext cx="948997" cy="994463"/>
            <a:chOff x="8667218" y="2080812"/>
            <a:chExt cx="1039753" cy="1039933"/>
          </a:xfrm>
          <a:solidFill>
            <a:schemeClr val="bg1"/>
          </a:solidFill>
        </p:grpSpPr>
        <p:sp>
          <p:nvSpPr>
            <p:cNvPr id="29" name="Freeform 1116">
              <a:extLst>
                <a:ext uri="{FF2B5EF4-FFF2-40B4-BE49-F238E27FC236}">
                  <a16:creationId xmlns:a16="http://schemas.microsoft.com/office/drawing/2014/main" id="{C77EBFAC-74B6-E6A5-F588-C088DE3C2568}"/>
                </a:ext>
              </a:extLst>
            </p:cNvPr>
            <p:cNvSpPr/>
            <p:nvPr/>
          </p:nvSpPr>
          <p:spPr>
            <a:xfrm>
              <a:off x="8804356" y="2136093"/>
              <a:ext cx="773460" cy="345588"/>
            </a:xfrm>
            <a:custGeom>
              <a:avLst/>
              <a:gdLst>
                <a:gd name="connsiteX0" fmla="*/ 477242 w 773460"/>
                <a:gd name="connsiteY0" fmla="*/ 0 h 345588"/>
                <a:gd name="connsiteX1" fmla="*/ 630837 w 773460"/>
                <a:gd name="connsiteY1" fmla="*/ 0 h 345588"/>
                <a:gd name="connsiteX2" fmla="*/ 773461 w 773460"/>
                <a:gd name="connsiteY2" fmla="*/ 142624 h 345588"/>
                <a:gd name="connsiteX3" fmla="*/ 630837 w 773460"/>
                <a:gd name="connsiteY3" fmla="*/ 285248 h 345588"/>
                <a:gd name="connsiteX4" fmla="*/ 427871 w 773460"/>
                <a:gd name="connsiteY4" fmla="*/ 285248 h 345588"/>
                <a:gd name="connsiteX5" fmla="*/ 408673 w 773460"/>
                <a:gd name="connsiteY5" fmla="*/ 296218 h 345588"/>
                <a:gd name="connsiteX6" fmla="*/ 408673 w 773460"/>
                <a:gd name="connsiteY6" fmla="*/ 296218 h 345588"/>
                <a:gd name="connsiteX7" fmla="*/ 386730 w 773460"/>
                <a:gd name="connsiteY7" fmla="*/ 345588 h 345588"/>
                <a:gd name="connsiteX8" fmla="*/ 364788 w 773460"/>
                <a:gd name="connsiteY8" fmla="*/ 296218 h 345588"/>
                <a:gd name="connsiteX9" fmla="*/ 345588 w 773460"/>
                <a:gd name="connsiteY9" fmla="*/ 285248 h 345588"/>
                <a:gd name="connsiteX10" fmla="*/ 142624 w 773460"/>
                <a:gd name="connsiteY10" fmla="*/ 285248 h 345588"/>
                <a:gd name="connsiteX11" fmla="*/ 0 w 773460"/>
                <a:gd name="connsiteY11" fmla="*/ 142624 h 345588"/>
                <a:gd name="connsiteX12" fmla="*/ 142624 w 773460"/>
                <a:gd name="connsiteY12" fmla="*/ 0 h 345588"/>
                <a:gd name="connsiteX13" fmla="*/ 296219 w 773460"/>
                <a:gd name="connsiteY13" fmla="*/ 0 h 34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460" h="345588">
                  <a:moveTo>
                    <a:pt x="477242" y="0"/>
                  </a:moveTo>
                  <a:lnTo>
                    <a:pt x="630837" y="0"/>
                  </a:lnTo>
                  <a:cubicBezTo>
                    <a:pt x="710377" y="0"/>
                    <a:pt x="773461" y="63084"/>
                    <a:pt x="773461" y="142624"/>
                  </a:cubicBezTo>
                  <a:cubicBezTo>
                    <a:pt x="773461" y="222164"/>
                    <a:pt x="710377" y="285248"/>
                    <a:pt x="630837" y="285248"/>
                  </a:cubicBezTo>
                  <a:lnTo>
                    <a:pt x="427871" y="285248"/>
                  </a:lnTo>
                  <a:cubicBezTo>
                    <a:pt x="419643" y="285248"/>
                    <a:pt x="411415" y="290733"/>
                    <a:pt x="408673" y="296218"/>
                  </a:cubicBezTo>
                  <a:lnTo>
                    <a:pt x="408673" y="296218"/>
                  </a:lnTo>
                  <a:lnTo>
                    <a:pt x="386730" y="345588"/>
                  </a:lnTo>
                  <a:lnTo>
                    <a:pt x="364788" y="296218"/>
                  </a:lnTo>
                  <a:cubicBezTo>
                    <a:pt x="362046" y="287990"/>
                    <a:pt x="353818" y="285248"/>
                    <a:pt x="345588" y="285248"/>
                  </a:cubicBezTo>
                  <a:lnTo>
                    <a:pt x="142624" y="285248"/>
                  </a:lnTo>
                  <a:cubicBezTo>
                    <a:pt x="63083" y="285248"/>
                    <a:pt x="0" y="222164"/>
                    <a:pt x="0" y="142624"/>
                  </a:cubicBezTo>
                  <a:cubicBezTo>
                    <a:pt x="0" y="63084"/>
                    <a:pt x="63083" y="0"/>
                    <a:pt x="142624" y="0"/>
                  </a:cubicBezTo>
                  <a:lnTo>
                    <a:pt x="296219" y="0"/>
                  </a:lnTo>
                </a:path>
              </a:pathLst>
            </a:custGeom>
            <a:solidFill>
              <a:srgbClr val="84BA41"/>
            </a:solidFill>
            <a:ln w="27426" cap="flat">
              <a:noFill/>
              <a:prstDash val="solid"/>
              <a:miter/>
            </a:ln>
          </p:spPr>
          <p:txBody>
            <a:bodyPr rtlCol="0" anchor="ctr"/>
            <a:lstStyle/>
            <a:p>
              <a:endParaRPr lang="en-US"/>
            </a:p>
          </p:txBody>
        </p:sp>
        <p:grpSp>
          <p:nvGrpSpPr>
            <p:cNvPr id="30" name="Graphic 3">
              <a:extLst>
                <a:ext uri="{FF2B5EF4-FFF2-40B4-BE49-F238E27FC236}">
                  <a16:creationId xmlns:a16="http://schemas.microsoft.com/office/drawing/2014/main" id="{8DF47134-ABF2-506E-5DCF-C036E1EA5759}"/>
                </a:ext>
              </a:extLst>
            </p:cNvPr>
            <p:cNvGrpSpPr/>
            <p:nvPr/>
          </p:nvGrpSpPr>
          <p:grpSpPr>
            <a:xfrm>
              <a:off x="8667218" y="2080812"/>
              <a:ext cx="1039753" cy="1039933"/>
              <a:chOff x="8667218" y="2080812"/>
              <a:chExt cx="1039753" cy="1039933"/>
            </a:xfrm>
            <a:grpFill/>
          </p:grpSpPr>
          <p:sp>
            <p:nvSpPr>
              <p:cNvPr id="31" name="Freeform 1118">
                <a:extLst>
                  <a:ext uri="{FF2B5EF4-FFF2-40B4-BE49-F238E27FC236}">
                    <a16:creationId xmlns:a16="http://schemas.microsoft.com/office/drawing/2014/main" id="{5BF0536A-E83B-3449-234C-4CF27C7DCDDC}"/>
                  </a:ext>
                </a:extLst>
              </p:cNvPr>
              <p:cNvSpPr/>
              <p:nvPr/>
            </p:nvSpPr>
            <p:spPr>
              <a:xfrm>
                <a:off x="9064919"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6167 w 246849"/>
                  <a:gd name="connsiteY6" fmla="*/ 205707 h 246848"/>
                  <a:gd name="connsiteX7" fmla="*/ 43884 w 246849"/>
                  <a:gd name="connsiteY7" fmla="*/ 123424 h 246848"/>
                  <a:gd name="connsiteX8" fmla="*/ 126167 w 246849"/>
                  <a:gd name="connsiteY8" fmla="*/ 41141 h 246848"/>
                  <a:gd name="connsiteX9" fmla="*/ 208450 w 246849"/>
                  <a:gd name="connsiteY9" fmla="*/ 123424 h 246848"/>
                  <a:gd name="connsiteX10" fmla="*/ 126167 w 246849"/>
                  <a:gd name="connsiteY10" fmla="*/ 205707 h 246848"/>
                  <a:gd name="connsiteX11" fmla="*/ 126167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6167" y="205707"/>
                    </a:moveTo>
                    <a:cubicBezTo>
                      <a:pt x="82283" y="205707"/>
                      <a:pt x="43884" y="170051"/>
                      <a:pt x="43884" y="123424"/>
                    </a:cubicBezTo>
                    <a:cubicBezTo>
                      <a:pt x="43884" y="79540"/>
                      <a:pt x="79541" y="41141"/>
                      <a:pt x="126167" y="41141"/>
                    </a:cubicBezTo>
                    <a:cubicBezTo>
                      <a:pt x="172794" y="41141"/>
                      <a:pt x="208450" y="76797"/>
                      <a:pt x="208450" y="123424"/>
                    </a:cubicBezTo>
                    <a:cubicBezTo>
                      <a:pt x="205708" y="170051"/>
                      <a:pt x="170052" y="205707"/>
                      <a:pt x="126167" y="205707"/>
                    </a:cubicBezTo>
                    <a:lnTo>
                      <a:pt x="126167" y="205707"/>
                    </a:lnTo>
                    <a:close/>
                  </a:path>
                </a:pathLst>
              </a:custGeom>
              <a:grpFill/>
              <a:ln w="27426" cap="flat">
                <a:noFill/>
                <a:prstDash val="solid"/>
                <a:miter/>
              </a:ln>
            </p:spPr>
            <p:txBody>
              <a:bodyPr rtlCol="0" anchor="ctr"/>
              <a:lstStyle/>
              <a:p>
                <a:endParaRPr lang="en-US"/>
              </a:p>
            </p:txBody>
          </p:sp>
          <p:sp>
            <p:nvSpPr>
              <p:cNvPr id="32" name="Freeform 1119">
                <a:extLst>
                  <a:ext uri="{FF2B5EF4-FFF2-40B4-BE49-F238E27FC236}">
                    <a16:creationId xmlns:a16="http://schemas.microsoft.com/office/drawing/2014/main" id="{AFECE4C9-38A4-AD17-EB20-C48C01979020}"/>
                  </a:ext>
                </a:extLst>
              </p:cNvPr>
              <p:cNvSpPr/>
              <p:nvPr/>
            </p:nvSpPr>
            <p:spPr>
              <a:xfrm>
                <a:off x="8733045"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0" y="41141"/>
                      <a:pt x="205708" y="76797"/>
                      <a:pt x="205708" y="123424"/>
                    </a:cubicBezTo>
                    <a:cubicBezTo>
                      <a:pt x="205708" y="170051"/>
                      <a:pt x="167308" y="205707"/>
                      <a:pt x="123425" y="205707"/>
                    </a:cubicBezTo>
                    <a:lnTo>
                      <a:pt x="123425" y="205707"/>
                    </a:lnTo>
                    <a:close/>
                  </a:path>
                </a:pathLst>
              </a:custGeom>
              <a:grpFill/>
              <a:ln w="27426" cap="flat">
                <a:noFill/>
                <a:prstDash val="solid"/>
                <a:miter/>
              </a:ln>
            </p:spPr>
            <p:txBody>
              <a:bodyPr rtlCol="0" anchor="ctr"/>
              <a:lstStyle/>
              <a:p>
                <a:endParaRPr lang="en-US"/>
              </a:p>
            </p:txBody>
          </p:sp>
          <p:sp>
            <p:nvSpPr>
              <p:cNvPr id="33" name="Freeform 1120">
                <a:extLst>
                  <a:ext uri="{FF2B5EF4-FFF2-40B4-BE49-F238E27FC236}">
                    <a16:creationId xmlns:a16="http://schemas.microsoft.com/office/drawing/2014/main" id="{5838DA5E-98AE-D674-A409-416D48EDB622}"/>
                  </a:ext>
                </a:extLst>
              </p:cNvPr>
              <p:cNvSpPr/>
              <p:nvPr/>
            </p:nvSpPr>
            <p:spPr>
              <a:xfrm>
                <a:off x="9399537"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2" y="41141"/>
                      <a:pt x="205708" y="76797"/>
                      <a:pt x="205708" y="123424"/>
                    </a:cubicBezTo>
                    <a:cubicBezTo>
                      <a:pt x="205708" y="170051"/>
                      <a:pt x="170052" y="205707"/>
                      <a:pt x="123425" y="205707"/>
                    </a:cubicBezTo>
                    <a:lnTo>
                      <a:pt x="123425" y="205707"/>
                    </a:lnTo>
                    <a:close/>
                  </a:path>
                </a:pathLst>
              </a:custGeom>
              <a:grpFill/>
              <a:ln w="27426" cap="flat">
                <a:noFill/>
                <a:prstDash val="solid"/>
                <a:miter/>
              </a:ln>
            </p:spPr>
            <p:txBody>
              <a:bodyPr rtlCol="0" anchor="ctr"/>
              <a:lstStyle/>
              <a:p>
                <a:endParaRPr lang="en-US"/>
              </a:p>
            </p:txBody>
          </p:sp>
          <p:sp>
            <p:nvSpPr>
              <p:cNvPr id="34" name="Freeform 1121">
                <a:extLst>
                  <a:ext uri="{FF2B5EF4-FFF2-40B4-BE49-F238E27FC236}">
                    <a16:creationId xmlns:a16="http://schemas.microsoft.com/office/drawing/2014/main" id="{58DFFAB7-5DE6-1341-35FA-794BB3256310}"/>
                  </a:ext>
                </a:extLst>
              </p:cNvPr>
              <p:cNvSpPr/>
              <p:nvPr/>
            </p:nvSpPr>
            <p:spPr>
              <a:xfrm>
                <a:off x="8667218" y="2824527"/>
                <a:ext cx="1039753" cy="296218"/>
              </a:xfrm>
              <a:custGeom>
                <a:avLst/>
                <a:gdLst>
                  <a:gd name="connsiteX0" fmla="*/ 855744 w 1039753"/>
                  <a:gd name="connsiteY0" fmla="*/ 0 h 296218"/>
                  <a:gd name="connsiteX1" fmla="*/ 688434 w 1039753"/>
                  <a:gd name="connsiteY1" fmla="*/ 101482 h 296218"/>
                  <a:gd name="connsiteX2" fmla="*/ 521126 w 1039753"/>
                  <a:gd name="connsiteY2" fmla="*/ 0 h 296218"/>
                  <a:gd name="connsiteX3" fmla="*/ 353818 w 1039753"/>
                  <a:gd name="connsiteY3" fmla="*/ 101482 h 296218"/>
                  <a:gd name="connsiteX4" fmla="*/ 186508 w 1039753"/>
                  <a:gd name="connsiteY4" fmla="*/ 0 h 296218"/>
                  <a:gd name="connsiteX5" fmla="*/ 0 w 1039753"/>
                  <a:gd name="connsiteY5" fmla="*/ 183765 h 296218"/>
                  <a:gd name="connsiteX6" fmla="*/ 0 w 1039753"/>
                  <a:gd name="connsiteY6" fmla="*/ 277019 h 296218"/>
                  <a:gd name="connsiteX7" fmla="*/ 19200 w 1039753"/>
                  <a:gd name="connsiteY7" fmla="*/ 296218 h 296218"/>
                  <a:gd name="connsiteX8" fmla="*/ 1020310 w 1039753"/>
                  <a:gd name="connsiteY8" fmla="*/ 296218 h 296218"/>
                  <a:gd name="connsiteX9" fmla="*/ 1039510 w 1039753"/>
                  <a:gd name="connsiteY9" fmla="*/ 277019 h 296218"/>
                  <a:gd name="connsiteX10" fmla="*/ 1039510 w 1039753"/>
                  <a:gd name="connsiteY10" fmla="*/ 183765 h 296218"/>
                  <a:gd name="connsiteX11" fmla="*/ 855744 w 1039753"/>
                  <a:gd name="connsiteY11" fmla="*/ 0 h 296218"/>
                  <a:gd name="connsiteX12" fmla="*/ 855744 w 1039753"/>
                  <a:gd name="connsiteY12" fmla="*/ 0 h 296218"/>
                  <a:gd name="connsiteX13" fmla="*/ 523868 w 1039753"/>
                  <a:gd name="connsiteY13" fmla="*/ 41141 h 296218"/>
                  <a:gd name="connsiteX14" fmla="*/ 669236 w 1039753"/>
                  <a:gd name="connsiteY14" fmla="*/ 183765 h 296218"/>
                  <a:gd name="connsiteX15" fmla="*/ 669236 w 1039753"/>
                  <a:gd name="connsiteY15" fmla="*/ 257819 h 296218"/>
                  <a:gd name="connsiteX16" fmla="*/ 375759 w 1039753"/>
                  <a:gd name="connsiteY16" fmla="*/ 257819 h 296218"/>
                  <a:gd name="connsiteX17" fmla="*/ 375759 w 1039753"/>
                  <a:gd name="connsiteY17" fmla="*/ 183765 h 296218"/>
                  <a:gd name="connsiteX18" fmla="*/ 523868 w 1039753"/>
                  <a:gd name="connsiteY18" fmla="*/ 41141 h 296218"/>
                  <a:gd name="connsiteX19" fmla="*/ 523868 w 1039753"/>
                  <a:gd name="connsiteY19" fmla="*/ 41141 h 296218"/>
                  <a:gd name="connsiteX20" fmla="*/ 43884 w 1039753"/>
                  <a:gd name="connsiteY20" fmla="*/ 183765 h 296218"/>
                  <a:gd name="connsiteX21" fmla="*/ 189252 w 1039753"/>
                  <a:gd name="connsiteY21" fmla="*/ 41141 h 296218"/>
                  <a:gd name="connsiteX22" fmla="*/ 334618 w 1039753"/>
                  <a:gd name="connsiteY22" fmla="*/ 183765 h 296218"/>
                  <a:gd name="connsiteX23" fmla="*/ 334618 w 1039753"/>
                  <a:gd name="connsiteY23" fmla="*/ 257819 h 296218"/>
                  <a:gd name="connsiteX24" fmla="*/ 41142 w 1039753"/>
                  <a:gd name="connsiteY24" fmla="*/ 257819 h 296218"/>
                  <a:gd name="connsiteX25" fmla="*/ 41142 w 1039753"/>
                  <a:gd name="connsiteY25" fmla="*/ 183765 h 296218"/>
                  <a:gd name="connsiteX26" fmla="*/ 1003852 w 1039753"/>
                  <a:gd name="connsiteY26" fmla="*/ 255077 h 296218"/>
                  <a:gd name="connsiteX27" fmla="*/ 710377 w 1039753"/>
                  <a:gd name="connsiteY27" fmla="*/ 255077 h 296218"/>
                  <a:gd name="connsiteX28" fmla="*/ 710377 w 1039753"/>
                  <a:gd name="connsiteY28" fmla="*/ 181022 h 296218"/>
                  <a:gd name="connsiteX29" fmla="*/ 855744 w 1039753"/>
                  <a:gd name="connsiteY29" fmla="*/ 38399 h 296218"/>
                  <a:gd name="connsiteX30" fmla="*/ 1001110 w 1039753"/>
                  <a:gd name="connsiteY30" fmla="*/ 181022 h 296218"/>
                  <a:gd name="connsiteX31" fmla="*/ 1001110 w 1039753"/>
                  <a:gd name="connsiteY31" fmla="*/ 255077 h 29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9753" h="296218">
                    <a:moveTo>
                      <a:pt x="855744" y="0"/>
                    </a:moveTo>
                    <a:cubicBezTo>
                      <a:pt x="781689" y="0"/>
                      <a:pt x="718605" y="41141"/>
                      <a:pt x="688434" y="101482"/>
                    </a:cubicBezTo>
                    <a:cubicBezTo>
                      <a:pt x="658264" y="43884"/>
                      <a:pt x="595181" y="0"/>
                      <a:pt x="521126" y="0"/>
                    </a:cubicBezTo>
                    <a:cubicBezTo>
                      <a:pt x="447071" y="0"/>
                      <a:pt x="383987" y="41141"/>
                      <a:pt x="353818" y="101482"/>
                    </a:cubicBezTo>
                    <a:cubicBezTo>
                      <a:pt x="323646" y="43884"/>
                      <a:pt x="260563" y="0"/>
                      <a:pt x="186508" y="0"/>
                    </a:cubicBezTo>
                    <a:cubicBezTo>
                      <a:pt x="85025" y="0"/>
                      <a:pt x="0" y="82283"/>
                      <a:pt x="0" y="183765"/>
                    </a:cubicBezTo>
                    <a:lnTo>
                      <a:pt x="0" y="277019"/>
                    </a:lnTo>
                    <a:cubicBezTo>
                      <a:pt x="0" y="287990"/>
                      <a:pt x="8228" y="296218"/>
                      <a:pt x="19200" y="296218"/>
                    </a:cubicBezTo>
                    <a:lnTo>
                      <a:pt x="1020310" y="296218"/>
                    </a:lnTo>
                    <a:cubicBezTo>
                      <a:pt x="1031280" y="296218"/>
                      <a:pt x="1039510" y="287990"/>
                      <a:pt x="1039510" y="277019"/>
                    </a:cubicBezTo>
                    <a:lnTo>
                      <a:pt x="1039510" y="183765"/>
                    </a:lnTo>
                    <a:cubicBezTo>
                      <a:pt x="1044994" y="82283"/>
                      <a:pt x="957227" y="0"/>
                      <a:pt x="855744" y="0"/>
                    </a:cubicBezTo>
                    <a:lnTo>
                      <a:pt x="855744" y="0"/>
                    </a:lnTo>
                    <a:close/>
                    <a:moveTo>
                      <a:pt x="523868" y="41141"/>
                    </a:moveTo>
                    <a:cubicBezTo>
                      <a:pt x="603409" y="41141"/>
                      <a:pt x="669236" y="106968"/>
                      <a:pt x="669236" y="183765"/>
                    </a:cubicBezTo>
                    <a:lnTo>
                      <a:pt x="669236" y="257819"/>
                    </a:lnTo>
                    <a:lnTo>
                      <a:pt x="375759" y="257819"/>
                    </a:lnTo>
                    <a:lnTo>
                      <a:pt x="375759" y="183765"/>
                    </a:lnTo>
                    <a:cubicBezTo>
                      <a:pt x="375759" y="104225"/>
                      <a:pt x="444329" y="41141"/>
                      <a:pt x="523868" y="41141"/>
                    </a:cubicBezTo>
                    <a:lnTo>
                      <a:pt x="523868" y="41141"/>
                    </a:lnTo>
                    <a:close/>
                    <a:moveTo>
                      <a:pt x="43884" y="183765"/>
                    </a:moveTo>
                    <a:cubicBezTo>
                      <a:pt x="43884" y="106968"/>
                      <a:pt x="109711" y="41141"/>
                      <a:pt x="189252" y="41141"/>
                    </a:cubicBezTo>
                    <a:cubicBezTo>
                      <a:pt x="268791" y="41141"/>
                      <a:pt x="334618" y="106968"/>
                      <a:pt x="334618" y="183765"/>
                    </a:cubicBezTo>
                    <a:lnTo>
                      <a:pt x="334618" y="257819"/>
                    </a:lnTo>
                    <a:lnTo>
                      <a:pt x="41142" y="257819"/>
                    </a:lnTo>
                    <a:lnTo>
                      <a:pt x="41142" y="183765"/>
                    </a:lnTo>
                    <a:close/>
                    <a:moveTo>
                      <a:pt x="1003852" y="255077"/>
                    </a:moveTo>
                    <a:lnTo>
                      <a:pt x="710377" y="255077"/>
                    </a:lnTo>
                    <a:lnTo>
                      <a:pt x="710377" y="181022"/>
                    </a:lnTo>
                    <a:cubicBezTo>
                      <a:pt x="710377" y="104225"/>
                      <a:pt x="776203" y="38399"/>
                      <a:pt x="855744" y="38399"/>
                    </a:cubicBezTo>
                    <a:cubicBezTo>
                      <a:pt x="935283" y="38399"/>
                      <a:pt x="1001110" y="104225"/>
                      <a:pt x="1001110" y="181022"/>
                    </a:cubicBezTo>
                    <a:lnTo>
                      <a:pt x="1001110" y="255077"/>
                    </a:lnTo>
                    <a:close/>
                  </a:path>
                </a:pathLst>
              </a:custGeom>
              <a:grpFill/>
              <a:ln w="27426" cap="flat">
                <a:noFill/>
                <a:prstDash val="solid"/>
                <a:miter/>
              </a:ln>
            </p:spPr>
            <p:txBody>
              <a:bodyPr rtlCol="0" anchor="ctr"/>
              <a:lstStyle/>
              <a:p>
                <a:endParaRPr lang="en-US"/>
              </a:p>
            </p:txBody>
          </p:sp>
          <p:sp>
            <p:nvSpPr>
              <p:cNvPr id="35" name="Freeform 1122">
                <a:extLst>
                  <a:ext uri="{FF2B5EF4-FFF2-40B4-BE49-F238E27FC236}">
                    <a16:creationId xmlns:a16="http://schemas.microsoft.com/office/drawing/2014/main" id="{F9B8F52D-DF58-A110-AFA6-3A1520F348FC}"/>
                  </a:ext>
                </a:extLst>
              </p:cNvPr>
              <p:cNvSpPr/>
              <p:nvPr/>
            </p:nvSpPr>
            <p:spPr>
              <a:xfrm>
                <a:off x="9130746" y="2201920"/>
                <a:ext cx="120680" cy="120681"/>
              </a:xfrm>
              <a:custGeom>
                <a:avLst/>
                <a:gdLst>
                  <a:gd name="connsiteX0" fmla="*/ 60340 w 120680"/>
                  <a:gd name="connsiteY0" fmla="*/ 0 h 120681"/>
                  <a:gd name="connsiteX1" fmla="*/ 0 w 120680"/>
                  <a:gd name="connsiteY1" fmla="*/ 60341 h 120681"/>
                  <a:gd name="connsiteX2" fmla="*/ 60340 w 120680"/>
                  <a:gd name="connsiteY2" fmla="*/ 120681 h 120681"/>
                  <a:gd name="connsiteX3" fmla="*/ 120681 w 120680"/>
                  <a:gd name="connsiteY3" fmla="*/ 60341 h 120681"/>
                  <a:gd name="connsiteX4" fmla="*/ 60340 w 120680"/>
                  <a:gd name="connsiteY4" fmla="*/ 0 h 120681"/>
                  <a:gd name="connsiteX5" fmla="*/ 60340 w 120680"/>
                  <a:gd name="connsiteY5" fmla="*/ 0 h 120681"/>
                  <a:gd name="connsiteX6" fmla="*/ 60340 w 120680"/>
                  <a:gd name="connsiteY6" fmla="*/ 79540 h 120681"/>
                  <a:gd name="connsiteX7" fmla="*/ 41142 w 120680"/>
                  <a:gd name="connsiteY7" fmla="*/ 60341 h 120681"/>
                  <a:gd name="connsiteX8" fmla="*/ 60340 w 120680"/>
                  <a:gd name="connsiteY8" fmla="*/ 41141 h 120681"/>
                  <a:gd name="connsiteX9" fmla="*/ 79539 w 120680"/>
                  <a:gd name="connsiteY9" fmla="*/ 60341 h 120681"/>
                  <a:gd name="connsiteX10" fmla="*/ 60340 w 120680"/>
                  <a:gd name="connsiteY10" fmla="*/ 79540 h 120681"/>
                  <a:gd name="connsiteX11" fmla="*/ 60340 w 120680"/>
                  <a:gd name="connsiteY11" fmla="*/ 79540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60340" y="0"/>
                    </a:moveTo>
                    <a:cubicBezTo>
                      <a:pt x="27428" y="0"/>
                      <a:pt x="0" y="27428"/>
                      <a:pt x="0" y="60341"/>
                    </a:cubicBezTo>
                    <a:cubicBezTo>
                      <a:pt x="0" y="93254"/>
                      <a:pt x="27428" y="120681"/>
                      <a:pt x="60340" y="120681"/>
                    </a:cubicBezTo>
                    <a:cubicBezTo>
                      <a:pt x="93253" y="120681"/>
                      <a:pt x="120681" y="93254"/>
                      <a:pt x="120681" y="60341"/>
                    </a:cubicBezTo>
                    <a:cubicBezTo>
                      <a:pt x="120681" y="27428"/>
                      <a:pt x="93253" y="0"/>
                      <a:pt x="60340" y="0"/>
                    </a:cubicBezTo>
                    <a:lnTo>
                      <a:pt x="60340" y="0"/>
                    </a:lnTo>
                    <a:close/>
                    <a:moveTo>
                      <a:pt x="60340" y="79540"/>
                    </a:moveTo>
                    <a:cubicBezTo>
                      <a:pt x="49369" y="79540"/>
                      <a:pt x="41142" y="71312"/>
                      <a:pt x="41142" y="60341"/>
                    </a:cubicBezTo>
                    <a:cubicBezTo>
                      <a:pt x="41142" y="49369"/>
                      <a:pt x="49369" y="41141"/>
                      <a:pt x="60340" y="41141"/>
                    </a:cubicBezTo>
                    <a:cubicBezTo>
                      <a:pt x="71311" y="41141"/>
                      <a:pt x="79539" y="49369"/>
                      <a:pt x="79539" y="60341"/>
                    </a:cubicBezTo>
                    <a:cubicBezTo>
                      <a:pt x="79539" y="71312"/>
                      <a:pt x="71311" y="79540"/>
                      <a:pt x="60340" y="79540"/>
                    </a:cubicBezTo>
                    <a:lnTo>
                      <a:pt x="60340" y="79540"/>
                    </a:lnTo>
                    <a:close/>
                  </a:path>
                </a:pathLst>
              </a:custGeom>
              <a:grpFill/>
              <a:ln w="27426" cap="flat">
                <a:noFill/>
                <a:prstDash val="solid"/>
                <a:miter/>
              </a:ln>
            </p:spPr>
            <p:txBody>
              <a:bodyPr rtlCol="0" anchor="ctr"/>
              <a:lstStyle/>
              <a:p>
                <a:endParaRPr lang="en-US"/>
              </a:p>
            </p:txBody>
          </p:sp>
          <p:sp>
            <p:nvSpPr>
              <p:cNvPr id="36" name="Freeform 1123">
                <a:extLst>
                  <a:ext uri="{FF2B5EF4-FFF2-40B4-BE49-F238E27FC236}">
                    <a16:creationId xmlns:a16="http://schemas.microsoft.com/office/drawing/2014/main" id="{3ED55050-D58A-3744-E826-737E23825F4F}"/>
                  </a:ext>
                </a:extLst>
              </p:cNvPr>
              <p:cNvSpPr/>
              <p:nvPr/>
            </p:nvSpPr>
            <p:spPr>
              <a:xfrm>
                <a:off x="8966180" y="2201920"/>
                <a:ext cx="120680" cy="120681"/>
              </a:xfrm>
              <a:custGeom>
                <a:avLst/>
                <a:gdLst>
                  <a:gd name="connsiteX0" fmla="*/ 0 w 120680"/>
                  <a:gd name="connsiteY0" fmla="*/ 60341 h 120681"/>
                  <a:gd name="connsiteX1" fmla="*/ 60340 w 120680"/>
                  <a:gd name="connsiteY1" fmla="*/ 120681 h 120681"/>
                  <a:gd name="connsiteX2" fmla="*/ 120681 w 120680"/>
                  <a:gd name="connsiteY2" fmla="*/ 60341 h 120681"/>
                  <a:gd name="connsiteX3" fmla="*/ 60340 w 120680"/>
                  <a:gd name="connsiteY3" fmla="*/ 0 h 120681"/>
                  <a:gd name="connsiteX4" fmla="*/ 0 w 120680"/>
                  <a:gd name="connsiteY4" fmla="*/ 60341 h 120681"/>
                  <a:gd name="connsiteX5" fmla="*/ 0 w 120680"/>
                  <a:gd name="connsiteY5" fmla="*/ 60341 h 120681"/>
                  <a:gd name="connsiteX6" fmla="*/ 82283 w 120680"/>
                  <a:gd name="connsiteY6" fmla="*/ 60341 h 120681"/>
                  <a:gd name="connsiteX7" fmla="*/ 63083 w 120680"/>
                  <a:gd name="connsiteY7" fmla="*/ 79540 h 120681"/>
                  <a:gd name="connsiteX8" fmla="*/ 43884 w 120680"/>
                  <a:gd name="connsiteY8" fmla="*/ 60341 h 120681"/>
                  <a:gd name="connsiteX9" fmla="*/ 63083 w 120680"/>
                  <a:gd name="connsiteY9" fmla="*/ 41141 h 120681"/>
                  <a:gd name="connsiteX10" fmla="*/ 82283 w 120680"/>
                  <a:gd name="connsiteY10" fmla="*/ 60341 h 120681"/>
                  <a:gd name="connsiteX11" fmla="*/ 82283 w 120680"/>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0" y="60341"/>
                    </a:moveTo>
                    <a:cubicBezTo>
                      <a:pt x="0" y="93254"/>
                      <a:pt x="27428" y="120681"/>
                      <a:pt x="60340" y="120681"/>
                    </a:cubicBezTo>
                    <a:cubicBezTo>
                      <a:pt x="93253" y="120681"/>
                      <a:pt x="120681" y="93254"/>
                      <a:pt x="120681" y="60341"/>
                    </a:cubicBezTo>
                    <a:cubicBezTo>
                      <a:pt x="120681" y="27428"/>
                      <a:pt x="93253" y="0"/>
                      <a:pt x="60340" y="0"/>
                    </a:cubicBezTo>
                    <a:cubicBezTo>
                      <a:pt x="27428" y="0"/>
                      <a:pt x="0" y="27428"/>
                      <a:pt x="0" y="60341"/>
                    </a:cubicBezTo>
                    <a:lnTo>
                      <a:pt x="0" y="60341"/>
                    </a:lnTo>
                    <a:close/>
                    <a:moveTo>
                      <a:pt x="82283" y="60341"/>
                    </a:moveTo>
                    <a:cubicBezTo>
                      <a:pt x="82283" y="71312"/>
                      <a:pt x="74053" y="79540"/>
                      <a:pt x="63083" y="79540"/>
                    </a:cubicBezTo>
                    <a:cubicBezTo>
                      <a:pt x="52112" y="79540"/>
                      <a:pt x="43884" y="71312"/>
                      <a:pt x="43884" y="60341"/>
                    </a:cubicBezTo>
                    <a:cubicBezTo>
                      <a:pt x="43884" y="49369"/>
                      <a:pt x="52112" y="41141"/>
                      <a:pt x="63083" y="41141"/>
                    </a:cubicBezTo>
                    <a:cubicBezTo>
                      <a:pt x="71311" y="41141"/>
                      <a:pt x="82283" y="49369"/>
                      <a:pt x="82283" y="60341"/>
                    </a:cubicBezTo>
                    <a:lnTo>
                      <a:pt x="82283" y="60341"/>
                    </a:lnTo>
                    <a:close/>
                  </a:path>
                </a:pathLst>
              </a:custGeom>
              <a:grpFill/>
              <a:ln w="27426" cap="flat">
                <a:noFill/>
                <a:prstDash val="solid"/>
                <a:miter/>
              </a:ln>
            </p:spPr>
            <p:txBody>
              <a:bodyPr rtlCol="0" anchor="ctr"/>
              <a:lstStyle/>
              <a:p>
                <a:endParaRPr lang="en-US"/>
              </a:p>
            </p:txBody>
          </p:sp>
          <p:sp>
            <p:nvSpPr>
              <p:cNvPr id="37" name="Freeform 1124">
                <a:extLst>
                  <a:ext uri="{FF2B5EF4-FFF2-40B4-BE49-F238E27FC236}">
                    <a16:creationId xmlns:a16="http://schemas.microsoft.com/office/drawing/2014/main" id="{368B89DD-614B-0B1A-6E03-C3C783C42F43}"/>
                  </a:ext>
                </a:extLst>
              </p:cNvPr>
              <p:cNvSpPr/>
              <p:nvPr/>
            </p:nvSpPr>
            <p:spPr>
              <a:xfrm>
                <a:off x="9292568" y="2201920"/>
                <a:ext cx="120682" cy="120681"/>
              </a:xfrm>
              <a:custGeom>
                <a:avLst/>
                <a:gdLst>
                  <a:gd name="connsiteX0" fmla="*/ 120682 w 120682"/>
                  <a:gd name="connsiteY0" fmla="*/ 60341 h 120681"/>
                  <a:gd name="connsiteX1" fmla="*/ 60341 w 120682"/>
                  <a:gd name="connsiteY1" fmla="*/ 0 h 120681"/>
                  <a:gd name="connsiteX2" fmla="*/ 0 w 120682"/>
                  <a:gd name="connsiteY2" fmla="*/ 60341 h 120681"/>
                  <a:gd name="connsiteX3" fmla="*/ 60341 w 120682"/>
                  <a:gd name="connsiteY3" fmla="*/ 120681 h 120681"/>
                  <a:gd name="connsiteX4" fmla="*/ 120682 w 120682"/>
                  <a:gd name="connsiteY4" fmla="*/ 60341 h 120681"/>
                  <a:gd name="connsiteX5" fmla="*/ 120682 w 120682"/>
                  <a:gd name="connsiteY5" fmla="*/ 60341 h 120681"/>
                  <a:gd name="connsiteX6" fmla="*/ 41142 w 120682"/>
                  <a:gd name="connsiteY6" fmla="*/ 60341 h 120681"/>
                  <a:gd name="connsiteX7" fmla="*/ 60341 w 120682"/>
                  <a:gd name="connsiteY7" fmla="*/ 41141 h 120681"/>
                  <a:gd name="connsiteX8" fmla="*/ 79541 w 120682"/>
                  <a:gd name="connsiteY8" fmla="*/ 60341 h 120681"/>
                  <a:gd name="connsiteX9" fmla="*/ 60341 w 120682"/>
                  <a:gd name="connsiteY9" fmla="*/ 79540 h 120681"/>
                  <a:gd name="connsiteX10" fmla="*/ 41142 w 120682"/>
                  <a:gd name="connsiteY10" fmla="*/ 60341 h 120681"/>
                  <a:gd name="connsiteX11" fmla="*/ 41142 w 120682"/>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2" h="120681">
                    <a:moveTo>
                      <a:pt x="120682" y="60341"/>
                    </a:moveTo>
                    <a:cubicBezTo>
                      <a:pt x="120682" y="27428"/>
                      <a:pt x="93255" y="0"/>
                      <a:pt x="60341" y="0"/>
                    </a:cubicBezTo>
                    <a:cubicBezTo>
                      <a:pt x="27428" y="0"/>
                      <a:pt x="0" y="27428"/>
                      <a:pt x="0" y="60341"/>
                    </a:cubicBezTo>
                    <a:cubicBezTo>
                      <a:pt x="0" y="93254"/>
                      <a:pt x="27428" y="120681"/>
                      <a:pt x="60341" y="120681"/>
                    </a:cubicBezTo>
                    <a:cubicBezTo>
                      <a:pt x="93255" y="120681"/>
                      <a:pt x="120682" y="93254"/>
                      <a:pt x="120682" y="60341"/>
                    </a:cubicBezTo>
                    <a:lnTo>
                      <a:pt x="120682" y="60341"/>
                    </a:lnTo>
                    <a:close/>
                    <a:moveTo>
                      <a:pt x="41142" y="60341"/>
                    </a:moveTo>
                    <a:cubicBezTo>
                      <a:pt x="41142" y="49369"/>
                      <a:pt x="49369" y="41141"/>
                      <a:pt x="60341" y="41141"/>
                    </a:cubicBezTo>
                    <a:cubicBezTo>
                      <a:pt x="71313" y="41141"/>
                      <a:pt x="79541" y="49369"/>
                      <a:pt x="79541" y="60341"/>
                    </a:cubicBezTo>
                    <a:cubicBezTo>
                      <a:pt x="79541" y="71312"/>
                      <a:pt x="71313" y="79540"/>
                      <a:pt x="60341" y="79540"/>
                    </a:cubicBezTo>
                    <a:cubicBezTo>
                      <a:pt x="49369" y="79540"/>
                      <a:pt x="41142" y="71312"/>
                      <a:pt x="41142" y="60341"/>
                    </a:cubicBezTo>
                    <a:lnTo>
                      <a:pt x="41142" y="60341"/>
                    </a:lnTo>
                    <a:close/>
                  </a:path>
                </a:pathLst>
              </a:custGeom>
              <a:grpFill/>
              <a:ln w="27426" cap="flat">
                <a:noFill/>
                <a:prstDash val="solid"/>
                <a:miter/>
              </a:ln>
            </p:spPr>
            <p:txBody>
              <a:bodyPr rtlCol="0" anchor="ctr"/>
              <a:lstStyle/>
              <a:p>
                <a:endParaRPr lang="en-US"/>
              </a:p>
            </p:txBody>
          </p:sp>
          <p:sp>
            <p:nvSpPr>
              <p:cNvPr id="38" name="Freeform 1125">
                <a:extLst>
                  <a:ext uri="{FF2B5EF4-FFF2-40B4-BE49-F238E27FC236}">
                    <a16:creationId xmlns:a16="http://schemas.microsoft.com/office/drawing/2014/main" id="{83240434-71B5-6FAB-CFB8-E6418DC90A99}"/>
                  </a:ext>
                </a:extLst>
              </p:cNvPr>
              <p:cNvSpPr/>
              <p:nvPr/>
            </p:nvSpPr>
            <p:spPr>
              <a:xfrm>
                <a:off x="9171887" y="2080812"/>
                <a:ext cx="38397" cy="38825"/>
              </a:xfrm>
              <a:custGeom>
                <a:avLst/>
                <a:gdLst>
                  <a:gd name="connsiteX0" fmla="*/ 38398 w 38397"/>
                  <a:gd name="connsiteY0" fmla="*/ 19625 h 38825"/>
                  <a:gd name="connsiteX1" fmla="*/ 19198 w 38397"/>
                  <a:gd name="connsiteY1" fmla="*/ 38825 h 38825"/>
                  <a:gd name="connsiteX2" fmla="*/ 0 w 38397"/>
                  <a:gd name="connsiteY2" fmla="*/ 19625 h 38825"/>
                  <a:gd name="connsiteX3" fmla="*/ 19198 w 38397"/>
                  <a:gd name="connsiteY3" fmla="*/ 426 h 38825"/>
                  <a:gd name="connsiteX4" fmla="*/ 38398 w 38397"/>
                  <a:gd name="connsiteY4" fmla="*/ 19625 h 38825"/>
                  <a:gd name="connsiteX5" fmla="*/ 38398 w 38397"/>
                  <a:gd name="connsiteY5" fmla="*/ 19625 h 3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97" h="38825">
                    <a:moveTo>
                      <a:pt x="38398" y="19625"/>
                    </a:moveTo>
                    <a:cubicBezTo>
                      <a:pt x="38398" y="30597"/>
                      <a:pt x="30170" y="38825"/>
                      <a:pt x="19198" y="38825"/>
                    </a:cubicBezTo>
                    <a:cubicBezTo>
                      <a:pt x="8228" y="38825"/>
                      <a:pt x="0" y="30597"/>
                      <a:pt x="0" y="19625"/>
                    </a:cubicBezTo>
                    <a:cubicBezTo>
                      <a:pt x="0" y="8655"/>
                      <a:pt x="8228" y="426"/>
                      <a:pt x="19198" y="426"/>
                    </a:cubicBezTo>
                    <a:cubicBezTo>
                      <a:pt x="30170" y="-2316"/>
                      <a:pt x="38398" y="8655"/>
                      <a:pt x="38398" y="19625"/>
                    </a:cubicBezTo>
                    <a:lnTo>
                      <a:pt x="38398" y="19625"/>
                    </a:lnTo>
                    <a:close/>
                  </a:path>
                </a:pathLst>
              </a:custGeom>
              <a:grpFill/>
              <a:ln w="27426" cap="flat">
                <a:noFill/>
                <a:prstDash val="solid"/>
                <a:miter/>
              </a:ln>
            </p:spPr>
            <p:txBody>
              <a:bodyPr rtlCol="0" anchor="ctr"/>
              <a:lstStyle/>
              <a:p>
                <a:endParaRPr lang="en-US"/>
              </a:p>
            </p:txBody>
          </p:sp>
          <p:sp>
            <p:nvSpPr>
              <p:cNvPr id="39" name="Freeform 1126">
                <a:extLst>
                  <a:ext uri="{FF2B5EF4-FFF2-40B4-BE49-F238E27FC236}">
                    <a16:creationId xmlns:a16="http://schemas.microsoft.com/office/drawing/2014/main" id="{0EC7ADC6-69BE-CE86-A93E-D7192A17E71F}"/>
                  </a:ext>
                </a:extLst>
              </p:cNvPr>
              <p:cNvSpPr/>
              <p:nvPr/>
            </p:nvSpPr>
            <p:spPr>
              <a:xfrm>
                <a:off x="8763214" y="2081238"/>
                <a:ext cx="855743" cy="460784"/>
              </a:xfrm>
              <a:custGeom>
                <a:avLst/>
                <a:gdLst>
                  <a:gd name="connsiteX0" fmla="*/ 449815 w 855743"/>
                  <a:gd name="connsiteY0" fmla="*/ 334617 h 460784"/>
                  <a:gd name="connsiteX1" fmla="*/ 427871 w 855743"/>
                  <a:gd name="connsiteY1" fmla="*/ 383987 h 460784"/>
                  <a:gd name="connsiteX2" fmla="*/ 405929 w 855743"/>
                  <a:gd name="connsiteY2" fmla="*/ 334617 h 460784"/>
                  <a:gd name="connsiteX3" fmla="*/ 386730 w 855743"/>
                  <a:gd name="connsiteY3" fmla="*/ 323646 h 460784"/>
                  <a:gd name="connsiteX4" fmla="*/ 183766 w 855743"/>
                  <a:gd name="connsiteY4" fmla="*/ 323646 h 460784"/>
                  <a:gd name="connsiteX5" fmla="*/ 41142 w 855743"/>
                  <a:gd name="connsiteY5" fmla="*/ 181022 h 460784"/>
                  <a:gd name="connsiteX6" fmla="*/ 183766 w 855743"/>
                  <a:gd name="connsiteY6" fmla="*/ 38399 h 460784"/>
                  <a:gd name="connsiteX7" fmla="*/ 337360 w 855743"/>
                  <a:gd name="connsiteY7" fmla="*/ 38399 h 460784"/>
                  <a:gd name="connsiteX8" fmla="*/ 356560 w 855743"/>
                  <a:gd name="connsiteY8" fmla="*/ 19199 h 460784"/>
                  <a:gd name="connsiteX9" fmla="*/ 337360 w 855743"/>
                  <a:gd name="connsiteY9" fmla="*/ 0 h 460784"/>
                  <a:gd name="connsiteX10" fmla="*/ 183766 w 855743"/>
                  <a:gd name="connsiteY10" fmla="*/ 0 h 460784"/>
                  <a:gd name="connsiteX11" fmla="*/ 0 w 855743"/>
                  <a:gd name="connsiteY11" fmla="*/ 183765 h 460784"/>
                  <a:gd name="connsiteX12" fmla="*/ 183766 w 855743"/>
                  <a:gd name="connsiteY12" fmla="*/ 367530 h 460784"/>
                  <a:gd name="connsiteX13" fmla="*/ 373016 w 855743"/>
                  <a:gd name="connsiteY13" fmla="*/ 367530 h 460784"/>
                  <a:gd name="connsiteX14" fmla="*/ 408673 w 855743"/>
                  <a:gd name="connsiteY14" fmla="*/ 449813 h 460784"/>
                  <a:gd name="connsiteX15" fmla="*/ 427871 w 855743"/>
                  <a:gd name="connsiteY15" fmla="*/ 460784 h 460784"/>
                  <a:gd name="connsiteX16" fmla="*/ 447071 w 855743"/>
                  <a:gd name="connsiteY16" fmla="*/ 449813 h 460784"/>
                  <a:gd name="connsiteX17" fmla="*/ 482726 w 855743"/>
                  <a:gd name="connsiteY17" fmla="*/ 367530 h 460784"/>
                  <a:gd name="connsiteX18" fmla="*/ 671978 w 855743"/>
                  <a:gd name="connsiteY18" fmla="*/ 367530 h 460784"/>
                  <a:gd name="connsiteX19" fmla="*/ 855744 w 855743"/>
                  <a:gd name="connsiteY19" fmla="*/ 183765 h 460784"/>
                  <a:gd name="connsiteX20" fmla="*/ 671978 w 855743"/>
                  <a:gd name="connsiteY20" fmla="*/ 0 h 460784"/>
                  <a:gd name="connsiteX21" fmla="*/ 518384 w 855743"/>
                  <a:gd name="connsiteY21" fmla="*/ 0 h 460784"/>
                  <a:gd name="connsiteX22" fmla="*/ 499184 w 855743"/>
                  <a:gd name="connsiteY22" fmla="*/ 19199 h 460784"/>
                  <a:gd name="connsiteX23" fmla="*/ 518384 w 855743"/>
                  <a:gd name="connsiteY23" fmla="*/ 38399 h 460784"/>
                  <a:gd name="connsiteX24" fmla="*/ 671978 w 855743"/>
                  <a:gd name="connsiteY24" fmla="*/ 38399 h 460784"/>
                  <a:gd name="connsiteX25" fmla="*/ 814602 w 855743"/>
                  <a:gd name="connsiteY25" fmla="*/ 181022 h 460784"/>
                  <a:gd name="connsiteX26" fmla="*/ 671978 w 855743"/>
                  <a:gd name="connsiteY26" fmla="*/ 323646 h 460784"/>
                  <a:gd name="connsiteX27" fmla="*/ 469013 w 855743"/>
                  <a:gd name="connsiteY27" fmla="*/ 323646 h 460784"/>
                  <a:gd name="connsiteX28" fmla="*/ 449815 w 855743"/>
                  <a:gd name="connsiteY28" fmla="*/ 334617 h 460784"/>
                  <a:gd name="connsiteX29" fmla="*/ 449815 w 855743"/>
                  <a:gd name="connsiteY29" fmla="*/ 334617 h 460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55743" h="460784">
                    <a:moveTo>
                      <a:pt x="449815" y="334617"/>
                    </a:moveTo>
                    <a:lnTo>
                      <a:pt x="427871" y="383987"/>
                    </a:lnTo>
                    <a:lnTo>
                      <a:pt x="405929" y="334617"/>
                    </a:lnTo>
                    <a:cubicBezTo>
                      <a:pt x="403187" y="326389"/>
                      <a:pt x="394959" y="323646"/>
                      <a:pt x="386730" y="323646"/>
                    </a:cubicBezTo>
                    <a:lnTo>
                      <a:pt x="183766" y="323646"/>
                    </a:lnTo>
                    <a:cubicBezTo>
                      <a:pt x="104225" y="323646"/>
                      <a:pt x="41142" y="260562"/>
                      <a:pt x="41142" y="181022"/>
                    </a:cubicBezTo>
                    <a:cubicBezTo>
                      <a:pt x="41142" y="101482"/>
                      <a:pt x="104225" y="38399"/>
                      <a:pt x="183766" y="38399"/>
                    </a:cubicBezTo>
                    <a:lnTo>
                      <a:pt x="337360" y="38399"/>
                    </a:lnTo>
                    <a:cubicBezTo>
                      <a:pt x="348332" y="38399"/>
                      <a:pt x="356560" y="30171"/>
                      <a:pt x="356560" y="19199"/>
                    </a:cubicBezTo>
                    <a:cubicBezTo>
                      <a:pt x="356560" y="8228"/>
                      <a:pt x="348332" y="0"/>
                      <a:pt x="337360" y="0"/>
                    </a:cubicBezTo>
                    <a:lnTo>
                      <a:pt x="183766" y="0"/>
                    </a:lnTo>
                    <a:cubicBezTo>
                      <a:pt x="82283" y="0"/>
                      <a:pt x="0" y="82283"/>
                      <a:pt x="0" y="183765"/>
                    </a:cubicBezTo>
                    <a:cubicBezTo>
                      <a:pt x="0" y="285248"/>
                      <a:pt x="82283" y="367530"/>
                      <a:pt x="183766" y="367530"/>
                    </a:cubicBezTo>
                    <a:lnTo>
                      <a:pt x="373016" y="367530"/>
                    </a:lnTo>
                    <a:lnTo>
                      <a:pt x="408673" y="449813"/>
                    </a:lnTo>
                    <a:cubicBezTo>
                      <a:pt x="411415" y="458041"/>
                      <a:pt x="419643" y="460784"/>
                      <a:pt x="427871" y="460784"/>
                    </a:cubicBezTo>
                    <a:cubicBezTo>
                      <a:pt x="436101" y="460784"/>
                      <a:pt x="444329" y="455299"/>
                      <a:pt x="447071" y="449813"/>
                    </a:cubicBezTo>
                    <a:lnTo>
                      <a:pt x="482726" y="367530"/>
                    </a:lnTo>
                    <a:lnTo>
                      <a:pt x="671978" y="367530"/>
                    </a:lnTo>
                    <a:cubicBezTo>
                      <a:pt x="773461" y="367530"/>
                      <a:pt x="855744" y="285248"/>
                      <a:pt x="855744" y="183765"/>
                    </a:cubicBezTo>
                    <a:cubicBezTo>
                      <a:pt x="855744" y="82283"/>
                      <a:pt x="773461" y="0"/>
                      <a:pt x="671978" y="0"/>
                    </a:cubicBezTo>
                    <a:lnTo>
                      <a:pt x="518384" y="0"/>
                    </a:lnTo>
                    <a:cubicBezTo>
                      <a:pt x="507412" y="0"/>
                      <a:pt x="499184" y="8228"/>
                      <a:pt x="499184" y="19199"/>
                    </a:cubicBezTo>
                    <a:cubicBezTo>
                      <a:pt x="499184" y="30171"/>
                      <a:pt x="507412" y="38399"/>
                      <a:pt x="518384" y="38399"/>
                    </a:cubicBezTo>
                    <a:lnTo>
                      <a:pt x="671978" y="38399"/>
                    </a:lnTo>
                    <a:cubicBezTo>
                      <a:pt x="751519" y="38399"/>
                      <a:pt x="814602" y="101482"/>
                      <a:pt x="814602" y="181022"/>
                    </a:cubicBezTo>
                    <a:cubicBezTo>
                      <a:pt x="814602" y="260562"/>
                      <a:pt x="751519" y="323646"/>
                      <a:pt x="671978" y="323646"/>
                    </a:cubicBezTo>
                    <a:lnTo>
                      <a:pt x="469013" y="323646"/>
                    </a:lnTo>
                    <a:cubicBezTo>
                      <a:pt x="460785" y="323646"/>
                      <a:pt x="452557" y="329131"/>
                      <a:pt x="449815" y="334617"/>
                    </a:cubicBezTo>
                    <a:lnTo>
                      <a:pt x="449815" y="334617"/>
                    </a:lnTo>
                    <a:close/>
                  </a:path>
                </a:pathLst>
              </a:custGeom>
              <a:grpFill/>
              <a:ln w="27426" cap="flat">
                <a:noFill/>
                <a:prstDash val="solid"/>
                <a:miter/>
              </a:ln>
            </p:spPr>
            <p:txBody>
              <a:bodyPr rtlCol="0" anchor="ctr"/>
              <a:lstStyle/>
              <a:p>
                <a:endParaRPr lang="en-US"/>
              </a:p>
            </p:txBody>
          </p:sp>
        </p:grpSp>
      </p:grpSp>
      <p:grpSp>
        <p:nvGrpSpPr>
          <p:cNvPr id="40" name="Graphic 3">
            <a:extLst>
              <a:ext uri="{FF2B5EF4-FFF2-40B4-BE49-F238E27FC236}">
                <a16:creationId xmlns:a16="http://schemas.microsoft.com/office/drawing/2014/main" id="{8736775B-22D7-7155-60D7-43501C869887}"/>
              </a:ext>
            </a:extLst>
          </p:cNvPr>
          <p:cNvGrpSpPr/>
          <p:nvPr/>
        </p:nvGrpSpPr>
        <p:grpSpPr>
          <a:xfrm>
            <a:off x="7732202" y="2048699"/>
            <a:ext cx="1130525" cy="1140988"/>
            <a:chOff x="8625571" y="3737866"/>
            <a:chExt cx="1130525" cy="1140988"/>
          </a:xfrm>
          <a:solidFill>
            <a:schemeClr val="bg1"/>
          </a:solidFill>
        </p:grpSpPr>
        <p:grpSp>
          <p:nvGrpSpPr>
            <p:cNvPr id="41" name="Graphic 3">
              <a:extLst>
                <a:ext uri="{FF2B5EF4-FFF2-40B4-BE49-F238E27FC236}">
                  <a16:creationId xmlns:a16="http://schemas.microsoft.com/office/drawing/2014/main" id="{F2E04C2C-436D-3E3A-CEF6-C35058D47FBB}"/>
                </a:ext>
              </a:extLst>
            </p:cNvPr>
            <p:cNvGrpSpPr/>
            <p:nvPr/>
          </p:nvGrpSpPr>
          <p:grpSpPr>
            <a:xfrm>
              <a:off x="8625571" y="4105396"/>
              <a:ext cx="908360" cy="521124"/>
              <a:chOff x="8625571" y="4105396"/>
              <a:chExt cx="908360" cy="521124"/>
            </a:xfrm>
            <a:grpFill/>
          </p:grpSpPr>
          <p:sp>
            <p:nvSpPr>
              <p:cNvPr id="50" name="Freeform 926">
                <a:extLst>
                  <a:ext uri="{FF2B5EF4-FFF2-40B4-BE49-F238E27FC236}">
                    <a16:creationId xmlns:a16="http://schemas.microsoft.com/office/drawing/2014/main" id="{26491499-1180-422F-2743-68D14F36C8A0}"/>
                  </a:ext>
                </a:extLst>
              </p:cNvPr>
              <p:cNvSpPr/>
              <p:nvPr/>
            </p:nvSpPr>
            <p:spPr>
              <a:xfrm>
                <a:off x="8625571" y="4105396"/>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84BA41"/>
              </a:solidFill>
              <a:ln w="27426" cap="flat">
                <a:noFill/>
                <a:prstDash val="solid"/>
                <a:miter/>
              </a:ln>
            </p:spPr>
            <p:txBody>
              <a:bodyPr rtlCol="0" anchor="ctr"/>
              <a:lstStyle/>
              <a:p>
                <a:endParaRPr lang="en-US"/>
              </a:p>
            </p:txBody>
          </p:sp>
          <p:sp>
            <p:nvSpPr>
              <p:cNvPr id="51" name="Freeform 927">
                <a:extLst>
                  <a:ext uri="{FF2B5EF4-FFF2-40B4-BE49-F238E27FC236}">
                    <a16:creationId xmlns:a16="http://schemas.microsoft.com/office/drawing/2014/main" id="{C07C1B02-14F1-7C19-D316-8FA572138376}"/>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84BA41"/>
              </a:solidFill>
              <a:ln w="27426" cap="flat">
                <a:noFill/>
                <a:prstDash val="solid"/>
                <a:miter/>
              </a:ln>
            </p:spPr>
            <p:txBody>
              <a:bodyPr rtlCol="0" anchor="ctr"/>
              <a:lstStyle/>
              <a:p>
                <a:endParaRPr lang="en-US"/>
              </a:p>
            </p:txBody>
          </p:sp>
        </p:grpSp>
        <p:sp>
          <p:nvSpPr>
            <p:cNvPr id="42" name="Freeform 918">
              <a:extLst>
                <a:ext uri="{FF2B5EF4-FFF2-40B4-BE49-F238E27FC236}">
                  <a16:creationId xmlns:a16="http://schemas.microsoft.com/office/drawing/2014/main" id="{8A0789AD-66CA-94C8-8994-0D42732518D9}"/>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43" name="Freeform 919">
              <a:extLst>
                <a:ext uri="{FF2B5EF4-FFF2-40B4-BE49-F238E27FC236}">
                  <a16:creationId xmlns:a16="http://schemas.microsoft.com/office/drawing/2014/main" id="{F568F2BD-F234-314C-745D-9E288B0FDD7A}"/>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44" name="Freeform 920">
              <a:extLst>
                <a:ext uri="{FF2B5EF4-FFF2-40B4-BE49-F238E27FC236}">
                  <a16:creationId xmlns:a16="http://schemas.microsoft.com/office/drawing/2014/main" id="{8D0637B2-4376-A30D-7551-08FFE4919E3D}"/>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45" name="Freeform 921">
              <a:extLst>
                <a:ext uri="{FF2B5EF4-FFF2-40B4-BE49-F238E27FC236}">
                  <a16:creationId xmlns:a16="http://schemas.microsoft.com/office/drawing/2014/main" id="{CC654FC4-14C8-1ED4-F856-270BE515BE9B}"/>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6" name="Freeform 922">
              <a:extLst>
                <a:ext uri="{FF2B5EF4-FFF2-40B4-BE49-F238E27FC236}">
                  <a16:creationId xmlns:a16="http://schemas.microsoft.com/office/drawing/2014/main" id="{5869D085-F03B-D7EB-EFF2-930236A8273B}"/>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7" name="Freeform 923">
              <a:extLst>
                <a:ext uri="{FF2B5EF4-FFF2-40B4-BE49-F238E27FC236}">
                  <a16:creationId xmlns:a16="http://schemas.microsoft.com/office/drawing/2014/main" id="{E28611F8-00BB-45E9-7098-EE2BD993A424}"/>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8" name="Freeform 924">
              <a:extLst>
                <a:ext uri="{FF2B5EF4-FFF2-40B4-BE49-F238E27FC236}">
                  <a16:creationId xmlns:a16="http://schemas.microsoft.com/office/drawing/2014/main" id="{CAE29A18-F1A1-14B4-E865-D83C3AEDF965}"/>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49" name="Freeform 925">
              <a:extLst>
                <a:ext uri="{FF2B5EF4-FFF2-40B4-BE49-F238E27FC236}">
                  <a16:creationId xmlns:a16="http://schemas.microsoft.com/office/drawing/2014/main" id="{82BB121F-C2F1-0755-121D-4305C953738D}"/>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grpSp>
        <p:nvGrpSpPr>
          <p:cNvPr id="52" name="Group 51">
            <a:extLst>
              <a:ext uri="{FF2B5EF4-FFF2-40B4-BE49-F238E27FC236}">
                <a16:creationId xmlns:a16="http://schemas.microsoft.com/office/drawing/2014/main" id="{2DB128FF-83C1-8285-A9A9-4CBE15478C5D}"/>
              </a:ext>
            </a:extLst>
          </p:cNvPr>
          <p:cNvGrpSpPr/>
          <p:nvPr/>
        </p:nvGrpSpPr>
        <p:grpSpPr>
          <a:xfrm>
            <a:off x="3492690" y="2065666"/>
            <a:ext cx="947670" cy="878506"/>
            <a:chOff x="5828070" y="2293165"/>
            <a:chExt cx="1185202" cy="1184653"/>
          </a:xfrm>
          <a:solidFill>
            <a:schemeClr val="bg1"/>
          </a:solidFill>
        </p:grpSpPr>
        <p:sp>
          <p:nvSpPr>
            <p:cNvPr id="53" name="Freeform 67">
              <a:extLst>
                <a:ext uri="{FF2B5EF4-FFF2-40B4-BE49-F238E27FC236}">
                  <a16:creationId xmlns:a16="http://schemas.microsoft.com/office/drawing/2014/main" id="{6A69FBCA-D9E1-ED8A-8510-3EACCF26C1AB}"/>
                </a:ext>
              </a:extLst>
            </p:cNvPr>
            <p:cNvSpPr/>
            <p:nvPr/>
          </p:nvSpPr>
          <p:spPr>
            <a:xfrm>
              <a:off x="5828070" y="2422663"/>
              <a:ext cx="1053970" cy="1055155"/>
            </a:xfrm>
            <a:custGeom>
              <a:avLst/>
              <a:gdLst>
                <a:gd name="connsiteX0" fmla="*/ 873468 w 1053970"/>
                <a:gd name="connsiteY0" fmla="*/ 1055156 h 1055155"/>
                <a:gd name="connsiteX1" fmla="*/ 180150 w 1053970"/>
                <a:gd name="connsiteY1" fmla="*/ 1055156 h 1055155"/>
                <a:gd name="connsiteX2" fmla="*/ 178739 w 1053970"/>
                <a:gd name="connsiteY2" fmla="*/ 1054685 h 1055155"/>
                <a:gd name="connsiteX3" fmla="*/ 176387 w 1053970"/>
                <a:gd name="connsiteY3" fmla="*/ 1053744 h 1055155"/>
                <a:gd name="connsiteX4" fmla="*/ 174035 w 1053970"/>
                <a:gd name="connsiteY4" fmla="*/ 1052804 h 1055155"/>
                <a:gd name="connsiteX5" fmla="*/ 6115 w 1053970"/>
                <a:gd name="connsiteY5" fmla="*/ 902722 h 1055155"/>
                <a:gd name="connsiteX6" fmla="*/ 1881 w 1053970"/>
                <a:gd name="connsiteY6" fmla="*/ 883903 h 1055155"/>
                <a:gd name="connsiteX7" fmla="*/ 0 w 1053970"/>
                <a:gd name="connsiteY7" fmla="*/ 875435 h 1055155"/>
                <a:gd name="connsiteX8" fmla="*/ 0 w 1053970"/>
                <a:gd name="connsiteY8" fmla="*/ 874494 h 1055155"/>
                <a:gd name="connsiteX9" fmla="*/ 0 w 1053970"/>
                <a:gd name="connsiteY9" fmla="*/ 181485 h 1055155"/>
                <a:gd name="connsiteX10" fmla="*/ 0 w 1053970"/>
                <a:gd name="connsiteY10" fmla="*/ 180544 h 1055155"/>
                <a:gd name="connsiteX11" fmla="*/ 1411 w 1053970"/>
                <a:gd name="connsiteY11" fmla="*/ 173017 h 1055155"/>
                <a:gd name="connsiteX12" fmla="*/ 5174 w 1053970"/>
                <a:gd name="connsiteY12" fmla="*/ 156080 h 1055155"/>
                <a:gd name="connsiteX13" fmla="*/ 200376 w 1053970"/>
                <a:gd name="connsiteY13" fmla="*/ 353 h 1055155"/>
                <a:gd name="connsiteX14" fmla="*/ 435088 w 1053970"/>
                <a:gd name="connsiteY14" fmla="*/ 353 h 1055155"/>
                <a:gd name="connsiteX15" fmla="*/ 460487 w 1053970"/>
                <a:gd name="connsiteY15" fmla="*/ 353 h 1055155"/>
                <a:gd name="connsiteX16" fmla="*/ 535746 w 1053970"/>
                <a:gd name="connsiteY16" fmla="*/ 73276 h 1055155"/>
                <a:gd name="connsiteX17" fmla="*/ 460487 w 1053970"/>
                <a:gd name="connsiteY17" fmla="*/ 147141 h 1055155"/>
                <a:gd name="connsiteX18" fmla="*/ 420036 w 1053970"/>
                <a:gd name="connsiteY18" fmla="*/ 147141 h 1055155"/>
                <a:gd name="connsiteX19" fmla="*/ 209313 w 1053970"/>
                <a:gd name="connsiteY19" fmla="*/ 146670 h 1055155"/>
                <a:gd name="connsiteX20" fmla="*/ 164157 w 1053970"/>
                <a:gd name="connsiteY20" fmla="*/ 163607 h 1055155"/>
                <a:gd name="connsiteX21" fmla="*/ 145813 w 1053970"/>
                <a:gd name="connsiteY21" fmla="*/ 209243 h 1055155"/>
                <a:gd name="connsiteX22" fmla="*/ 146284 w 1053970"/>
                <a:gd name="connsiteY22" fmla="*/ 672660 h 1055155"/>
                <a:gd name="connsiteX23" fmla="*/ 146284 w 1053970"/>
                <a:gd name="connsiteY23" fmla="*/ 845324 h 1055155"/>
                <a:gd name="connsiteX24" fmla="*/ 208372 w 1053970"/>
                <a:gd name="connsiteY24" fmla="*/ 907427 h 1055155"/>
                <a:gd name="connsiteX25" fmla="*/ 844305 w 1053970"/>
                <a:gd name="connsiteY25" fmla="*/ 907427 h 1055155"/>
                <a:gd name="connsiteX26" fmla="*/ 906864 w 1053970"/>
                <a:gd name="connsiteY26" fmla="*/ 845324 h 1055155"/>
                <a:gd name="connsiteX27" fmla="*/ 906864 w 1053970"/>
                <a:gd name="connsiteY27" fmla="*/ 749818 h 1055155"/>
                <a:gd name="connsiteX28" fmla="*/ 906864 w 1053970"/>
                <a:gd name="connsiteY28" fmla="*/ 594562 h 1055155"/>
                <a:gd name="connsiteX29" fmla="*/ 932264 w 1053970"/>
                <a:gd name="connsiteY29" fmla="*/ 535752 h 1055155"/>
                <a:gd name="connsiteX30" fmla="*/ 992000 w 1053970"/>
                <a:gd name="connsiteY30" fmla="*/ 519286 h 1055155"/>
                <a:gd name="connsiteX31" fmla="*/ 1053618 w 1053970"/>
                <a:gd name="connsiteY31" fmla="*/ 591268 h 1055155"/>
                <a:gd name="connsiteX32" fmla="*/ 1053618 w 1053970"/>
                <a:gd name="connsiteY32" fmla="*/ 798748 h 1055155"/>
                <a:gd name="connsiteX33" fmla="*/ 1053618 w 1053970"/>
                <a:gd name="connsiteY33" fmla="*/ 814273 h 1055155"/>
                <a:gd name="connsiteX34" fmla="*/ 1048444 w 1053970"/>
                <a:gd name="connsiteY34" fmla="*/ 892842 h 1055155"/>
                <a:gd name="connsiteX35" fmla="*/ 879112 w 1053970"/>
                <a:gd name="connsiteY35" fmla="*/ 1051392 h 1055155"/>
                <a:gd name="connsiteX36" fmla="*/ 876761 w 1053970"/>
                <a:gd name="connsiteY36" fmla="*/ 1052333 h 1055155"/>
                <a:gd name="connsiteX37" fmla="*/ 874409 w 1053970"/>
                <a:gd name="connsiteY37" fmla="*/ 1053274 h 1055155"/>
                <a:gd name="connsiteX38" fmla="*/ 873468 w 1053970"/>
                <a:gd name="connsiteY38" fmla="*/ 1055156 h 1055155"/>
                <a:gd name="connsiteX39" fmla="*/ 182972 w 1053970"/>
                <a:gd name="connsiteY39" fmla="*/ 1037748 h 1055155"/>
                <a:gd name="connsiteX40" fmla="*/ 870646 w 1053970"/>
                <a:gd name="connsiteY40" fmla="*/ 1037748 h 1055155"/>
                <a:gd name="connsiteX41" fmla="*/ 871116 w 1053970"/>
                <a:gd name="connsiteY41" fmla="*/ 1037748 h 1055155"/>
                <a:gd name="connsiteX42" fmla="*/ 877231 w 1053970"/>
                <a:gd name="connsiteY42" fmla="*/ 1035866 h 1055155"/>
                <a:gd name="connsiteX43" fmla="*/ 1031981 w 1053970"/>
                <a:gd name="connsiteY43" fmla="*/ 890960 h 1055155"/>
                <a:gd name="connsiteX44" fmla="*/ 1036685 w 1053970"/>
                <a:gd name="connsiteY44" fmla="*/ 815214 h 1055155"/>
                <a:gd name="connsiteX45" fmla="*/ 1036685 w 1053970"/>
                <a:gd name="connsiteY45" fmla="*/ 799218 h 1055155"/>
                <a:gd name="connsiteX46" fmla="*/ 1036685 w 1053970"/>
                <a:gd name="connsiteY46" fmla="*/ 591739 h 1055155"/>
                <a:gd name="connsiteX47" fmla="*/ 989648 w 1053970"/>
                <a:gd name="connsiteY47" fmla="*/ 536693 h 1055155"/>
                <a:gd name="connsiteX48" fmla="*/ 943552 w 1053970"/>
                <a:gd name="connsiteY48" fmla="*/ 549396 h 1055155"/>
                <a:gd name="connsiteX49" fmla="*/ 923797 w 1053970"/>
                <a:gd name="connsiteY49" fmla="*/ 595032 h 1055155"/>
                <a:gd name="connsiteX50" fmla="*/ 923797 w 1053970"/>
                <a:gd name="connsiteY50" fmla="*/ 750289 h 1055155"/>
                <a:gd name="connsiteX51" fmla="*/ 923797 w 1053970"/>
                <a:gd name="connsiteY51" fmla="*/ 845795 h 1055155"/>
                <a:gd name="connsiteX52" fmla="*/ 844305 w 1053970"/>
                <a:gd name="connsiteY52" fmla="*/ 924835 h 1055155"/>
                <a:gd name="connsiteX53" fmla="*/ 208372 w 1053970"/>
                <a:gd name="connsiteY53" fmla="*/ 924835 h 1055155"/>
                <a:gd name="connsiteX54" fmla="*/ 128880 w 1053970"/>
                <a:gd name="connsiteY54" fmla="*/ 845324 h 1055155"/>
                <a:gd name="connsiteX55" fmla="*/ 128880 w 1053970"/>
                <a:gd name="connsiteY55" fmla="*/ 672660 h 1055155"/>
                <a:gd name="connsiteX56" fmla="*/ 128410 w 1053970"/>
                <a:gd name="connsiteY56" fmla="*/ 209243 h 1055155"/>
                <a:gd name="connsiteX57" fmla="*/ 151928 w 1053970"/>
                <a:gd name="connsiteY57" fmla="*/ 151375 h 1055155"/>
                <a:gd name="connsiteX58" fmla="*/ 209313 w 1053970"/>
                <a:gd name="connsiteY58" fmla="*/ 129263 h 1055155"/>
                <a:gd name="connsiteX59" fmla="*/ 419566 w 1053970"/>
                <a:gd name="connsiteY59" fmla="*/ 129733 h 1055155"/>
                <a:gd name="connsiteX60" fmla="*/ 460017 w 1053970"/>
                <a:gd name="connsiteY60" fmla="*/ 129733 h 1055155"/>
                <a:gd name="connsiteX61" fmla="*/ 517872 w 1053970"/>
                <a:gd name="connsiteY61" fmla="*/ 73276 h 1055155"/>
                <a:gd name="connsiteX62" fmla="*/ 459547 w 1053970"/>
                <a:gd name="connsiteY62" fmla="*/ 17290 h 1055155"/>
                <a:gd name="connsiteX63" fmla="*/ 434147 w 1053970"/>
                <a:gd name="connsiteY63" fmla="*/ 17290 h 1055155"/>
                <a:gd name="connsiteX64" fmla="*/ 199905 w 1053970"/>
                <a:gd name="connsiteY64" fmla="*/ 17290 h 1055155"/>
                <a:gd name="connsiteX65" fmla="*/ 21637 w 1053970"/>
                <a:gd name="connsiteY65" fmla="*/ 159844 h 1055155"/>
                <a:gd name="connsiteX66" fmla="*/ 17874 w 1053970"/>
                <a:gd name="connsiteY66" fmla="*/ 176310 h 1055155"/>
                <a:gd name="connsiteX67" fmla="*/ 16463 w 1053970"/>
                <a:gd name="connsiteY67" fmla="*/ 183367 h 1055155"/>
                <a:gd name="connsiteX68" fmla="*/ 16463 w 1053970"/>
                <a:gd name="connsiteY68" fmla="*/ 872612 h 1055155"/>
                <a:gd name="connsiteX69" fmla="*/ 18344 w 1053970"/>
                <a:gd name="connsiteY69" fmla="*/ 880610 h 1055155"/>
                <a:gd name="connsiteX70" fmla="*/ 22578 w 1053970"/>
                <a:gd name="connsiteY70" fmla="*/ 898958 h 1055155"/>
                <a:gd name="connsiteX71" fmla="*/ 175917 w 1053970"/>
                <a:gd name="connsiteY71" fmla="*/ 1036337 h 1055155"/>
                <a:gd name="connsiteX72" fmla="*/ 182972 w 1053970"/>
                <a:gd name="connsiteY72" fmla="*/ 1037748 h 1055155"/>
                <a:gd name="connsiteX73" fmla="*/ 182972 w 1053970"/>
                <a:gd name="connsiteY73" fmla="*/ 1037748 h 105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053970" h="1055155">
                  <a:moveTo>
                    <a:pt x="873468" y="1055156"/>
                  </a:moveTo>
                  <a:lnTo>
                    <a:pt x="180150" y="1055156"/>
                  </a:lnTo>
                  <a:lnTo>
                    <a:pt x="178739" y="1054685"/>
                  </a:lnTo>
                  <a:cubicBezTo>
                    <a:pt x="177798" y="1054215"/>
                    <a:pt x="177328" y="1054215"/>
                    <a:pt x="176387" y="1053744"/>
                  </a:cubicBezTo>
                  <a:cubicBezTo>
                    <a:pt x="175446" y="1053274"/>
                    <a:pt x="174505" y="1052804"/>
                    <a:pt x="174035" y="1052804"/>
                  </a:cubicBezTo>
                  <a:cubicBezTo>
                    <a:pt x="92662" y="1041042"/>
                    <a:pt x="26811" y="982232"/>
                    <a:pt x="6115" y="902722"/>
                  </a:cubicBezTo>
                  <a:cubicBezTo>
                    <a:pt x="4233" y="896136"/>
                    <a:pt x="2822" y="890019"/>
                    <a:pt x="1881" y="883903"/>
                  </a:cubicBezTo>
                  <a:cubicBezTo>
                    <a:pt x="1411" y="881081"/>
                    <a:pt x="470" y="878258"/>
                    <a:pt x="0" y="875435"/>
                  </a:cubicBezTo>
                  <a:lnTo>
                    <a:pt x="0" y="874494"/>
                  </a:lnTo>
                  <a:lnTo>
                    <a:pt x="0" y="181485"/>
                  </a:lnTo>
                  <a:lnTo>
                    <a:pt x="0" y="180544"/>
                  </a:lnTo>
                  <a:cubicBezTo>
                    <a:pt x="470" y="178192"/>
                    <a:pt x="941" y="175369"/>
                    <a:pt x="1411" y="173017"/>
                  </a:cubicBezTo>
                  <a:cubicBezTo>
                    <a:pt x="2352" y="167371"/>
                    <a:pt x="3763" y="161726"/>
                    <a:pt x="5174" y="156080"/>
                  </a:cubicBezTo>
                  <a:cubicBezTo>
                    <a:pt x="26811" y="65278"/>
                    <a:pt x="107243" y="1294"/>
                    <a:pt x="200376" y="353"/>
                  </a:cubicBezTo>
                  <a:cubicBezTo>
                    <a:pt x="278456" y="-118"/>
                    <a:pt x="357948" y="-118"/>
                    <a:pt x="435088" y="353"/>
                  </a:cubicBezTo>
                  <a:lnTo>
                    <a:pt x="460487" y="353"/>
                  </a:lnTo>
                  <a:cubicBezTo>
                    <a:pt x="503291" y="353"/>
                    <a:pt x="535746" y="31875"/>
                    <a:pt x="535746" y="73276"/>
                  </a:cubicBezTo>
                  <a:cubicBezTo>
                    <a:pt x="535746" y="114208"/>
                    <a:pt x="502820" y="146670"/>
                    <a:pt x="460487" y="147141"/>
                  </a:cubicBezTo>
                  <a:cubicBezTo>
                    <a:pt x="446847" y="147141"/>
                    <a:pt x="433677" y="147141"/>
                    <a:pt x="420036" y="147141"/>
                  </a:cubicBezTo>
                  <a:cubicBezTo>
                    <a:pt x="350892" y="147611"/>
                    <a:pt x="279397" y="148082"/>
                    <a:pt x="209313" y="146670"/>
                  </a:cubicBezTo>
                  <a:cubicBezTo>
                    <a:pt x="191909" y="146200"/>
                    <a:pt x="175917" y="152316"/>
                    <a:pt x="164157" y="163607"/>
                  </a:cubicBezTo>
                  <a:cubicBezTo>
                    <a:pt x="152398" y="175369"/>
                    <a:pt x="145813" y="191365"/>
                    <a:pt x="145813" y="209243"/>
                  </a:cubicBezTo>
                  <a:cubicBezTo>
                    <a:pt x="146284" y="363559"/>
                    <a:pt x="146284" y="520697"/>
                    <a:pt x="146284" y="672660"/>
                  </a:cubicBezTo>
                  <a:cubicBezTo>
                    <a:pt x="146284" y="730058"/>
                    <a:pt x="146284" y="787927"/>
                    <a:pt x="146284" y="845324"/>
                  </a:cubicBezTo>
                  <a:cubicBezTo>
                    <a:pt x="146284" y="884844"/>
                    <a:pt x="168861" y="907427"/>
                    <a:pt x="208372" y="907427"/>
                  </a:cubicBezTo>
                  <a:cubicBezTo>
                    <a:pt x="420506" y="907427"/>
                    <a:pt x="632171" y="907427"/>
                    <a:pt x="844305" y="907427"/>
                  </a:cubicBezTo>
                  <a:cubicBezTo>
                    <a:pt x="884286" y="907427"/>
                    <a:pt x="906864" y="885315"/>
                    <a:pt x="906864" y="845324"/>
                  </a:cubicBezTo>
                  <a:cubicBezTo>
                    <a:pt x="906864" y="813332"/>
                    <a:pt x="906864" y="781340"/>
                    <a:pt x="906864" y="749818"/>
                  </a:cubicBezTo>
                  <a:cubicBezTo>
                    <a:pt x="906864" y="699007"/>
                    <a:pt x="906864" y="646314"/>
                    <a:pt x="906864" y="594562"/>
                  </a:cubicBezTo>
                  <a:cubicBezTo>
                    <a:pt x="906864" y="571038"/>
                    <a:pt x="915801" y="550337"/>
                    <a:pt x="932264" y="535752"/>
                  </a:cubicBezTo>
                  <a:cubicBezTo>
                    <a:pt x="948256" y="521638"/>
                    <a:pt x="969423" y="515993"/>
                    <a:pt x="992000" y="519286"/>
                  </a:cubicBezTo>
                  <a:cubicBezTo>
                    <a:pt x="1026807" y="524461"/>
                    <a:pt x="1053618" y="555512"/>
                    <a:pt x="1053618" y="591268"/>
                  </a:cubicBezTo>
                  <a:cubicBezTo>
                    <a:pt x="1054088" y="655253"/>
                    <a:pt x="1054088" y="728176"/>
                    <a:pt x="1053618" y="798748"/>
                  </a:cubicBezTo>
                  <a:cubicBezTo>
                    <a:pt x="1053618" y="803923"/>
                    <a:pt x="1053618" y="809098"/>
                    <a:pt x="1053618" y="814273"/>
                  </a:cubicBezTo>
                  <a:cubicBezTo>
                    <a:pt x="1053618" y="840149"/>
                    <a:pt x="1053618" y="866966"/>
                    <a:pt x="1048444" y="892842"/>
                  </a:cubicBezTo>
                  <a:cubicBezTo>
                    <a:pt x="1032922" y="975646"/>
                    <a:pt x="964719" y="1039160"/>
                    <a:pt x="879112" y="1051392"/>
                  </a:cubicBezTo>
                  <a:cubicBezTo>
                    <a:pt x="878642" y="1051392"/>
                    <a:pt x="877701" y="1051863"/>
                    <a:pt x="876761" y="1052333"/>
                  </a:cubicBezTo>
                  <a:cubicBezTo>
                    <a:pt x="875820" y="1052804"/>
                    <a:pt x="875350" y="1052804"/>
                    <a:pt x="874409" y="1053274"/>
                  </a:cubicBezTo>
                  <a:lnTo>
                    <a:pt x="873468" y="1055156"/>
                  </a:lnTo>
                  <a:close/>
                  <a:moveTo>
                    <a:pt x="182972" y="1037748"/>
                  </a:moveTo>
                  <a:lnTo>
                    <a:pt x="870646" y="1037748"/>
                  </a:lnTo>
                  <a:cubicBezTo>
                    <a:pt x="870646" y="1037748"/>
                    <a:pt x="871116" y="1037748"/>
                    <a:pt x="871116" y="1037748"/>
                  </a:cubicBezTo>
                  <a:cubicBezTo>
                    <a:pt x="872998" y="1037278"/>
                    <a:pt x="874879" y="1036337"/>
                    <a:pt x="877231" y="1035866"/>
                  </a:cubicBezTo>
                  <a:cubicBezTo>
                    <a:pt x="955782" y="1024575"/>
                    <a:pt x="1017870" y="966707"/>
                    <a:pt x="1031981" y="890960"/>
                  </a:cubicBezTo>
                  <a:cubicBezTo>
                    <a:pt x="1036685" y="866496"/>
                    <a:pt x="1036685" y="840620"/>
                    <a:pt x="1036685" y="815214"/>
                  </a:cubicBezTo>
                  <a:cubicBezTo>
                    <a:pt x="1036685" y="810039"/>
                    <a:pt x="1036685" y="804864"/>
                    <a:pt x="1036685" y="799218"/>
                  </a:cubicBezTo>
                  <a:cubicBezTo>
                    <a:pt x="1037155" y="728647"/>
                    <a:pt x="1037155" y="655723"/>
                    <a:pt x="1036685" y="591739"/>
                  </a:cubicBezTo>
                  <a:cubicBezTo>
                    <a:pt x="1036685" y="563981"/>
                    <a:pt x="1016459" y="540457"/>
                    <a:pt x="989648" y="536693"/>
                  </a:cubicBezTo>
                  <a:cubicBezTo>
                    <a:pt x="972245" y="534341"/>
                    <a:pt x="955782" y="538575"/>
                    <a:pt x="943552" y="549396"/>
                  </a:cubicBezTo>
                  <a:cubicBezTo>
                    <a:pt x="930853" y="560217"/>
                    <a:pt x="923797" y="576684"/>
                    <a:pt x="923797" y="595032"/>
                  </a:cubicBezTo>
                  <a:cubicBezTo>
                    <a:pt x="923797" y="646784"/>
                    <a:pt x="923797" y="699477"/>
                    <a:pt x="923797" y="750289"/>
                  </a:cubicBezTo>
                  <a:cubicBezTo>
                    <a:pt x="923797" y="782281"/>
                    <a:pt x="923797" y="814273"/>
                    <a:pt x="923797" y="845795"/>
                  </a:cubicBezTo>
                  <a:cubicBezTo>
                    <a:pt x="923797" y="895195"/>
                    <a:pt x="894164" y="924835"/>
                    <a:pt x="844305" y="924835"/>
                  </a:cubicBezTo>
                  <a:cubicBezTo>
                    <a:pt x="632171" y="924835"/>
                    <a:pt x="420506" y="924835"/>
                    <a:pt x="208372" y="924835"/>
                  </a:cubicBezTo>
                  <a:cubicBezTo>
                    <a:pt x="159454" y="924835"/>
                    <a:pt x="128880" y="894254"/>
                    <a:pt x="128880" y="845324"/>
                  </a:cubicBezTo>
                  <a:cubicBezTo>
                    <a:pt x="128880" y="787927"/>
                    <a:pt x="128880" y="730058"/>
                    <a:pt x="128880" y="672660"/>
                  </a:cubicBezTo>
                  <a:cubicBezTo>
                    <a:pt x="128880" y="520697"/>
                    <a:pt x="128880" y="363559"/>
                    <a:pt x="128410" y="209243"/>
                  </a:cubicBezTo>
                  <a:cubicBezTo>
                    <a:pt x="128410" y="186661"/>
                    <a:pt x="136406" y="165960"/>
                    <a:pt x="151928" y="151375"/>
                  </a:cubicBezTo>
                  <a:cubicBezTo>
                    <a:pt x="166980" y="136790"/>
                    <a:pt x="187205" y="128792"/>
                    <a:pt x="209313" y="129263"/>
                  </a:cubicBezTo>
                  <a:cubicBezTo>
                    <a:pt x="279397" y="130674"/>
                    <a:pt x="350422" y="130204"/>
                    <a:pt x="419566" y="129733"/>
                  </a:cubicBezTo>
                  <a:cubicBezTo>
                    <a:pt x="433206" y="129733"/>
                    <a:pt x="446376" y="129733"/>
                    <a:pt x="460017" y="129733"/>
                  </a:cubicBezTo>
                  <a:cubicBezTo>
                    <a:pt x="492943" y="129733"/>
                    <a:pt x="517872" y="105269"/>
                    <a:pt x="517872" y="73276"/>
                  </a:cubicBezTo>
                  <a:cubicBezTo>
                    <a:pt x="517872" y="41284"/>
                    <a:pt x="492943" y="17290"/>
                    <a:pt x="459547" y="17290"/>
                  </a:cubicBezTo>
                  <a:lnTo>
                    <a:pt x="434147" y="17290"/>
                  </a:lnTo>
                  <a:cubicBezTo>
                    <a:pt x="357478" y="17290"/>
                    <a:pt x="277986" y="16819"/>
                    <a:pt x="199905" y="17290"/>
                  </a:cubicBezTo>
                  <a:cubicBezTo>
                    <a:pt x="114769" y="17760"/>
                    <a:pt x="41392" y="76570"/>
                    <a:pt x="21637" y="159844"/>
                  </a:cubicBezTo>
                  <a:cubicBezTo>
                    <a:pt x="20226" y="165019"/>
                    <a:pt x="19285" y="170665"/>
                    <a:pt x="17874" y="176310"/>
                  </a:cubicBezTo>
                  <a:cubicBezTo>
                    <a:pt x="17404" y="178663"/>
                    <a:pt x="16933" y="181015"/>
                    <a:pt x="16463" y="183367"/>
                  </a:cubicBezTo>
                  <a:lnTo>
                    <a:pt x="16463" y="872612"/>
                  </a:lnTo>
                  <a:cubicBezTo>
                    <a:pt x="16933" y="875435"/>
                    <a:pt x="17404" y="877787"/>
                    <a:pt x="18344" y="880610"/>
                  </a:cubicBezTo>
                  <a:cubicBezTo>
                    <a:pt x="19755" y="886726"/>
                    <a:pt x="21166" y="892842"/>
                    <a:pt x="22578" y="898958"/>
                  </a:cubicBezTo>
                  <a:cubicBezTo>
                    <a:pt x="41392" y="971882"/>
                    <a:pt x="101599" y="1025516"/>
                    <a:pt x="175917" y="1036337"/>
                  </a:cubicBezTo>
                  <a:cubicBezTo>
                    <a:pt x="178739" y="1036337"/>
                    <a:pt x="181091" y="1037278"/>
                    <a:pt x="182972" y="1037748"/>
                  </a:cubicBezTo>
                  <a:cubicBezTo>
                    <a:pt x="182502" y="1037748"/>
                    <a:pt x="182972" y="1037748"/>
                    <a:pt x="182972" y="1037748"/>
                  </a:cubicBezTo>
                  <a:close/>
                </a:path>
              </a:pathLst>
            </a:custGeom>
            <a:grpFill/>
            <a:ln w="4695" cap="flat">
              <a:solidFill>
                <a:schemeClr val="bg1"/>
              </a:solidFill>
              <a:prstDash val="solid"/>
              <a:miter/>
            </a:ln>
          </p:spPr>
          <p:txBody>
            <a:bodyPr rtlCol="0" anchor="ctr"/>
            <a:lstStyle/>
            <a:p>
              <a:endParaRPr lang="en-US"/>
            </a:p>
          </p:txBody>
        </p:sp>
        <p:sp>
          <p:nvSpPr>
            <p:cNvPr id="54" name="Freeform 68">
              <a:extLst>
                <a:ext uri="{FF2B5EF4-FFF2-40B4-BE49-F238E27FC236}">
                  <a16:creationId xmlns:a16="http://schemas.microsoft.com/office/drawing/2014/main" id="{5F5C65AA-3BE5-3586-64E3-FBFF277E6131}"/>
                </a:ext>
              </a:extLst>
            </p:cNvPr>
            <p:cNvSpPr/>
            <p:nvPr/>
          </p:nvSpPr>
          <p:spPr>
            <a:xfrm>
              <a:off x="6214902" y="2326853"/>
              <a:ext cx="777967" cy="778155"/>
            </a:xfrm>
            <a:custGeom>
              <a:avLst/>
              <a:gdLst>
                <a:gd name="connsiteX0" fmla="*/ 552310 w 777967"/>
                <a:gd name="connsiteY0" fmla="*/ 129851 h 778154"/>
                <a:gd name="connsiteX1" fmla="*/ 540080 w 777967"/>
                <a:gd name="connsiteY1" fmla="*/ 129851 h 778154"/>
                <a:gd name="connsiteX2" fmla="*/ 324653 w 777967"/>
                <a:gd name="connsiteY2" fmla="*/ 129851 h 778154"/>
                <a:gd name="connsiteX3" fmla="*/ 262095 w 777967"/>
                <a:gd name="connsiteY3" fmla="*/ 43284 h 778154"/>
                <a:gd name="connsiteX4" fmla="*/ 325594 w 777967"/>
                <a:gd name="connsiteY4" fmla="*/ 0 h 778154"/>
                <a:gd name="connsiteX5" fmla="*/ 653909 w 777967"/>
                <a:gd name="connsiteY5" fmla="*/ 0 h 778154"/>
                <a:gd name="connsiteX6" fmla="*/ 712234 w 777967"/>
                <a:gd name="connsiteY6" fmla="*/ 0 h 778154"/>
                <a:gd name="connsiteX7" fmla="*/ 777615 w 777967"/>
                <a:gd name="connsiteY7" fmla="*/ 64925 h 778154"/>
                <a:gd name="connsiteX8" fmla="*/ 777615 w 777967"/>
                <a:gd name="connsiteY8" fmla="*/ 453537 h 778154"/>
                <a:gd name="connsiteX9" fmla="*/ 712704 w 777967"/>
                <a:gd name="connsiteY9" fmla="*/ 518933 h 778154"/>
                <a:gd name="connsiteX10" fmla="*/ 648264 w 777967"/>
                <a:gd name="connsiteY10" fmla="*/ 453067 h 778154"/>
                <a:gd name="connsiteX11" fmla="*/ 648264 w 777967"/>
                <a:gd name="connsiteY11" fmla="*/ 237589 h 778154"/>
                <a:gd name="connsiteX12" fmla="*/ 648264 w 777967"/>
                <a:gd name="connsiteY12" fmla="*/ 222064 h 778154"/>
                <a:gd name="connsiteX13" fmla="*/ 636505 w 777967"/>
                <a:gd name="connsiteY13" fmla="*/ 233355 h 778154"/>
                <a:gd name="connsiteX14" fmla="*/ 115341 w 777967"/>
                <a:gd name="connsiteY14" fmla="*/ 754641 h 778154"/>
                <a:gd name="connsiteX15" fmla="*/ 48549 w 777967"/>
                <a:gd name="connsiteY15" fmla="*/ 775812 h 778154"/>
                <a:gd name="connsiteX16" fmla="*/ 15623 w 777967"/>
                <a:gd name="connsiteY16" fmla="*/ 671367 h 778154"/>
                <a:gd name="connsiteX17" fmla="*/ 26442 w 777967"/>
                <a:gd name="connsiteY17" fmla="*/ 660075 h 778154"/>
                <a:gd name="connsiteX18" fmla="*/ 544784 w 777967"/>
                <a:gd name="connsiteY18" fmla="*/ 142083 h 778154"/>
                <a:gd name="connsiteX19" fmla="*/ 555602 w 777967"/>
                <a:gd name="connsiteY19" fmla="*/ 133615 h 778154"/>
                <a:gd name="connsiteX20" fmla="*/ 552310 w 777967"/>
                <a:gd name="connsiteY20" fmla="*/ 129851 h 77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77967" h="778154">
                  <a:moveTo>
                    <a:pt x="552310" y="129851"/>
                  </a:moveTo>
                  <a:cubicBezTo>
                    <a:pt x="548077" y="129851"/>
                    <a:pt x="544314" y="129851"/>
                    <a:pt x="540080" y="129851"/>
                  </a:cubicBezTo>
                  <a:cubicBezTo>
                    <a:pt x="468114" y="129851"/>
                    <a:pt x="396619" y="129851"/>
                    <a:pt x="324653" y="129851"/>
                  </a:cubicBezTo>
                  <a:cubicBezTo>
                    <a:pt x="278087" y="129851"/>
                    <a:pt x="247043" y="86097"/>
                    <a:pt x="262095" y="43284"/>
                  </a:cubicBezTo>
                  <a:cubicBezTo>
                    <a:pt x="271502" y="16937"/>
                    <a:pt x="295491" y="0"/>
                    <a:pt x="325594" y="0"/>
                  </a:cubicBezTo>
                  <a:cubicBezTo>
                    <a:pt x="435189" y="0"/>
                    <a:pt x="544314" y="0"/>
                    <a:pt x="653909" y="0"/>
                  </a:cubicBezTo>
                  <a:cubicBezTo>
                    <a:pt x="673194" y="0"/>
                    <a:pt x="692479" y="0"/>
                    <a:pt x="712234" y="0"/>
                  </a:cubicBezTo>
                  <a:cubicBezTo>
                    <a:pt x="749393" y="471"/>
                    <a:pt x="777615" y="27758"/>
                    <a:pt x="777615" y="64925"/>
                  </a:cubicBezTo>
                  <a:cubicBezTo>
                    <a:pt x="778085" y="194306"/>
                    <a:pt x="778085" y="324157"/>
                    <a:pt x="777615" y="453537"/>
                  </a:cubicBezTo>
                  <a:cubicBezTo>
                    <a:pt x="777615" y="490234"/>
                    <a:pt x="748452" y="518933"/>
                    <a:pt x="712704" y="518933"/>
                  </a:cubicBezTo>
                  <a:cubicBezTo>
                    <a:pt x="676957" y="518933"/>
                    <a:pt x="648264" y="490234"/>
                    <a:pt x="648264" y="453067"/>
                  </a:cubicBezTo>
                  <a:cubicBezTo>
                    <a:pt x="647794" y="381084"/>
                    <a:pt x="648264" y="309572"/>
                    <a:pt x="648264" y="237589"/>
                  </a:cubicBezTo>
                  <a:cubicBezTo>
                    <a:pt x="648264" y="233355"/>
                    <a:pt x="648264" y="229121"/>
                    <a:pt x="648264" y="222064"/>
                  </a:cubicBezTo>
                  <a:cubicBezTo>
                    <a:pt x="643090" y="226769"/>
                    <a:pt x="639798" y="230062"/>
                    <a:pt x="636505" y="233355"/>
                  </a:cubicBezTo>
                  <a:cubicBezTo>
                    <a:pt x="462941" y="406960"/>
                    <a:pt x="288905" y="581036"/>
                    <a:pt x="115341" y="754641"/>
                  </a:cubicBezTo>
                  <a:cubicBezTo>
                    <a:pt x="96526" y="773460"/>
                    <a:pt x="74889" y="782869"/>
                    <a:pt x="48549" y="775812"/>
                  </a:cubicBezTo>
                  <a:cubicBezTo>
                    <a:pt x="1983" y="763580"/>
                    <a:pt x="-15421" y="708064"/>
                    <a:pt x="15623" y="671367"/>
                  </a:cubicBezTo>
                  <a:cubicBezTo>
                    <a:pt x="18916" y="667132"/>
                    <a:pt x="22679" y="663839"/>
                    <a:pt x="26442" y="660075"/>
                  </a:cubicBezTo>
                  <a:cubicBezTo>
                    <a:pt x="199066" y="487411"/>
                    <a:pt x="371690" y="314747"/>
                    <a:pt x="544784" y="142083"/>
                  </a:cubicBezTo>
                  <a:cubicBezTo>
                    <a:pt x="548077" y="138790"/>
                    <a:pt x="551840" y="136438"/>
                    <a:pt x="555602" y="133615"/>
                  </a:cubicBezTo>
                  <a:cubicBezTo>
                    <a:pt x="553721" y="132203"/>
                    <a:pt x="552780" y="131262"/>
                    <a:pt x="552310" y="129851"/>
                  </a:cubicBezTo>
                  <a:close/>
                </a:path>
              </a:pathLst>
            </a:custGeom>
            <a:solidFill>
              <a:srgbClr val="0B582E"/>
            </a:solidFill>
            <a:ln w="4695" cap="flat">
              <a:solidFill>
                <a:schemeClr val="bg1"/>
              </a:solidFill>
              <a:prstDash val="solid"/>
              <a:miter/>
            </a:ln>
          </p:spPr>
          <p:txBody>
            <a:bodyPr rtlCol="0" anchor="ctr"/>
            <a:lstStyle/>
            <a:p>
              <a:endParaRPr lang="en-US"/>
            </a:p>
          </p:txBody>
        </p:sp>
        <p:sp>
          <p:nvSpPr>
            <p:cNvPr id="55" name="Freeform 94">
              <a:extLst>
                <a:ext uri="{FF2B5EF4-FFF2-40B4-BE49-F238E27FC236}">
                  <a16:creationId xmlns:a16="http://schemas.microsoft.com/office/drawing/2014/main" id="{D9195CF0-C753-BC78-48D0-7A8F0671EF18}"/>
                </a:ext>
              </a:extLst>
            </p:cNvPr>
            <p:cNvSpPr/>
            <p:nvPr/>
          </p:nvSpPr>
          <p:spPr>
            <a:xfrm>
              <a:off x="6216972" y="2293165"/>
              <a:ext cx="796300" cy="795571"/>
            </a:xfrm>
            <a:custGeom>
              <a:avLst/>
              <a:gdLst>
                <a:gd name="connsiteX0" fmla="*/ 73937 w 796300"/>
                <a:gd name="connsiteY0" fmla="*/ 795572 h 795571"/>
                <a:gd name="connsiteX1" fmla="*/ 55123 w 796300"/>
                <a:gd name="connsiteY1" fmla="*/ 793219 h 795571"/>
                <a:gd name="connsiteX2" fmla="*/ 3382 w 796300"/>
                <a:gd name="connsiteY2" fmla="*/ 744761 h 795571"/>
                <a:gd name="connsiteX3" fmla="*/ 17493 w 796300"/>
                <a:gd name="connsiteY3" fmla="*/ 674660 h 795571"/>
                <a:gd name="connsiteX4" fmla="*/ 27371 w 796300"/>
                <a:gd name="connsiteY4" fmla="*/ 664310 h 795571"/>
                <a:gd name="connsiteX5" fmla="*/ 29253 w 796300"/>
                <a:gd name="connsiteY5" fmla="*/ 662428 h 795571"/>
                <a:gd name="connsiteX6" fmla="*/ 544773 w 796300"/>
                <a:gd name="connsiteY6" fmla="*/ 146788 h 795571"/>
                <a:gd name="connsiteX7" fmla="*/ 485977 w 796300"/>
                <a:gd name="connsiteY7" fmla="*/ 146788 h 795571"/>
                <a:gd name="connsiteX8" fmla="*/ 334519 w 796300"/>
                <a:gd name="connsiteY8" fmla="*/ 146788 h 795571"/>
                <a:gd name="connsiteX9" fmla="*/ 272902 w 796300"/>
                <a:gd name="connsiteY9" fmla="*/ 115266 h 795571"/>
                <a:gd name="connsiteX10" fmla="*/ 263965 w 796300"/>
                <a:gd name="connsiteY10" fmla="*/ 48929 h 795571"/>
                <a:gd name="connsiteX11" fmla="*/ 335460 w 796300"/>
                <a:gd name="connsiteY11" fmla="*/ 0 h 795571"/>
                <a:gd name="connsiteX12" fmla="*/ 575346 w 796300"/>
                <a:gd name="connsiteY12" fmla="*/ 0 h 795571"/>
                <a:gd name="connsiteX13" fmla="*/ 663775 w 796300"/>
                <a:gd name="connsiteY13" fmla="*/ 0 h 795571"/>
                <a:gd name="connsiteX14" fmla="*/ 681649 w 796300"/>
                <a:gd name="connsiteY14" fmla="*/ 0 h 795571"/>
                <a:gd name="connsiteX15" fmla="*/ 722100 w 796300"/>
                <a:gd name="connsiteY15" fmla="*/ 0 h 795571"/>
                <a:gd name="connsiteX16" fmla="*/ 795948 w 796300"/>
                <a:gd name="connsiteY16" fmla="*/ 73394 h 795571"/>
                <a:gd name="connsiteX17" fmla="*/ 795948 w 796300"/>
                <a:gd name="connsiteY17" fmla="*/ 462006 h 795571"/>
                <a:gd name="connsiteX18" fmla="*/ 774311 w 796300"/>
                <a:gd name="connsiteY18" fmla="*/ 514699 h 795571"/>
                <a:gd name="connsiteX19" fmla="*/ 722571 w 796300"/>
                <a:gd name="connsiteY19" fmla="*/ 535870 h 795571"/>
                <a:gd name="connsiteX20" fmla="*/ 649194 w 796300"/>
                <a:gd name="connsiteY20" fmla="*/ 461535 h 795571"/>
                <a:gd name="connsiteX21" fmla="*/ 649194 w 796300"/>
                <a:gd name="connsiteY21" fmla="*/ 309572 h 795571"/>
                <a:gd name="connsiteX22" fmla="*/ 649194 w 796300"/>
                <a:gd name="connsiteY22" fmla="*/ 250763 h 795571"/>
                <a:gd name="connsiteX23" fmla="*/ 549476 w 796300"/>
                <a:gd name="connsiteY23" fmla="*/ 350503 h 795571"/>
                <a:gd name="connsiteX24" fmla="*/ 130851 w 796300"/>
                <a:gd name="connsiteY24" fmla="*/ 769225 h 795571"/>
                <a:gd name="connsiteX25" fmla="*/ 73937 w 796300"/>
                <a:gd name="connsiteY25" fmla="*/ 795572 h 795571"/>
                <a:gd name="connsiteX26" fmla="*/ 561706 w 796300"/>
                <a:gd name="connsiteY26" fmla="*/ 129851 h 795571"/>
                <a:gd name="connsiteX27" fmla="*/ 566410 w 796300"/>
                <a:gd name="connsiteY27" fmla="*/ 129851 h 795571"/>
                <a:gd name="connsiteX28" fmla="*/ 574876 w 796300"/>
                <a:gd name="connsiteY28" fmla="*/ 143965 h 795571"/>
                <a:gd name="connsiteX29" fmla="*/ 568761 w 796300"/>
                <a:gd name="connsiteY29" fmla="*/ 148670 h 795571"/>
                <a:gd name="connsiteX30" fmla="*/ 564998 w 796300"/>
                <a:gd name="connsiteY30" fmla="*/ 151493 h 795571"/>
                <a:gd name="connsiteX31" fmla="*/ 558884 w 796300"/>
                <a:gd name="connsiteY31" fmla="*/ 156668 h 795571"/>
                <a:gd name="connsiteX32" fmla="*/ 40541 w 796300"/>
                <a:gd name="connsiteY32" fmla="*/ 674660 h 795571"/>
                <a:gd name="connsiteX33" fmla="*/ 38660 w 796300"/>
                <a:gd name="connsiteY33" fmla="*/ 676542 h 795571"/>
                <a:gd name="connsiteX34" fmla="*/ 30193 w 796300"/>
                <a:gd name="connsiteY34" fmla="*/ 685481 h 795571"/>
                <a:gd name="connsiteX35" fmla="*/ 19375 w 796300"/>
                <a:gd name="connsiteY35" fmla="*/ 739115 h 795571"/>
                <a:gd name="connsiteX36" fmla="*/ 58886 w 796300"/>
                <a:gd name="connsiteY36" fmla="*/ 776282 h 795571"/>
                <a:gd name="connsiteX37" fmla="*/ 117681 w 796300"/>
                <a:gd name="connsiteY37" fmla="*/ 757463 h 795571"/>
                <a:gd name="connsiteX38" fmla="*/ 536306 w 796300"/>
                <a:gd name="connsiteY38" fmla="*/ 338741 h 795571"/>
                <a:gd name="connsiteX39" fmla="*/ 639316 w 796300"/>
                <a:gd name="connsiteY39" fmla="*/ 235708 h 795571"/>
                <a:gd name="connsiteX40" fmla="*/ 646372 w 796300"/>
                <a:gd name="connsiteY40" fmla="*/ 229121 h 795571"/>
                <a:gd name="connsiteX41" fmla="*/ 665656 w 796300"/>
                <a:gd name="connsiteY41" fmla="*/ 210772 h 795571"/>
                <a:gd name="connsiteX42" fmla="*/ 665656 w 796300"/>
                <a:gd name="connsiteY42" fmla="*/ 246528 h 795571"/>
                <a:gd name="connsiteX43" fmla="*/ 665656 w 796300"/>
                <a:gd name="connsiteY43" fmla="*/ 310043 h 795571"/>
                <a:gd name="connsiteX44" fmla="*/ 665656 w 796300"/>
                <a:gd name="connsiteY44" fmla="*/ 462006 h 795571"/>
                <a:gd name="connsiteX45" fmla="*/ 721630 w 796300"/>
                <a:gd name="connsiteY45" fmla="*/ 519403 h 795571"/>
                <a:gd name="connsiteX46" fmla="*/ 722100 w 796300"/>
                <a:gd name="connsiteY46" fmla="*/ 519403 h 795571"/>
                <a:gd name="connsiteX47" fmla="*/ 761611 w 796300"/>
                <a:gd name="connsiteY47" fmla="*/ 503407 h 795571"/>
                <a:gd name="connsiteX48" fmla="*/ 778074 w 796300"/>
                <a:gd name="connsiteY48" fmla="*/ 462947 h 795571"/>
                <a:gd name="connsiteX49" fmla="*/ 778074 w 796300"/>
                <a:gd name="connsiteY49" fmla="*/ 74335 h 795571"/>
                <a:gd name="connsiteX50" fmla="*/ 721160 w 796300"/>
                <a:gd name="connsiteY50" fmla="*/ 17878 h 795571"/>
                <a:gd name="connsiteX51" fmla="*/ 681179 w 796300"/>
                <a:gd name="connsiteY51" fmla="*/ 17878 h 795571"/>
                <a:gd name="connsiteX52" fmla="*/ 663305 w 796300"/>
                <a:gd name="connsiteY52" fmla="*/ 17878 h 795571"/>
                <a:gd name="connsiteX53" fmla="*/ 574876 w 796300"/>
                <a:gd name="connsiteY53" fmla="*/ 17878 h 795571"/>
                <a:gd name="connsiteX54" fmla="*/ 334990 w 796300"/>
                <a:gd name="connsiteY54" fmla="*/ 17878 h 795571"/>
                <a:gd name="connsiteX55" fmla="*/ 279957 w 796300"/>
                <a:gd name="connsiteY55" fmla="*/ 55516 h 795571"/>
                <a:gd name="connsiteX56" fmla="*/ 286542 w 796300"/>
                <a:gd name="connsiteY56" fmla="*/ 106327 h 795571"/>
                <a:gd name="connsiteX57" fmla="*/ 334519 w 796300"/>
                <a:gd name="connsiteY57" fmla="*/ 130321 h 795571"/>
                <a:gd name="connsiteX58" fmla="*/ 485977 w 796300"/>
                <a:gd name="connsiteY58" fmla="*/ 130321 h 795571"/>
                <a:gd name="connsiteX59" fmla="*/ 549947 w 796300"/>
                <a:gd name="connsiteY59" fmla="*/ 130321 h 795571"/>
                <a:gd name="connsiteX60" fmla="*/ 561706 w 796300"/>
                <a:gd name="connsiteY60" fmla="*/ 130321 h 79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96300" h="795571">
                  <a:moveTo>
                    <a:pt x="73937" y="795572"/>
                  </a:moveTo>
                  <a:cubicBezTo>
                    <a:pt x="67822" y="795572"/>
                    <a:pt x="61237" y="794631"/>
                    <a:pt x="55123" y="793219"/>
                  </a:cubicBezTo>
                  <a:cubicBezTo>
                    <a:pt x="30664" y="786633"/>
                    <a:pt x="11379" y="768755"/>
                    <a:pt x="3382" y="744761"/>
                  </a:cubicBezTo>
                  <a:cubicBezTo>
                    <a:pt x="-4143" y="720766"/>
                    <a:pt x="1031" y="694420"/>
                    <a:pt x="17493" y="674660"/>
                  </a:cubicBezTo>
                  <a:cubicBezTo>
                    <a:pt x="20786" y="670896"/>
                    <a:pt x="24079" y="667603"/>
                    <a:pt x="27371" y="664310"/>
                  </a:cubicBezTo>
                  <a:lnTo>
                    <a:pt x="29253" y="662428"/>
                  </a:lnTo>
                  <a:cubicBezTo>
                    <a:pt x="200936" y="490705"/>
                    <a:pt x="372619" y="318981"/>
                    <a:pt x="544773" y="146788"/>
                  </a:cubicBezTo>
                  <a:cubicBezTo>
                    <a:pt x="525017" y="146788"/>
                    <a:pt x="505732" y="146788"/>
                    <a:pt x="485977" y="146788"/>
                  </a:cubicBezTo>
                  <a:cubicBezTo>
                    <a:pt x="436118" y="146788"/>
                    <a:pt x="384849" y="146788"/>
                    <a:pt x="334519" y="146788"/>
                  </a:cubicBezTo>
                  <a:cubicBezTo>
                    <a:pt x="309120" y="146788"/>
                    <a:pt x="286542" y="135026"/>
                    <a:pt x="272902" y="115266"/>
                  </a:cubicBezTo>
                  <a:cubicBezTo>
                    <a:pt x="259261" y="95977"/>
                    <a:pt x="255969" y="71512"/>
                    <a:pt x="263965" y="48929"/>
                  </a:cubicBezTo>
                  <a:cubicBezTo>
                    <a:pt x="274783" y="18819"/>
                    <a:pt x="302064" y="0"/>
                    <a:pt x="335460" y="0"/>
                  </a:cubicBezTo>
                  <a:cubicBezTo>
                    <a:pt x="415422" y="0"/>
                    <a:pt x="495384" y="0"/>
                    <a:pt x="575346" y="0"/>
                  </a:cubicBezTo>
                  <a:lnTo>
                    <a:pt x="663775" y="0"/>
                  </a:lnTo>
                  <a:cubicBezTo>
                    <a:pt x="669890" y="0"/>
                    <a:pt x="675534" y="0"/>
                    <a:pt x="681649" y="0"/>
                  </a:cubicBezTo>
                  <a:cubicBezTo>
                    <a:pt x="694819" y="0"/>
                    <a:pt x="708460" y="0"/>
                    <a:pt x="722100" y="0"/>
                  </a:cubicBezTo>
                  <a:cubicBezTo>
                    <a:pt x="763963" y="471"/>
                    <a:pt x="795948" y="31992"/>
                    <a:pt x="795948" y="73394"/>
                  </a:cubicBezTo>
                  <a:cubicBezTo>
                    <a:pt x="796418" y="195717"/>
                    <a:pt x="796418" y="323216"/>
                    <a:pt x="795948" y="462006"/>
                  </a:cubicBezTo>
                  <a:cubicBezTo>
                    <a:pt x="795948" y="482236"/>
                    <a:pt x="787951" y="501055"/>
                    <a:pt x="774311" y="514699"/>
                  </a:cubicBezTo>
                  <a:cubicBezTo>
                    <a:pt x="760670" y="528343"/>
                    <a:pt x="741856" y="535870"/>
                    <a:pt x="722571" y="535870"/>
                  </a:cubicBezTo>
                  <a:cubicBezTo>
                    <a:pt x="681649" y="535400"/>
                    <a:pt x="649664" y="502937"/>
                    <a:pt x="649194" y="461535"/>
                  </a:cubicBezTo>
                  <a:cubicBezTo>
                    <a:pt x="649194" y="410724"/>
                    <a:pt x="649194" y="359442"/>
                    <a:pt x="649194" y="309572"/>
                  </a:cubicBezTo>
                  <a:cubicBezTo>
                    <a:pt x="649194" y="289812"/>
                    <a:pt x="649194" y="270523"/>
                    <a:pt x="649194" y="250763"/>
                  </a:cubicBezTo>
                  <a:lnTo>
                    <a:pt x="549476" y="350503"/>
                  </a:lnTo>
                  <a:cubicBezTo>
                    <a:pt x="412130" y="487882"/>
                    <a:pt x="270550" y="629494"/>
                    <a:pt x="130851" y="769225"/>
                  </a:cubicBezTo>
                  <a:cubicBezTo>
                    <a:pt x="112978" y="786633"/>
                    <a:pt x="93693" y="795572"/>
                    <a:pt x="73937" y="795572"/>
                  </a:cubicBezTo>
                  <a:close/>
                  <a:moveTo>
                    <a:pt x="561706" y="129851"/>
                  </a:moveTo>
                  <a:lnTo>
                    <a:pt x="566410" y="129851"/>
                  </a:lnTo>
                  <a:lnTo>
                    <a:pt x="574876" y="143965"/>
                  </a:lnTo>
                  <a:lnTo>
                    <a:pt x="568761" y="148670"/>
                  </a:lnTo>
                  <a:cubicBezTo>
                    <a:pt x="567350" y="149611"/>
                    <a:pt x="566410" y="150552"/>
                    <a:pt x="564998" y="151493"/>
                  </a:cubicBezTo>
                  <a:cubicBezTo>
                    <a:pt x="562647" y="153375"/>
                    <a:pt x="560295" y="154786"/>
                    <a:pt x="558884" y="156668"/>
                  </a:cubicBezTo>
                  <a:cubicBezTo>
                    <a:pt x="386260" y="329332"/>
                    <a:pt x="213636" y="501996"/>
                    <a:pt x="40541" y="674660"/>
                  </a:cubicBezTo>
                  <a:lnTo>
                    <a:pt x="38660" y="676542"/>
                  </a:lnTo>
                  <a:cubicBezTo>
                    <a:pt x="35367" y="679835"/>
                    <a:pt x="32545" y="682658"/>
                    <a:pt x="30193" y="685481"/>
                  </a:cubicBezTo>
                  <a:cubicBezTo>
                    <a:pt x="17493" y="700536"/>
                    <a:pt x="13260" y="720296"/>
                    <a:pt x="19375" y="739115"/>
                  </a:cubicBezTo>
                  <a:cubicBezTo>
                    <a:pt x="25019" y="757463"/>
                    <a:pt x="40071" y="771107"/>
                    <a:pt x="58886" y="776282"/>
                  </a:cubicBezTo>
                  <a:cubicBezTo>
                    <a:pt x="80522" y="781928"/>
                    <a:pt x="99337" y="775812"/>
                    <a:pt x="117681" y="757463"/>
                  </a:cubicBezTo>
                  <a:cubicBezTo>
                    <a:pt x="256909" y="617733"/>
                    <a:pt x="398960" y="476120"/>
                    <a:pt x="536306" y="338741"/>
                  </a:cubicBezTo>
                  <a:lnTo>
                    <a:pt x="639316" y="235708"/>
                  </a:lnTo>
                  <a:cubicBezTo>
                    <a:pt x="641668" y="233355"/>
                    <a:pt x="643549" y="231473"/>
                    <a:pt x="646372" y="229121"/>
                  </a:cubicBezTo>
                  <a:lnTo>
                    <a:pt x="665656" y="210772"/>
                  </a:lnTo>
                  <a:lnTo>
                    <a:pt x="665656" y="246528"/>
                  </a:lnTo>
                  <a:cubicBezTo>
                    <a:pt x="665656" y="267700"/>
                    <a:pt x="665656" y="288871"/>
                    <a:pt x="665656" y="310043"/>
                  </a:cubicBezTo>
                  <a:cubicBezTo>
                    <a:pt x="665656" y="359913"/>
                    <a:pt x="665656" y="411194"/>
                    <a:pt x="665656" y="462006"/>
                  </a:cubicBezTo>
                  <a:cubicBezTo>
                    <a:pt x="665656" y="493998"/>
                    <a:pt x="690586" y="518933"/>
                    <a:pt x="721630" y="519403"/>
                  </a:cubicBezTo>
                  <a:cubicBezTo>
                    <a:pt x="721630" y="519403"/>
                    <a:pt x="721630" y="519403"/>
                    <a:pt x="722100" y="519403"/>
                  </a:cubicBezTo>
                  <a:cubicBezTo>
                    <a:pt x="737152" y="519403"/>
                    <a:pt x="750793" y="513758"/>
                    <a:pt x="761611" y="503407"/>
                  </a:cubicBezTo>
                  <a:cubicBezTo>
                    <a:pt x="772429" y="492586"/>
                    <a:pt x="778074" y="478472"/>
                    <a:pt x="778074" y="462947"/>
                  </a:cubicBezTo>
                  <a:cubicBezTo>
                    <a:pt x="778544" y="323686"/>
                    <a:pt x="778074" y="196658"/>
                    <a:pt x="778074" y="74335"/>
                  </a:cubicBezTo>
                  <a:cubicBezTo>
                    <a:pt x="778074" y="42813"/>
                    <a:pt x="753615" y="18349"/>
                    <a:pt x="721160" y="17878"/>
                  </a:cubicBezTo>
                  <a:cubicBezTo>
                    <a:pt x="707989" y="17878"/>
                    <a:pt x="694349" y="17878"/>
                    <a:pt x="681179" y="17878"/>
                  </a:cubicBezTo>
                  <a:cubicBezTo>
                    <a:pt x="675064" y="17878"/>
                    <a:pt x="669419" y="17878"/>
                    <a:pt x="663305" y="17878"/>
                  </a:cubicBezTo>
                  <a:lnTo>
                    <a:pt x="574876" y="17878"/>
                  </a:lnTo>
                  <a:cubicBezTo>
                    <a:pt x="494914" y="17878"/>
                    <a:pt x="414952" y="17878"/>
                    <a:pt x="334990" y="17878"/>
                  </a:cubicBezTo>
                  <a:cubicBezTo>
                    <a:pt x="309120" y="17878"/>
                    <a:pt x="287953" y="32463"/>
                    <a:pt x="279957" y="55516"/>
                  </a:cubicBezTo>
                  <a:cubicBezTo>
                    <a:pt x="273842" y="72923"/>
                    <a:pt x="276194" y="91272"/>
                    <a:pt x="286542" y="106327"/>
                  </a:cubicBezTo>
                  <a:cubicBezTo>
                    <a:pt x="297361" y="121853"/>
                    <a:pt x="314764" y="130321"/>
                    <a:pt x="334519" y="130321"/>
                  </a:cubicBezTo>
                  <a:cubicBezTo>
                    <a:pt x="384849" y="130321"/>
                    <a:pt x="436118" y="130321"/>
                    <a:pt x="485977" y="130321"/>
                  </a:cubicBezTo>
                  <a:cubicBezTo>
                    <a:pt x="507144" y="130321"/>
                    <a:pt x="528780" y="130321"/>
                    <a:pt x="549947" y="130321"/>
                  </a:cubicBezTo>
                  <a:lnTo>
                    <a:pt x="561706" y="130321"/>
                  </a:lnTo>
                  <a:close/>
                </a:path>
              </a:pathLst>
            </a:custGeom>
            <a:grpFill/>
            <a:ln w="4695"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846933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260AE4-F304-7580-E4F7-FCF4B17BAA39}"/>
              </a:ext>
            </a:extLst>
          </p:cNvPr>
          <p:cNvSpPr>
            <a:spLocks noGrp="1"/>
          </p:cNvSpPr>
          <p:nvPr>
            <p:ph type="body" sz="quarter" idx="16"/>
          </p:nvPr>
        </p:nvSpPr>
        <p:spPr>
          <a:xfrm>
            <a:off x="774354" y="661585"/>
            <a:ext cx="3272713" cy="5502712"/>
          </a:xfrm>
        </p:spPr>
        <p:txBody>
          <a:bodyPr>
            <a:normAutofit lnSpcReduction="10000"/>
          </a:bodyPr>
          <a:lstStyle/>
          <a:p>
            <a:r>
              <a:rPr lang="es"/>
              <a:t>¿Cuál es el flujo de costos de fabricación?</a:t>
            </a:r>
          </a:p>
          <a:p>
            <a:r>
              <a:rPr lang="es" sz="2800" b="0">
                <a:solidFill>
                  <a:schemeClr val="bg1"/>
                </a:solidFill>
              </a:rPr>
              <a:t>Los sistemas de cadena de suministro eficientes llevan cada pieza del producto donde se necesita cuando se necesita.</a:t>
            </a:r>
          </a:p>
          <a:p>
            <a:r>
              <a:rPr lang="es" sz="2800" b="0">
                <a:solidFill>
                  <a:schemeClr val="bg1"/>
                </a:solidFill>
              </a:rPr>
              <a:t>Esto significa controlar el flujo de los costos de fabricación.</a:t>
            </a:r>
            <a:endParaRPr lang="en-IE" sz="2800" b="0">
              <a:solidFill>
                <a:schemeClr val="bg1"/>
              </a:solidFill>
            </a:endParaRPr>
          </a:p>
        </p:txBody>
      </p:sp>
      <p:sp>
        <p:nvSpPr>
          <p:cNvPr id="3" name="Text Placeholder 2">
            <a:extLst>
              <a:ext uri="{FF2B5EF4-FFF2-40B4-BE49-F238E27FC236}">
                <a16:creationId xmlns:a16="http://schemas.microsoft.com/office/drawing/2014/main" id="{6524966C-A58E-1937-0DA8-404B7E0DA93D}"/>
              </a:ext>
            </a:extLst>
          </p:cNvPr>
          <p:cNvSpPr>
            <a:spLocks noGrp="1"/>
          </p:cNvSpPr>
          <p:nvPr>
            <p:ph type="body" sz="quarter" idx="18"/>
          </p:nvPr>
        </p:nvSpPr>
        <p:spPr/>
        <p:txBody>
          <a:bodyPr>
            <a:normAutofit lnSpcReduction="10000"/>
          </a:bodyPr>
          <a:lstStyle/>
          <a:p>
            <a:r>
              <a:rPr lang="es">
                <a:solidFill>
                  <a:srgbClr val="0B582E"/>
                </a:solidFill>
              </a:rPr>
              <a:t>El flujo de costos de fabricación es más relevante para las empresas que fabrican productos que requieren muchas piezas diferentes de muchos proveedores.</a:t>
            </a:r>
          </a:p>
          <a:p>
            <a:r>
              <a:rPr lang="es">
                <a:solidFill>
                  <a:srgbClr val="0B582E"/>
                </a:solidFill>
              </a:rPr>
              <a:t>Por ejemplo, un fabricante de ropa puede necesitar entregas de tela, cremalleras, adornos e hilo para que lleguen al mismo tiempo. Si algunos suministros llegan demasiado pronto, deben almacenarse a expensas de la empresa. Si alguno llega tarde, las máquinas quedan inactivas mientras esperan.</a:t>
            </a:r>
          </a:p>
          <a:p>
            <a:endParaRPr lang="en-US">
              <a:solidFill>
                <a:srgbClr val="0B582E"/>
              </a:solidFill>
            </a:endParaRPr>
          </a:p>
          <a:p>
            <a:pPr algn="ctr"/>
            <a:r>
              <a:rPr lang="es" b="1">
                <a:solidFill>
                  <a:srgbClr val="0B582E"/>
                </a:solidFill>
              </a:rPr>
              <a:t>Para las PYMES como usted con recursos limitados, los sistemas de cadena de suministro eficientes son esenciales... por lo tanto, los proveedores confiables son CLAVE y construir buenas relaciones con ellos para que pueda colaborar de manera efectiva es ventajoso.</a:t>
            </a:r>
            <a:endParaRPr lang="en-IE" b="1">
              <a:solidFill>
                <a:srgbClr val="0B582E"/>
              </a:solidFill>
            </a:endParaRPr>
          </a:p>
        </p:txBody>
      </p:sp>
    </p:spTree>
    <p:extLst>
      <p:ext uri="{BB962C8B-B14F-4D97-AF65-F5344CB8AC3E}">
        <p14:creationId xmlns:p14="http://schemas.microsoft.com/office/powerpoint/2010/main" val="3782076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44F966-6458-BF29-30C1-5B3925FBFD8E}"/>
              </a:ext>
            </a:extLst>
          </p:cNvPr>
          <p:cNvSpPr>
            <a:spLocks noGrp="1"/>
          </p:cNvSpPr>
          <p:nvPr>
            <p:ph type="body" sz="quarter" idx="18"/>
          </p:nvPr>
        </p:nvSpPr>
        <p:spPr>
          <a:xfrm>
            <a:off x="4826000" y="661586"/>
            <a:ext cx="6654800" cy="4881940"/>
          </a:xfrm>
        </p:spPr>
        <p:txBody>
          <a:bodyPr/>
          <a:lstStyle/>
          <a:p>
            <a:pPr marL="0" indent="0"/>
            <a:r>
              <a:rPr lang="es" b="1"/>
              <a:t>colaboración de proveedores </a:t>
            </a:r>
            <a:r>
              <a:rPr lang="es"/>
              <a:t>es una actividad conjunta entre el proveedor y el cliente para desarrollar estrategias destinadas a mejorar la adquisición de bienes y servicios.</a:t>
            </a:r>
          </a:p>
          <a:p>
            <a:pPr marL="0" indent="0"/>
            <a:r>
              <a:rPr lang="es"/>
              <a:t>Esta colaboración ofrece varios beneficios para ambas partes, incluyendo</a:t>
            </a:r>
          </a:p>
          <a:p>
            <a:pPr marL="0" indent="0"/>
            <a:endParaRPr lang="en-US"/>
          </a:p>
          <a:p>
            <a:pPr marL="1714500" lvl="3" indent="-342900">
              <a:buFont typeface="Arial" panose="020B0604020202020204" pitchFamily="34" charset="0"/>
              <a:buChar char="•"/>
            </a:pPr>
            <a:r>
              <a:rPr lang="es" sz="2400" b="1" spc="0">
                <a:solidFill>
                  <a:srgbClr val="A2CC3A"/>
                </a:solidFill>
                <a:latin typeface="+mn-lt"/>
              </a:rPr>
              <a:t>costos reducidos</a:t>
            </a:r>
          </a:p>
          <a:p>
            <a:pPr marL="1714500" lvl="3" indent="-342900">
              <a:buFont typeface="Arial" panose="020B0604020202020204" pitchFamily="34" charset="0"/>
              <a:buChar char="•"/>
            </a:pPr>
            <a:r>
              <a:rPr lang="es" sz="2400" b="1" spc="0">
                <a:solidFill>
                  <a:srgbClr val="A2CC3A"/>
                </a:solidFill>
                <a:latin typeface="+mn-lt"/>
              </a:rPr>
              <a:t>procesos de pedido optimizados</a:t>
            </a:r>
          </a:p>
          <a:p>
            <a:pPr marL="1714500" lvl="3" indent="-342900">
              <a:buFont typeface="Arial" panose="020B0604020202020204" pitchFamily="34" charset="0"/>
              <a:buChar char="•"/>
            </a:pPr>
            <a:r>
              <a:rPr lang="es" sz="2400" b="1" spc="0">
                <a:solidFill>
                  <a:srgbClr val="A2CC3A"/>
                </a:solidFill>
                <a:latin typeface="+mn-lt"/>
              </a:rPr>
              <a:t>reducción de errores e ineficiencias</a:t>
            </a:r>
          </a:p>
          <a:p>
            <a:pPr marL="1714500" lvl="3" indent="-342900">
              <a:buFont typeface="Arial" panose="020B0604020202020204" pitchFamily="34" charset="0"/>
              <a:buChar char="•"/>
            </a:pPr>
            <a:r>
              <a:rPr lang="es" sz="2400" b="1" spc="0">
                <a:solidFill>
                  <a:srgbClr val="A2CC3A"/>
                </a:solidFill>
                <a:latin typeface="+mn-lt"/>
              </a:rPr>
              <a:t>innovación en productos o servicios</a:t>
            </a:r>
            <a:endParaRPr lang="en-IE" sz="2400" b="1" spc="0">
              <a:solidFill>
                <a:srgbClr val="A2CC3A"/>
              </a:solidFill>
              <a:latin typeface="+mn-lt"/>
            </a:endParaRPr>
          </a:p>
        </p:txBody>
      </p:sp>
      <p:sp>
        <p:nvSpPr>
          <p:cNvPr id="3" name="Text Placeholder 2">
            <a:extLst>
              <a:ext uri="{FF2B5EF4-FFF2-40B4-BE49-F238E27FC236}">
                <a16:creationId xmlns:a16="http://schemas.microsoft.com/office/drawing/2014/main" id="{6875152D-C692-9A04-F259-48A278B82ACB}"/>
              </a:ext>
            </a:extLst>
          </p:cNvPr>
          <p:cNvSpPr>
            <a:spLocks noGrp="1"/>
          </p:cNvSpPr>
          <p:nvPr>
            <p:ph type="body" sz="quarter" idx="16"/>
          </p:nvPr>
        </p:nvSpPr>
        <p:spPr>
          <a:xfrm>
            <a:off x="395539" y="1090380"/>
            <a:ext cx="3089893" cy="4881923"/>
          </a:xfrm>
        </p:spPr>
        <p:txBody>
          <a:bodyPr/>
          <a:lstStyle/>
          <a:p>
            <a:r>
              <a:rPr lang="es" dirty="0"/>
              <a:t>¿Qué es la colaboración de proveedores?</a:t>
            </a:r>
          </a:p>
        </p:txBody>
      </p:sp>
      <p:pic>
        <p:nvPicPr>
          <p:cNvPr id="4" name="Picture 8" descr="Icon&#10;&#10;Description automatically generated">
            <a:extLst>
              <a:ext uri="{FF2B5EF4-FFF2-40B4-BE49-F238E27FC236}">
                <a16:creationId xmlns:a16="http://schemas.microsoft.com/office/drawing/2014/main" id="{60DAD265-0272-70E9-336E-2114F63BCFFD}"/>
              </a:ext>
            </a:extLst>
          </p:cNvPr>
          <p:cNvPicPr>
            <a:picLocks noChangeAspect="1"/>
          </p:cNvPicPr>
          <p:nvPr/>
        </p:nvPicPr>
        <p:blipFill>
          <a:blip r:embed="rId2"/>
          <a:stretch>
            <a:fillRect/>
          </a:stretch>
        </p:blipFill>
        <p:spPr>
          <a:xfrm>
            <a:off x="257888" y="3102556"/>
            <a:ext cx="2741632" cy="2096219"/>
          </a:xfrm>
          <a:prstGeom prst="rect">
            <a:avLst/>
          </a:prstGeom>
        </p:spPr>
      </p:pic>
    </p:spTree>
    <p:extLst>
      <p:ext uri="{BB962C8B-B14F-4D97-AF65-F5344CB8AC3E}">
        <p14:creationId xmlns:p14="http://schemas.microsoft.com/office/powerpoint/2010/main" val="2021076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44F966-6458-BF29-30C1-5B3925FBFD8E}"/>
              </a:ext>
            </a:extLst>
          </p:cNvPr>
          <p:cNvSpPr>
            <a:spLocks noGrp="1"/>
          </p:cNvSpPr>
          <p:nvPr>
            <p:ph type="body" sz="quarter" idx="18"/>
          </p:nvPr>
        </p:nvSpPr>
        <p:spPr>
          <a:xfrm>
            <a:off x="4826000" y="661585"/>
            <a:ext cx="6807200" cy="5298947"/>
          </a:xfrm>
        </p:spPr>
        <p:txBody>
          <a:bodyPr>
            <a:normAutofit fontScale="92500" lnSpcReduction="20000"/>
          </a:bodyPr>
          <a:lstStyle/>
          <a:p>
            <a:pPr marL="0" indent="0"/>
            <a:r>
              <a:rPr lang="es" sz="2400" b="1" spc="0">
                <a:solidFill>
                  <a:srgbClr val="A2CC3A"/>
                </a:solidFill>
                <a:latin typeface="+mn-lt"/>
              </a:rPr>
              <a:t>Los datos de calidad pueden impulsar decisiones inteligentes relacionadas con la contratación y la colaboración con proveedores.</a:t>
            </a:r>
          </a:p>
          <a:p>
            <a:pPr marL="0" indent="0"/>
            <a:r>
              <a:rPr lang="es" sz="2400" spc="0">
                <a:latin typeface="+mn-lt"/>
              </a:rPr>
              <a:t>La información sobre proveedores y sus productos, y su desempeño histórico, puede ayudarlo a identificar brechas, áreas de fortaleza y evaluar el riesgo de la cadena de suministro de manera más efectiva.</a:t>
            </a:r>
          </a:p>
          <a:p>
            <a:pPr marL="0" indent="0"/>
            <a:r>
              <a:rPr lang="es" sz="2400" spc="0">
                <a:latin typeface="+mn-lt"/>
              </a:rPr>
              <a:t>Una vez que haya una base de datos de información coherente y conectada, </a:t>
            </a:r>
            <a:r>
              <a:rPr lang="es"/>
              <a:t>puede </a:t>
            </a:r>
            <a:r>
              <a:rPr lang="es" sz="2400" spc="0">
                <a:latin typeface="+mn-lt"/>
              </a:rPr>
              <a:t>automatizar la colaboración y la gestión del ciclo de vida, mejorando la incorporación, la comunicación y el seguimiento de los proveedores.</a:t>
            </a:r>
          </a:p>
          <a:p>
            <a:pPr marL="0" indent="0"/>
            <a:r>
              <a:rPr lang="es" sz="2400" spc="0">
                <a:latin typeface="+mn-lt"/>
              </a:rPr>
              <a:t>Los esfuerzos para mejorar la colaboración de los proveedores también aumentan la transparencia y la confianza. Por ejemplo, una retroalimentación bidireccional más frecuente y más clara puede ayudar a crear consenso entre las partes interesadas y abordar los problemas de manera conjunta, lo que en última instancia garantiza asociaciones exitosas y duraderas.</a:t>
            </a:r>
            <a:endParaRPr lang="en-IE" sz="2400" spc="0">
              <a:latin typeface="+mn-lt"/>
            </a:endParaRPr>
          </a:p>
        </p:txBody>
      </p:sp>
      <p:sp>
        <p:nvSpPr>
          <p:cNvPr id="3" name="Text Placeholder 2">
            <a:extLst>
              <a:ext uri="{FF2B5EF4-FFF2-40B4-BE49-F238E27FC236}">
                <a16:creationId xmlns:a16="http://schemas.microsoft.com/office/drawing/2014/main" id="{6875152D-C692-9A04-F259-48A278B82ACB}"/>
              </a:ext>
            </a:extLst>
          </p:cNvPr>
          <p:cNvSpPr>
            <a:spLocks noGrp="1"/>
          </p:cNvSpPr>
          <p:nvPr>
            <p:ph type="body" sz="quarter" idx="16"/>
          </p:nvPr>
        </p:nvSpPr>
        <p:spPr>
          <a:xfrm>
            <a:off x="356211" y="746251"/>
            <a:ext cx="3089893" cy="4881923"/>
          </a:xfrm>
        </p:spPr>
        <p:txBody>
          <a:bodyPr/>
          <a:lstStyle/>
          <a:p>
            <a:r>
              <a:rPr lang="es" dirty="0"/>
              <a:t>¿Cómo impulsar la colaboración con los proveedores?</a:t>
            </a:r>
          </a:p>
        </p:txBody>
      </p:sp>
      <p:pic>
        <p:nvPicPr>
          <p:cNvPr id="4" name="Picture 8" descr="Icon&#10;&#10;Description automatically generated">
            <a:extLst>
              <a:ext uri="{FF2B5EF4-FFF2-40B4-BE49-F238E27FC236}">
                <a16:creationId xmlns:a16="http://schemas.microsoft.com/office/drawing/2014/main" id="{60DAD265-0272-70E9-336E-2114F63BCFFD}"/>
              </a:ext>
            </a:extLst>
          </p:cNvPr>
          <p:cNvPicPr>
            <a:picLocks noChangeAspect="1"/>
          </p:cNvPicPr>
          <p:nvPr/>
        </p:nvPicPr>
        <p:blipFill>
          <a:blip r:embed="rId2"/>
          <a:stretch>
            <a:fillRect/>
          </a:stretch>
        </p:blipFill>
        <p:spPr>
          <a:xfrm>
            <a:off x="257888" y="3102556"/>
            <a:ext cx="2741632" cy="2096219"/>
          </a:xfrm>
          <a:prstGeom prst="rect">
            <a:avLst/>
          </a:prstGeom>
        </p:spPr>
      </p:pic>
    </p:spTree>
    <p:extLst>
      <p:ext uri="{BB962C8B-B14F-4D97-AF65-F5344CB8AC3E}">
        <p14:creationId xmlns:p14="http://schemas.microsoft.com/office/powerpoint/2010/main" val="781150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822F72-8684-A81C-8E24-1FD0F5F4FA67}"/>
              </a:ext>
            </a:extLst>
          </p:cNvPr>
          <p:cNvSpPr>
            <a:spLocks noGrp="1"/>
          </p:cNvSpPr>
          <p:nvPr>
            <p:ph type="body" sz="quarter" idx="18"/>
          </p:nvPr>
        </p:nvSpPr>
        <p:spPr>
          <a:xfrm>
            <a:off x="567560" y="2421467"/>
            <a:ext cx="11041782" cy="1007533"/>
          </a:xfrm>
        </p:spPr>
        <p:txBody>
          <a:bodyPr>
            <a:normAutofit/>
          </a:bodyPr>
          <a:lstStyle/>
          <a:p>
            <a:r>
              <a:rPr lang="es" b="1">
                <a:solidFill>
                  <a:srgbClr val="0B582E"/>
                </a:solidFill>
              </a:rPr>
              <a:t>Los colaboradores fuertes desarrollarán sus habilidades de comunicación escrita, verbal y no verbal. Los buenos colaboradores suelen exhibir los siguientes rasgos:</a:t>
            </a:r>
          </a:p>
          <a:p>
            <a:endParaRPr lang="en-IE" b="1">
              <a:solidFill>
                <a:srgbClr val="0B582E"/>
              </a:solidFill>
            </a:endParaRPr>
          </a:p>
        </p:txBody>
      </p:sp>
      <p:sp>
        <p:nvSpPr>
          <p:cNvPr id="3" name="Text Placeholder 2">
            <a:extLst>
              <a:ext uri="{FF2B5EF4-FFF2-40B4-BE49-F238E27FC236}">
                <a16:creationId xmlns:a16="http://schemas.microsoft.com/office/drawing/2014/main" id="{E26FDB3D-5E77-6D63-36AE-672BB2AF44C4}"/>
              </a:ext>
            </a:extLst>
          </p:cNvPr>
          <p:cNvSpPr>
            <a:spLocks noGrp="1"/>
          </p:cNvSpPr>
          <p:nvPr>
            <p:ph type="body" sz="quarter" idx="16"/>
          </p:nvPr>
        </p:nvSpPr>
        <p:spPr/>
        <p:txBody>
          <a:bodyPr>
            <a:normAutofit lnSpcReduction="10000"/>
          </a:bodyPr>
          <a:lstStyle/>
          <a:p>
            <a:r>
              <a:rPr lang="es"/>
              <a:t>Habilidades de colaboración</a:t>
            </a:r>
          </a:p>
          <a:p>
            <a:r>
              <a:rPr lang="es" b="0" i="0" u="none" strike="noStrike">
                <a:effectLst/>
              </a:rPr>
              <a:t>¿Qué habilidades necesita un buen colaborador?</a:t>
            </a:r>
            <a:endParaRPr lang="en-US" b="0" i="0">
              <a:effectLst/>
            </a:endParaRPr>
          </a:p>
          <a:p>
            <a:endParaRPr lang="en-IE"/>
          </a:p>
        </p:txBody>
      </p:sp>
      <p:sp>
        <p:nvSpPr>
          <p:cNvPr id="4" name="Text Placeholder 1">
            <a:extLst>
              <a:ext uri="{FF2B5EF4-FFF2-40B4-BE49-F238E27FC236}">
                <a16:creationId xmlns:a16="http://schemas.microsoft.com/office/drawing/2014/main" id="{B3574CBA-2FF6-0363-014B-D5C64E2DB00F}"/>
              </a:ext>
            </a:extLst>
          </p:cNvPr>
          <p:cNvSpPr txBox="1">
            <a:spLocks/>
          </p:cNvSpPr>
          <p:nvPr/>
        </p:nvSpPr>
        <p:spPr>
          <a:xfrm>
            <a:off x="1891974" y="3286712"/>
            <a:ext cx="9542584" cy="3757555"/>
          </a:xfrm>
          <a:prstGeom prst="rect">
            <a:avLst/>
          </a:prstGeom>
        </p:spPr>
        <p:txBody>
          <a:bodyPr vert="horz" lIns="91440" tIns="45720" rIns="91440" bIns="45720" numCol="2" rtlCol="0">
            <a:noAutofit/>
          </a:bodyPr>
          <a:lstStyle>
            <a:lvl1pPr marL="0" indent="0" algn="ctr" defTabSz="914400" rtl="0" eaLnBrk="1" latinLnBrk="0" hangingPunct="1">
              <a:lnSpc>
                <a:spcPct val="90000"/>
              </a:lnSpc>
              <a:spcBef>
                <a:spcPts val="1000"/>
              </a:spcBef>
              <a:buFont typeface="Arial"/>
              <a:buNone/>
              <a:defRPr sz="24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Habla efectiva</a:t>
            </a:r>
            <a:endParaRPr kumimoji="0" lang="en-US" sz="2400" b="0" i="0" u="none" strike="noStrike" kern="1200" cap="none" spc="0" normalizeH="0" baseline="0" noProof="0">
              <a:ln>
                <a:noFill/>
              </a:ln>
              <a:solidFill>
                <a:srgbClr val="0B582E"/>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Escucha efectiva/activa</a:t>
            </a:r>
            <a:endParaRPr kumimoji="0" lang="en-US" sz="2400" b="0" i="0" u="none" strike="noStrike" kern="1200" cap="none" spc="0" normalizeH="0" baseline="0" noProof="0">
              <a:ln>
                <a:noFill/>
              </a:ln>
              <a:solidFill>
                <a:srgbClr val="0B582E"/>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Un sentido del </a:t>
            </a:r>
            <a:r>
              <a:rPr kumimoji="0" lang="es" sz="2400" b="0" i="0" u="none" strike="noStrike" kern="1200" cap="none" spc="0" normalizeH="0" baseline="0" noProof="0" err="1">
                <a:ln>
                  <a:noFill/>
                </a:ln>
                <a:solidFill>
                  <a:srgbClr val="0B582E"/>
                </a:solidFill>
                <a:effectLst/>
                <a:uLnTx/>
                <a:uFillTx/>
                <a:latin typeface="Calibri" panose="020F0502020204030204" pitchFamily="34" charset="0"/>
                <a:ea typeface="+mn-ea"/>
                <a:cs typeface="+mn-cs"/>
              </a:rPr>
              <a:t>humor</a:t>
            </a:r>
            <a:endParaRPr kumimoji="0" lang="en-US" sz="2400" b="0" i="0" u="none" strike="noStrike" kern="1200" cap="none" spc="0" normalizeH="0" baseline="0" noProof="0">
              <a:ln>
                <a:noFill/>
              </a:ln>
              <a:solidFill>
                <a:srgbClr val="0B582E"/>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Una actitud positiva</a:t>
            </a:r>
            <a:endParaRPr kumimoji="0" lang="en-US" sz="2400" b="0" i="0" u="none" strike="noStrike" kern="1200" cap="none" spc="0" normalizeH="0" baseline="0" noProof="0">
              <a:ln>
                <a:noFill/>
              </a:ln>
              <a:solidFill>
                <a:srgbClr val="0B582E"/>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Respeto</a:t>
            </a:r>
          </a:p>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Flexibilidad</a:t>
            </a:r>
            <a:endParaRPr kumimoji="0" lang="hr-BA" sz="2400" b="0" i="0" u="none" strike="noStrike" kern="1200" cap="none" spc="0" normalizeH="0" baseline="0" noProof="0">
              <a:ln>
                <a:noFill/>
              </a:ln>
              <a:solidFill>
                <a:srgbClr val="0B582E"/>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a:buNone/>
              <a:tabLst/>
              <a:defRPr/>
            </a:pPr>
            <a:endPar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a:buNone/>
              <a:tabLst/>
              <a:defRPr/>
            </a:pPr>
            <a:endPar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a:ea typeface="+mn-ea"/>
                <a:cs typeface="+mn-cs"/>
              </a:rPr>
              <a:t>Honestidad</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a:ea typeface="+mn-ea"/>
                <a:cs typeface="+mn-cs"/>
              </a:rPr>
              <a:t>Auto confianza</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a:ea typeface="+mn-ea"/>
                <a:cs typeface="+mn-cs"/>
              </a:rPr>
              <a:t>Inteligencia emocional</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err="1">
                <a:ln>
                  <a:noFill/>
                </a:ln>
                <a:solidFill>
                  <a:srgbClr val="0B582E"/>
                </a:solidFill>
                <a:effectLst/>
                <a:uLnTx/>
                <a:uFillTx/>
                <a:latin typeface="Calibri" panose="020F0502020204030204"/>
                <a:ea typeface="+mn-ea"/>
                <a:cs typeface="+mn-cs"/>
              </a:rPr>
              <a:t>persistencia</a:t>
            </a:r>
            <a:endPar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a:ea typeface="+mn-ea"/>
                <a:cs typeface="+mn-cs"/>
              </a:rPr>
              <a:t>Paciencia</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 sz="2400" b="0" i="0" u="none" strike="noStrike" kern="1200" cap="none" spc="0" normalizeH="0" baseline="0" noProof="0">
                <a:ln>
                  <a:noFill/>
                </a:ln>
                <a:solidFill>
                  <a:srgbClr val="0B582E"/>
                </a:solidFill>
                <a:effectLst/>
                <a:uLnTx/>
                <a:uFillTx/>
                <a:latin typeface="Calibri" panose="020F0502020204030204"/>
                <a:ea typeface="+mn-ea"/>
                <a:cs typeface="+mn-cs"/>
              </a:rPr>
              <a:t>Una capacidad de influencia</a:t>
            </a:r>
            <a:endParaRPr kumimoji="0" lang="en-RU" sz="2400" b="0" i="0" u="none" strike="noStrike" kern="1200" cap="none" spc="0" normalizeH="0" baseline="0" noProof="0">
              <a:ln>
                <a:noFill/>
              </a:ln>
              <a:solidFill>
                <a:srgbClr val="0B582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870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8C9E4A-2973-E9DA-2D07-1C31AA1D50D9}"/>
              </a:ext>
            </a:extLst>
          </p:cNvPr>
          <p:cNvSpPr>
            <a:spLocks noGrp="1"/>
          </p:cNvSpPr>
          <p:nvPr>
            <p:ph type="body" sz="quarter" idx="16"/>
          </p:nvPr>
        </p:nvSpPr>
        <p:spPr>
          <a:xfrm>
            <a:off x="363793" y="1042493"/>
            <a:ext cx="3636779" cy="3937001"/>
          </a:xfrm>
        </p:spPr>
        <p:txBody>
          <a:bodyPr>
            <a:normAutofit/>
          </a:bodyPr>
          <a:lstStyle/>
          <a:p>
            <a:r>
              <a:rPr lang="es" dirty="0">
                <a:solidFill>
                  <a:srgbClr val="0B582E"/>
                </a:solidFill>
              </a:rPr>
              <a:t>Un consejo importante:</a:t>
            </a:r>
          </a:p>
          <a:p>
            <a:endParaRPr lang="en-US" sz="800" dirty="0">
              <a:solidFill>
                <a:srgbClr val="0B582E"/>
              </a:solidFill>
            </a:endParaRPr>
          </a:p>
          <a:p>
            <a:r>
              <a:rPr lang="es" dirty="0"/>
              <a:t>Tener Autoconciencia y Conciencia de los Demás desde el principio…</a:t>
            </a:r>
          </a:p>
          <a:p>
            <a:endParaRPr lang="en-IE" dirty="0"/>
          </a:p>
        </p:txBody>
      </p:sp>
      <p:sp>
        <p:nvSpPr>
          <p:cNvPr id="4" name="Text Placeholder 1">
            <a:extLst>
              <a:ext uri="{FF2B5EF4-FFF2-40B4-BE49-F238E27FC236}">
                <a16:creationId xmlns:a16="http://schemas.microsoft.com/office/drawing/2014/main" id="{B2306D15-4D38-8BC6-D382-C5AE9CD573C4}"/>
              </a:ext>
            </a:extLst>
          </p:cNvPr>
          <p:cNvSpPr>
            <a:spLocks noGrp="1"/>
          </p:cNvSpPr>
          <p:nvPr>
            <p:ph type="body" sz="quarter" idx="18"/>
          </p:nvPr>
        </p:nvSpPr>
        <p:spPr>
          <a:xfrm>
            <a:off x="4638675" y="661988"/>
            <a:ext cx="6970713" cy="5281612"/>
          </a:xfrm>
        </p:spPr>
        <p:txBody>
          <a:bodyPr anchor="ctr">
            <a:normAutofit lnSpcReduction="10000"/>
          </a:bodyPr>
          <a:lstStyle/>
          <a:p>
            <a:pPr marL="0" indent="0"/>
            <a:endParaRPr lang="en-US"/>
          </a:p>
          <a:p>
            <a:pPr marL="0" indent="0"/>
            <a:r>
              <a:rPr lang="es"/>
              <a:t>Antes de iniciar una colaboración con un proveedor, es importante evaluar no solo lo que busca de la relación, </a:t>
            </a:r>
            <a:r>
              <a:rPr lang="es" b="1"/>
              <a:t>sino que también debe tener en cuenta lo que busca la otra parte. </a:t>
            </a:r>
            <a:r>
              <a:rPr lang="es"/>
              <a:t>Solo al comprender los deseos de cada uno puede esperar satisfacer las necesidades de ambas partes en un escenario de ganar-ganar.</a:t>
            </a:r>
          </a:p>
          <a:p>
            <a:pPr marL="0" indent="0"/>
            <a:endParaRPr lang="en-US"/>
          </a:p>
          <a:p>
            <a:pPr marL="0" indent="0"/>
            <a:endParaRPr lang="en-US"/>
          </a:p>
          <a:p>
            <a:pPr marL="0" indent="0"/>
            <a:endParaRPr lang="en-US"/>
          </a:p>
          <a:p>
            <a:pPr marL="0" indent="0"/>
            <a:r>
              <a:rPr lang="es"/>
              <a:t>Si solo busca un escenario en el que solo usted obtiene lo que quiere, pero la otra parte está en desventaja, creará hostilidad y es menos probable que termine obteniendo el resultado que desea.</a:t>
            </a:r>
            <a:endParaRPr lang="en-RU"/>
          </a:p>
        </p:txBody>
      </p:sp>
      <p:pic>
        <p:nvPicPr>
          <p:cNvPr id="6" name="Graphic 5" descr="Close with solid fill">
            <a:extLst>
              <a:ext uri="{FF2B5EF4-FFF2-40B4-BE49-F238E27FC236}">
                <a16:creationId xmlns:a16="http://schemas.microsoft.com/office/drawing/2014/main" id="{D13D8F39-B838-4EE7-D2DE-33CB411C64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78350" y="3590460"/>
            <a:ext cx="914400" cy="914400"/>
          </a:xfrm>
          <a:prstGeom prst="rect">
            <a:avLst/>
          </a:prstGeom>
        </p:spPr>
      </p:pic>
      <p:pic>
        <p:nvPicPr>
          <p:cNvPr id="8" name="Graphic 7" descr="Checkmark with solid fill">
            <a:extLst>
              <a:ext uri="{FF2B5EF4-FFF2-40B4-BE49-F238E27FC236}">
                <a16:creationId xmlns:a16="http://schemas.microsoft.com/office/drawing/2014/main" id="{C022CAC6-7667-B423-40A1-F768428314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38675" y="457200"/>
            <a:ext cx="914400" cy="914400"/>
          </a:xfrm>
          <a:prstGeom prst="rect">
            <a:avLst/>
          </a:prstGeom>
        </p:spPr>
      </p:pic>
    </p:spTree>
    <p:extLst>
      <p:ext uri="{BB962C8B-B14F-4D97-AF65-F5344CB8AC3E}">
        <p14:creationId xmlns:p14="http://schemas.microsoft.com/office/powerpoint/2010/main" val="3048695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C98862-2428-08F3-CE7C-8403BB5BF694}"/>
              </a:ext>
            </a:extLst>
          </p:cNvPr>
          <p:cNvSpPr>
            <a:spLocks noGrp="1"/>
          </p:cNvSpPr>
          <p:nvPr>
            <p:ph type="body" sz="quarter" idx="16"/>
          </p:nvPr>
        </p:nvSpPr>
        <p:spPr>
          <a:xfrm>
            <a:off x="410288" y="1718848"/>
            <a:ext cx="3089893" cy="2767415"/>
          </a:xfrm>
        </p:spPr>
        <p:txBody>
          <a:bodyPr/>
          <a:lstStyle/>
          <a:p>
            <a:r>
              <a:rPr lang="es"/>
              <a:t>Errores comunes del proceso de colaboración</a:t>
            </a:r>
          </a:p>
        </p:txBody>
      </p:sp>
      <p:sp>
        <p:nvSpPr>
          <p:cNvPr id="4" name="Text Placeholder 2">
            <a:extLst>
              <a:ext uri="{FF2B5EF4-FFF2-40B4-BE49-F238E27FC236}">
                <a16:creationId xmlns:a16="http://schemas.microsoft.com/office/drawing/2014/main" id="{DC5EDE99-D685-23C4-DF3B-E17296E9EFEF}"/>
              </a:ext>
            </a:extLst>
          </p:cNvPr>
          <p:cNvSpPr txBox="1">
            <a:spLocks noGrp="1"/>
          </p:cNvSpPr>
          <p:nvPr>
            <p:ph type="body" sz="quarter" idx="18"/>
          </p:nvPr>
        </p:nvSpPr>
        <p:spPr>
          <a:xfrm>
            <a:off x="4638675" y="592667"/>
            <a:ext cx="6970713" cy="5672665"/>
          </a:xfrm>
          <a:prstGeom prst="rect">
            <a:avLst/>
          </a:prstGeom>
        </p:spPr>
        <p:txBody>
          <a:bodyPr anchor="ctr">
            <a:normAutofit fontScale="77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20000"/>
              </a:lnSpc>
              <a:buNone/>
            </a:pPr>
            <a:endParaRPr lang="en-US">
              <a:solidFill>
                <a:schemeClr val="bg1"/>
              </a:solidFill>
            </a:endParaRPr>
          </a:p>
          <a:p>
            <a:pPr>
              <a:lnSpc>
                <a:spcPct val="120000"/>
              </a:lnSpc>
            </a:pPr>
            <a:r>
              <a:rPr lang="es">
                <a:solidFill>
                  <a:schemeClr val="bg1"/>
                </a:solidFill>
              </a:rPr>
              <a:t>Estar poco preparado</a:t>
            </a:r>
          </a:p>
          <a:p>
            <a:pPr>
              <a:lnSpc>
                <a:spcPct val="120000"/>
              </a:lnSpc>
            </a:pPr>
            <a:r>
              <a:rPr lang="es">
                <a:solidFill>
                  <a:schemeClr val="bg1"/>
                </a:solidFill>
              </a:rPr>
              <a:t>Asumiendo que todo está bien</a:t>
            </a:r>
          </a:p>
          <a:p>
            <a:pPr>
              <a:lnSpc>
                <a:spcPct val="120000"/>
              </a:lnSpc>
            </a:pPr>
            <a:r>
              <a:rPr lang="es">
                <a:solidFill>
                  <a:schemeClr val="bg1"/>
                </a:solidFill>
              </a:rPr>
              <a:t>Ceder demasiado rápido</a:t>
            </a:r>
          </a:p>
          <a:p>
            <a:pPr>
              <a:lnSpc>
                <a:spcPct val="120000"/>
              </a:lnSpc>
            </a:pPr>
            <a:r>
              <a:rPr lang="es">
                <a:solidFill>
                  <a:schemeClr val="bg1"/>
                </a:solidFill>
              </a:rPr>
              <a:t>Deja que las emociones saquen lo mejor de ti</a:t>
            </a:r>
          </a:p>
          <a:p>
            <a:pPr>
              <a:lnSpc>
                <a:spcPct val="120000"/>
              </a:lnSpc>
            </a:pPr>
            <a:r>
              <a:rPr lang="es">
                <a:solidFill>
                  <a:schemeClr val="bg1"/>
                </a:solidFill>
              </a:rPr>
              <a:t>Exceso de seguridad</a:t>
            </a:r>
          </a:p>
          <a:p>
            <a:pPr>
              <a:lnSpc>
                <a:spcPct val="120000"/>
              </a:lnSpc>
            </a:pPr>
            <a:r>
              <a:rPr lang="es">
                <a:solidFill>
                  <a:schemeClr val="bg1"/>
                </a:solidFill>
              </a:rPr>
              <a:t>Ser demasiado fijo en su enfoque</a:t>
            </a:r>
          </a:p>
          <a:p>
            <a:pPr>
              <a:lnSpc>
                <a:spcPct val="120000"/>
              </a:lnSpc>
            </a:pPr>
            <a:r>
              <a:rPr lang="es">
                <a:solidFill>
                  <a:schemeClr val="bg1"/>
                </a:solidFill>
              </a:rPr>
              <a:t>No hacer preguntas específicas (las 5 preguntas clave: ¿Quién? ¿Qué? ¿Dónde? ¿Cuándo? ¿Por qué?)</a:t>
            </a:r>
          </a:p>
          <a:p>
            <a:pPr>
              <a:lnSpc>
                <a:spcPct val="120000"/>
              </a:lnSpc>
            </a:pPr>
            <a:r>
              <a:rPr lang="es">
                <a:solidFill>
                  <a:schemeClr val="bg1"/>
                </a:solidFill>
              </a:rPr>
              <a:t>Asumir que las colaboraciones interculturales son como colaboraciones "locales"</a:t>
            </a:r>
          </a:p>
          <a:p>
            <a:pPr>
              <a:lnSpc>
                <a:spcPct val="120000"/>
              </a:lnSpc>
            </a:pPr>
            <a:r>
              <a:rPr lang="es">
                <a:solidFill>
                  <a:schemeClr val="bg1"/>
                </a:solidFill>
              </a:rPr>
              <a:t>Basándose en el rendimiento anterior ' </a:t>
            </a:r>
            <a:r>
              <a:rPr lang="es" i="1">
                <a:solidFill>
                  <a:schemeClr val="bg1"/>
                </a:solidFill>
              </a:rPr>
              <a:t>funcionó la última vez </a:t>
            </a:r>
            <a:r>
              <a:rPr lang="es">
                <a:solidFill>
                  <a:schemeClr val="bg1"/>
                </a:solidFill>
              </a:rPr>
              <a:t>'</a:t>
            </a:r>
          </a:p>
          <a:p>
            <a:pPr>
              <a:lnSpc>
                <a:spcPct val="120000"/>
              </a:lnSpc>
            </a:pPr>
            <a:endParaRPr lang="en-GB">
              <a:solidFill>
                <a:schemeClr val="bg1"/>
              </a:solidFill>
            </a:endParaRPr>
          </a:p>
          <a:p>
            <a:pPr>
              <a:lnSpc>
                <a:spcPct val="120000"/>
              </a:lnSpc>
            </a:pPr>
            <a:endParaRPr lang="en-GB">
              <a:solidFill>
                <a:schemeClr val="bg1"/>
              </a:solidFill>
            </a:endParaRPr>
          </a:p>
        </p:txBody>
      </p:sp>
    </p:spTree>
    <p:extLst>
      <p:ext uri="{BB962C8B-B14F-4D97-AF65-F5344CB8AC3E}">
        <p14:creationId xmlns:p14="http://schemas.microsoft.com/office/powerpoint/2010/main" val="1279194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C0E249-12B9-66ED-7CD4-22F2804B6C67}"/>
              </a:ext>
            </a:extLst>
          </p:cNvPr>
          <p:cNvSpPr>
            <a:spLocks noGrp="1"/>
          </p:cNvSpPr>
          <p:nvPr>
            <p:ph type="body" sz="quarter" idx="25"/>
          </p:nvPr>
        </p:nvSpPr>
        <p:spPr>
          <a:xfrm>
            <a:off x="558800" y="4047067"/>
            <a:ext cx="2505027" cy="2364731"/>
          </a:xfrm>
        </p:spPr>
        <p:txBody>
          <a:bodyPr>
            <a:normAutofit fontScale="92500" lnSpcReduction="20000"/>
          </a:bodyPr>
          <a:lstStyle/>
          <a:p>
            <a:pPr marL="0" indent="0"/>
            <a:r>
              <a:rPr lang="es"/>
              <a:t>Esto es crucial para obtener una mejor comprensión de lo que la otra parte está buscando. Desea asegurarse de que está escuchando y cuestionando para que cada lado sepa lo que se busca</a:t>
            </a:r>
          </a:p>
          <a:p>
            <a:pPr marL="0" indent="0"/>
            <a:endParaRPr lang="en-IE"/>
          </a:p>
        </p:txBody>
      </p:sp>
      <p:sp>
        <p:nvSpPr>
          <p:cNvPr id="3" name="Text Placeholder 2">
            <a:extLst>
              <a:ext uri="{FF2B5EF4-FFF2-40B4-BE49-F238E27FC236}">
                <a16:creationId xmlns:a16="http://schemas.microsoft.com/office/drawing/2014/main" id="{147A26A4-34F0-BC8E-C72A-CDEDDE4D1682}"/>
              </a:ext>
            </a:extLst>
          </p:cNvPr>
          <p:cNvSpPr>
            <a:spLocks noGrp="1"/>
          </p:cNvSpPr>
          <p:nvPr>
            <p:ph type="body" sz="quarter" idx="31"/>
          </p:nvPr>
        </p:nvSpPr>
        <p:spPr>
          <a:xfrm>
            <a:off x="3452905" y="4047067"/>
            <a:ext cx="2314856" cy="2364731"/>
          </a:xfrm>
        </p:spPr>
        <p:txBody>
          <a:bodyPr>
            <a:normAutofit fontScale="85000" lnSpcReduction="20000"/>
          </a:bodyPr>
          <a:lstStyle/>
          <a:p>
            <a:pPr marL="0" indent="0"/>
            <a:r>
              <a:rPr lang="es"/>
              <a:t>La etapa de aclaración es simplemente para garantizar que ambas partes hayan identificado y establecido un terreno común sobre el cual comenzar su colaboración y minimizar los malentendidos.</a:t>
            </a:r>
          </a:p>
          <a:p>
            <a:pPr marL="0" indent="0"/>
            <a:endParaRPr lang="en-IE"/>
          </a:p>
        </p:txBody>
      </p:sp>
      <p:sp>
        <p:nvSpPr>
          <p:cNvPr id="4" name="Text Placeholder 3">
            <a:extLst>
              <a:ext uri="{FF2B5EF4-FFF2-40B4-BE49-F238E27FC236}">
                <a16:creationId xmlns:a16="http://schemas.microsoft.com/office/drawing/2014/main" id="{19362562-624E-F5B4-7F0C-3FCB703A38E6}"/>
              </a:ext>
            </a:extLst>
          </p:cNvPr>
          <p:cNvSpPr>
            <a:spLocks noGrp="1"/>
          </p:cNvSpPr>
          <p:nvPr>
            <p:ph type="body" sz="quarter" idx="35"/>
          </p:nvPr>
        </p:nvSpPr>
        <p:spPr>
          <a:xfrm>
            <a:off x="6424240" y="4047067"/>
            <a:ext cx="2061046" cy="2364731"/>
          </a:xfrm>
        </p:spPr>
        <p:txBody>
          <a:bodyPr>
            <a:normAutofit fontScale="92500" lnSpcReduction="20000"/>
          </a:bodyPr>
          <a:lstStyle/>
          <a:p>
            <a:pPr marL="0" indent="0"/>
            <a:r>
              <a:rPr lang="es"/>
              <a:t>Como se mencionó, un resultado de ganar-ganar es el mejor resultado. A veces, puede que no sea posible, pero debería ser por lo que ambas partes se esfuerzan.</a:t>
            </a:r>
          </a:p>
          <a:p>
            <a:pPr marL="0" indent="0"/>
            <a:endParaRPr lang="en-IE"/>
          </a:p>
        </p:txBody>
      </p:sp>
      <p:sp>
        <p:nvSpPr>
          <p:cNvPr id="5" name="Text Placeholder 4">
            <a:extLst>
              <a:ext uri="{FF2B5EF4-FFF2-40B4-BE49-F238E27FC236}">
                <a16:creationId xmlns:a16="http://schemas.microsoft.com/office/drawing/2014/main" id="{EA1C319B-97C0-A9CC-8361-474A337917D0}"/>
              </a:ext>
            </a:extLst>
          </p:cNvPr>
          <p:cNvSpPr>
            <a:spLocks noGrp="1"/>
          </p:cNvSpPr>
          <p:nvPr>
            <p:ph type="body" sz="quarter" idx="37"/>
          </p:nvPr>
        </p:nvSpPr>
        <p:spPr>
          <a:xfrm>
            <a:off x="9395575" y="4047067"/>
            <a:ext cx="2061046" cy="2364731"/>
          </a:xfrm>
        </p:spPr>
        <p:txBody>
          <a:bodyPr>
            <a:normAutofit fontScale="85000" lnSpcReduction="10000"/>
          </a:bodyPr>
          <a:lstStyle/>
          <a:p>
            <a:pPr marL="0" indent="0"/>
            <a:r>
              <a:rPr lang="es"/>
              <a:t>Cada parte debe mantener la mente abierta para que se pueda lograr la mejor solución para todas las partes. Los acuerdos deben ser claros para todas las partes, sin ambigüedad.</a:t>
            </a:r>
          </a:p>
          <a:p>
            <a:pPr marL="0" indent="0"/>
            <a:endParaRPr lang="en-IE"/>
          </a:p>
        </p:txBody>
      </p:sp>
      <p:sp>
        <p:nvSpPr>
          <p:cNvPr id="6" name="Text Placeholder 5">
            <a:extLst>
              <a:ext uri="{FF2B5EF4-FFF2-40B4-BE49-F238E27FC236}">
                <a16:creationId xmlns:a16="http://schemas.microsoft.com/office/drawing/2014/main" id="{39C55D40-C95E-DBDE-D550-BA08105B2614}"/>
              </a:ext>
            </a:extLst>
          </p:cNvPr>
          <p:cNvSpPr>
            <a:spLocks noGrp="1"/>
          </p:cNvSpPr>
          <p:nvPr>
            <p:ph type="body" sz="quarter" idx="29"/>
          </p:nvPr>
        </p:nvSpPr>
        <p:spPr/>
        <p:txBody>
          <a:bodyPr>
            <a:normAutofit lnSpcReduction="10000"/>
          </a:bodyPr>
          <a:lstStyle/>
          <a:p>
            <a:r>
              <a:rPr lang="es" b="1">
                <a:solidFill>
                  <a:srgbClr val="0B582E"/>
                </a:solidFill>
              </a:rPr>
              <a:t>Las cuatro FASES principales del proceso…</a:t>
            </a:r>
          </a:p>
        </p:txBody>
      </p:sp>
      <p:sp>
        <p:nvSpPr>
          <p:cNvPr id="7" name="Text Placeholder 7">
            <a:extLst>
              <a:ext uri="{FF2B5EF4-FFF2-40B4-BE49-F238E27FC236}">
                <a16:creationId xmlns:a16="http://schemas.microsoft.com/office/drawing/2014/main" id="{156C6D1C-CE56-287E-530B-F2A6D0D0CB9E}"/>
              </a:ext>
            </a:extLst>
          </p:cNvPr>
          <p:cNvSpPr txBox="1">
            <a:spLocks/>
          </p:cNvSpPr>
          <p:nvPr/>
        </p:nvSpPr>
        <p:spPr>
          <a:xfrm>
            <a:off x="984216" y="2179621"/>
            <a:ext cx="1581184" cy="3447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 sz="2400">
                <a:solidFill>
                  <a:schemeClr val="bg1"/>
                </a:solidFill>
              </a:rPr>
              <a:t>Fase de Discusión</a:t>
            </a:r>
            <a:endParaRPr lang="en-RU" sz="2400">
              <a:solidFill>
                <a:schemeClr val="bg1"/>
              </a:solidFill>
            </a:endParaRPr>
          </a:p>
        </p:txBody>
      </p:sp>
      <p:sp>
        <p:nvSpPr>
          <p:cNvPr id="9" name="TextBox 8">
            <a:extLst>
              <a:ext uri="{FF2B5EF4-FFF2-40B4-BE49-F238E27FC236}">
                <a16:creationId xmlns:a16="http://schemas.microsoft.com/office/drawing/2014/main" id="{278129F0-C785-F4A2-941B-8939299C45E2}"/>
              </a:ext>
            </a:extLst>
          </p:cNvPr>
          <p:cNvSpPr txBox="1"/>
          <p:nvPr/>
        </p:nvSpPr>
        <p:spPr>
          <a:xfrm>
            <a:off x="3666067" y="2169900"/>
            <a:ext cx="1667933" cy="830997"/>
          </a:xfrm>
          <a:prstGeom prst="rect">
            <a:avLst/>
          </a:prstGeom>
          <a:noFill/>
        </p:spPr>
        <p:txBody>
          <a:bodyPr wrap="square">
            <a:spAutoFit/>
          </a:bodyPr>
          <a:lstStyle/>
          <a:p>
            <a:pPr algn="ctr"/>
            <a:r>
              <a:rPr lang="es" sz="2400">
                <a:solidFill>
                  <a:schemeClr val="bg1"/>
                </a:solidFill>
              </a:rPr>
              <a:t>Fase de Aclaración</a:t>
            </a:r>
          </a:p>
        </p:txBody>
      </p:sp>
      <p:sp>
        <p:nvSpPr>
          <p:cNvPr id="10" name="TextBox 9">
            <a:extLst>
              <a:ext uri="{FF2B5EF4-FFF2-40B4-BE49-F238E27FC236}">
                <a16:creationId xmlns:a16="http://schemas.microsoft.com/office/drawing/2014/main" id="{ACB59D21-D238-F763-8170-B3E594B9E10B}"/>
              </a:ext>
            </a:extLst>
          </p:cNvPr>
          <p:cNvSpPr txBox="1"/>
          <p:nvPr/>
        </p:nvSpPr>
        <p:spPr>
          <a:xfrm>
            <a:off x="9592131" y="2108827"/>
            <a:ext cx="1667933" cy="830997"/>
          </a:xfrm>
          <a:prstGeom prst="rect">
            <a:avLst/>
          </a:prstGeom>
          <a:noFill/>
        </p:spPr>
        <p:txBody>
          <a:bodyPr wrap="square">
            <a:spAutoFit/>
          </a:bodyPr>
          <a:lstStyle/>
          <a:p>
            <a:pPr algn="ctr"/>
            <a:r>
              <a:rPr lang="es" sz="2400">
                <a:solidFill>
                  <a:schemeClr val="bg1"/>
                </a:solidFill>
              </a:rPr>
              <a:t>Fase de Acuerdo</a:t>
            </a:r>
          </a:p>
        </p:txBody>
      </p:sp>
      <p:sp>
        <p:nvSpPr>
          <p:cNvPr id="11" name="TextBox 10">
            <a:extLst>
              <a:ext uri="{FF2B5EF4-FFF2-40B4-BE49-F238E27FC236}">
                <a16:creationId xmlns:a16="http://schemas.microsoft.com/office/drawing/2014/main" id="{EE2A67AB-22C0-B32C-D1A9-FA22C98CAF1F}"/>
              </a:ext>
            </a:extLst>
          </p:cNvPr>
          <p:cNvSpPr txBox="1"/>
          <p:nvPr/>
        </p:nvSpPr>
        <p:spPr>
          <a:xfrm>
            <a:off x="6620796" y="2165299"/>
            <a:ext cx="1667933" cy="830997"/>
          </a:xfrm>
          <a:prstGeom prst="rect">
            <a:avLst/>
          </a:prstGeom>
          <a:noFill/>
        </p:spPr>
        <p:txBody>
          <a:bodyPr wrap="square">
            <a:spAutoFit/>
          </a:bodyPr>
          <a:lstStyle/>
          <a:p>
            <a:pPr algn="ctr"/>
            <a:r>
              <a:rPr lang="es" sz="2400">
                <a:solidFill>
                  <a:schemeClr val="bg1"/>
                </a:solidFill>
              </a:rPr>
              <a:t>Fase de Negociación</a:t>
            </a:r>
          </a:p>
        </p:txBody>
      </p:sp>
    </p:spTree>
    <p:extLst>
      <p:ext uri="{BB962C8B-B14F-4D97-AF65-F5344CB8AC3E}">
        <p14:creationId xmlns:p14="http://schemas.microsoft.com/office/powerpoint/2010/main" val="3087553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7" y="2175836"/>
            <a:ext cx="3791493" cy="1881947"/>
          </a:xfrm>
        </p:spPr>
        <p:txBody>
          <a:bodyPr>
            <a:normAutofit fontScale="92500" lnSpcReduction="10000"/>
          </a:bodyPr>
          <a:lstStyle/>
          <a:p>
            <a:r>
              <a:rPr lang="es">
                <a:cs typeface="Calibri"/>
              </a:rPr>
              <a:t>Triunfos Fáciles / Primeros Pasos</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a:xfrm>
            <a:off x="5003138" y="819365"/>
            <a:ext cx="3791493" cy="845970"/>
          </a:xfrm>
        </p:spPr>
        <p:txBody>
          <a:bodyPr/>
          <a:lstStyle/>
          <a:p>
            <a:r>
              <a:rPr lang="es"/>
              <a:t>Seccion 3</a:t>
            </a:r>
          </a:p>
        </p:txBody>
      </p:sp>
    </p:spTree>
    <p:extLst>
      <p:ext uri="{BB962C8B-B14F-4D97-AF65-F5344CB8AC3E}">
        <p14:creationId xmlns:p14="http://schemas.microsoft.com/office/powerpoint/2010/main" val="2280438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DF42C7-B6B0-0855-3807-D2239B9AF908}"/>
              </a:ext>
            </a:extLst>
          </p:cNvPr>
          <p:cNvSpPr>
            <a:spLocks noGrp="1"/>
          </p:cNvSpPr>
          <p:nvPr>
            <p:ph type="body" sz="quarter" idx="16"/>
          </p:nvPr>
        </p:nvSpPr>
        <p:spPr>
          <a:xfrm>
            <a:off x="411246" y="429619"/>
            <a:ext cx="4308887" cy="1720914"/>
          </a:xfrm>
        </p:spPr>
        <p:txBody>
          <a:bodyPr>
            <a:normAutofit/>
          </a:bodyPr>
          <a:lstStyle/>
          <a:p>
            <a:r>
              <a:rPr lang="es">
                <a:solidFill>
                  <a:srgbClr val="297239"/>
                </a:solidFill>
              </a:rPr>
              <a:t>Seis consejos para impulsar las compras sostenibles</a:t>
            </a:r>
            <a:endParaRPr lang="en-IE">
              <a:solidFill>
                <a:srgbClr val="297239"/>
              </a:solidFill>
            </a:endParaRPr>
          </a:p>
        </p:txBody>
      </p:sp>
      <p:sp>
        <p:nvSpPr>
          <p:cNvPr id="4" name="Text Placeholder 3">
            <a:extLst>
              <a:ext uri="{FF2B5EF4-FFF2-40B4-BE49-F238E27FC236}">
                <a16:creationId xmlns:a16="http://schemas.microsoft.com/office/drawing/2014/main" id="{A5BD1A70-4DEF-F02A-1DCA-85E9C223C2FF}"/>
              </a:ext>
            </a:extLst>
          </p:cNvPr>
          <p:cNvSpPr>
            <a:spLocks noGrp="1"/>
          </p:cNvSpPr>
          <p:nvPr>
            <p:ph type="body" sz="quarter" idx="21"/>
          </p:nvPr>
        </p:nvSpPr>
        <p:spPr>
          <a:xfrm>
            <a:off x="610239" y="2875939"/>
            <a:ext cx="1740791" cy="1072896"/>
          </a:xfrm>
        </p:spPr>
        <p:txBody>
          <a:bodyPr>
            <a:normAutofit lnSpcReduction="10000"/>
          </a:bodyPr>
          <a:lstStyle/>
          <a:p>
            <a:pPr marL="0" indent="0"/>
            <a:r>
              <a:rPr lang="es"/>
              <a:t>Hacer un caso de negocios</a:t>
            </a:r>
          </a:p>
        </p:txBody>
      </p:sp>
      <p:sp>
        <p:nvSpPr>
          <p:cNvPr id="5" name="Text Placeholder 4">
            <a:extLst>
              <a:ext uri="{FF2B5EF4-FFF2-40B4-BE49-F238E27FC236}">
                <a16:creationId xmlns:a16="http://schemas.microsoft.com/office/drawing/2014/main" id="{ABECD0C6-F309-4CC7-FDB9-60A1A354C6BA}"/>
              </a:ext>
            </a:extLst>
          </p:cNvPr>
          <p:cNvSpPr>
            <a:spLocks noGrp="1"/>
          </p:cNvSpPr>
          <p:nvPr>
            <p:ph type="body" sz="quarter" idx="26"/>
          </p:nvPr>
        </p:nvSpPr>
        <p:spPr>
          <a:xfrm>
            <a:off x="3532867" y="3782587"/>
            <a:ext cx="2362811" cy="1720913"/>
          </a:xfrm>
        </p:spPr>
        <p:txBody>
          <a:bodyPr>
            <a:normAutofit/>
          </a:bodyPr>
          <a:lstStyle/>
          <a:p>
            <a:pPr marL="0" indent="0"/>
            <a:r>
              <a:rPr lang="es" sz="2000" dirty="0"/>
              <a:t>Encuentre proveedores que se alineen con su objetivo final</a:t>
            </a:r>
          </a:p>
        </p:txBody>
      </p:sp>
      <p:sp>
        <p:nvSpPr>
          <p:cNvPr id="6" name="Text Placeholder 5">
            <a:extLst>
              <a:ext uri="{FF2B5EF4-FFF2-40B4-BE49-F238E27FC236}">
                <a16:creationId xmlns:a16="http://schemas.microsoft.com/office/drawing/2014/main" id="{B4FC3A6D-D647-0200-A5F0-C07056D62EC5}"/>
              </a:ext>
            </a:extLst>
          </p:cNvPr>
          <p:cNvSpPr>
            <a:spLocks noGrp="1"/>
          </p:cNvSpPr>
          <p:nvPr>
            <p:ph type="body" sz="quarter" idx="28"/>
          </p:nvPr>
        </p:nvSpPr>
        <p:spPr/>
        <p:txBody>
          <a:bodyPr/>
          <a:lstStyle/>
          <a:p>
            <a:r>
              <a:rPr lang="es"/>
              <a:t>Haz tu tarea</a:t>
            </a:r>
          </a:p>
        </p:txBody>
      </p:sp>
      <p:sp>
        <p:nvSpPr>
          <p:cNvPr id="7" name="Text Placeholder 6">
            <a:extLst>
              <a:ext uri="{FF2B5EF4-FFF2-40B4-BE49-F238E27FC236}">
                <a16:creationId xmlns:a16="http://schemas.microsoft.com/office/drawing/2014/main" id="{D743846C-31B7-7511-5468-06EF9760575F}"/>
              </a:ext>
            </a:extLst>
          </p:cNvPr>
          <p:cNvSpPr>
            <a:spLocks noGrp="1"/>
          </p:cNvSpPr>
          <p:nvPr>
            <p:ph type="body" sz="quarter" idx="30"/>
          </p:nvPr>
        </p:nvSpPr>
        <p:spPr/>
        <p:txBody>
          <a:bodyPr/>
          <a:lstStyle/>
          <a:p>
            <a:pPr marL="0" indent="0"/>
            <a:r>
              <a:rPr lang="es"/>
              <a:t>Da un paso a la vez</a:t>
            </a:r>
          </a:p>
        </p:txBody>
      </p:sp>
      <p:sp>
        <p:nvSpPr>
          <p:cNvPr id="8" name="Text Placeholder 7">
            <a:extLst>
              <a:ext uri="{FF2B5EF4-FFF2-40B4-BE49-F238E27FC236}">
                <a16:creationId xmlns:a16="http://schemas.microsoft.com/office/drawing/2014/main" id="{54A6B4F0-AF1C-7A7C-4FA4-9F772BD3B7FB}"/>
              </a:ext>
            </a:extLst>
          </p:cNvPr>
          <p:cNvSpPr>
            <a:spLocks noGrp="1"/>
          </p:cNvSpPr>
          <p:nvPr>
            <p:ph type="body" sz="quarter" idx="32"/>
          </p:nvPr>
        </p:nvSpPr>
        <p:spPr>
          <a:xfrm>
            <a:off x="4992692" y="2633110"/>
            <a:ext cx="2236394" cy="1256183"/>
          </a:xfrm>
        </p:spPr>
        <p:txBody>
          <a:bodyPr>
            <a:normAutofit/>
          </a:bodyPr>
          <a:lstStyle/>
          <a:p>
            <a:r>
              <a:rPr lang="es" dirty="0"/>
              <a:t>trabajar en colaboración</a:t>
            </a:r>
          </a:p>
        </p:txBody>
      </p:sp>
      <p:sp>
        <p:nvSpPr>
          <p:cNvPr id="9" name="Text Placeholder 8">
            <a:extLst>
              <a:ext uri="{FF2B5EF4-FFF2-40B4-BE49-F238E27FC236}">
                <a16:creationId xmlns:a16="http://schemas.microsoft.com/office/drawing/2014/main" id="{3C15E81D-24C2-65CE-5937-4D8C31392AC6}"/>
              </a:ext>
            </a:extLst>
          </p:cNvPr>
          <p:cNvSpPr>
            <a:spLocks noGrp="1"/>
          </p:cNvSpPr>
          <p:nvPr>
            <p:ph type="body" sz="quarter" idx="34"/>
          </p:nvPr>
        </p:nvSpPr>
        <p:spPr/>
        <p:txBody>
          <a:bodyPr/>
          <a:lstStyle/>
          <a:p>
            <a:r>
              <a:rPr lang="es"/>
              <a:t>1</a:t>
            </a:r>
          </a:p>
        </p:txBody>
      </p:sp>
      <p:sp>
        <p:nvSpPr>
          <p:cNvPr id="10" name="Text Placeholder 9">
            <a:extLst>
              <a:ext uri="{FF2B5EF4-FFF2-40B4-BE49-F238E27FC236}">
                <a16:creationId xmlns:a16="http://schemas.microsoft.com/office/drawing/2014/main" id="{9C492B4B-77E1-6357-8BE6-55AE7A9A42F9}"/>
              </a:ext>
            </a:extLst>
          </p:cNvPr>
          <p:cNvSpPr>
            <a:spLocks noGrp="1"/>
          </p:cNvSpPr>
          <p:nvPr>
            <p:ph type="body" sz="quarter" idx="38"/>
          </p:nvPr>
        </p:nvSpPr>
        <p:spPr/>
        <p:txBody>
          <a:bodyPr/>
          <a:lstStyle/>
          <a:p>
            <a:r>
              <a:rPr lang="es"/>
              <a:t>6</a:t>
            </a:r>
          </a:p>
        </p:txBody>
      </p:sp>
      <p:sp>
        <p:nvSpPr>
          <p:cNvPr id="11" name="Text Placeholder 10">
            <a:extLst>
              <a:ext uri="{FF2B5EF4-FFF2-40B4-BE49-F238E27FC236}">
                <a16:creationId xmlns:a16="http://schemas.microsoft.com/office/drawing/2014/main" id="{C713EC95-C6D3-E89F-842A-BABF0DFF9BC7}"/>
              </a:ext>
            </a:extLst>
          </p:cNvPr>
          <p:cNvSpPr>
            <a:spLocks noGrp="1"/>
          </p:cNvSpPr>
          <p:nvPr>
            <p:ph type="body" sz="quarter" idx="35"/>
          </p:nvPr>
        </p:nvSpPr>
        <p:spPr/>
        <p:txBody>
          <a:bodyPr/>
          <a:lstStyle/>
          <a:p>
            <a:r>
              <a:rPr lang="es"/>
              <a:t>3</a:t>
            </a:r>
          </a:p>
        </p:txBody>
      </p:sp>
      <p:sp>
        <p:nvSpPr>
          <p:cNvPr id="12" name="Text Placeholder 11">
            <a:extLst>
              <a:ext uri="{FF2B5EF4-FFF2-40B4-BE49-F238E27FC236}">
                <a16:creationId xmlns:a16="http://schemas.microsoft.com/office/drawing/2014/main" id="{389D594E-55B9-386C-B8B1-910C6D7BB3DE}"/>
              </a:ext>
            </a:extLst>
          </p:cNvPr>
          <p:cNvSpPr>
            <a:spLocks noGrp="1"/>
          </p:cNvSpPr>
          <p:nvPr>
            <p:ph type="body" sz="quarter" idx="36"/>
          </p:nvPr>
        </p:nvSpPr>
        <p:spPr/>
        <p:txBody>
          <a:bodyPr/>
          <a:lstStyle/>
          <a:p>
            <a:r>
              <a:rPr lang="es"/>
              <a:t>4</a:t>
            </a:r>
          </a:p>
        </p:txBody>
      </p:sp>
      <p:sp>
        <p:nvSpPr>
          <p:cNvPr id="13" name="Text Placeholder 12">
            <a:extLst>
              <a:ext uri="{FF2B5EF4-FFF2-40B4-BE49-F238E27FC236}">
                <a16:creationId xmlns:a16="http://schemas.microsoft.com/office/drawing/2014/main" id="{086C381B-28C2-3991-0AAC-F8CE68392313}"/>
              </a:ext>
            </a:extLst>
          </p:cNvPr>
          <p:cNvSpPr>
            <a:spLocks noGrp="1"/>
          </p:cNvSpPr>
          <p:nvPr>
            <p:ph type="body" sz="quarter" idx="39"/>
          </p:nvPr>
        </p:nvSpPr>
        <p:spPr/>
        <p:txBody>
          <a:bodyPr/>
          <a:lstStyle/>
          <a:p>
            <a:r>
              <a:rPr lang="es"/>
              <a:t>5</a:t>
            </a:r>
          </a:p>
        </p:txBody>
      </p:sp>
      <p:sp>
        <p:nvSpPr>
          <p:cNvPr id="14" name="Text Placeholder 13">
            <a:extLst>
              <a:ext uri="{FF2B5EF4-FFF2-40B4-BE49-F238E27FC236}">
                <a16:creationId xmlns:a16="http://schemas.microsoft.com/office/drawing/2014/main" id="{AE76BA7B-3E6D-F368-0152-0EDC4B58F48D}"/>
              </a:ext>
            </a:extLst>
          </p:cNvPr>
          <p:cNvSpPr>
            <a:spLocks noGrp="1"/>
          </p:cNvSpPr>
          <p:nvPr>
            <p:ph type="body" sz="quarter" idx="40"/>
          </p:nvPr>
        </p:nvSpPr>
        <p:spPr>
          <a:xfrm>
            <a:off x="1516712" y="4562924"/>
            <a:ext cx="2130961" cy="1246874"/>
          </a:xfrm>
        </p:spPr>
        <p:txBody>
          <a:bodyPr>
            <a:normAutofit/>
          </a:bodyPr>
          <a:lstStyle/>
          <a:p>
            <a:pPr marL="0" indent="0"/>
            <a:r>
              <a:rPr lang="es" sz="2000" dirty="0"/>
              <a:t>Crea una estrategia que funcione para ti</a:t>
            </a:r>
          </a:p>
        </p:txBody>
      </p:sp>
      <p:sp>
        <p:nvSpPr>
          <p:cNvPr id="15" name="Text Placeholder 14">
            <a:extLst>
              <a:ext uri="{FF2B5EF4-FFF2-40B4-BE49-F238E27FC236}">
                <a16:creationId xmlns:a16="http://schemas.microsoft.com/office/drawing/2014/main" id="{5F47A2C4-A74D-5CA4-54B4-4AA75C8D654F}"/>
              </a:ext>
            </a:extLst>
          </p:cNvPr>
          <p:cNvSpPr>
            <a:spLocks noGrp="1"/>
          </p:cNvSpPr>
          <p:nvPr>
            <p:ph type="body" sz="quarter" idx="41"/>
          </p:nvPr>
        </p:nvSpPr>
        <p:spPr/>
        <p:txBody>
          <a:bodyPr/>
          <a:lstStyle/>
          <a:p>
            <a:r>
              <a:rPr lang="es"/>
              <a:t>2</a:t>
            </a:r>
          </a:p>
        </p:txBody>
      </p:sp>
      <p:sp>
        <p:nvSpPr>
          <p:cNvPr id="2" name="TextBox 1">
            <a:extLst>
              <a:ext uri="{FF2B5EF4-FFF2-40B4-BE49-F238E27FC236}">
                <a16:creationId xmlns:a16="http://schemas.microsoft.com/office/drawing/2014/main" id="{ECC802E0-842B-4CEF-F2BE-98536A53E15B}"/>
              </a:ext>
            </a:extLst>
          </p:cNvPr>
          <p:cNvSpPr txBox="1"/>
          <p:nvPr/>
        </p:nvSpPr>
        <p:spPr>
          <a:xfrm>
            <a:off x="9872134" y="6189134"/>
            <a:ext cx="1971524" cy="369332"/>
          </a:xfrm>
          <a:prstGeom prst="rect">
            <a:avLst/>
          </a:prstGeom>
          <a:noFill/>
        </p:spPr>
        <p:txBody>
          <a:bodyPr wrap="square" rtlCol="0">
            <a:spAutoFit/>
          </a:bodyPr>
          <a:lstStyle/>
          <a:p>
            <a:r>
              <a:rPr lang="es">
                <a:hlinkClick r:id="rId2"/>
              </a:rPr>
              <a:t>fuente</a:t>
            </a:r>
            <a:endParaRPr lang="en-IE"/>
          </a:p>
        </p:txBody>
      </p:sp>
    </p:spTree>
    <p:extLst>
      <p:ext uri="{BB962C8B-B14F-4D97-AF65-F5344CB8AC3E}">
        <p14:creationId xmlns:p14="http://schemas.microsoft.com/office/powerpoint/2010/main" val="3715590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8" y="2175836"/>
            <a:ext cx="4784329" cy="1881947"/>
          </a:xfrm>
        </p:spPr>
        <p:txBody>
          <a:bodyPr>
            <a:normAutofit lnSpcReduction="10000"/>
          </a:bodyPr>
          <a:lstStyle/>
          <a:p>
            <a:r>
              <a:rPr lang="es" dirty="0">
                <a:cs typeface="Calibri"/>
              </a:rPr>
              <a:t>¿Qué es la Compra Sostenible?</a:t>
            </a:r>
            <a:endParaRPr lang="en-US" dirty="0"/>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a:xfrm>
            <a:off x="5003138" y="819365"/>
            <a:ext cx="3791493" cy="845970"/>
          </a:xfrm>
        </p:spPr>
        <p:txBody>
          <a:bodyPr/>
          <a:lstStyle/>
          <a:p>
            <a:r>
              <a:rPr lang="es"/>
              <a:t>Sección 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11271E-E868-E213-9DA8-C3885988069B}"/>
              </a:ext>
            </a:extLst>
          </p:cNvPr>
          <p:cNvSpPr>
            <a:spLocks noGrp="1"/>
          </p:cNvSpPr>
          <p:nvPr>
            <p:ph type="body" sz="quarter" idx="20"/>
          </p:nvPr>
        </p:nvSpPr>
        <p:spPr>
          <a:xfrm>
            <a:off x="5623803" y="1560875"/>
            <a:ext cx="5532910" cy="4306547"/>
          </a:xfrm>
        </p:spPr>
        <p:txBody>
          <a:bodyPr/>
          <a:lstStyle/>
          <a:p>
            <a:r>
              <a:rPr lang="es" sz="2000" dirty="0"/>
              <a:t>H</a:t>
            </a:r>
            <a:r>
              <a:rPr lang="es-ES" sz="2000" dirty="0"/>
              <a:t>a</a:t>
            </a:r>
            <a:r>
              <a:rPr lang="es" sz="2000" dirty="0"/>
              <a:t>s decidido que ya es hora de darle forma a un programa integral de sostenibilidad , pero ¿por dónde empezar?</a:t>
            </a:r>
          </a:p>
          <a:p>
            <a:r>
              <a:rPr lang="es" sz="2000" dirty="0"/>
              <a:t>El primer paso para lograr un cambio duradero es identificar a las partes interesadas clave y a los responsables de la toma de decisiones relacionados con su empresa y comunicarles su caso de negocio. Elabore una presentación que explique </a:t>
            </a:r>
            <a:r>
              <a:rPr lang="es" sz="2000" b="1" dirty="0"/>
              <a:t>por qué las compras sostenibles son esenciales </a:t>
            </a:r>
            <a:r>
              <a:rPr lang="es" sz="2000" dirty="0"/>
              <a:t>y cómo contribuirá a los resultados de la empresa.</a:t>
            </a:r>
          </a:p>
          <a:p>
            <a:r>
              <a:rPr lang="es" sz="2000" dirty="0"/>
              <a:t>Identifique a otros porristas dentro o fuera de la empresa que lo defenderán y apoyarán sus esfuerzos.</a:t>
            </a:r>
          </a:p>
          <a:p>
            <a:endParaRPr lang="en-IE" sz="2000" dirty="0"/>
          </a:p>
        </p:txBody>
      </p:sp>
      <p:sp>
        <p:nvSpPr>
          <p:cNvPr id="3" name="Text Placeholder 2">
            <a:extLst>
              <a:ext uri="{FF2B5EF4-FFF2-40B4-BE49-F238E27FC236}">
                <a16:creationId xmlns:a16="http://schemas.microsoft.com/office/drawing/2014/main" id="{E5D2932B-C261-2A91-B6AA-CB0A24615570}"/>
              </a:ext>
            </a:extLst>
          </p:cNvPr>
          <p:cNvSpPr>
            <a:spLocks noGrp="1"/>
          </p:cNvSpPr>
          <p:nvPr>
            <p:ph type="body" sz="quarter" idx="22"/>
          </p:nvPr>
        </p:nvSpPr>
        <p:spPr>
          <a:xfrm>
            <a:off x="5909228" y="561999"/>
            <a:ext cx="5247485" cy="857158"/>
          </a:xfrm>
        </p:spPr>
        <p:txBody>
          <a:bodyPr anchor="t">
            <a:normAutofit fontScale="92500" lnSpcReduction="20000"/>
          </a:bodyPr>
          <a:lstStyle/>
          <a:p>
            <a:r>
              <a:rPr lang="es" dirty="0"/>
              <a:t>Desarrollar un caso de negocios</a:t>
            </a:r>
          </a:p>
          <a:p>
            <a:endParaRPr lang="en-IE" dirty="0"/>
          </a:p>
        </p:txBody>
      </p:sp>
      <p:sp>
        <p:nvSpPr>
          <p:cNvPr id="5" name="Text Placeholder 4">
            <a:extLst>
              <a:ext uri="{FF2B5EF4-FFF2-40B4-BE49-F238E27FC236}">
                <a16:creationId xmlns:a16="http://schemas.microsoft.com/office/drawing/2014/main" id="{38653808-E3EE-4BAD-B8E5-663B8D5AAE24}"/>
              </a:ext>
            </a:extLst>
          </p:cNvPr>
          <p:cNvSpPr>
            <a:spLocks noGrp="1"/>
          </p:cNvSpPr>
          <p:nvPr>
            <p:ph type="body" sz="quarter" idx="24"/>
          </p:nvPr>
        </p:nvSpPr>
        <p:spPr/>
        <p:txBody>
          <a:bodyPr/>
          <a:lstStyle/>
          <a:p>
            <a:r>
              <a:rPr lang="es"/>
              <a:t>1</a:t>
            </a:r>
          </a:p>
        </p:txBody>
      </p:sp>
      <p:pic>
        <p:nvPicPr>
          <p:cNvPr id="7" name="Picture 6" descr="People in a presentation">
            <a:extLst>
              <a:ext uri="{FF2B5EF4-FFF2-40B4-BE49-F238E27FC236}">
                <a16:creationId xmlns:a16="http://schemas.microsoft.com/office/drawing/2014/main" id="{AE867965-9F61-C1C3-B187-4D8058A571ED}"/>
              </a:ext>
            </a:extLst>
          </p:cNvPr>
          <p:cNvPicPr>
            <a:picLocks noChangeAspect="1"/>
          </p:cNvPicPr>
          <p:nvPr/>
        </p:nvPicPr>
        <p:blipFill rotWithShape="1">
          <a:blip r:embed="rId2"/>
          <a:srcRect l="12350" r="7240"/>
          <a:stretch/>
        </p:blipFill>
        <p:spPr>
          <a:xfrm>
            <a:off x="103536" y="1941875"/>
            <a:ext cx="4866397" cy="4038710"/>
          </a:xfrm>
          <a:prstGeom prst="rect">
            <a:avLst/>
          </a:prstGeom>
        </p:spPr>
      </p:pic>
    </p:spTree>
    <p:extLst>
      <p:ext uri="{BB962C8B-B14F-4D97-AF65-F5344CB8AC3E}">
        <p14:creationId xmlns:p14="http://schemas.microsoft.com/office/powerpoint/2010/main" val="2042729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8658" y="0"/>
            <a:ext cx="11858160" cy="6858000"/>
          </a:xfrm>
          <a:prstGeom prst="rect">
            <a:avLst/>
          </a:prstGeom>
        </p:spPr>
      </p:pic>
      <p:sp>
        <p:nvSpPr>
          <p:cNvPr id="3" name="object 3"/>
          <p:cNvSpPr txBox="1">
            <a:spLocks noGrp="1"/>
          </p:cNvSpPr>
          <p:nvPr>
            <p:ph type="title"/>
          </p:nvPr>
        </p:nvSpPr>
        <p:spPr>
          <a:xfrm>
            <a:off x="6072327" y="242157"/>
            <a:ext cx="3928745" cy="1014094"/>
          </a:xfrm>
          <a:prstGeom prst="rect">
            <a:avLst/>
          </a:prstGeom>
        </p:spPr>
        <p:txBody>
          <a:bodyPr vert="horz" wrap="square" lIns="0" tIns="12065" rIns="0" bIns="0" rtlCol="0">
            <a:spAutoFit/>
          </a:bodyPr>
          <a:lstStyle/>
          <a:p>
            <a:pPr marL="12700" marR="5080" indent="9525">
              <a:lnSpc>
                <a:spcPct val="113799"/>
              </a:lnSpc>
              <a:spcBef>
                <a:spcPts val="95"/>
              </a:spcBef>
            </a:pPr>
            <a:r>
              <a:rPr sz="2850" dirty="0">
                <a:solidFill>
                  <a:srgbClr val="FFFFFF"/>
                </a:solidFill>
              </a:rPr>
              <a:t>Crea</a:t>
            </a:r>
            <a:r>
              <a:rPr sz="2850" spc="-10" dirty="0">
                <a:solidFill>
                  <a:srgbClr val="FFFFFF"/>
                </a:solidFill>
              </a:rPr>
              <a:t> </a:t>
            </a:r>
            <a:r>
              <a:rPr sz="2850" dirty="0">
                <a:solidFill>
                  <a:srgbClr val="FFFFFF"/>
                </a:solidFill>
              </a:rPr>
              <a:t>una</a:t>
            </a:r>
            <a:r>
              <a:rPr sz="2850" spc="-10" dirty="0">
                <a:solidFill>
                  <a:srgbClr val="FFFFFF"/>
                </a:solidFill>
              </a:rPr>
              <a:t> </a:t>
            </a:r>
            <a:r>
              <a:rPr sz="2850" dirty="0">
                <a:solidFill>
                  <a:srgbClr val="FFFFFF"/>
                </a:solidFill>
              </a:rPr>
              <a:t>estrategia</a:t>
            </a:r>
            <a:r>
              <a:rPr sz="2850" spc="-10" dirty="0">
                <a:solidFill>
                  <a:srgbClr val="FFFFFF"/>
                </a:solidFill>
              </a:rPr>
              <a:t> </a:t>
            </a:r>
            <a:r>
              <a:rPr sz="2850" dirty="0">
                <a:solidFill>
                  <a:srgbClr val="FFFFFF"/>
                </a:solidFill>
              </a:rPr>
              <a:t>que </a:t>
            </a:r>
            <a:r>
              <a:rPr sz="2850" spc="-775" dirty="0">
                <a:solidFill>
                  <a:srgbClr val="FFFFFF"/>
                </a:solidFill>
              </a:rPr>
              <a:t> </a:t>
            </a:r>
            <a:r>
              <a:rPr sz="2850" dirty="0">
                <a:solidFill>
                  <a:srgbClr val="FFFFFF"/>
                </a:solidFill>
              </a:rPr>
              <a:t>funcione</a:t>
            </a:r>
            <a:r>
              <a:rPr sz="2850" spc="-5" dirty="0">
                <a:solidFill>
                  <a:srgbClr val="FFFFFF"/>
                </a:solidFill>
              </a:rPr>
              <a:t> </a:t>
            </a:r>
            <a:r>
              <a:rPr sz="2850" dirty="0">
                <a:solidFill>
                  <a:srgbClr val="FFFFFF"/>
                </a:solidFill>
              </a:rPr>
              <a:t>para</a:t>
            </a:r>
            <a:r>
              <a:rPr sz="2850" spc="-5" dirty="0">
                <a:solidFill>
                  <a:srgbClr val="FFFFFF"/>
                </a:solidFill>
              </a:rPr>
              <a:t> </a:t>
            </a:r>
            <a:r>
              <a:rPr sz="2850" dirty="0">
                <a:solidFill>
                  <a:srgbClr val="FFFFFF"/>
                </a:solidFill>
              </a:rPr>
              <a:t>ti</a:t>
            </a:r>
            <a:endParaRPr sz="2850"/>
          </a:p>
        </p:txBody>
      </p:sp>
      <p:sp>
        <p:nvSpPr>
          <p:cNvPr id="4" name="object 4"/>
          <p:cNvSpPr txBox="1"/>
          <p:nvPr/>
        </p:nvSpPr>
        <p:spPr>
          <a:xfrm>
            <a:off x="202793" y="284955"/>
            <a:ext cx="4609871" cy="2219518"/>
          </a:xfrm>
          <a:prstGeom prst="rect">
            <a:avLst/>
          </a:prstGeom>
        </p:spPr>
        <p:txBody>
          <a:bodyPr vert="horz" wrap="square" lIns="0" tIns="15875" rIns="0" bIns="0" rtlCol="0">
            <a:spAutoFit/>
          </a:bodyPr>
          <a:lstStyle/>
          <a:p>
            <a:pPr marL="12700" algn="ctr">
              <a:lnSpc>
                <a:spcPct val="100000"/>
              </a:lnSpc>
              <a:spcBef>
                <a:spcPts val="125"/>
              </a:spcBef>
            </a:pPr>
            <a:r>
              <a:rPr sz="1850" b="1" spc="15" dirty="0">
                <a:solidFill>
                  <a:srgbClr val="0B572D"/>
                </a:solidFill>
                <a:latin typeface="Arial"/>
                <a:cs typeface="Arial"/>
              </a:rPr>
              <a:t>Los</a:t>
            </a:r>
            <a:r>
              <a:rPr sz="1850" b="1" spc="-5" dirty="0">
                <a:solidFill>
                  <a:srgbClr val="0B572D"/>
                </a:solidFill>
                <a:latin typeface="Arial"/>
                <a:cs typeface="Arial"/>
              </a:rPr>
              <a:t> </a:t>
            </a:r>
            <a:r>
              <a:rPr sz="1850" b="1" spc="15" dirty="0">
                <a:solidFill>
                  <a:srgbClr val="0B572D"/>
                </a:solidFill>
                <a:latin typeface="Arial"/>
                <a:cs typeface="Arial"/>
              </a:rPr>
              <a:t>equipos</a:t>
            </a:r>
            <a:r>
              <a:rPr sz="1850" b="1" spc="-5" dirty="0">
                <a:solidFill>
                  <a:srgbClr val="0B572D"/>
                </a:solidFill>
                <a:latin typeface="Arial"/>
                <a:cs typeface="Arial"/>
              </a:rPr>
              <a:t> </a:t>
            </a:r>
            <a:r>
              <a:rPr sz="1850" b="1" spc="15" dirty="0">
                <a:solidFill>
                  <a:srgbClr val="0B572D"/>
                </a:solidFill>
                <a:latin typeface="Arial"/>
                <a:cs typeface="Arial"/>
              </a:rPr>
              <a:t>de</a:t>
            </a:r>
            <a:r>
              <a:rPr sz="1850" b="1" spc="-5" dirty="0">
                <a:solidFill>
                  <a:srgbClr val="0B572D"/>
                </a:solidFill>
                <a:latin typeface="Arial"/>
                <a:cs typeface="Arial"/>
              </a:rPr>
              <a:t> </a:t>
            </a:r>
            <a:r>
              <a:rPr sz="1850" b="1" spc="15" dirty="0">
                <a:solidFill>
                  <a:srgbClr val="0B572D"/>
                </a:solidFill>
                <a:latin typeface="Arial"/>
                <a:cs typeface="Arial"/>
              </a:rPr>
              <a:t>compras</a:t>
            </a:r>
            <a:r>
              <a:rPr sz="1850" b="1" spc="-5" dirty="0">
                <a:solidFill>
                  <a:srgbClr val="0B572D"/>
                </a:solidFill>
                <a:latin typeface="Arial"/>
                <a:cs typeface="Arial"/>
              </a:rPr>
              <a:t> </a:t>
            </a:r>
            <a:r>
              <a:rPr sz="1850" b="1" spc="15" dirty="0">
                <a:solidFill>
                  <a:srgbClr val="0B572D"/>
                </a:solidFill>
                <a:latin typeface="Arial"/>
                <a:cs typeface="Arial"/>
              </a:rPr>
              <a:t>y</a:t>
            </a:r>
            <a:r>
              <a:rPr sz="1850" b="1" spc="-5" dirty="0">
                <a:solidFill>
                  <a:srgbClr val="0B572D"/>
                </a:solidFill>
                <a:latin typeface="Arial"/>
                <a:cs typeface="Arial"/>
              </a:rPr>
              <a:t> </a:t>
            </a:r>
            <a:r>
              <a:rPr sz="1850" b="1" spc="10" dirty="0">
                <a:solidFill>
                  <a:srgbClr val="0B572D"/>
                </a:solidFill>
                <a:latin typeface="Arial"/>
                <a:cs typeface="Arial"/>
              </a:rPr>
              <a:t>las</a:t>
            </a:r>
            <a:r>
              <a:rPr sz="1850" b="1" spc="-5" dirty="0">
                <a:solidFill>
                  <a:srgbClr val="0B572D"/>
                </a:solidFill>
                <a:latin typeface="Arial"/>
                <a:cs typeface="Arial"/>
              </a:rPr>
              <a:t> </a:t>
            </a:r>
            <a:r>
              <a:rPr sz="1850" b="1" spc="15" dirty="0" err="1">
                <a:solidFill>
                  <a:srgbClr val="0B572D"/>
                </a:solidFill>
                <a:latin typeface="Arial"/>
                <a:cs typeface="Arial"/>
              </a:rPr>
              <a:t>empresas</a:t>
            </a:r>
            <a:endParaRPr lang="es-ES" sz="1850" b="1" spc="15" dirty="0">
              <a:solidFill>
                <a:srgbClr val="0B572D"/>
              </a:solidFill>
              <a:latin typeface="Arial"/>
              <a:cs typeface="Arial"/>
            </a:endParaRPr>
          </a:p>
          <a:p>
            <a:pPr marL="12700" marR="262255" indent="209550" algn="ctr">
              <a:lnSpc>
                <a:spcPct val="113199"/>
              </a:lnSpc>
              <a:spcBef>
                <a:spcPts val="90"/>
              </a:spcBef>
            </a:pPr>
            <a:r>
              <a:rPr lang="es-ES" sz="1850" b="1" spc="10" dirty="0">
                <a:solidFill>
                  <a:srgbClr val="0B572D"/>
                </a:solidFill>
                <a:latin typeface="Arial"/>
                <a:cs typeface="Arial"/>
              </a:rPr>
              <a:t>vienen </a:t>
            </a:r>
            <a:r>
              <a:rPr lang="es-ES" sz="1850" b="1" spc="15" dirty="0">
                <a:solidFill>
                  <a:srgbClr val="0B572D"/>
                </a:solidFill>
                <a:latin typeface="Arial"/>
                <a:cs typeface="Arial"/>
              </a:rPr>
              <a:t>en </a:t>
            </a:r>
            <a:r>
              <a:rPr lang="es-ES" sz="1850" b="1" spc="10" dirty="0">
                <a:solidFill>
                  <a:srgbClr val="0B572D"/>
                </a:solidFill>
                <a:latin typeface="Arial"/>
                <a:cs typeface="Arial"/>
              </a:rPr>
              <a:t>diferentes </a:t>
            </a:r>
            <a:r>
              <a:rPr lang="es-ES" sz="1850" b="1" spc="15" dirty="0">
                <a:solidFill>
                  <a:srgbClr val="0B572D"/>
                </a:solidFill>
                <a:latin typeface="Arial"/>
                <a:cs typeface="Arial"/>
              </a:rPr>
              <a:t>formas y tamaños,</a:t>
            </a:r>
            <a:r>
              <a:rPr lang="es-ES" sz="1850" b="1" spc="-5" dirty="0">
                <a:solidFill>
                  <a:srgbClr val="0B572D"/>
                </a:solidFill>
                <a:latin typeface="Arial"/>
                <a:cs typeface="Arial"/>
              </a:rPr>
              <a:t> </a:t>
            </a:r>
            <a:r>
              <a:rPr lang="es-ES" sz="1850" b="1" spc="10" dirty="0">
                <a:solidFill>
                  <a:srgbClr val="0B572D"/>
                </a:solidFill>
                <a:latin typeface="Arial"/>
                <a:cs typeface="Arial"/>
              </a:rPr>
              <a:t>lo</a:t>
            </a:r>
            <a:r>
              <a:rPr lang="es-ES" sz="1850" b="1" spc="-5" dirty="0">
                <a:solidFill>
                  <a:srgbClr val="0B572D"/>
                </a:solidFill>
                <a:latin typeface="Arial"/>
                <a:cs typeface="Arial"/>
              </a:rPr>
              <a:t> </a:t>
            </a:r>
            <a:r>
              <a:rPr lang="es-ES" sz="1850" b="1" spc="15" dirty="0">
                <a:solidFill>
                  <a:srgbClr val="0B572D"/>
                </a:solidFill>
                <a:latin typeface="Arial"/>
                <a:cs typeface="Arial"/>
              </a:rPr>
              <a:t>que</a:t>
            </a:r>
            <a:r>
              <a:rPr lang="es-ES" sz="1850" b="1" spc="-5" dirty="0">
                <a:solidFill>
                  <a:srgbClr val="0B572D"/>
                </a:solidFill>
                <a:latin typeface="Arial"/>
                <a:cs typeface="Arial"/>
              </a:rPr>
              <a:t> </a:t>
            </a:r>
            <a:r>
              <a:rPr lang="es-ES" sz="1850" b="1" spc="10" dirty="0">
                <a:solidFill>
                  <a:srgbClr val="0B572D"/>
                </a:solidFill>
                <a:latin typeface="Arial"/>
                <a:cs typeface="Arial"/>
              </a:rPr>
              <a:t>significa</a:t>
            </a:r>
            <a:r>
              <a:rPr lang="es-ES" sz="1850" b="1" spc="-5" dirty="0">
                <a:solidFill>
                  <a:srgbClr val="0B572D"/>
                </a:solidFill>
                <a:latin typeface="Arial"/>
                <a:cs typeface="Arial"/>
              </a:rPr>
              <a:t> </a:t>
            </a:r>
            <a:r>
              <a:rPr lang="es-ES" sz="1850" b="1" spc="15" dirty="0">
                <a:solidFill>
                  <a:srgbClr val="0B572D"/>
                </a:solidFill>
                <a:latin typeface="Arial"/>
                <a:cs typeface="Arial"/>
              </a:rPr>
              <a:t>que</a:t>
            </a:r>
            <a:r>
              <a:rPr lang="es-ES" sz="1850" b="1" spc="-5" dirty="0">
                <a:solidFill>
                  <a:srgbClr val="0B572D"/>
                </a:solidFill>
                <a:latin typeface="Arial"/>
                <a:cs typeface="Arial"/>
              </a:rPr>
              <a:t> </a:t>
            </a:r>
            <a:r>
              <a:rPr lang="es-ES" sz="1850" b="1" spc="15" dirty="0">
                <a:solidFill>
                  <a:srgbClr val="0B572D"/>
                </a:solidFill>
                <a:latin typeface="Arial"/>
                <a:cs typeface="Arial"/>
              </a:rPr>
              <a:t>no</a:t>
            </a:r>
            <a:r>
              <a:rPr lang="es-ES" sz="1850" b="1" dirty="0">
                <a:solidFill>
                  <a:srgbClr val="0B572D"/>
                </a:solidFill>
                <a:latin typeface="Arial"/>
                <a:cs typeface="Arial"/>
              </a:rPr>
              <a:t> </a:t>
            </a:r>
            <a:r>
              <a:rPr lang="es-ES" sz="1850" b="1" spc="15" dirty="0">
                <a:solidFill>
                  <a:srgbClr val="0B572D"/>
                </a:solidFill>
                <a:latin typeface="Arial"/>
                <a:cs typeface="Arial"/>
              </a:rPr>
              <a:t>hay</a:t>
            </a:r>
            <a:r>
              <a:rPr lang="es-ES" sz="1850" dirty="0">
                <a:latin typeface="Arial"/>
                <a:cs typeface="Arial"/>
              </a:rPr>
              <a:t> </a:t>
            </a:r>
            <a:r>
              <a:rPr lang="es-ES" sz="1850" b="1" spc="10" dirty="0">
                <a:solidFill>
                  <a:srgbClr val="0B572D"/>
                </a:solidFill>
                <a:latin typeface="Arial"/>
                <a:cs typeface="Arial"/>
              </a:rPr>
              <a:t>un tamaño único</a:t>
            </a:r>
            <a:r>
              <a:rPr lang="es-ES" sz="1850" b="1" dirty="0">
                <a:solidFill>
                  <a:srgbClr val="0B572D"/>
                </a:solidFill>
                <a:latin typeface="Arial"/>
                <a:cs typeface="Arial"/>
              </a:rPr>
              <a:t> </a:t>
            </a:r>
            <a:r>
              <a:rPr lang="es-ES" sz="1850" b="1" spc="10" dirty="0">
                <a:solidFill>
                  <a:srgbClr val="0B572D"/>
                </a:solidFill>
                <a:latin typeface="Arial"/>
                <a:cs typeface="Arial"/>
              </a:rPr>
              <a:t>para</a:t>
            </a:r>
            <a:r>
              <a:rPr lang="es-ES" sz="1850" b="1" dirty="0">
                <a:solidFill>
                  <a:srgbClr val="0B572D"/>
                </a:solidFill>
                <a:latin typeface="Arial"/>
                <a:cs typeface="Arial"/>
              </a:rPr>
              <a:t> </a:t>
            </a:r>
            <a:r>
              <a:rPr lang="es-ES" sz="1850" b="1" spc="15" dirty="0">
                <a:solidFill>
                  <a:srgbClr val="0B572D"/>
                </a:solidFill>
                <a:latin typeface="Arial"/>
                <a:cs typeface="Arial"/>
              </a:rPr>
              <a:t>todos</a:t>
            </a:r>
            <a:r>
              <a:rPr lang="es-ES" sz="1850" b="1" spc="-5" dirty="0">
                <a:solidFill>
                  <a:srgbClr val="0B572D"/>
                </a:solidFill>
                <a:latin typeface="Arial"/>
                <a:cs typeface="Arial"/>
              </a:rPr>
              <a:t> </a:t>
            </a:r>
            <a:r>
              <a:rPr lang="es-ES" sz="1850" b="1" spc="15" dirty="0">
                <a:solidFill>
                  <a:srgbClr val="0B572D"/>
                </a:solidFill>
                <a:latin typeface="Arial"/>
                <a:cs typeface="Arial"/>
              </a:rPr>
              <a:t>cuando</a:t>
            </a:r>
            <a:r>
              <a:rPr lang="es-ES" sz="1850" b="1" dirty="0">
                <a:solidFill>
                  <a:srgbClr val="0B572D"/>
                </a:solidFill>
                <a:latin typeface="Arial"/>
                <a:cs typeface="Arial"/>
              </a:rPr>
              <a:t> </a:t>
            </a:r>
            <a:r>
              <a:rPr lang="es-ES" sz="1850" b="1" spc="15" dirty="0">
                <a:solidFill>
                  <a:srgbClr val="0B572D"/>
                </a:solidFill>
                <a:latin typeface="Arial"/>
                <a:cs typeface="Arial"/>
              </a:rPr>
              <a:t>se implementan iniciativas de sostenibilidad.</a:t>
            </a:r>
            <a:endParaRPr lang="es-ES" sz="1850" dirty="0">
              <a:latin typeface="Arial"/>
              <a:cs typeface="Arial"/>
            </a:endParaRPr>
          </a:p>
          <a:p>
            <a:pPr marL="12700">
              <a:lnSpc>
                <a:spcPct val="100000"/>
              </a:lnSpc>
              <a:spcBef>
                <a:spcPts val="125"/>
              </a:spcBef>
            </a:pPr>
            <a:endParaRPr sz="1850" dirty="0">
              <a:latin typeface="Arial"/>
              <a:cs typeface="Arial"/>
            </a:endParaRPr>
          </a:p>
        </p:txBody>
      </p:sp>
      <p:sp>
        <p:nvSpPr>
          <p:cNvPr id="6" name="object 6"/>
          <p:cNvSpPr txBox="1"/>
          <p:nvPr/>
        </p:nvSpPr>
        <p:spPr>
          <a:xfrm>
            <a:off x="226114" y="1649255"/>
            <a:ext cx="10277475" cy="4670509"/>
          </a:xfrm>
          <a:prstGeom prst="rect">
            <a:avLst/>
          </a:prstGeom>
        </p:spPr>
        <p:txBody>
          <a:bodyPr vert="horz" wrap="square" lIns="0" tIns="59055" rIns="0" bIns="0" rtlCol="0">
            <a:spAutoFit/>
          </a:bodyPr>
          <a:lstStyle/>
          <a:p>
            <a:pPr marL="12700">
              <a:lnSpc>
                <a:spcPct val="100000"/>
              </a:lnSpc>
              <a:spcBef>
                <a:spcPts val="465"/>
              </a:spcBef>
            </a:pPr>
            <a:r>
              <a:rPr lang="es-ES" sz="2775" b="1" spc="15" baseline="-3003" dirty="0">
                <a:solidFill>
                  <a:srgbClr val="0B572D"/>
                </a:solidFill>
                <a:latin typeface="Arial"/>
                <a:cs typeface="Arial"/>
              </a:rPr>
              <a:t>					</a:t>
            </a:r>
            <a:r>
              <a:rPr sz="2775" b="1" spc="-67" baseline="-3003" dirty="0">
                <a:solidFill>
                  <a:srgbClr val="0B572D"/>
                </a:solidFill>
                <a:latin typeface="Arial"/>
                <a:cs typeface="Arial"/>
              </a:rPr>
              <a:t> </a:t>
            </a:r>
            <a:r>
              <a:rPr lang="es-ES" sz="2775" b="1" spc="-67" baseline="-3003" dirty="0">
                <a:solidFill>
                  <a:srgbClr val="0B572D"/>
                </a:solidFill>
                <a:latin typeface="Arial"/>
                <a:cs typeface="Arial"/>
              </a:rPr>
              <a:t>         </a:t>
            </a:r>
            <a:r>
              <a:rPr sz="1850" spc="5" dirty="0">
                <a:solidFill>
                  <a:srgbClr val="A1CC3A"/>
                </a:solidFill>
                <a:latin typeface="Arial MT"/>
                <a:cs typeface="Arial MT"/>
              </a:rPr>
              <a:t>•</a:t>
            </a:r>
            <a:r>
              <a:rPr sz="1850" spc="15" dirty="0">
                <a:solidFill>
                  <a:srgbClr val="A1CC3A"/>
                </a:solidFill>
                <a:latin typeface="Arial MT"/>
                <a:cs typeface="Arial MT"/>
              </a:rPr>
              <a:t> </a:t>
            </a:r>
            <a:r>
              <a:rPr sz="1850" spc="10" dirty="0">
                <a:solidFill>
                  <a:srgbClr val="FFFFFF"/>
                </a:solidFill>
                <a:latin typeface="Arial MT"/>
                <a:cs typeface="Arial MT"/>
              </a:rPr>
              <a:t>Identifique sus</a:t>
            </a:r>
            <a:r>
              <a:rPr sz="1850" spc="15" dirty="0">
                <a:solidFill>
                  <a:srgbClr val="FFFFFF"/>
                </a:solidFill>
                <a:latin typeface="Arial MT"/>
                <a:cs typeface="Arial MT"/>
              </a:rPr>
              <a:t> </a:t>
            </a:r>
            <a:r>
              <a:rPr sz="1850" spc="10" dirty="0">
                <a:solidFill>
                  <a:srgbClr val="FFFFFF"/>
                </a:solidFill>
                <a:latin typeface="Arial MT"/>
                <a:cs typeface="Arial MT"/>
              </a:rPr>
              <a:t>prioridades:</a:t>
            </a:r>
            <a:r>
              <a:rPr sz="1850" spc="15" dirty="0">
                <a:solidFill>
                  <a:srgbClr val="FFFFFF"/>
                </a:solidFill>
                <a:latin typeface="Arial MT"/>
                <a:cs typeface="Arial MT"/>
              </a:rPr>
              <a:t> </a:t>
            </a:r>
            <a:r>
              <a:rPr sz="1850" spc="10" dirty="0">
                <a:solidFill>
                  <a:srgbClr val="FFFFFF"/>
                </a:solidFill>
                <a:latin typeface="Arial MT"/>
                <a:cs typeface="Arial MT"/>
              </a:rPr>
              <a:t>puntos débiles</a:t>
            </a:r>
            <a:r>
              <a:rPr sz="1850" spc="15" dirty="0">
                <a:solidFill>
                  <a:srgbClr val="FFFFFF"/>
                </a:solidFill>
                <a:latin typeface="Arial MT"/>
                <a:cs typeface="Arial MT"/>
              </a:rPr>
              <a:t> </a:t>
            </a:r>
            <a:r>
              <a:rPr sz="1850" spc="10" dirty="0">
                <a:solidFill>
                  <a:srgbClr val="FFFFFF"/>
                </a:solidFill>
                <a:latin typeface="Arial MT"/>
                <a:cs typeface="Arial MT"/>
              </a:rPr>
              <a:t>y</a:t>
            </a:r>
            <a:endParaRPr sz="1850" dirty="0">
              <a:latin typeface="Arial MT"/>
              <a:cs typeface="Arial MT"/>
            </a:endParaRPr>
          </a:p>
          <a:p>
            <a:pPr marL="5192395">
              <a:lnSpc>
                <a:spcPct val="100000"/>
              </a:lnSpc>
              <a:spcBef>
                <a:spcPts val="375"/>
              </a:spcBef>
            </a:pPr>
            <a:r>
              <a:rPr sz="1850" spc="10" dirty="0">
                <a:solidFill>
                  <a:srgbClr val="FFFFFF"/>
                </a:solidFill>
                <a:latin typeface="Arial MT"/>
                <a:cs typeface="Arial MT"/>
              </a:rPr>
              <a:t>áreas</a:t>
            </a:r>
            <a:r>
              <a:rPr sz="1850" dirty="0">
                <a:solidFill>
                  <a:srgbClr val="FFFFFF"/>
                </a:solidFill>
                <a:latin typeface="Arial MT"/>
                <a:cs typeface="Arial MT"/>
              </a:rPr>
              <a:t> </a:t>
            </a:r>
            <a:r>
              <a:rPr sz="1850" spc="15" dirty="0">
                <a:solidFill>
                  <a:srgbClr val="FFFFFF"/>
                </a:solidFill>
                <a:latin typeface="Arial MT"/>
                <a:cs typeface="Arial MT"/>
              </a:rPr>
              <a:t>de</a:t>
            </a:r>
            <a:r>
              <a:rPr sz="1850" spc="5" dirty="0">
                <a:solidFill>
                  <a:srgbClr val="FFFFFF"/>
                </a:solidFill>
                <a:latin typeface="Arial MT"/>
                <a:cs typeface="Arial MT"/>
              </a:rPr>
              <a:t> </a:t>
            </a:r>
            <a:r>
              <a:rPr sz="1850" spc="10" dirty="0">
                <a:solidFill>
                  <a:srgbClr val="FFFFFF"/>
                </a:solidFill>
                <a:latin typeface="Arial MT"/>
                <a:cs typeface="Arial MT"/>
              </a:rPr>
              <a:t>alto</a:t>
            </a:r>
            <a:r>
              <a:rPr sz="1850" dirty="0">
                <a:solidFill>
                  <a:srgbClr val="FFFFFF"/>
                </a:solidFill>
                <a:latin typeface="Arial MT"/>
                <a:cs typeface="Arial MT"/>
              </a:rPr>
              <a:t> </a:t>
            </a:r>
            <a:r>
              <a:rPr sz="1850" spc="10" dirty="0">
                <a:solidFill>
                  <a:srgbClr val="FFFFFF"/>
                </a:solidFill>
                <a:latin typeface="Arial MT"/>
                <a:cs typeface="Arial MT"/>
              </a:rPr>
              <a:t>riesgo.</a:t>
            </a:r>
            <a:r>
              <a:rPr sz="1850" spc="5" dirty="0">
                <a:solidFill>
                  <a:srgbClr val="FFFFFF"/>
                </a:solidFill>
                <a:latin typeface="Arial MT"/>
                <a:cs typeface="Arial MT"/>
              </a:rPr>
              <a:t> </a:t>
            </a:r>
            <a:endParaRPr lang="es-ES" sz="1850" spc="5" dirty="0">
              <a:solidFill>
                <a:srgbClr val="FFFFFF"/>
              </a:solidFill>
              <a:latin typeface="Arial MT"/>
              <a:cs typeface="Arial MT"/>
            </a:endParaRPr>
          </a:p>
          <a:p>
            <a:pPr marL="5192395">
              <a:lnSpc>
                <a:spcPct val="100000"/>
              </a:lnSpc>
              <a:spcBef>
                <a:spcPts val="375"/>
              </a:spcBef>
            </a:pPr>
            <a:r>
              <a:rPr sz="1850" spc="5" dirty="0">
                <a:solidFill>
                  <a:srgbClr val="A1CC3A"/>
                </a:solidFill>
                <a:latin typeface="Arial MT"/>
                <a:cs typeface="Arial MT"/>
              </a:rPr>
              <a:t>• </a:t>
            </a:r>
            <a:r>
              <a:rPr sz="1850" spc="15" dirty="0">
                <a:solidFill>
                  <a:srgbClr val="FFFFFF"/>
                </a:solidFill>
                <a:latin typeface="Arial MT"/>
                <a:cs typeface="Arial MT"/>
              </a:rPr>
              <a:t>¿Qué</a:t>
            </a:r>
            <a:r>
              <a:rPr sz="1850" dirty="0">
                <a:solidFill>
                  <a:srgbClr val="FFFFFF"/>
                </a:solidFill>
                <a:latin typeface="Arial MT"/>
                <a:cs typeface="Arial MT"/>
              </a:rPr>
              <a:t> </a:t>
            </a:r>
            <a:r>
              <a:rPr sz="1850" spc="10" dirty="0">
                <a:solidFill>
                  <a:srgbClr val="FFFFFF"/>
                </a:solidFill>
                <a:latin typeface="Arial MT"/>
                <a:cs typeface="Arial MT"/>
              </a:rPr>
              <a:t>áreas</a:t>
            </a:r>
            <a:r>
              <a:rPr sz="1850" spc="5" dirty="0">
                <a:solidFill>
                  <a:srgbClr val="FFFFFF"/>
                </a:solidFill>
                <a:latin typeface="Arial MT"/>
                <a:cs typeface="Arial MT"/>
              </a:rPr>
              <a:t> </a:t>
            </a:r>
            <a:r>
              <a:rPr sz="1850" spc="15" dirty="0">
                <a:solidFill>
                  <a:srgbClr val="FFFFFF"/>
                </a:solidFill>
                <a:latin typeface="Arial MT"/>
                <a:cs typeface="Arial MT"/>
              </a:rPr>
              <a:t>de</a:t>
            </a:r>
            <a:r>
              <a:rPr sz="1850" dirty="0">
                <a:solidFill>
                  <a:srgbClr val="FFFFFF"/>
                </a:solidFill>
                <a:latin typeface="Arial MT"/>
                <a:cs typeface="Arial MT"/>
              </a:rPr>
              <a:t> </a:t>
            </a:r>
            <a:r>
              <a:rPr sz="1850" spc="10" dirty="0" err="1">
                <a:solidFill>
                  <a:srgbClr val="FFFFFF"/>
                </a:solidFill>
                <a:latin typeface="Arial MT"/>
                <a:cs typeface="Arial MT"/>
              </a:rPr>
              <a:t>su</a:t>
            </a:r>
            <a:r>
              <a:rPr lang="es-ES" sz="1850" dirty="0">
                <a:latin typeface="Arial MT"/>
                <a:cs typeface="Arial MT"/>
              </a:rPr>
              <a:t> </a:t>
            </a:r>
            <a:r>
              <a:rPr sz="1850" spc="15" dirty="0" err="1">
                <a:solidFill>
                  <a:srgbClr val="FFFFFF"/>
                </a:solidFill>
                <a:latin typeface="Arial MT"/>
                <a:cs typeface="Arial MT"/>
              </a:rPr>
              <a:t>cadena</a:t>
            </a:r>
            <a:r>
              <a:rPr sz="1850" spc="15" dirty="0">
                <a:solidFill>
                  <a:srgbClr val="FFFFFF"/>
                </a:solidFill>
                <a:latin typeface="Arial MT"/>
                <a:cs typeface="Arial MT"/>
              </a:rPr>
              <a:t> de </a:t>
            </a:r>
            <a:r>
              <a:rPr sz="1850" spc="10" dirty="0">
                <a:solidFill>
                  <a:srgbClr val="FFFFFF"/>
                </a:solidFill>
                <a:latin typeface="Arial MT"/>
                <a:cs typeface="Arial MT"/>
              </a:rPr>
              <a:t>suministro se beneficiarán </a:t>
            </a:r>
            <a:r>
              <a:rPr sz="1850" spc="15" dirty="0">
                <a:solidFill>
                  <a:srgbClr val="FFFFFF"/>
                </a:solidFill>
                <a:latin typeface="Arial MT"/>
                <a:cs typeface="Arial MT"/>
              </a:rPr>
              <a:t>más </a:t>
            </a:r>
            <a:r>
              <a:rPr sz="1850" spc="10" dirty="0">
                <a:solidFill>
                  <a:srgbClr val="FFFFFF"/>
                </a:solidFill>
                <a:latin typeface="Arial MT"/>
                <a:cs typeface="Arial MT"/>
              </a:rPr>
              <a:t>del </a:t>
            </a:r>
            <a:r>
              <a:rPr sz="1850" spc="15" dirty="0">
                <a:solidFill>
                  <a:srgbClr val="FFFFFF"/>
                </a:solidFill>
                <a:latin typeface="Arial MT"/>
                <a:cs typeface="Arial MT"/>
              </a:rPr>
              <a:t> cambio?</a:t>
            </a:r>
            <a:r>
              <a:rPr sz="1850" dirty="0">
                <a:solidFill>
                  <a:srgbClr val="FFFFFF"/>
                </a:solidFill>
                <a:latin typeface="Arial MT"/>
                <a:cs typeface="Arial MT"/>
              </a:rPr>
              <a:t> </a:t>
            </a:r>
            <a:endParaRPr lang="es-ES" sz="1850" dirty="0">
              <a:solidFill>
                <a:srgbClr val="FFFFFF"/>
              </a:solidFill>
              <a:latin typeface="Arial MT"/>
              <a:cs typeface="Arial MT"/>
            </a:endParaRPr>
          </a:p>
          <a:p>
            <a:pPr marL="5192395">
              <a:lnSpc>
                <a:spcPct val="100000"/>
              </a:lnSpc>
              <a:spcBef>
                <a:spcPts val="375"/>
              </a:spcBef>
            </a:pPr>
            <a:r>
              <a:rPr sz="1850" spc="5" dirty="0">
                <a:solidFill>
                  <a:srgbClr val="A1CC3A"/>
                </a:solidFill>
                <a:latin typeface="Arial MT"/>
                <a:cs typeface="Arial MT"/>
              </a:rPr>
              <a:t>•</a:t>
            </a:r>
            <a:r>
              <a:rPr sz="1850" dirty="0">
                <a:solidFill>
                  <a:srgbClr val="A1CC3A"/>
                </a:solidFill>
                <a:latin typeface="Arial MT"/>
                <a:cs typeface="Arial MT"/>
              </a:rPr>
              <a:t> </a:t>
            </a:r>
            <a:r>
              <a:rPr sz="1850" spc="15" dirty="0">
                <a:solidFill>
                  <a:srgbClr val="FFFFFF"/>
                </a:solidFill>
                <a:latin typeface="Arial MT"/>
                <a:cs typeface="Arial MT"/>
              </a:rPr>
              <a:t>Sea</a:t>
            </a:r>
            <a:r>
              <a:rPr sz="1850" spc="5" dirty="0">
                <a:solidFill>
                  <a:srgbClr val="FFFFFF"/>
                </a:solidFill>
                <a:latin typeface="Arial MT"/>
                <a:cs typeface="Arial MT"/>
              </a:rPr>
              <a:t> </a:t>
            </a:r>
            <a:r>
              <a:rPr sz="1850" spc="10" dirty="0">
                <a:solidFill>
                  <a:srgbClr val="FFFFFF"/>
                </a:solidFill>
                <a:latin typeface="Arial MT"/>
                <a:cs typeface="Arial MT"/>
              </a:rPr>
              <a:t>realista</a:t>
            </a:r>
            <a:r>
              <a:rPr sz="1850" dirty="0">
                <a:solidFill>
                  <a:srgbClr val="FFFFFF"/>
                </a:solidFill>
                <a:latin typeface="Arial MT"/>
                <a:cs typeface="Arial MT"/>
              </a:rPr>
              <a:t> </a:t>
            </a:r>
            <a:r>
              <a:rPr sz="1850" spc="10" dirty="0">
                <a:solidFill>
                  <a:srgbClr val="FFFFFF"/>
                </a:solidFill>
                <a:latin typeface="Arial MT"/>
                <a:cs typeface="Arial MT"/>
              </a:rPr>
              <a:t>con</a:t>
            </a:r>
            <a:r>
              <a:rPr sz="1850" spc="5" dirty="0">
                <a:solidFill>
                  <a:srgbClr val="FFFFFF"/>
                </a:solidFill>
                <a:latin typeface="Arial MT"/>
                <a:cs typeface="Arial MT"/>
              </a:rPr>
              <a:t> </a:t>
            </a:r>
            <a:r>
              <a:rPr sz="1850" spc="10" dirty="0">
                <a:solidFill>
                  <a:srgbClr val="FFFFFF"/>
                </a:solidFill>
                <a:latin typeface="Arial MT"/>
                <a:cs typeface="Arial MT"/>
              </a:rPr>
              <a:t>sus</a:t>
            </a:r>
            <a:r>
              <a:rPr sz="1850" dirty="0">
                <a:solidFill>
                  <a:srgbClr val="FFFFFF"/>
                </a:solidFill>
                <a:latin typeface="Arial MT"/>
                <a:cs typeface="Arial MT"/>
              </a:rPr>
              <a:t> </a:t>
            </a:r>
            <a:r>
              <a:rPr sz="1850" spc="10" dirty="0" err="1">
                <a:solidFill>
                  <a:srgbClr val="FFFFFF"/>
                </a:solidFill>
                <a:latin typeface="Arial MT"/>
                <a:cs typeface="Arial MT"/>
              </a:rPr>
              <a:t>objetivos</a:t>
            </a:r>
            <a:r>
              <a:rPr sz="1850" spc="10" dirty="0">
                <a:solidFill>
                  <a:srgbClr val="FFFFFF"/>
                </a:solidFill>
                <a:latin typeface="Arial MT"/>
                <a:cs typeface="Arial MT"/>
              </a:rPr>
              <a:t>.</a:t>
            </a:r>
            <a:r>
              <a:rPr lang="es-ES" sz="1850" spc="10" dirty="0">
                <a:solidFill>
                  <a:srgbClr val="FFFFFF"/>
                </a:solidFill>
                <a:latin typeface="Arial MT"/>
                <a:cs typeface="Arial MT"/>
              </a:rPr>
              <a:t> Las iniciativas </a:t>
            </a:r>
            <a:r>
              <a:rPr sz="1850" spc="15" dirty="0">
                <a:solidFill>
                  <a:srgbClr val="FFFFFF"/>
                </a:solidFill>
                <a:latin typeface="Arial MT"/>
                <a:cs typeface="Arial MT"/>
              </a:rPr>
              <a:t>de</a:t>
            </a:r>
            <a:r>
              <a:rPr sz="1850" dirty="0">
                <a:solidFill>
                  <a:srgbClr val="FFFFFF"/>
                </a:solidFill>
                <a:latin typeface="Arial MT"/>
                <a:cs typeface="Arial MT"/>
              </a:rPr>
              <a:t> </a:t>
            </a:r>
            <a:r>
              <a:rPr sz="1850" spc="10" dirty="0">
                <a:solidFill>
                  <a:srgbClr val="FFFFFF"/>
                </a:solidFill>
                <a:latin typeface="Arial MT"/>
                <a:cs typeface="Arial MT"/>
              </a:rPr>
              <a:t>sostenibilidad</a:t>
            </a:r>
            <a:r>
              <a:rPr sz="1850" spc="-5" dirty="0">
                <a:solidFill>
                  <a:srgbClr val="FFFFFF"/>
                </a:solidFill>
                <a:latin typeface="Arial MT"/>
                <a:cs typeface="Arial MT"/>
              </a:rPr>
              <a:t> </a:t>
            </a:r>
            <a:r>
              <a:rPr sz="1850" spc="15" dirty="0">
                <a:solidFill>
                  <a:srgbClr val="FFFFFF"/>
                </a:solidFill>
                <a:latin typeface="Arial MT"/>
                <a:cs typeface="Arial MT"/>
              </a:rPr>
              <a:t>nunca</a:t>
            </a:r>
            <a:r>
              <a:rPr sz="1850" dirty="0">
                <a:solidFill>
                  <a:srgbClr val="FFFFFF"/>
                </a:solidFill>
                <a:latin typeface="Arial MT"/>
                <a:cs typeface="Arial MT"/>
              </a:rPr>
              <a:t> </a:t>
            </a:r>
            <a:r>
              <a:rPr sz="1850" spc="15" dirty="0">
                <a:solidFill>
                  <a:srgbClr val="FFFFFF"/>
                </a:solidFill>
                <a:latin typeface="Arial MT"/>
                <a:cs typeface="Arial MT"/>
              </a:rPr>
              <a:t>deben</a:t>
            </a:r>
            <a:r>
              <a:rPr sz="1850" spc="-5" dirty="0">
                <a:solidFill>
                  <a:srgbClr val="FFFFFF"/>
                </a:solidFill>
                <a:latin typeface="Arial MT"/>
                <a:cs typeface="Arial MT"/>
              </a:rPr>
              <a:t> </a:t>
            </a:r>
            <a:r>
              <a:rPr sz="1850" spc="10" dirty="0">
                <a:solidFill>
                  <a:srgbClr val="FFFFFF"/>
                </a:solidFill>
                <a:latin typeface="Arial MT"/>
                <a:cs typeface="Arial MT"/>
              </a:rPr>
              <a:t>realizarse </a:t>
            </a:r>
            <a:r>
              <a:rPr sz="1850" spc="-500" dirty="0">
                <a:solidFill>
                  <a:srgbClr val="FFFFFF"/>
                </a:solidFill>
                <a:latin typeface="Arial MT"/>
                <a:cs typeface="Arial MT"/>
              </a:rPr>
              <a:t> </a:t>
            </a:r>
            <a:r>
              <a:rPr sz="1850" spc="15" dirty="0">
                <a:solidFill>
                  <a:srgbClr val="FFFFFF"/>
                </a:solidFill>
                <a:latin typeface="Arial MT"/>
                <a:cs typeface="Arial MT"/>
              </a:rPr>
              <a:t>a</a:t>
            </a:r>
            <a:r>
              <a:rPr sz="1850" dirty="0">
                <a:solidFill>
                  <a:srgbClr val="FFFFFF"/>
                </a:solidFill>
                <a:latin typeface="Arial MT"/>
                <a:cs typeface="Arial MT"/>
              </a:rPr>
              <a:t> </a:t>
            </a:r>
            <a:r>
              <a:rPr sz="1850" spc="10" dirty="0">
                <a:solidFill>
                  <a:srgbClr val="FFFFFF"/>
                </a:solidFill>
                <a:latin typeface="Arial MT"/>
                <a:cs typeface="Arial MT"/>
              </a:rPr>
              <a:t>expensas</a:t>
            </a:r>
            <a:r>
              <a:rPr sz="1850" spc="5" dirty="0">
                <a:solidFill>
                  <a:srgbClr val="FFFFFF"/>
                </a:solidFill>
                <a:latin typeface="Arial MT"/>
                <a:cs typeface="Arial MT"/>
              </a:rPr>
              <a:t> </a:t>
            </a:r>
            <a:r>
              <a:rPr sz="1850" spc="10" dirty="0">
                <a:solidFill>
                  <a:srgbClr val="FFFFFF"/>
                </a:solidFill>
                <a:latin typeface="Arial MT"/>
                <a:cs typeface="Arial MT"/>
              </a:rPr>
              <a:t>del</a:t>
            </a:r>
            <a:r>
              <a:rPr sz="1850" spc="5" dirty="0">
                <a:solidFill>
                  <a:srgbClr val="FFFFFF"/>
                </a:solidFill>
                <a:latin typeface="Arial MT"/>
                <a:cs typeface="Arial MT"/>
              </a:rPr>
              <a:t> </a:t>
            </a:r>
            <a:r>
              <a:rPr sz="1850" spc="10" dirty="0">
                <a:solidFill>
                  <a:srgbClr val="FFFFFF"/>
                </a:solidFill>
                <a:latin typeface="Arial MT"/>
                <a:cs typeface="Arial MT"/>
              </a:rPr>
              <a:t>éxito</a:t>
            </a:r>
            <a:r>
              <a:rPr sz="1850" spc="5" dirty="0">
                <a:solidFill>
                  <a:srgbClr val="FFFFFF"/>
                </a:solidFill>
                <a:latin typeface="Arial MT"/>
                <a:cs typeface="Arial MT"/>
              </a:rPr>
              <a:t> </a:t>
            </a:r>
            <a:r>
              <a:rPr sz="1850" spc="10" dirty="0" err="1">
                <a:solidFill>
                  <a:srgbClr val="FFFFFF"/>
                </a:solidFill>
                <a:latin typeface="Arial MT"/>
                <a:cs typeface="Arial MT"/>
              </a:rPr>
              <a:t>empresarial</a:t>
            </a:r>
            <a:r>
              <a:rPr sz="1850" spc="10" dirty="0">
                <a:solidFill>
                  <a:srgbClr val="FFFFFF"/>
                </a:solidFill>
                <a:latin typeface="Arial MT"/>
                <a:cs typeface="Arial MT"/>
              </a:rPr>
              <a:t>.</a:t>
            </a:r>
            <a:endParaRPr lang="es-ES" sz="1850" dirty="0">
              <a:latin typeface="Arial MT"/>
              <a:cs typeface="Arial MT"/>
            </a:endParaRPr>
          </a:p>
          <a:p>
            <a:pPr marL="5192395">
              <a:lnSpc>
                <a:spcPct val="100000"/>
              </a:lnSpc>
              <a:spcBef>
                <a:spcPts val="375"/>
              </a:spcBef>
            </a:pPr>
            <a:r>
              <a:rPr lang="es-ES" sz="1850" spc="5" dirty="0">
                <a:solidFill>
                  <a:srgbClr val="A1CC3A"/>
                </a:solidFill>
                <a:latin typeface="Arial MT"/>
                <a:cs typeface="Arial MT"/>
              </a:rPr>
              <a:t>•</a:t>
            </a:r>
            <a:r>
              <a:rPr lang="es-ES" sz="1850" dirty="0">
                <a:solidFill>
                  <a:srgbClr val="A1CC3A"/>
                </a:solidFill>
                <a:latin typeface="Arial MT"/>
                <a:cs typeface="Arial MT"/>
              </a:rPr>
              <a:t> </a:t>
            </a:r>
            <a:r>
              <a:rPr sz="1850" spc="10" dirty="0" err="1">
                <a:solidFill>
                  <a:srgbClr val="FFFFFF"/>
                </a:solidFill>
                <a:latin typeface="Arial MT"/>
              </a:rPr>
              <a:t>Averiguar</a:t>
            </a:r>
            <a:r>
              <a:rPr sz="1850" spc="10" dirty="0">
                <a:solidFill>
                  <a:srgbClr val="FFFFFF"/>
                </a:solidFill>
                <a:latin typeface="Arial MT"/>
              </a:rPr>
              <a:t> cómo operar más</a:t>
            </a:r>
          </a:p>
          <a:p>
            <a:pPr marL="5181600" marR="818515" indent="1270">
              <a:lnSpc>
                <a:spcPct val="121600"/>
              </a:lnSpc>
              <a:spcBef>
                <a:spcPts val="334"/>
              </a:spcBef>
            </a:pPr>
            <a:r>
              <a:rPr sz="1850" spc="10" dirty="0">
                <a:solidFill>
                  <a:srgbClr val="FFFFFF"/>
                </a:solidFill>
                <a:latin typeface="Arial MT"/>
              </a:rPr>
              <a:t>eficientemente es a menudo un lugar práctico para  </a:t>
            </a:r>
            <a:r>
              <a:rPr sz="1850" spc="10" dirty="0" err="1">
                <a:solidFill>
                  <a:srgbClr val="FFFFFF"/>
                </a:solidFill>
                <a:latin typeface="Arial MT"/>
              </a:rPr>
              <a:t>comenzar</a:t>
            </a:r>
            <a:r>
              <a:rPr sz="1850" spc="10" dirty="0">
                <a:solidFill>
                  <a:srgbClr val="FFFFFF"/>
                </a:solidFill>
                <a:latin typeface="Arial MT"/>
              </a:rPr>
              <a:t>.</a:t>
            </a:r>
            <a:endParaRPr lang="es-ES" sz="1850" spc="10" dirty="0">
              <a:solidFill>
                <a:srgbClr val="FFFFFF"/>
              </a:solidFill>
              <a:latin typeface="Arial MT"/>
            </a:endParaRPr>
          </a:p>
          <a:p>
            <a:pPr marL="5181600" marR="818515" indent="1270">
              <a:lnSpc>
                <a:spcPct val="121600"/>
              </a:lnSpc>
              <a:spcBef>
                <a:spcPts val="334"/>
              </a:spcBef>
            </a:pPr>
            <a:r>
              <a:rPr lang="es-ES" sz="1850" spc="5" dirty="0">
                <a:solidFill>
                  <a:srgbClr val="A1CC3A"/>
                </a:solidFill>
                <a:latin typeface="Arial MT"/>
                <a:cs typeface="Arial MT"/>
              </a:rPr>
              <a:t>•</a:t>
            </a:r>
            <a:r>
              <a:rPr lang="es-ES" sz="1850" dirty="0">
                <a:solidFill>
                  <a:srgbClr val="A1CC3A"/>
                </a:solidFill>
                <a:latin typeface="Arial MT"/>
                <a:cs typeface="Arial MT"/>
              </a:rPr>
              <a:t> </a:t>
            </a:r>
            <a:r>
              <a:rPr sz="1850" spc="15" dirty="0" err="1">
                <a:solidFill>
                  <a:srgbClr val="FFFFFF"/>
                </a:solidFill>
                <a:latin typeface="Arial MT"/>
                <a:cs typeface="Arial MT"/>
              </a:rPr>
              <a:t>También</a:t>
            </a:r>
            <a:r>
              <a:rPr sz="1850" spc="15" dirty="0">
                <a:solidFill>
                  <a:srgbClr val="FFFFFF"/>
                </a:solidFill>
                <a:latin typeface="Arial MT"/>
                <a:cs typeface="Arial MT"/>
              </a:rPr>
              <a:t> </a:t>
            </a:r>
            <a:r>
              <a:rPr sz="1850" spc="10" dirty="0">
                <a:solidFill>
                  <a:srgbClr val="FFFFFF"/>
                </a:solidFill>
                <a:latin typeface="Arial MT"/>
                <a:cs typeface="Arial MT"/>
              </a:rPr>
              <a:t>es importante tratar </a:t>
            </a:r>
            <a:r>
              <a:rPr sz="1850" spc="15" dirty="0">
                <a:solidFill>
                  <a:srgbClr val="FFFFFF"/>
                </a:solidFill>
                <a:latin typeface="Arial MT"/>
                <a:cs typeface="Arial MT"/>
              </a:rPr>
              <a:t>de </a:t>
            </a:r>
            <a:r>
              <a:rPr sz="1850" spc="10" dirty="0">
                <a:solidFill>
                  <a:srgbClr val="FFFFFF"/>
                </a:solidFill>
                <a:latin typeface="Arial MT"/>
                <a:cs typeface="Arial MT"/>
              </a:rPr>
              <a:t>integrar </a:t>
            </a:r>
            <a:r>
              <a:rPr sz="1850" spc="15" dirty="0">
                <a:solidFill>
                  <a:srgbClr val="FFFFFF"/>
                </a:solidFill>
                <a:latin typeface="Arial MT"/>
                <a:cs typeface="Arial MT"/>
              </a:rPr>
              <a:t> </a:t>
            </a:r>
            <a:r>
              <a:rPr sz="1850" spc="10" dirty="0">
                <a:solidFill>
                  <a:srgbClr val="FFFFFF"/>
                </a:solidFill>
                <a:latin typeface="Arial MT"/>
                <a:cs typeface="Arial MT"/>
              </a:rPr>
              <a:t>prácticas sostenibles </a:t>
            </a:r>
            <a:r>
              <a:rPr sz="1850" spc="15" dirty="0">
                <a:solidFill>
                  <a:srgbClr val="FFFFFF"/>
                </a:solidFill>
                <a:latin typeface="Arial MT"/>
                <a:cs typeface="Arial MT"/>
              </a:rPr>
              <a:t>en </a:t>
            </a:r>
            <a:r>
              <a:rPr sz="1850" spc="10" dirty="0">
                <a:solidFill>
                  <a:srgbClr val="FFFFFF"/>
                </a:solidFill>
                <a:latin typeface="Arial MT"/>
                <a:cs typeface="Arial MT"/>
              </a:rPr>
              <a:t>sus procesos </a:t>
            </a:r>
            <a:r>
              <a:rPr sz="1850" spc="15" dirty="0">
                <a:solidFill>
                  <a:srgbClr val="FFFFFF"/>
                </a:solidFill>
                <a:latin typeface="Arial MT"/>
                <a:cs typeface="Arial MT"/>
              </a:rPr>
              <a:t>de </a:t>
            </a:r>
            <a:r>
              <a:rPr sz="1850" spc="20" dirty="0">
                <a:solidFill>
                  <a:srgbClr val="FFFFFF"/>
                </a:solidFill>
                <a:latin typeface="Arial MT"/>
                <a:cs typeface="Arial MT"/>
              </a:rPr>
              <a:t> </a:t>
            </a:r>
            <a:r>
              <a:rPr sz="1850" spc="10" dirty="0">
                <a:solidFill>
                  <a:srgbClr val="FFFFFF"/>
                </a:solidFill>
                <a:latin typeface="Arial MT"/>
                <a:cs typeface="Arial MT"/>
              </a:rPr>
              <a:t>adquisición existentes, </a:t>
            </a:r>
            <a:r>
              <a:rPr sz="1850" spc="15" dirty="0">
                <a:solidFill>
                  <a:srgbClr val="FFFFFF"/>
                </a:solidFill>
                <a:latin typeface="Arial MT"/>
                <a:cs typeface="Arial MT"/>
              </a:rPr>
              <a:t>en </a:t>
            </a:r>
            <a:r>
              <a:rPr sz="1850" spc="10" dirty="0">
                <a:solidFill>
                  <a:srgbClr val="FFFFFF"/>
                </a:solidFill>
                <a:latin typeface="Arial MT"/>
                <a:cs typeface="Arial MT"/>
              </a:rPr>
              <a:t>lugar </a:t>
            </a:r>
            <a:r>
              <a:rPr sz="1850" spc="15" dirty="0">
                <a:solidFill>
                  <a:srgbClr val="FFFFFF"/>
                </a:solidFill>
                <a:latin typeface="Arial MT"/>
                <a:cs typeface="Arial MT"/>
              </a:rPr>
              <a:t>de comenzar </a:t>
            </a:r>
            <a:r>
              <a:rPr sz="1850" spc="-500" dirty="0">
                <a:solidFill>
                  <a:srgbClr val="FFFFFF"/>
                </a:solidFill>
                <a:latin typeface="Arial MT"/>
                <a:cs typeface="Arial MT"/>
              </a:rPr>
              <a:t> </a:t>
            </a:r>
            <a:r>
              <a:rPr sz="1850" spc="15" dirty="0">
                <a:solidFill>
                  <a:srgbClr val="FFFFFF"/>
                </a:solidFill>
                <a:latin typeface="Arial MT"/>
                <a:cs typeface="Arial MT"/>
              </a:rPr>
              <a:t>de</a:t>
            </a:r>
            <a:r>
              <a:rPr sz="1850" dirty="0">
                <a:solidFill>
                  <a:srgbClr val="FFFFFF"/>
                </a:solidFill>
                <a:latin typeface="Arial MT"/>
                <a:cs typeface="Arial MT"/>
              </a:rPr>
              <a:t> </a:t>
            </a:r>
            <a:r>
              <a:rPr sz="1850" spc="10" dirty="0">
                <a:solidFill>
                  <a:srgbClr val="FFFFFF"/>
                </a:solidFill>
                <a:latin typeface="Arial MT"/>
                <a:cs typeface="Arial MT"/>
              </a:rPr>
              <a:t>nuevo.</a:t>
            </a:r>
            <a:endParaRPr sz="1850" dirty="0">
              <a:latin typeface="Arial MT"/>
              <a:cs typeface="Arial MT"/>
            </a:endParaRPr>
          </a:p>
        </p:txBody>
      </p:sp>
      <p:sp>
        <p:nvSpPr>
          <p:cNvPr id="7" name="object 7"/>
          <p:cNvSpPr txBox="1"/>
          <p:nvPr/>
        </p:nvSpPr>
        <p:spPr>
          <a:xfrm>
            <a:off x="5060687" y="771563"/>
            <a:ext cx="304165" cy="626745"/>
          </a:xfrm>
          <a:prstGeom prst="rect">
            <a:avLst/>
          </a:prstGeom>
        </p:spPr>
        <p:txBody>
          <a:bodyPr vert="horz" wrap="square" lIns="0" tIns="11430" rIns="0" bIns="0" rtlCol="0">
            <a:spAutoFit/>
          </a:bodyPr>
          <a:lstStyle/>
          <a:p>
            <a:pPr marL="12700">
              <a:lnSpc>
                <a:spcPct val="100000"/>
              </a:lnSpc>
              <a:spcBef>
                <a:spcPts val="90"/>
              </a:spcBef>
            </a:pPr>
            <a:r>
              <a:rPr sz="3950" spc="-5" dirty="0">
                <a:solidFill>
                  <a:srgbClr val="FFFFFF"/>
                </a:solidFill>
                <a:latin typeface="Arial MT"/>
                <a:cs typeface="Arial MT"/>
              </a:rPr>
              <a:t>2</a:t>
            </a:r>
            <a:endParaRPr sz="3950">
              <a:latin typeface="Arial MT"/>
              <a:cs typeface="Arial MT"/>
            </a:endParaRPr>
          </a:p>
        </p:txBody>
      </p:sp>
      <p:sp>
        <p:nvSpPr>
          <p:cNvPr id="8" name="object 8"/>
          <p:cNvSpPr txBox="1"/>
          <p:nvPr/>
        </p:nvSpPr>
        <p:spPr>
          <a:xfrm rot="10800000">
            <a:off x="11625649" y="3828850"/>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pic>
        <p:nvPicPr>
          <p:cNvPr id="11" name="Imagen 10">
            <a:extLst>
              <a:ext uri="{FF2B5EF4-FFF2-40B4-BE49-F238E27FC236}">
                <a16:creationId xmlns:a16="http://schemas.microsoft.com/office/drawing/2014/main" id="{518DCFF6-E065-B8D9-6A48-B66CCA6EB093}"/>
              </a:ext>
            </a:extLst>
          </p:cNvPr>
          <p:cNvPicPr>
            <a:picLocks noChangeAspect="1"/>
          </p:cNvPicPr>
          <p:nvPr/>
        </p:nvPicPr>
        <p:blipFill>
          <a:blip r:embed="rId3"/>
          <a:stretch>
            <a:fillRect/>
          </a:stretch>
        </p:blipFill>
        <p:spPr>
          <a:xfrm>
            <a:off x="11381742" y="2719345"/>
            <a:ext cx="294597" cy="339207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1858160" cy="6858000"/>
          </a:xfrm>
          <a:prstGeom prst="rect">
            <a:avLst/>
          </a:prstGeom>
        </p:spPr>
      </p:pic>
      <p:sp>
        <p:nvSpPr>
          <p:cNvPr id="3" name="object 3"/>
          <p:cNvSpPr txBox="1">
            <a:spLocks noGrp="1"/>
          </p:cNvSpPr>
          <p:nvPr>
            <p:ph type="body" idx="1"/>
          </p:nvPr>
        </p:nvSpPr>
        <p:spPr>
          <a:xfrm>
            <a:off x="1191670" y="1845290"/>
            <a:ext cx="9808660" cy="3567964"/>
          </a:xfrm>
          <a:prstGeom prst="rect">
            <a:avLst/>
          </a:prstGeom>
        </p:spPr>
        <p:txBody>
          <a:bodyPr vert="horz" wrap="square" lIns="0" tIns="12700" rIns="0" bIns="0" rtlCol="0">
            <a:spAutoFit/>
          </a:bodyPr>
          <a:lstStyle/>
          <a:p>
            <a:pPr marL="4406265" marR="273685" indent="0">
              <a:lnSpc>
                <a:spcPct val="123400"/>
              </a:lnSpc>
              <a:spcBef>
                <a:spcPts val="100"/>
              </a:spcBef>
              <a:buNone/>
            </a:pPr>
            <a:r>
              <a:rPr sz="1750" spc="-10" dirty="0"/>
              <a:t>Una</a:t>
            </a:r>
            <a:r>
              <a:rPr sz="1750" spc="-15" dirty="0"/>
              <a:t> </a:t>
            </a:r>
            <a:r>
              <a:rPr sz="1750" spc="-5" dirty="0"/>
              <a:t>vez</a:t>
            </a:r>
            <a:r>
              <a:rPr sz="1750" spc="-15" dirty="0"/>
              <a:t> </a:t>
            </a:r>
            <a:r>
              <a:rPr sz="1750" spc="-5" dirty="0"/>
              <a:t>que</a:t>
            </a:r>
            <a:r>
              <a:rPr sz="1750" spc="-10" dirty="0"/>
              <a:t> </a:t>
            </a:r>
            <a:r>
              <a:rPr sz="1750" spc="-5" dirty="0"/>
              <a:t>haya</a:t>
            </a:r>
            <a:r>
              <a:rPr sz="1750" spc="-15" dirty="0"/>
              <a:t> </a:t>
            </a:r>
            <a:r>
              <a:rPr sz="1750" spc="-5" dirty="0"/>
              <a:t>descubierto</a:t>
            </a:r>
            <a:r>
              <a:rPr sz="1750" spc="-10" dirty="0"/>
              <a:t> </a:t>
            </a:r>
            <a:r>
              <a:rPr sz="1750" spc="-5" dirty="0"/>
              <a:t>sus</a:t>
            </a:r>
            <a:r>
              <a:rPr sz="1750" spc="-15" dirty="0"/>
              <a:t> </a:t>
            </a:r>
            <a:r>
              <a:rPr sz="1750" spc="-5" dirty="0"/>
              <a:t>prioridades</a:t>
            </a:r>
            <a:r>
              <a:rPr sz="1750" spc="-15" dirty="0"/>
              <a:t> </a:t>
            </a:r>
            <a:r>
              <a:rPr sz="1750" spc="-5" dirty="0"/>
              <a:t>de </a:t>
            </a:r>
            <a:r>
              <a:rPr sz="1750" spc="-470" dirty="0"/>
              <a:t> </a:t>
            </a:r>
            <a:r>
              <a:rPr sz="1750" spc="-5" dirty="0"/>
              <a:t>sostenibilidad y sus objetivos finales, es hora de </a:t>
            </a:r>
            <a:r>
              <a:rPr sz="1750" dirty="0"/>
              <a:t> </a:t>
            </a:r>
            <a:r>
              <a:rPr sz="1750" spc="-5" dirty="0"/>
              <a:t>revisar</a:t>
            </a:r>
            <a:r>
              <a:rPr sz="1750" spc="-10" dirty="0"/>
              <a:t> </a:t>
            </a:r>
            <a:r>
              <a:rPr sz="1750" spc="-5" dirty="0"/>
              <a:t>y</a:t>
            </a:r>
            <a:r>
              <a:rPr sz="1750" spc="-10" dirty="0"/>
              <a:t> </a:t>
            </a:r>
            <a:r>
              <a:rPr sz="1750" spc="-5" dirty="0"/>
              <a:t>auditar a</a:t>
            </a:r>
            <a:r>
              <a:rPr sz="1750" spc="-10" dirty="0"/>
              <a:t> </a:t>
            </a:r>
            <a:r>
              <a:rPr sz="1750" spc="-5" dirty="0"/>
              <a:t>sus proveedores.</a:t>
            </a:r>
            <a:endParaRPr sz="1750" dirty="0"/>
          </a:p>
          <a:p>
            <a:pPr marL="4169410" indent="0">
              <a:lnSpc>
                <a:spcPct val="100000"/>
              </a:lnSpc>
              <a:spcBef>
                <a:spcPts val="1415"/>
              </a:spcBef>
              <a:buNone/>
            </a:pPr>
            <a:r>
              <a:rPr lang="es-ES" sz="1750" b="1" spc="-5" dirty="0">
                <a:latin typeface="Arial"/>
                <a:cs typeface="Arial"/>
              </a:rPr>
              <a:t>   </a:t>
            </a:r>
            <a:r>
              <a:rPr sz="1750" b="1" spc="-5" dirty="0">
                <a:latin typeface="Arial"/>
                <a:cs typeface="Arial"/>
              </a:rPr>
              <a:t>¿Cuál</a:t>
            </a:r>
            <a:r>
              <a:rPr sz="1750" b="1" spc="-20" dirty="0">
                <a:latin typeface="Arial"/>
                <a:cs typeface="Arial"/>
              </a:rPr>
              <a:t> </a:t>
            </a:r>
            <a:r>
              <a:rPr sz="1750" b="1" spc="-5" dirty="0">
                <a:latin typeface="Arial"/>
                <a:cs typeface="Arial"/>
              </a:rPr>
              <a:t>de</a:t>
            </a:r>
            <a:r>
              <a:rPr sz="1750" b="1" spc="-15" dirty="0">
                <a:latin typeface="Arial"/>
                <a:cs typeface="Arial"/>
              </a:rPr>
              <a:t> </a:t>
            </a:r>
            <a:r>
              <a:rPr sz="1750" b="1" spc="-5" dirty="0">
                <a:latin typeface="Arial"/>
                <a:cs typeface="Arial"/>
              </a:rPr>
              <a:t>ellos</a:t>
            </a:r>
            <a:r>
              <a:rPr sz="1750" b="1" spc="-15" dirty="0">
                <a:latin typeface="Arial"/>
                <a:cs typeface="Arial"/>
              </a:rPr>
              <a:t> </a:t>
            </a:r>
            <a:r>
              <a:rPr sz="1750" b="1" spc="-5" dirty="0">
                <a:latin typeface="Arial"/>
                <a:cs typeface="Arial"/>
              </a:rPr>
              <a:t>acomoda,</a:t>
            </a:r>
            <a:r>
              <a:rPr sz="1750" b="1" spc="-15" dirty="0">
                <a:latin typeface="Arial"/>
                <a:cs typeface="Arial"/>
              </a:rPr>
              <a:t> </a:t>
            </a:r>
            <a:r>
              <a:rPr sz="1750" b="1" spc="-10" dirty="0">
                <a:latin typeface="Arial"/>
                <a:cs typeface="Arial"/>
              </a:rPr>
              <a:t>o</a:t>
            </a:r>
            <a:r>
              <a:rPr sz="1750" b="1" spc="-20" dirty="0">
                <a:latin typeface="Arial"/>
                <a:cs typeface="Arial"/>
              </a:rPr>
              <a:t> </a:t>
            </a:r>
            <a:r>
              <a:rPr sz="1750" b="1" spc="-5" dirty="0">
                <a:latin typeface="Arial"/>
                <a:cs typeface="Arial"/>
              </a:rPr>
              <a:t>puede</a:t>
            </a:r>
            <a:r>
              <a:rPr sz="1750" b="1" spc="-15" dirty="0">
                <a:latin typeface="Arial"/>
                <a:cs typeface="Arial"/>
              </a:rPr>
              <a:t> </a:t>
            </a:r>
            <a:r>
              <a:rPr sz="1750" b="1" spc="-5" dirty="0">
                <a:latin typeface="Arial"/>
                <a:cs typeface="Arial"/>
              </a:rPr>
              <a:t>trabajar</a:t>
            </a:r>
            <a:endParaRPr sz="1750" dirty="0">
              <a:latin typeface="Arial"/>
              <a:cs typeface="Arial"/>
            </a:endParaRPr>
          </a:p>
          <a:p>
            <a:pPr marL="4396740" marR="947419" indent="0">
              <a:lnSpc>
                <a:spcPct val="104500"/>
              </a:lnSpc>
              <a:spcBef>
                <a:spcPts val="484"/>
              </a:spcBef>
              <a:buNone/>
            </a:pPr>
            <a:r>
              <a:rPr sz="1750" b="1" spc="-5" dirty="0">
                <a:latin typeface="Arial"/>
                <a:cs typeface="Arial"/>
              </a:rPr>
              <a:t>para</a:t>
            </a:r>
            <a:r>
              <a:rPr sz="1750" b="1" spc="-30" dirty="0">
                <a:latin typeface="Arial"/>
                <a:cs typeface="Arial"/>
              </a:rPr>
              <a:t> </a:t>
            </a:r>
            <a:r>
              <a:rPr sz="1750" b="1" spc="-5" dirty="0">
                <a:latin typeface="Arial"/>
                <a:cs typeface="Arial"/>
              </a:rPr>
              <a:t>acomodar,</a:t>
            </a:r>
            <a:r>
              <a:rPr sz="1750" b="1" spc="-25" dirty="0">
                <a:latin typeface="Arial"/>
                <a:cs typeface="Arial"/>
              </a:rPr>
              <a:t> </a:t>
            </a:r>
            <a:r>
              <a:rPr sz="1750" b="1" spc="-5" dirty="0">
                <a:latin typeface="Arial"/>
                <a:cs typeface="Arial"/>
              </a:rPr>
              <a:t>sus</a:t>
            </a:r>
            <a:r>
              <a:rPr sz="1750" b="1" spc="-25" dirty="0">
                <a:latin typeface="Arial"/>
                <a:cs typeface="Arial"/>
              </a:rPr>
              <a:t> </a:t>
            </a:r>
            <a:r>
              <a:rPr sz="1750" b="1" spc="-5" dirty="0">
                <a:latin typeface="Arial"/>
                <a:cs typeface="Arial"/>
              </a:rPr>
              <a:t>necesidades</a:t>
            </a:r>
            <a:r>
              <a:rPr sz="1750" b="1" spc="-30" dirty="0">
                <a:latin typeface="Arial"/>
                <a:cs typeface="Arial"/>
              </a:rPr>
              <a:t> </a:t>
            </a:r>
            <a:r>
              <a:rPr sz="1750" b="1" spc="-5" dirty="0">
                <a:latin typeface="Arial"/>
                <a:cs typeface="Arial"/>
              </a:rPr>
              <a:t>recién </a:t>
            </a:r>
            <a:r>
              <a:rPr sz="1750" b="1" spc="-470" dirty="0">
                <a:latin typeface="Arial"/>
                <a:cs typeface="Arial"/>
              </a:rPr>
              <a:t> </a:t>
            </a:r>
            <a:r>
              <a:rPr sz="1750" b="1" spc="-5" dirty="0">
                <a:latin typeface="Arial"/>
                <a:cs typeface="Arial"/>
              </a:rPr>
              <a:t>establecidas?</a:t>
            </a:r>
            <a:endParaRPr sz="1750" dirty="0">
              <a:latin typeface="Arial"/>
              <a:cs typeface="Arial"/>
            </a:endParaRPr>
          </a:p>
          <a:p>
            <a:pPr marL="4404360" marR="5080" indent="0">
              <a:lnSpc>
                <a:spcPct val="123500"/>
              </a:lnSpc>
              <a:spcBef>
                <a:spcPts val="1395"/>
              </a:spcBef>
              <a:buNone/>
            </a:pPr>
            <a:r>
              <a:rPr sz="1750" spc="-5" dirty="0"/>
              <a:t>Vale la pena desarrollar una hoja de puntuación </a:t>
            </a:r>
            <a:r>
              <a:rPr sz="1750" dirty="0"/>
              <a:t> </a:t>
            </a:r>
            <a:r>
              <a:rPr sz="1750" spc="-5" dirty="0"/>
              <a:t>para</a:t>
            </a:r>
            <a:r>
              <a:rPr sz="1750" spc="-15" dirty="0"/>
              <a:t> </a:t>
            </a:r>
            <a:r>
              <a:rPr sz="1750" spc="-5" dirty="0"/>
              <a:t>calificar</a:t>
            </a:r>
            <a:r>
              <a:rPr sz="1750" spc="-15" dirty="0"/>
              <a:t> </a:t>
            </a:r>
            <a:r>
              <a:rPr sz="1750" spc="-5" dirty="0"/>
              <a:t>y</a:t>
            </a:r>
            <a:r>
              <a:rPr sz="1750" spc="-15" dirty="0"/>
              <a:t> </a:t>
            </a:r>
            <a:r>
              <a:rPr sz="1750" spc="-5" dirty="0"/>
              <a:t>comparar</a:t>
            </a:r>
            <a:r>
              <a:rPr sz="1750" spc="-15" dirty="0"/>
              <a:t> </a:t>
            </a:r>
            <a:r>
              <a:rPr sz="1750" spc="-5" dirty="0"/>
              <a:t>proveedores.</a:t>
            </a:r>
            <a:r>
              <a:rPr sz="1750" spc="-15" dirty="0"/>
              <a:t> </a:t>
            </a:r>
            <a:r>
              <a:rPr sz="1750" spc="-5" dirty="0"/>
              <a:t>Este</a:t>
            </a:r>
            <a:r>
              <a:rPr sz="1750" spc="-15" dirty="0"/>
              <a:t> </a:t>
            </a:r>
            <a:r>
              <a:rPr sz="1750" spc="-5" dirty="0"/>
              <a:t>proceso </a:t>
            </a:r>
            <a:r>
              <a:rPr sz="1750" spc="-470" dirty="0"/>
              <a:t> </a:t>
            </a:r>
            <a:r>
              <a:rPr sz="1750" spc="-5" dirty="0"/>
              <a:t>también es una oportunidad fantástica para conocer </a:t>
            </a:r>
            <a:r>
              <a:rPr sz="1750" spc="-475" dirty="0"/>
              <a:t> </a:t>
            </a:r>
            <a:r>
              <a:rPr sz="1750" spc="-5" dirty="0"/>
              <a:t>mejor</a:t>
            </a:r>
            <a:r>
              <a:rPr sz="1750" spc="-10" dirty="0"/>
              <a:t> </a:t>
            </a:r>
            <a:r>
              <a:rPr sz="1750" spc="-5" dirty="0"/>
              <a:t>a sus</a:t>
            </a:r>
            <a:r>
              <a:rPr sz="1750" spc="-10" dirty="0"/>
              <a:t> </a:t>
            </a:r>
            <a:r>
              <a:rPr sz="1750" spc="-5" dirty="0"/>
              <a:t>proveedores.</a:t>
            </a:r>
            <a:endParaRPr sz="1750" dirty="0"/>
          </a:p>
        </p:txBody>
      </p:sp>
      <p:sp>
        <p:nvSpPr>
          <p:cNvPr id="4" name="object 4"/>
          <p:cNvSpPr txBox="1"/>
          <p:nvPr/>
        </p:nvSpPr>
        <p:spPr>
          <a:xfrm rot="10800000">
            <a:off x="11625649" y="3828850"/>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5" name="object 5"/>
          <p:cNvSpPr txBox="1">
            <a:spLocks noGrp="1"/>
          </p:cNvSpPr>
          <p:nvPr>
            <p:ph type="title"/>
          </p:nvPr>
        </p:nvSpPr>
        <p:spPr>
          <a:xfrm>
            <a:off x="5057027" y="431094"/>
            <a:ext cx="6181243" cy="869084"/>
          </a:xfrm>
          <a:prstGeom prst="rect">
            <a:avLst/>
          </a:prstGeom>
        </p:spPr>
        <p:txBody>
          <a:bodyPr vert="horz" wrap="square" lIns="0" tIns="12065" rIns="0" bIns="0" rtlCol="0">
            <a:spAutoFit/>
          </a:bodyPr>
          <a:lstStyle/>
          <a:p>
            <a:pPr marL="12700" marR="5080" indent="1006475">
              <a:lnSpc>
                <a:spcPct val="106700"/>
              </a:lnSpc>
              <a:spcBef>
                <a:spcPts val="95"/>
              </a:spcBef>
            </a:pPr>
            <a:r>
              <a:rPr sz="2700" dirty="0">
                <a:solidFill>
                  <a:srgbClr val="FFFFFF"/>
                </a:solidFill>
              </a:rPr>
              <a:t>Encuentre</a:t>
            </a:r>
            <a:r>
              <a:rPr sz="2700" spc="-55" dirty="0">
                <a:solidFill>
                  <a:srgbClr val="FFFFFF"/>
                </a:solidFill>
              </a:rPr>
              <a:t> </a:t>
            </a:r>
            <a:r>
              <a:rPr sz="2700" dirty="0">
                <a:solidFill>
                  <a:srgbClr val="FFFFFF"/>
                </a:solidFill>
              </a:rPr>
              <a:t>proveedores</a:t>
            </a:r>
            <a:r>
              <a:rPr sz="2700" spc="-55" dirty="0">
                <a:solidFill>
                  <a:srgbClr val="FFFFFF"/>
                </a:solidFill>
              </a:rPr>
              <a:t> </a:t>
            </a:r>
            <a:r>
              <a:rPr sz="2700" dirty="0">
                <a:solidFill>
                  <a:srgbClr val="FFFFFF"/>
                </a:solidFill>
              </a:rPr>
              <a:t>que </a:t>
            </a:r>
            <a:r>
              <a:rPr sz="2700" spc="-735" dirty="0">
                <a:solidFill>
                  <a:srgbClr val="FFFFFF"/>
                </a:solidFill>
              </a:rPr>
              <a:t> </a:t>
            </a:r>
            <a:r>
              <a:rPr lang="es-ES" sz="2700" spc="-735" dirty="0">
                <a:solidFill>
                  <a:srgbClr val="FFFFFF"/>
                </a:solidFill>
              </a:rPr>
              <a:t>    	</a:t>
            </a:r>
            <a:r>
              <a:rPr sz="2700" dirty="0" err="1">
                <a:solidFill>
                  <a:srgbClr val="FFFFFF"/>
                </a:solidFill>
              </a:rPr>
              <a:t>alineen</a:t>
            </a:r>
            <a:r>
              <a:rPr sz="2700" spc="-15" dirty="0">
                <a:solidFill>
                  <a:srgbClr val="FFFFFF"/>
                </a:solidFill>
              </a:rPr>
              <a:t> </a:t>
            </a:r>
            <a:r>
              <a:rPr sz="2700" dirty="0">
                <a:solidFill>
                  <a:srgbClr val="FFFFFF"/>
                </a:solidFill>
              </a:rPr>
              <a:t>3</a:t>
            </a:r>
            <a:r>
              <a:rPr sz="2700" spc="-10" dirty="0">
                <a:solidFill>
                  <a:srgbClr val="FFFFFF"/>
                </a:solidFill>
              </a:rPr>
              <a:t> </a:t>
            </a:r>
            <a:r>
              <a:rPr sz="2700" dirty="0">
                <a:solidFill>
                  <a:srgbClr val="FFFFFF"/>
                </a:solidFill>
              </a:rPr>
              <a:t>con</a:t>
            </a:r>
            <a:r>
              <a:rPr sz="2700" spc="-10" dirty="0">
                <a:solidFill>
                  <a:srgbClr val="FFFFFF"/>
                </a:solidFill>
              </a:rPr>
              <a:t> </a:t>
            </a:r>
            <a:r>
              <a:rPr sz="2700" dirty="0">
                <a:solidFill>
                  <a:srgbClr val="FFFFFF"/>
                </a:solidFill>
              </a:rPr>
              <a:t>su</a:t>
            </a:r>
            <a:r>
              <a:rPr sz="2700" spc="-10" dirty="0">
                <a:solidFill>
                  <a:srgbClr val="FFFFFF"/>
                </a:solidFill>
              </a:rPr>
              <a:t> </a:t>
            </a:r>
            <a:r>
              <a:rPr sz="2700" dirty="0">
                <a:solidFill>
                  <a:srgbClr val="FFFFFF"/>
                </a:solidFill>
              </a:rPr>
              <a:t>objetivo</a:t>
            </a:r>
            <a:r>
              <a:rPr sz="2700" spc="-10" dirty="0">
                <a:solidFill>
                  <a:srgbClr val="FFFFFF"/>
                </a:solidFill>
              </a:rPr>
              <a:t> </a:t>
            </a:r>
            <a:r>
              <a:rPr sz="2700" dirty="0">
                <a:solidFill>
                  <a:srgbClr val="FFFFFF"/>
                </a:solidFill>
              </a:rPr>
              <a:t>final</a:t>
            </a:r>
            <a:endParaRPr sz="2700" dirty="0"/>
          </a:p>
        </p:txBody>
      </p:sp>
      <p:pic>
        <p:nvPicPr>
          <p:cNvPr id="7" name="Imagen 6">
            <a:extLst>
              <a:ext uri="{FF2B5EF4-FFF2-40B4-BE49-F238E27FC236}">
                <a16:creationId xmlns:a16="http://schemas.microsoft.com/office/drawing/2014/main" id="{7663D6DD-070C-0101-4BC8-53258CDD598E}"/>
              </a:ext>
            </a:extLst>
          </p:cNvPr>
          <p:cNvPicPr>
            <a:picLocks noChangeAspect="1"/>
          </p:cNvPicPr>
          <p:nvPr/>
        </p:nvPicPr>
        <p:blipFill>
          <a:blip r:embed="rId3"/>
          <a:stretch>
            <a:fillRect/>
          </a:stretch>
        </p:blipFill>
        <p:spPr>
          <a:xfrm>
            <a:off x="11478350" y="2719345"/>
            <a:ext cx="294597" cy="339207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3170" y="0"/>
            <a:ext cx="11784990" cy="6858000"/>
          </a:xfrm>
          <a:prstGeom prst="rect">
            <a:avLst/>
          </a:prstGeom>
        </p:spPr>
      </p:pic>
      <p:sp>
        <p:nvSpPr>
          <p:cNvPr id="3" name="object 3"/>
          <p:cNvSpPr txBox="1">
            <a:spLocks noGrp="1"/>
          </p:cNvSpPr>
          <p:nvPr>
            <p:ph type="title"/>
          </p:nvPr>
        </p:nvSpPr>
        <p:spPr>
          <a:xfrm>
            <a:off x="5040560" y="740418"/>
            <a:ext cx="333375" cy="688975"/>
          </a:xfrm>
          <a:prstGeom prst="rect">
            <a:avLst/>
          </a:prstGeom>
        </p:spPr>
        <p:txBody>
          <a:bodyPr vert="horz" wrap="square" lIns="0" tIns="12700" rIns="0" bIns="0" rtlCol="0">
            <a:spAutoFit/>
          </a:bodyPr>
          <a:lstStyle/>
          <a:p>
            <a:pPr marL="12700">
              <a:lnSpc>
                <a:spcPct val="100000"/>
              </a:lnSpc>
              <a:spcBef>
                <a:spcPts val="100"/>
              </a:spcBef>
            </a:pPr>
            <a:r>
              <a:rPr sz="4350" dirty="0">
                <a:solidFill>
                  <a:srgbClr val="FFFFFF"/>
                </a:solidFill>
              </a:rPr>
              <a:t>4</a:t>
            </a:r>
            <a:endParaRPr sz="4350"/>
          </a:p>
        </p:txBody>
      </p:sp>
      <p:sp>
        <p:nvSpPr>
          <p:cNvPr id="4" name="object 4"/>
          <p:cNvSpPr txBox="1"/>
          <p:nvPr/>
        </p:nvSpPr>
        <p:spPr>
          <a:xfrm>
            <a:off x="5707760" y="1585104"/>
            <a:ext cx="5339111" cy="3826176"/>
          </a:xfrm>
          <a:prstGeom prst="rect">
            <a:avLst/>
          </a:prstGeom>
        </p:spPr>
        <p:txBody>
          <a:bodyPr vert="horz" wrap="square" lIns="0" tIns="12065" rIns="0" bIns="0" rtlCol="0">
            <a:spAutoFit/>
          </a:bodyPr>
          <a:lstStyle/>
          <a:p>
            <a:pPr marL="15875" marR="764540" indent="6350">
              <a:lnSpc>
                <a:spcPct val="110400"/>
              </a:lnSpc>
              <a:spcBef>
                <a:spcPts val="95"/>
              </a:spcBef>
            </a:pPr>
            <a:r>
              <a:rPr sz="1650" dirty="0">
                <a:solidFill>
                  <a:srgbClr val="FFFFFF"/>
                </a:solidFill>
                <a:latin typeface="Arial MT"/>
                <a:cs typeface="Arial MT"/>
              </a:rPr>
              <a:t>El </a:t>
            </a:r>
            <a:r>
              <a:rPr sz="1650" spc="5" dirty="0">
                <a:solidFill>
                  <a:srgbClr val="FFFFFF"/>
                </a:solidFill>
                <a:latin typeface="Arial MT"/>
                <a:cs typeface="Arial MT"/>
              </a:rPr>
              <a:t>cambio no </a:t>
            </a:r>
            <a:r>
              <a:rPr sz="1650" dirty="0">
                <a:solidFill>
                  <a:srgbClr val="FFFFFF"/>
                </a:solidFill>
                <a:latin typeface="Arial MT"/>
                <a:cs typeface="Arial MT"/>
              </a:rPr>
              <a:t>ocurrirá</a:t>
            </a:r>
            <a:r>
              <a:rPr sz="1650" spc="5" dirty="0">
                <a:solidFill>
                  <a:srgbClr val="FFFFFF"/>
                </a:solidFill>
                <a:latin typeface="Arial MT"/>
                <a:cs typeface="Arial MT"/>
              </a:rPr>
              <a:t> </a:t>
            </a:r>
            <a:r>
              <a:rPr sz="1650" dirty="0">
                <a:solidFill>
                  <a:srgbClr val="FFFFFF"/>
                </a:solidFill>
                <a:latin typeface="Arial MT"/>
                <a:cs typeface="Arial MT"/>
              </a:rPr>
              <a:t>sin</a:t>
            </a:r>
            <a:r>
              <a:rPr sz="1650" spc="5" dirty="0">
                <a:solidFill>
                  <a:srgbClr val="FFFFFF"/>
                </a:solidFill>
                <a:latin typeface="Arial MT"/>
                <a:cs typeface="Arial MT"/>
              </a:rPr>
              <a:t> </a:t>
            </a:r>
            <a:r>
              <a:rPr sz="1650" dirty="0">
                <a:solidFill>
                  <a:srgbClr val="FFFFFF"/>
                </a:solidFill>
                <a:latin typeface="Arial MT"/>
                <a:cs typeface="Arial MT"/>
              </a:rPr>
              <a:t>la</a:t>
            </a:r>
            <a:r>
              <a:rPr sz="1650" spc="5" dirty="0">
                <a:solidFill>
                  <a:srgbClr val="FFFFFF"/>
                </a:solidFill>
                <a:latin typeface="Arial MT"/>
                <a:cs typeface="Arial MT"/>
              </a:rPr>
              <a:t> </a:t>
            </a:r>
            <a:r>
              <a:rPr sz="1650" dirty="0">
                <a:solidFill>
                  <a:srgbClr val="FFFFFF"/>
                </a:solidFill>
                <a:latin typeface="Arial MT"/>
                <a:cs typeface="Arial MT"/>
              </a:rPr>
              <a:t>colaboración</a:t>
            </a:r>
            <a:r>
              <a:rPr sz="1650" spc="5" dirty="0">
                <a:solidFill>
                  <a:srgbClr val="FFFFFF"/>
                </a:solidFill>
                <a:latin typeface="Arial MT"/>
                <a:cs typeface="Arial MT"/>
              </a:rPr>
              <a:t> de toda </a:t>
            </a:r>
            <a:r>
              <a:rPr sz="1650" dirty="0">
                <a:solidFill>
                  <a:srgbClr val="FFFFFF"/>
                </a:solidFill>
                <a:latin typeface="Arial MT"/>
                <a:cs typeface="Arial MT"/>
              </a:rPr>
              <a:t>la </a:t>
            </a:r>
            <a:r>
              <a:rPr sz="1650" spc="-445" dirty="0">
                <a:solidFill>
                  <a:srgbClr val="FFFFFF"/>
                </a:solidFill>
                <a:latin typeface="Arial MT"/>
                <a:cs typeface="Arial MT"/>
              </a:rPr>
              <a:t> </a:t>
            </a:r>
            <a:r>
              <a:rPr sz="1650" spc="5" dirty="0">
                <a:solidFill>
                  <a:srgbClr val="FFFFFF"/>
                </a:solidFill>
                <a:latin typeface="Arial MT"/>
                <a:cs typeface="Arial MT"/>
              </a:rPr>
              <a:t>empresa</a:t>
            </a:r>
            <a:r>
              <a:rPr sz="1650" spc="-5" dirty="0">
                <a:solidFill>
                  <a:srgbClr val="FFFFFF"/>
                </a:solidFill>
                <a:latin typeface="Arial MT"/>
                <a:cs typeface="Arial MT"/>
              </a:rPr>
              <a:t> </a:t>
            </a:r>
            <a:r>
              <a:rPr sz="1650" spc="5" dirty="0">
                <a:solidFill>
                  <a:srgbClr val="FFFFFF"/>
                </a:solidFill>
                <a:latin typeface="Arial MT"/>
                <a:cs typeface="Arial MT"/>
              </a:rPr>
              <a:t>que</a:t>
            </a:r>
            <a:r>
              <a:rPr sz="1650" spc="-5" dirty="0">
                <a:solidFill>
                  <a:srgbClr val="FFFFFF"/>
                </a:solidFill>
                <a:latin typeface="Arial MT"/>
                <a:cs typeface="Arial MT"/>
              </a:rPr>
              <a:t> </a:t>
            </a:r>
            <a:r>
              <a:rPr sz="1650" dirty="0">
                <a:solidFill>
                  <a:srgbClr val="FFFFFF"/>
                </a:solidFill>
                <a:latin typeface="Arial MT"/>
                <a:cs typeface="Arial MT"/>
              </a:rPr>
              <a:t>garantice </a:t>
            </a:r>
            <a:r>
              <a:rPr sz="1650" spc="5" dirty="0">
                <a:solidFill>
                  <a:srgbClr val="FFFFFF"/>
                </a:solidFill>
                <a:latin typeface="Arial MT"/>
                <a:cs typeface="Arial MT"/>
              </a:rPr>
              <a:t>que</a:t>
            </a:r>
            <a:r>
              <a:rPr sz="1650" spc="-5" dirty="0">
                <a:solidFill>
                  <a:srgbClr val="FFFFFF"/>
                </a:solidFill>
                <a:latin typeface="Arial MT"/>
                <a:cs typeface="Arial MT"/>
              </a:rPr>
              <a:t> </a:t>
            </a:r>
            <a:r>
              <a:rPr sz="1650" spc="5" dirty="0">
                <a:solidFill>
                  <a:srgbClr val="FFFFFF"/>
                </a:solidFill>
                <a:latin typeface="Arial MT"/>
                <a:cs typeface="Arial MT"/>
              </a:rPr>
              <a:t>todas</a:t>
            </a:r>
            <a:r>
              <a:rPr sz="1650" dirty="0">
                <a:solidFill>
                  <a:srgbClr val="FFFFFF"/>
                </a:solidFill>
                <a:latin typeface="Arial MT"/>
                <a:cs typeface="Arial MT"/>
              </a:rPr>
              <a:t> las</a:t>
            </a:r>
            <a:r>
              <a:rPr sz="1650" spc="-5" dirty="0">
                <a:solidFill>
                  <a:srgbClr val="FFFFFF"/>
                </a:solidFill>
                <a:latin typeface="Arial MT"/>
                <a:cs typeface="Arial MT"/>
              </a:rPr>
              <a:t> </a:t>
            </a:r>
            <a:r>
              <a:rPr sz="1650" spc="5" dirty="0">
                <a:solidFill>
                  <a:srgbClr val="FFFFFF"/>
                </a:solidFill>
                <a:latin typeface="Arial MT"/>
                <a:cs typeface="Arial MT"/>
              </a:rPr>
              <a:t>áreas</a:t>
            </a:r>
            <a:r>
              <a:rPr sz="1650" dirty="0">
                <a:solidFill>
                  <a:srgbClr val="FFFFFF"/>
                </a:solidFill>
                <a:latin typeface="Arial MT"/>
                <a:cs typeface="Arial MT"/>
              </a:rPr>
              <a:t> </a:t>
            </a:r>
            <a:r>
              <a:rPr sz="1650" spc="5" dirty="0">
                <a:solidFill>
                  <a:srgbClr val="FFFFFF"/>
                </a:solidFill>
                <a:latin typeface="Arial MT"/>
                <a:cs typeface="Arial MT"/>
              </a:rPr>
              <a:t>de</a:t>
            </a:r>
            <a:r>
              <a:rPr sz="1650" spc="-5" dirty="0">
                <a:solidFill>
                  <a:srgbClr val="FFFFFF"/>
                </a:solidFill>
                <a:latin typeface="Arial MT"/>
                <a:cs typeface="Arial MT"/>
              </a:rPr>
              <a:t> </a:t>
            </a:r>
            <a:r>
              <a:rPr sz="1650" spc="5" dirty="0" err="1">
                <a:solidFill>
                  <a:srgbClr val="FFFFFF"/>
                </a:solidFill>
                <a:latin typeface="Arial MT"/>
                <a:cs typeface="Arial MT"/>
              </a:rPr>
              <a:t>su</a:t>
            </a:r>
            <a:r>
              <a:rPr lang="es-ES" sz="1650" spc="5" dirty="0">
                <a:latin typeface="Arial MT"/>
                <a:cs typeface="Arial MT"/>
              </a:rPr>
              <a:t> </a:t>
            </a:r>
            <a:r>
              <a:rPr sz="1650" dirty="0" err="1">
                <a:solidFill>
                  <a:srgbClr val="FFFFFF"/>
                </a:solidFill>
                <a:latin typeface="Arial MT"/>
                <a:cs typeface="Arial MT"/>
              </a:rPr>
              <a:t>organización</a:t>
            </a:r>
            <a:r>
              <a:rPr sz="1650" dirty="0">
                <a:solidFill>
                  <a:srgbClr val="FFFFFF"/>
                </a:solidFill>
                <a:latin typeface="Arial MT"/>
                <a:cs typeface="Arial MT"/>
              </a:rPr>
              <a:t> </a:t>
            </a:r>
            <a:r>
              <a:rPr sz="1650" spc="5" dirty="0">
                <a:solidFill>
                  <a:srgbClr val="FFFFFF"/>
                </a:solidFill>
                <a:latin typeface="Arial MT"/>
                <a:cs typeface="Arial MT"/>
              </a:rPr>
              <a:t>o empresa</a:t>
            </a:r>
            <a:r>
              <a:rPr sz="1650" dirty="0">
                <a:solidFill>
                  <a:srgbClr val="FFFFFF"/>
                </a:solidFill>
                <a:latin typeface="Arial MT"/>
                <a:cs typeface="Arial MT"/>
              </a:rPr>
              <a:t> </a:t>
            </a:r>
            <a:r>
              <a:rPr sz="1650" spc="5" dirty="0">
                <a:solidFill>
                  <a:srgbClr val="FFFFFF"/>
                </a:solidFill>
                <a:latin typeface="Arial MT"/>
                <a:cs typeface="Arial MT"/>
              </a:rPr>
              <a:t>estén </a:t>
            </a:r>
            <a:r>
              <a:rPr sz="1650" dirty="0">
                <a:solidFill>
                  <a:srgbClr val="FFFFFF"/>
                </a:solidFill>
                <a:latin typeface="Arial MT"/>
                <a:cs typeface="Arial MT"/>
              </a:rPr>
              <a:t>alineadas.</a:t>
            </a:r>
            <a:endParaRPr sz="1650" dirty="0">
              <a:latin typeface="Arial MT"/>
              <a:cs typeface="Arial MT"/>
            </a:endParaRPr>
          </a:p>
          <a:p>
            <a:pPr>
              <a:lnSpc>
                <a:spcPct val="100000"/>
              </a:lnSpc>
            </a:pPr>
            <a:endParaRPr sz="1800" dirty="0">
              <a:latin typeface="Arial MT"/>
              <a:cs typeface="Arial MT"/>
            </a:endParaRPr>
          </a:p>
          <a:p>
            <a:pPr marL="20320" marR="754380" indent="13335">
              <a:lnSpc>
                <a:spcPct val="130900"/>
              </a:lnSpc>
            </a:pPr>
            <a:r>
              <a:rPr sz="1650" spc="5" dirty="0">
                <a:solidFill>
                  <a:srgbClr val="FFFFFF"/>
                </a:solidFill>
                <a:latin typeface="Arial MT"/>
                <a:cs typeface="Arial MT"/>
              </a:rPr>
              <a:t>De hecho, </a:t>
            </a:r>
            <a:r>
              <a:rPr sz="1650" dirty="0">
                <a:solidFill>
                  <a:srgbClr val="FFFFFF"/>
                </a:solidFill>
                <a:latin typeface="Arial MT"/>
                <a:cs typeface="Arial MT"/>
              </a:rPr>
              <a:t>el </a:t>
            </a:r>
            <a:r>
              <a:rPr sz="1650" spc="5" dirty="0">
                <a:solidFill>
                  <a:srgbClr val="FFFFFF"/>
                </a:solidFill>
                <a:latin typeface="Arial MT"/>
                <a:cs typeface="Arial MT"/>
              </a:rPr>
              <a:t>70% de </a:t>
            </a:r>
            <a:r>
              <a:rPr sz="1650" dirty="0">
                <a:solidFill>
                  <a:srgbClr val="FFFFFF"/>
                </a:solidFill>
                <a:latin typeface="Arial MT"/>
                <a:cs typeface="Arial MT"/>
              </a:rPr>
              <a:t>las </a:t>
            </a:r>
            <a:r>
              <a:rPr sz="1650" spc="5" dirty="0">
                <a:solidFill>
                  <a:srgbClr val="FFFFFF"/>
                </a:solidFill>
                <a:latin typeface="Arial MT"/>
                <a:cs typeface="Arial MT"/>
              </a:rPr>
              <a:t>empresas </a:t>
            </a:r>
            <a:r>
              <a:rPr sz="1650" dirty="0">
                <a:solidFill>
                  <a:srgbClr val="FFFFFF"/>
                </a:solidFill>
                <a:latin typeface="Arial MT"/>
                <a:cs typeface="Arial MT"/>
              </a:rPr>
              <a:t>afirma </a:t>
            </a:r>
            <a:r>
              <a:rPr sz="1650" spc="5" dirty="0">
                <a:solidFill>
                  <a:srgbClr val="FFFFFF"/>
                </a:solidFill>
                <a:latin typeface="Arial MT"/>
                <a:cs typeface="Arial MT"/>
              </a:rPr>
              <a:t>que </a:t>
            </a:r>
            <a:r>
              <a:rPr sz="1650" dirty="0">
                <a:solidFill>
                  <a:srgbClr val="FFFFFF"/>
                </a:solidFill>
                <a:latin typeface="Arial MT"/>
                <a:cs typeface="Arial MT"/>
              </a:rPr>
              <a:t>las </a:t>
            </a:r>
            <a:r>
              <a:rPr sz="1650" spc="5" dirty="0">
                <a:solidFill>
                  <a:srgbClr val="FFFFFF"/>
                </a:solidFill>
                <a:latin typeface="Arial MT"/>
                <a:cs typeface="Arial MT"/>
              </a:rPr>
              <a:t> colaboraciones de </a:t>
            </a:r>
            <a:r>
              <a:rPr sz="1650" dirty="0">
                <a:solidFill>
                  <a:srgbClr val="FFFFFF"/>
                </a:solidFill>
                <a:latin typeface="Arial MT"/>
                <a:cs typeface="Arial MT"/>
              </a:rPr>
              <a:t>múltiples</a:t>
            </a:r>
            <a:r>
              <a:rPr sz="1650" spc="5" dirty="0">
                <a:solidFill>
                  <a:srgbClr val="FFFFFF"/>
                </a:solidFill>
                <a:latin typeface="Arial MT"/>
                <a:cs typeface="Arial MT"/>
              </a:rPr>
              <a:t> </a:t>
            </a:r>
            <a:r>
              <a:rPr sz="1650" dirty="0">
                <a:solidFill>
                  <a:srgbClr val="FFFFFF"/>
                </a:solidFill>
                <a:latin typeface="Arial MT"/>
                <a:cs typeface="Arial MT"/>
              </a:rPr>
              <a:t>partes</a:t>
            </a:r>
            <a:r>
              <a:rPr sz="1650" spc="5" dirty="0">
                <a:solidFill>
                  <a:srgbClr val="FFFFFF"/>
                </a:solidFill>
                <a:latin typeface="Arial MT"/>
                <a:cs typeface="Arial MT"/>
              </a:rPr>
              <a:t> </a:t>
            </a:r>
            <a:r>
              <a:rPr sz="1650" dirty="0">
                <a:solidFill>
                  <a:srgbClr val="FFFFFF"/>
                </a:solidFill>
                <a:latin typeface="Arial MT"/>
                <a:cs typeface="Arial MT"/>
              </a:rPr>
              <a:t>interesadas</a:t>
            </a:r>
            <a:r>
              <a:rPr sz="1650" spc="5" dirty="0">
                <a:solidFill>
                  <a:srgbClr val="FFFFFF"/>
                </a:solidFill>
                <a:latin typeface="Arial MT"/>
                <a:cs typeface="Arial MT"/>
              </a:rPr>
              <a:t> son</a:t>
            </a:r>
            <a:endParaRPr sz="1650" dirty="0">
              <a:latin typeface="Arial MT"/>
              <a:cs typeface="Arial MT"/>
            </a:endParaRPr>
          </a:p>
          <a:p>
            <a:pPr marL="20320">
              <a:lnSpc>
                <a:spcPct val="100000"/>
              </a:lnSpc>
              <a:spcBef>
                <a:spcPts val="615"/>
              </a:spcBef>
            </a:pPr>
            <a:r>
              <a:rPr sz="1650" dirty="0">
                <a:solidFill>
                  <a:srgbClr val="FFFFFF"/>
                </a:solidFill>
                <a:latin typeface="Arial MT"/>
                <a:cs typeface="Arial MT"/>
              </a:rPr>
              <a:t>clave</a:t>
            </a:r>
            <a:r>
              <a:rPr sz="1650" spc="5" dirty="0">
                <a:solidFill>
                  <a:srgbClr val="FFFFFF"/>
                </a:solidFill>
                <a:latin typeface="Arial MT"/>
                <a:cs typeface="Arial MT"/>
              </a:rPr>
              <a:t> para</a:t>
            </a:r>
            <a:r>
              <a:rPr sz="1650" spc="10" dirty="0">
                <a:solidFill>
                  <a:srgbClr val="FFFFFF"/>
                </a:solidFill>
                <a:latin typeface="Arial MT"/>
                <a:cs typeface="Arial MT"/>
              </a:rPr>
              <a:t> </a:t>
            </a:r>
            <a:r>
              <a:rPr sz="1650" spc="5" dirty="0">
                <a:solidFill>
                  <a:srgbClr val="FFFFFF"/>
                </a:solidFill>
                <a:latin typeface="Arial MT"/>
                <a:cs typeface="Arial MT"/>
              </a:rPr>
              <a:t>cadenas de</a:t>
            </a:r>
            <a:r>
              <a:rPr sz="1650" spc="10" dirty="0">
                <a:solidFill>
                  <a:srgbClr val="FFFFFF"/>
                </a:solidFill>
                <a:latin typeface="Arial MT"/>
                <a:cs typeface="Arial MT"/>
              </a:rPr>
              <a:t> </a:t>
            </a:r>
            <a:r>
              <a:rPr sz="1650" dirty="0">
                <a:solidFill>
                  <a:srgbClr val="FFFFFF"/>
                </a:solidFill>
                <a:latin typeface="Arial MT"/>
                <a:cs typeface="Arial MT"/>
              </a:rPr>
              <a:t>suministro</a:t>
            </a:r>
            <a:r>
              <a:rPr sz="1650" spc="10" dirty="0">
                <a:solidFill>
                  <a:srgbClr val="FFFFFF"/>
                </a:solidFill>
                <a:latin typeface="Arial MT"/>
                <a:cs typeface="Arial MT"/>
              </a:rPr>
              <a:t> </a:t>
            </a:r>
            <a:r>
              <a:rPr sz="1650" spc="5" dirty="0">
                <a:solidFill>
                  <a:srgbClr val="FFFFFF"/>
                </a:solidFill>
                <a:latin typeface="Arial MT"/>
                <a:cs typeface="Arial MT"/>
              </a:rPr>
              <a:t>más </a:t>
            </a:r>
            <a:r>
              <a:rPr sz="1650" dirty="0">
                <a:solidFill>
                  <a:srgbClr val="FFFFFF"/>
                </a:solidFill>
                <a:latin typeface="Arial MT"/>
                <a:cs typeface="Arial MT"/>
              </a:rPr>
              <a:t>sostenibles</a:t>
            </a:r>
            <a:r>
              <a:rPr sz="1650" spc="10" dirty="0">
                <a:solidFill>
                  <a:srgbClr val="FFFFFF"/>
                </a:solidFill>
                <a:latin typeface="Arial MT"/>
                <a:cs typeface="Arial MT"/>
              </a:rPr>
              <a:t> </a:t>
            </a:r>
            <a:r>
              <a:rPr sz="1650" spc="5" dirty="0">
                <a:solidFill>
                  <a:srgbClr val="FFFFFF"/>
                </a:solidFill>
                <a:latin typeface="Arial MT"/>
                <a:cs typeface="Arial MT"/>
              </a:rPr>
              <a:t>y </a:t>
            </a:r>
            <a:r>
              <a:rPr sz="1650" dirty="0" err="1">
                <a:solidFill>
                  <a:srgbClr val="FFFFFF"/>
                </a:solidFill>
                <a:latin typeface="Arial MT"/>
                <a:cs typeface="Arial MT"/>
              </a:rPr>
              <a:t>éticas</a:t>
            </a:r>
            <a:r>
              <a:rPr sz="1650" dirty="0">
                <a:solidFill>
                  <a:srgbClr val="FFFFFF"/>
                </a:solidFill>
                <a:latin typeface="Arial MT"/>
                <a:cs typeface="Arial MT"/>
              </a:rPr>
              <a:t>.</a:t>
            </a:r>
            <a:endParaRPr sz="1800" dirty="0">
              <a:latin typeface="Arial MT"/>
              <a:cs typeface="Arial MT"/>
            </a:endParaRPr>
          </a:p>
          <a:p>
            <a:pPr>
              <a:lnSpc>
                <a:spcPct val="100000"/>
              </a:lnSpc>
              <a:spcBef>
                <a:spcPts val="40"/>
              </a:spcBef>
            </a:pPr>
            <a:endParaRPr sz="1950" dirty="0">
              <a:latin typeface="Arial MT"/>
              <a:cs typeface="Arial MT"/>
            </a:endParaRPr>
          </a:p>
          <a:p>
            <a:pPr marL="20955" marR="449580" indent="-8890">
              <a:lnSpc>
                <a:spcPct val="110400"/>
              </a:lnSpc>
            </a:pPr>
            <a:r>
              <a:rPr sz="1650" spc="5" dirty="0">
                <a:solidFill>
                  <a:srgbClr val="FFFFFF"/>
                </a:solidFill>
                <a:latin typeface="Arial MT"/>
                <a:cs typeface="Arial MT"/>
              </a:rPr>
              <a:t>También puede </a:t>
            </a:r>
            <a:r>
              <a:rPr sz="1650" dirty="0">
                <a:solidFill>
                  <a:srgbClr val="FFFFFF"/>
                </a:solidFill>
                <a:latin typeface="Arial MT"/>
                <a:cs typeface="Arial MT"/>
              </a:rPr>
              <a:t>optar </a:t>
            </a:r>
            <a:r>
              <a:rPr sz="1650" spc="5" dirty="0">
                <a:solidFill>
                  <a:srgbClr val="FFFFFF"/>
                </a:solidFill>
                <a:latin typeface="Arial MT"/>
                <a:cs typeface="Arial MT"/>
              </a:rPr>
              <a:t>por </a:t>
            </a:r>
            <a:r>
              <a:rPr sz="1650" dirty="0">
                <a:solidFill>
                  <a:srgbClr val="FFFFFF"/>
                </a:solidFill>
                <a:latin typeface="Arial MT"/>
                <a:cs typeface="Arial MT"/>
              </a:rPr>
              <a:t>trabajar junto </a:t>
            </a:r>
            <a:r>
              <a:rPr sz="1650" spc="5" dirty="0">
                <a:solidFill>
                  <a:srgbClr val="FFFFFF"/>
                </a:solidFill>
                <a:latin typeface="Arial MT"/>
                <a:cs typeface="Arial MT"/>
              </a:rPr>
              <a:t>con </a:t>
            </a:r>
            <a:r>
              <a:rPr sz="1650" dirty="0">
                <a:solidFill>
                  <a:srgbClr val="FFFFFF"/>
                </a:solidFill>
                <a:latin typeface="Arial MT"/>
                <a:cs typeface="Arial MT"/>
              </a:rPr>
              <a:t>otras </a:t>
            </a:r>
            <a:r>
              <a:rPr sz="1650" spc="5" dirty="0">
                <a:solidFill>
                  <a:srgbClr val="FFFFFF"/>
                </a:solidFill>
                <a:latin typeface="Arial MT"/>
                <a:cs typeface="Arial MT"/>
              </a:rPr>
              <a:t> empresas</a:t>
            </a:r>
            <a:r>
              <a:rPr sz="1650" dirty="0">
                <a:solidFill>
                  <a:srgbClr val="FFFFFF"/>
                </a:solidFill>
                <a:latin typeface="Arial MT"/>
                <a:cs typeface="Arial MT"/>
              </a:rPr>
              <a:t> </a:t>
            </a:r>
            <a:r>
              <a:rPr sz="1650" spc="5" dirty="0">
                <a:solidFill>
                  <a:srgbClr val="FFFFFF"/>
                </a:solidFill>
                <a:latin typeface="Arial MT"/>
                <a:cs typeface="Arial MT"/>
              </a:rPr>
              <a:t>u ONG</a:t>
            </a:r>
            <a:r>
              <a:rPr sz="1650" dirty="0">
                <a:solidFill>
                  <a:srgbClr val="FFFFFF"/>
                </a:solidFill>
                <a:latin typeface="Arial MT"/>
                <a:cs typeface="Arial MT"/>
              </a:rPr>
              <a:t> </a:t>
            </a:r>
            <a:r>
              <a:rPr sz="1650" spc="5" dirty="0">
                <a:solidFill>
                  <a:srgbClr val="FFFFFF"/>
                </a:solidFill>
                <a:latin typeface="Arial MT"/>
                <a:cs typeface="Arial MT"/>
              </a:rPr>
              <a:t>para</a:t>
            </a:r>
            <a:r>
              <a:rPr sz="1650" dirty="0">
                <a:solidFill>
                  <a:srgbClr val="FFFFFF"/>
                </a:solidFill>
                <a:latin typeface="Arial MT"/>
                <a:cs typeface="Arial MT"/>
              </a:rPr>
              <a:t> compartir</a:t>
            </a:r>
            <a:r>
              <a:rPr sz="1650" spc="5" dirty="0">
                <a:solidFill>
                  <a:srgbClr val="FFFFFF"/>
                </a:solidFill>
                <a:latin typeface="Arial MT"/>
                <a:cs typeface="Arial MT"/>
              </a:rPr>
              <a:t> </a:t>
            </a:r>
            <a:r>
              <a:rPr sz="1650" dirty="0">
                <a:solidFill>
                  <a:srgbClr val="FFFFFF"/>
                </a:solidFill>
                <a:latin typeface="Arial MT"/>
                <a:cs typeface="Arial MT"/>
              </a:rPr>
              <a:t>las </a:t>
            </a:r>
            <a:r>
              <a:rPr sz="1650" spc="5" dirty="0" err="1">
                <a:solidFill>
                  <a:srgbClr val="FFFFFF"/>
                </a:solidFill>
                <a:latin typeface="Arial MT"/>
                <a:cs typeface="Arial MT"/>
              </a:rPr>
              <a:t>mejores</a:t>
            </a:r>
            <a:r>
              <a:rPr sz="1650" spc="5" dirty="0">
                <a:solidFill>
                  <a:srgbClr val="FFFFFF"/>
                </a:solidFill>
                <a:latin typeface="Arial MT"/>
                <a:cs typeface="Arial MT"/>
              </a:rPr>
              <a:t> </a:t>
            </a:r>
            <a:r>
              <a:rPr sz="1650" dirty="0" err="1">
                <a:solidFill>
                  <a:srgbClr val="FFFFFF"/>
                </a:solidFill>
                <a:latin typeface="Arial MT"/>
                <a:cs typeface="Arial MT"/>
              </a:rPr>
              <a:t>prácticas</a:t>
            </a:r>
            <a:r>
              <a:rPr lang="es-ES" sz="1650" dirty="0">
                <a:latin typeface="Arial MT"/>
                <a:cs typeface="Arial MT"/>
              </a:rPr>
              <a:t> </a:t>
            </a:r>
            <a:r>
              <a:rPr sz="1650" spc="5" dirty="0">
                <a:solidFill>
                  <a:srgbClr val="FFFFFF"/>
                </a:solidFill>
                <a:latin typeface="Arial MT"/>
                <a:cs typeface="Arial MT"/>
              </a:rPr>
              <a:t>para</a:t>
            </a:r>
            <a:r>
              <a:rPr sz="1650" spc="-5" dirty="0">
                <a:solidFill>
                  <a:srgbClr val="FFFFFF"/>
                </a:solidFill>
                <a:latin typeface="Arial MT"/>
                <a:cs typeface="Arial MT"/>
              </a:rPr>
              <a:t> </a:t>
            </a:r>
            <a:r>
              <a:rPr sz="1650" dirty="0">
                <a:solidFill>
                  <a:srgbClr val="FFFFFF"/>
                </a:solidFill>
                <a:latin typeface="Arial MT"/>
                <a:cs typeface="Arial MT"/>
              </a:rPr>
              <a:t>lograr</a:t>
            </a:r>
            <a:r>
              <a:rPr sz="1650" spc="-5" dirty="0">
                <a:solidFill>
                  <a:srgbClr val="FFFFFF"/>
                </a:solidFill>
                <a:latin typeface="Arial MT"/>
                <a:cs typeface="Arial MT"/>
              </a:rPr>
              <a:t> </a:t>
            </a:r>
            <a:r>
              <a:rPr sz="1650" spc="5" dirty="0">
                <a:solidFill>
                  <a:srgbClr val="FFFFFF"/>
                </a:solidFill>
                <a:latin typeface="Arial MT"/>
                <a:cs typeface="Arial MT"/>
              </a:rPr>
              <a:t>sus</a:t>
            </a:r>
            <a:r>
              <a:rPr sz="1650" spc="-5" dirty="0">
                <a:solidFill>
                  <a:srgbClr val="FFFFFF"/>
                </a:solidFill>
                <a:latin typeface="Arial MT"/>
                <a:cs typeface="Arial MT"/>
              </a:rPr>
              <a:t> </a:t>
            </a:r>
            <a:r>
              <a:rPr sz="1650" dirty="0">
                <a:solidFill>
                  <a:srgbClr val="FFFFFF"/>
                </a:solidFill>
                <a:latin typeface="Arial MT"/>
                <a:cs typeface="Arial MT"/>
              </a:rPr>
              <a:t>objetivos</a:t>
            </a:r>
            <a:r>
              <a:rPr sz="1650" spc="-5" dirty="0">
                <a:solidFill>
                  <a:srgbClr val="FFFFFF"/>
                </a:solidFill>
                <a:latin typeface="Arial MT"/>
                <a:cs typeface="Arial MT"/>
              </a:rPr>
              <a:t> </a:t>
            </a:r>
            <a:r>
              <a:rPr sz="1650" spc="5" dirty="0">
                <a:solidFill>
                  <a:srgbClr val="FFFFFF"/>
                </a:solidFill>
                <a:latin typeface="Arial MT"/>
                <a:cs typeface="Arial MT"/>
              </a:rPr>
              <a:t>comunes.</a:t>
            </a:r>
            <a:endParaRPr sz="1650" dirty="0">
              <a:latin typeface="Arial MT"/>
              <a:cs typeface="Arial MT"/>
            </a:endParaRPr>
          </a:p>
        </p:txBody>
      </p:sp>
      <p:sp>
        <p:nvSpPr>
          <p:cNvPr id="5" name="object 5"/>
          <p:cNvSpPr txBox="1"/>
          <p:nvPr/>
        </p:nvSpPr>
        <p:spPr>
          <a:xfrm>
            <a:off x="6074155" y="733429"/>
            <a:ext cx="3837940" cy="452120"/>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FFFFFF"/>
                </a:solidFill>
                <a:latin typeface="Arial MT"/>
                <a:cs typeface="Arial MT"/>
              </a:rPr>
              <a:t>trabajar</a:t>
            </a:r>
            <a:r>
              <a:rPr sz="2800" spc="-10" dirty="0">
                <a:solidFill>
                  <a:srgbClr val="FFFFFF"/>
                </a:solidFill>
                <a:latin typeface="Arial MT"/>
                <a:cs typeface="Arial MT"/>
              </a:rPr>
              <a:t> </a:t>
            </a:r>
            <a:r>
              <a:rPr sz="2800" spc="-5" dirty="0">
                <a:solidFill>
                  <a:srgbClr val="FFFFFF"/>
                </a:solidFill>
                <a:latin typeface="Arial MT"/>
                <a:cs typeface="Arial MT"/>
              </a:rPr>
              <a:t>en</a:t>
            </a:r>
            <a:r>
              <a:rPr sz="2800" spc="-10" dirty="0">
                <a:solidFill>
                  <a:srgbClr val="FFFFFF"/>
                </a:solidFill>
                <a:latin typeface="Arial MT"/>
                <a:cs typeface="Arial MT"/>
              </a:rPr>
              <a:t> </a:t>
            </a:r>
            <a:r>
              <a:rPr sz="2800" spc="-5" dirty="0">
                <a:solidFill>
                  <a:srgbClr val="FFFFFF"/>
                </a:solidFill>
                <a:latin typeface="Arial MT"/>
                <a:cs typeface="Arial MT"/>
              </a:rPr>
              <a:t>colaboración</a:t>
            </a:r>
            <a:endParaRPr sz="2800">
              <a:latin typeface="Arial MT"/>
              <a:cs typeface="Arial MT"/>
            </a:endParaRPr>
          </a:p>
        </p:txBody>
      </p:sp>
      <p:sp>
        <p:nvSpPr>
          <p:cNvPr id="6" name="object 6"/>
          <p:cNvSpPr txBox="1"/>
          <p:nvPr/>
        </p:nvSpPr>
        <p:spPr>
          <a:xfrm rot="10800000">
            <a:off x="11625649" y="3828850"/>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pic>
        <p:nvPicPr>
          <p:cNvPr id="8" name="Imagen 7">
            <a:extLst>
              <a:ext uri="{FF2B5EF4-FFF2-40B4-BE49-F238E27FC236}">
                <a16:creationId xmlns:a16="http://schemas.microsoft.com/office/drawing/2014/main" id="{AF822247-0D28-97F5-8A6B-A33A0D1B18A1}"/>
              </a:ext>
            </a:extLst>
          </p:cNvPr>
          <p:cNvPicPr>
            <a:picLocks noChangeAspect="1"/>
          </p:cNvPicPr>
          <p:nvPr/>
        </p:nvPicPr>
        <p:blipFill>
          <a:blip r:embed="rId3"/>
          <a:stretch>
            <a:fillRect/>
          </a:stretch>
        </p:blipFill>
        <p:spPr>
          <a:xfrm>
            <a:off x="11478350" y="2719345"/>
            <a:ext cx="294597" cy="339207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1858160" cy="6858000"/>
          </a:xfrm>
          <a:prstGeom prst="rect">
            <a:avLst/>
          </a:prstGeom>
        </p:spPr>
      </p:pic>
      <p:sp>
        <p:nvSpPr>
          <p:cNvPr id="3" name="object 3"/>
          <p:cNvSpPr txBox="1"/>
          <p:nvPr/>
        </p:nvSpPr>
        <p:spPr>
          <a:xfrm>
            <a:off x="5056418" y="765808"/>
            <a:ext cx="306705" cy="631825"/>
          </a:xfrm>
          <a:prstGeom prst="rect">
            <a:avLst/>
          </a:prstGeom>
        </p:spPr>
        <p:txBody>
          <a:bodyPr vert="horz" wrap="square" lIns="0" tIns="15875" rIns="0" bIns="0" rtlCol="0">
            <a:spAutoFit/>
          </a:bodyPr>
          <a:lstStyle/>
          <a:p>
            <a:pPr marL="12700">
              <a:lnSpc>
                <a:spcPct val="100000"/>
              </a:lnSpc>
              <a:spcBef>
                <a:spcPts val="125"/>
              </a:spcBef>
            </a:pPr>
            <a:r>
              <a:rPr sz="3950" spc="10" dirty="0">
                <a:solidFill>
                  <a:srgbClr val="FFFFFF"/>
                </a:solidFill>
                <a:latin typeface="Arial MT"/>
                <a:cs typeface="Arial MT"/>
              </a:rPr>
              <a:t>5</a:t>
            </a:r>
            <a:endParaRPr sz="3950">
              <a:latin typeface="Arial MT"/>
              <a:cs typeface="Arial MT"/>
            </a:endParaRPr>
          </a:p>
        </p:txBody>
      </p:sp>
      <p:sp>
        <p:nvSpPr>
          <p:cNvPr id="4" name="object 4"/>
          <p:cNvSpPr txBox="1"/>
          <p:nvPr/>
        </p:nvSpPr>
        <p:spPr>
          <a:xfrm>
            <a:off x="5486286" y="1575540"/>
            <a:ext cx="5716106" cy="4320606"/>
          </a:xfrm>
          <a:prstGeom prst="rect">
            <a:avLst/>
          </a:prstGeom>
        </p:spPr>
        <p:txBody>
          <a:bodyPr vert="horz" wrap="square" lIns="0" tIns="12700" rIns="0" bIns="0" rtlCol="0">
            <a:spAutoFit/>
          </a:bodyPr>
          <a:lstStyle/>
          <a:p>
            <a:pPr marL="15875" marR="543560" indent="2540">
              <a:lnSpc>
                <a:spcPct val="127099"/>
              </a:lnSpc>
              <a:spcBef>
                <a:spcPts val="100"/>
              </a:spcBef>
            </a:pPr>
            <a:r>
              <a:rPr sz="1700" spc="-5" dirty="0">
                <a:solidFill>
                  <a:srgbClr val="FFFFFF"/>
                </a:solidFill>
                <a:latin typeface="Arial MT"/>
                <a:cs typeface="Arial MT"/>
              </a:rPr>
              <a:t>La</a:t>
            </a:r>
            <a:r>
              <a:rPr sz="1700" dirty="0">
                <a:solidFill>
                  <a:srgbClr val="FFFFFF"/>
                </a:solidFill>
                <a:latin typeface="Arial MT"/>
                <a:cs typeface="Arial MT"/>
              </a:rPr>
              <a:t> </a:t>
            </a:r>
            <a:r>
              <a:rPr sz="1700" spc="-5" dirty="0">
                <a:solidFill>
                  <a:srgbClr val="FFFFFF"/>
                </a:solidFill>
                <a:latin typeface="Arial MT"/>
                <a:cs typeface="Arial MT"/>
              </a:rPr>
              <a:t>compra</a:t>
            </a:r>
            <a:r>
              <a:rPr sz="1700" dirty="0">
                <a:solidFill>
                  <a:srgbClr val="FFFFFF"/>
                </a:solidFill>
                <a:latin typeface="Arial MT"/>
                <a:cs typeface="Arial MT"/>
              </a:rPr>
              <a:t> </a:t>
            </a:r>
            <a:r>
              <a:rPr sz="1700" spc="-5" dirty="0">
                <a:solidFill>
                  <a:srgbClr val="FFFFFF"/>
                </a:solidFill>
                <a:latin typeface="Arial MT"/>
                <a:cs typeface="Arial MT"/>
              </a:rPr>
              <a:t>sostenible</a:t>
            </a:r>
            <a:r>
              <a:rPr sz="1700" spc="5" dirty="0">
                <a:solidFill>
                  <a:srgbClr val="FFFFFF"/>
                </a:solidFill>
                <a:latin typeface="Arial MT"/>
                <a:cs typeface="Arial MT"/>
              </a:rPr>
              <a:t> </a:t>
            </a:r>
            <a:r>
              <a:rPr sz="1700" spc="-5" dirty="0">
                <a:solidFill>
                  <a:srgbClr val="FFFFFF"/>
                </a:solidFill>
                <a:latin typeface="Arial MT"/>
                <a:cs typeface="Arial MT"/>
              </a:rPr>
              <a:t>no</a:t>
            </a:r>
            <a:r>
              <a:rPr sz="1700" dirty="0">
                <a:solidFill>
                  <a:srgbClr val="FFFFFF"/>
                </a:solidFill>
                <a:latin typeface="Arial MT"/>
                <a:cs typeface="Arial MT"/>
              </a:rPr>
              <a:t> </a:t>
            </a:r>
            <a:r>
              <a:rPr sz="1700" spc="-5" dirty="0">
                <a:solidFill>
                  <a:srgbClr val="FFFFFF"/>
                </a:solidFill>
                <a:latin typeface="Arial MT"/>
                <a:cs typeface="Arial MT"/>
              </a:rPr>
              <a:t>se</a:t>
            </a:r>
            <a:r>
              <a:rPr sz="1700" spc="5" dirty="0">
                <a:solidFill>
                  <a:srgbClr val="FFFFFF"/>
                </a:solidFill>
                <a:latin typeface="Arial MT"/>
                <a:cs typeface="Arial MT"/>
              </a:rPr>
              <a:t> </a:t>
            </a:r>
            <a:r>
              <a:rPr sz="1700" spc="-5" dirty="0" err="1">
                <a:solidFill>
                  <a:srgbClr val="FFFFFF"/>
                </a:solidFill>
                <a:latin typeface="Arial MT"/>
                <a:cs typeface="Arial MT"/>
              </a:rPr>
              <a:t>puede</a:t>
            </a:r>
            <a:r>
              <a:rPr sz="1700" dirty="0">
                <a:solidFill>
                  <a:srgbClr val="FFFFFF"/>
                </a:solidFill>
                <a:latin typeface="Arial MT"/>
                <a:cs typeface="Arial MT"/>
              </a:rPr>
              <a:t> </a:t>
            </a:r>
            <a:r>
              <a:rPr sz="1700" spc="-5" dirty="0">
                <a:solidFill>
                  <a:srgbClr val="FFFFFF"/>
                </a:solidFill>
                <a:latin typeface="Arial MT"/>
                <a:cs typeface="Arial MT"/>
              </a:rPr>
              <a:t>l</a:t>
            </a:r>
            <a:r>
              <a:rPr lang="es-ES" sz="1700" spc="-5" dirty="0" err="1">
                <a:solidFill>
                  <a:srgbClr val="FFFFFF"/>
                </a:solidFill>
                <a:latin typeface="Arial MT"/>
                <a:cs typeface="Arial MT"/>
              </a:rPr>
              <a:t>ograr</a:t>
            </a:r>
            <a:r>
              <a:rPr lang="es-ES" sz="1700" spc="5" dirty="0">
                <a:solidFill>
                  <a:srgbClr val="FFFFFF"/>
                </a:solidFill>
                <a:latin typeface="Arial MT"/>
                <a:cs typeface="Arial MT"/>
              </a:rPr>
              <a:t> </a:t>
            </a:r>
            <a:r>
              <a:rPr sz="1700" spc="-5" dirty="0">
                <a:solidFill>
                  <a:srgbClr val="FFFFFF"/>
                </a:solidFill>
                <a:latin typeface="Arial MT"/>
                <a:cs typeface="Arial MT"/>
              </a:rPr>
              <a:t>sin</a:t>
            </a:r>
            <a:r>
              <a:rPr sz="1700" dirty="0">
                <a:solidFill>
                  <a:srgbClr val="FFFFFF"/>
                </a:solidFill>
                <a:latin typeface="Arial MT"/>
                <a:cs typeface="Arial MT"/>
              </a:rPr>
              <a:t> </a:t>
            </a:r>
            <a:r>
              <a:rPr sz="1700" b="1" spc="-5" dirty="0">
                <a:solidFill>
                  <a:srgbClr val="FFFFFF"/>
                </a:solidFill>
                <a:latin typeface="Arial"/>
                <a:cs typeface="Arial"/>
              </a:rPr>
              <a:t>transparencia </a:t>
            </a:r>
            <a:r>
              <a:rPr sz="1700" b="1" spc="-455" dirty="0">
                <a:solidFill>
                  <a:srgbClr val="FFFFFF"/>
                </a:solidFill>
                <a:latin typeface="Arial"/>
                <a:cs typeface="Arial"/>
              </a:rPr>
              <a:t> </a:t>
            </a:r>
            <a:r>
              <a:rPr sz="1700" spc="-5" dirty="0">
                <a:solidFill>
                  <a:srgbClr val="FFFFFF"/>
                </a:solidFill>
                <a:latin typeface="Arial MT"/>
                <a:cs typeface="Arial MT"/>
              </a:rPr>
              <a:t>en toda</a:t>
            </a:r>
            <a:r>
              <a:rPr sz="1700" dirty="0">
                <a:solidFill>
                  <a:srgbClr val="FFFFFF"/>
                </a:solidFill>
                <a:latin typeface="Arial MT"/>
                <a:cs typeface="Arial MT"/>
              </a:rPr>
              <a:t> </a:t>
            </a:r>
            <a:r>
              <a:rPr sz="1700" spc="-5" dirty="0">
                <a:solidFill>
                  <a:srgbClr val="FFFFFF"/>
                </a:solidFill>
                <a:latin typeface="Arial MT"/>
                <a:cs typeface="Arial MT"/>
              </a:rPr>
              <a:t>la</a:t>
            </a:r>
            <a:r>
              <a:rPr sz="1700" dirty="0">
                <a:solidFill>
                  <a:srgbClr val="FFFFFF"/>
                </a:solidFill>
                <a:latin typeface="Arial MT"/>
                <a:cs typeface="Arial MT"/>
              </a:rPr>
              <a:t> </a:t>
            </a:r>
            <a:r>
              <a:rPr sz="1700" spc="-5" dirty="0">
                <a:solidFill>
                  <a:srgbClr val="FFFFFF"/>
                </a:solidFill>
                <a:latin typeface="Arial MT"/>
                <a:cs typeface="Arial MT"/>
              </a:rPr>
              <a:t>cadena</a:t>
            </a:r>
            <a:r>
              <a:rPr sz="1700" dirty="0">
                <a:solidFill>
                  <a:srgbClr val="FFFFFF"/>
                </a:solidFill>
                <a:latin typeface="Arial MT"/>
                <a:cs typeface="Arial MT"/>
              </a:rPr>
              <a:t> </a:t>
            </a:r>
            <a:r>
              <a:rPr sz="1700" spc="-5" dirty="0">
                <a:solidFill>
                  <a:srgbClr val="FFFFFF"/>
                </a:solidFill>
                <a:latin typeface="Arial MT"/>
                <a:cs typeface="Arial MT"/>
              </a:rPr>
              <a:t>de</a:t>
            </a:r>
            <a:r>
              <a:rPr sz="1700" dirty="0">
                <a:solidFill>
                  <a:srgbClr val="FFFFFF"/>
                </a:solidFill>
                <a:latin typeface="Arial MT"/>
                <a:cs typeface="Arial MT"/>
              </a:rPr>
              <a:t> </a:t>
            </a:r>
            <a:r>
              <a:rPr sz="1700" spc="-5" dirty="0">
                <a:solidFill>
                  <a:srgbClr val="FFFFFF"/>
                </a:solidFill>
                <a:latin typeface="Arial MT"/>
                <a:cs typeface="Arial MT"/>
              </a:rPr>
              <a:t>suministro,</a:t>
            </a:r>
            <a:r>
              <a:rPr sz="1700" dirty="0">
                <a:solidFill>
                  <a:srgbClr val="FFFFFF"/>
                </a:solidFill>
                <a:latin typeface="Arial MT"/>
                <a:cs typeface="Arial MT"/>
              </a:rPr>
              <a:t> </a:t>
            </a:r>
            <a:r>
              <a:rPr sz="1700" spc="-5" dirty="0">
                <a:solidFill>
                  <a:srgbClr val="FFFFFF"/>
                </a:solidFill>
                <a:latin typeface="Arial MT"/>
                <a:cs typeface="Arial MT"/>
              </a:rPr>
              <a:t>lo que</a:t>
            </a:r>
            <a:r>
              <a:rPr sz="1700" dirty="0">
                <a:solidFill>
                  <a:srgbClr val="FFFFFF"/>
                </a:solidFill>
                <a:latin typeface="Arial MT"/>
                <a:cs typeface="Arial MT"/>
              </a:rPr>
              <a:t> </a:t>
            </a:r>
            <a:r>
              <a:rPr sz="1700" spc="-5" dirty="0">
                <a:solidFill>
                  <a:srgbClr val="FFFFFF"/>
                </a:solidFill>
                <a:latin typeface="Arial MT"/>
                <a:cs typeface="Arial MT"/>
              </a:rPr>
              <a:t>significa</a:t>
            </a:r>
            <a:r>
              <a:rPr sz="1700" dirty="0">
                <a:solidFill>
                  <a:srgbClr val="FFFFFF"/>
                </a:solidFill>
                <a:latin typeface="Arial MT"/>
                <a:cs typeface="Arial MT"/>
              </a:rPr>
              <a:t> </a:t>
            </a:r>
            <a:r>
              <a:rPr sz="1700" spc="-5" dirty="0">
                <a:solidFill>
                  <a:srgbClr val="FFFFFF"/>
                </a:solidFill>
                <a:latin typeface="Arial MT"/>
                <a:cs typeface="Arial MT"/>
              </a:rPr>
              <a:t>hacer</a:t>
            </a:r>
            <a:r>
              <a:rPr sz="1700" dirty="0">
                <a:solidFill>
                  <a:srgbClr val="FFFFFF"/>
                </a:solidFill>
                <a:latin typeface="Arial MT"/>
                <a:cs typeface="Arial MT"/>
              </a:rPr>
              <a:t> </a:t>
            </a:r>
            <a:r>
              <a:rPr sz="1700" spc="-5" dirty="0">
                <a:solidFill>
                  <a:srgbClr val="FFFFFF"/>
                </a:solidFill>
                <a:latin typeface="Arial MT"/>
                <a:cs typeface="Arial MT"/>
              </a:rPr>
              <a:t>su </a:t>
            </a:r>
            <a:r>
              <a:rPr sz="1700" dirty="0">
                <a:solidFill>
                  <a:srgbClr val="FFFFFF"/>
                </a:solidFill>
                <a:latin typeface="Arial MT"/>
                <a:cs typeface="Arial MT"/>
              </a:rPr>
              <a:t> </a:t>
            </a:r>
            <a:r>
              <a:rPr sz="1700" spc="-5" dirty="0">
                <a:solidFill>
                  <a:srgbClr val="FFFFFF"/>
                </a:solidFill>
                <a:latin typeface="Arial MT"/>
                <a:cs typeface="Arial MT"/>
              </a:rPr>
              <a:t>tarea.</a:t>
            </a:r>
            <a:endParaRPr sz="1700" dirty="0">
              <a:latin typeface="Arial MT"/>
              <a:cs typeface="Arial MT"/>
            </a:endParaRPr>
          </a:p>
          <a:p>
            <a:pPr marL="19685" marR="781685" indent="-7620">
              <a:lnSpc>
                <a:spcPct val="127099"/>
              </a:lnSpc>
              <a:spcBef>
                <a:spcPts val="1005"/>
              </a:spcBef>
            </a:pPr>
            <a:r>
              <a:rPr sz="1700" spc="-5" dirty="0">
                <a:solidFill>
                  <a:srgbClr val="FFFFFF"/>
                </a:solidFill>
                <a:latin typeface="Arial MT"/>
                <a:cs typeface="Arial MT"/>
              </a:rPr>
              <a:t>Necesitará una visibilidad</a:t>
            </a:r>
            <a:r>
              <a:rPr sz="1700" dirty="0">
                <a:solidFill>
                  <a:srgbClr val="FFFFFF"/>
                </a:solidFill>
                <a:latin typeface="Arial MT"/>
                <a:cs typeface="Arial MT"/>
              </a:rPr>
              <a:t> </a:t>
            </a:r>
            <a:r>
              <a:rPr sz="1700" spc="-5" dirty="0">
                <a:solidFill>
                  <a:srgbClr val="FFFFFF"/>
                </a:solidFill>
                <a:latin typeface="Arial MT"/>
                <a:cs typeface="Arial MT"/>
              </a:rPr>
              <a:t>completa de todos</a:t>
            </a:r>
            <a:r>
              <a:rPr sz="1700" dirty="0">
                <a:solidFill>
                  <a:srgbClr val="FFFFFF"/>
                </a:solidFill>
                <a:latin typeface="Arial MT"/>
                <a:cs typeface="Arial MT"/>
              </a:rPr>
              <a:t> </a:t>
            </a:r>
            <a:r>
              <a:rPr sz="1700" spc="-5" dirty="0">
                <a:solidFill>
                  <a:srgbClr val="FFFFFF"/>
                </a:solidFill>
                <a:latin typeface="Arial MT"/>
                <a:cs typeface="Arial MT"/>
              </a:rPr>
              <a:t>sus </a:t>
            </a:r>
            <a:r>
              <a:rPr sz="1700" dirty="0">
                <a:solidFill>
                  <a:srgbClr val="FFFFFF"/>
                </a:solidFill>
                <a:latin typeface="Arial MT"/>
                <a:cs typeface="Arial MT"/>
              </a:rPr>
              <a:t> </a:t>
            </a:r>
            <a:r>
              <a:rPr sz="1700" spc="-5" dirty="0">
                <a:solidFill>
                  <a:srgbClr val="FFFFFF"/>
                </a:solidFill>
                <a:latin typeface="Arial MT"/>
                <a:cs typeface="Arial MT"/>
              </a:rPr>
              <a:t>proveedores</a:t>
            </a:r>
            <a:r>
              <a:rPr sz="1700" dirty="0">
                <a:solidFill>
                  <a:srgbClr val="FFFFFF"/>
                </a:solidFill>
                <a:latin typeface="Arial MT"/>
                <a:cs typeface="Arial MT"/>
              </a:rPr>
              <a:t> </a:t>
            </a:r>
            <a:r>
              <a:rPr sz="1700" spc="-5" dirty="0">
                <a:solidFill>
                  <a:srgbClr val="FFFFFF"/>
                </a:solidFill>
                <a:latin typeface="Arial MT"/>
                <a:cs typeface="Arial MT"/>
              </a:rPr>
              <a:t>de</a:t>
            </a:r>
            <a:r>
              <a:rPr sz="1700" dirty="0">
                <a:solidFill>
                  <a:srgbClr val="FFFFFF"/>
                </a:solidFill>
                <a:latin typeface="Arial MT"/>
                <a:cs typeface="Arial MT"/>
              </a:rPr>
              <a:t> </a:t>
            </a:r>
            <a:r>
              <a:rPr sz="1700" spc="-5" dirty="0">
                <a:solidFill>
                  <a:srgbClr val="FFFFFF"/>
                </a:solidFill>
                <a:latin typeface="Arial MT"/>
                <a:cs typeface="Arial MT"/>
              </a:rPr>
              <a:t>nivel</a:t>
            </a:r>
            <a:r>
              <a:rPr sz="1700" spc="5" dirty="0">
                <a:solidFill>
                  <a:srgbClr val="FFFFFF"/>
                </a:solidFill>
                <a:latin typeface="Arial MT"/>
                <a:cs typeface="Arial MT"/>
              </a:rPr>
              <a:t> </a:t>
            </a:r>
            <a:r>
              <a:rPr sz="1700" spc="-5" dirty="0">
                <a:solidFill>
                  <a:srgbClr val="FFFFFF"/>
                </a:solidFill>
                <a:latin typeface="Arial MT"/>
                <a:cs typeface="Arial MT"/>
              </a:rPr>
              <a:t>1,</a:t>
            </a:r>
            <a:r>
              <a:rPr sz="1700" dirty="0">
                <a:solidFill>
                  <a:srgbClr val="FFFFFF"/>
                </a:solidFill>
                <a:latin typeface="Arial MT"/>
                <a:cs typeface="Arial MT"/>
              </a:rPr>
              <a:t> </a:t>
            </a:r>
            <a:r>
              <a:rPr sz="1700" spc="-5" dirty="0">
                <a:solidFill>
                  <a:srgbClr val="FFFFFF"/>
                </a:solidFill>
                <a:latin typeface="Arial MT"/>
                <a:cs typeface="Arial MT"/>
              </a:rPr>
              <a:t>requerirá</a:t>
            </a:r>
            <a:r>
              <a:rPr sz="1700" spc="5" dirty="0">
                <a:solidFill>
                  <a:srgbClr val="FFFFFF"/>
                </a:solidFill>
                <a:latin typeface="Arial MT"/>
                <a:cs typeface="Arial MT"/>
              </a:rPr>
              <a:t> </a:t>
            </a:r>
            <a:r>
              <a:rPr sz="1700" spc="-5" dirty="0">
                <a:solidFill>
                  <a:srgbClr val="FFFFFF"/>
                </a:solidFill>
                <a:latin typeface="Arial MT"/>
                <a:cs typeface="Arial MT"/>
              </a:rPr>
              <a:t>que</a:t>
            </a:r>
            <a:r>
              <a:rPr sz="1700" dirty="0">
                <a:solidFill>
                  <a:srgbClr val="FFFFFF"/>
                </a:solidFill>
                <a:latin typeface="Arial MT"/>
                <a:cs typeface="Arial MT"/>
              </a:rPr>
              <a:t> </a:t>
            </a:r>
            <a:r>
              <a:rPr sz="1700" spc="-5" dirty="0">
                <a:solidFill>
                  <a:srgbClr val="FFFFFF"/>
                </a:solidFill>
                <a:latin typeface="Arial MT"/>
                <a:cs typeface="Arial MT"/>
              </a:rPr>
              <a:t>los</a:t>
            </a:r>
            <a:r>
              <a:rPr sz="1700" spc="5" dirty="0">
                <a:solidFill>
                  <a:srgbClr val="FFFFFF"/>
                </a:solidFill>
                <a:latin typeface="Arial MT"/>
                <a:cs typeface="Arial MT"/>
              </a:rPr>
              <a:t> </a:t>
            </a:r>
            <a:r>
              <a:rPr sz="1700" spc="-5" dirty="0">
                <a:solidFill>
                  <a:srgbClr val="FFFFFF"/>
                </a:solidFill>
                <a:latin typeface="Arial MT"/>
                <a:cs typeface="Arial MT"/>
              </a:rPr>
              <a:t>proveedores</a:t>
            </a:r>
            <a:r>
              <a:rPr sz="1700" dirty="0">
                <a:solidFill>
                  <a:srgbClr val="FFFFFF"/>
                </a:solidFill>
                <a:latin typeface="Arial MT"/>
                <a:cs typeface="Arial MT"/>
              </a:rPr>
              <a:t> </a:t>
            </a:r>
            <a:r>
              <a:rPr sz="1700" spc="-5" dirty="0">
                <a:solidFill>
                  <a:srgbClr val="FFFFFF"/>
                </a:solidFill>
                <a:latin typeface="Arial MT"/>
                <a:cs typeface="Arial MT"/>
              </a:rPr>
              <a:t>de </a:t>
            </a:r>
            <a:r>
              <a:rPr sz="1700" spc="-455" dirty="0">
                <a:solidFill>
                  <a:srgbClr val="FFFFFF"/>
                </a:solidFill>
                <a:latin typeface="Arial MT"/>
                <a:cs typeface="Arial MT"/>
              </a:rPr>
              <a:t> </a:t>
            </a:r>
            <a:r>
              <a:rPr sz="1700" spc="-5" dirty="0">
                <a:solidFill>
                  <a:srgbClr val="FFFFFF"/>
                </a:solidFill>
                <a:latin typeface="Arial MT"/>
                <a:cs typeface="Arial MT"/>
              </a:rPr>
              <a:t>nivel 1 hagan lo</a:t>
            </a:r>
            <a:r>
              <a:rPr sz="1700" dirty="0">
                <a:solidFill>
                  <a:srgbClr val="FFFFFF"/>
                </a:solidFill>
                <a:latin typeface="Arial MT"/>
                <a:cs typeface="Arial MT"/>
              </a:rPr>
              <a:t> </a:t>
            </a:r>
            <a:r>
              <a:rPr sz="1700" spc="-5" dirty="0">
                <a:solidFill>
                  <a:srgbClr val="FFFFFF"/>
                </a:solidFill>
                <a:latin typeface="Arial MT"/>
                <a:cs typeface="Arial MT"/>
              </a:rPr>
              <a:t>mismo con sus</a:t>
            </a:r>
            <a:r>
              <a:rPr sz="1700" dirty="0">
                <a:solidFill>
                  <a:srgbClr val="FFFFFF"/>
                </a:solidFill>
                <a:latin typeface="Arial MT"/>
                <a:cs typeface="Arial MT"/>
              </a:rPr>
              <a:t> </a:t>
            </a:r>
            <a:r>
              <a:rPr sz="1700" spc="-5" dirty="0">
                <a:solidFill>
                  <a:srgbClr val="FFFFFF"/>
                </a:solidFill>
                <a:latin typeface="Arial MT"/>
                <a:cs typeface="Arial MT"/>
              </a:rPr>
              <a:t>proveedores, etc.</a:t>
            </a:r>
            <a:endParaRPr sz="1700" dirty="0">
              <a:latin typeface="Arial MT"/>
              <a:cs typeface="Arial MT"/>
            </a:endParaRPr>
          </a:p>
          <a:p>
            <a:pPr marL="33655" marR="1163320" indent="-635">
              <a:lnSpc>
                <a:spcPct val="108200"/>
              </a:lnSpc>
              <a:spcBef>
                <a:spcPts val="1380"/>
              </a:spcBef>
            </a:pPr>
            <a:r>
              <a:rPr sz="1700" spc="-5" dirty="0">
                <a:solidFill>
                  <a:srgbClr val="FFFFFF"/>
                </a:solidFill>
                <a:latin typeface="Arial MT"/>
                <a:hlinkClick r:id="rId3">
                  <a:extLst>
                    <a:ext uri="{A12FA001-AC4F-418D-AE19-62706E023703}">
                      <ahyp:hlinkClr xmlns:ahyp="http://schemas.microsoft.com/office/drawing/2018/hyperlinkcolor" val="tx"/>
                    </a:ext>
                  </a:extLst>
                </a:hlinkClick>
              </a:rPr>
              <a:t>El informe bienal </a:t>
            </a:r>
            <a:r>
              <a:rPr sz="1700" spc="-5" dirty="0">
                <a:solidFill>
                  <a:srgbClr val="FFFFFF"/>
                </a:solidFill>
                <a:latin typeface="Arial MT"/>
              </a:rPr>
              <a:t>Barómetro de adquisiciones  sostenibles de EcoVadis encontró que el 45 % de las</a:t>
            </a:r>
            <a:r>
              <a:rPr lang="es-ES" sz="1700" spc="-5" dirty="0">
                <a:solidFill>
                  <a:srgbClr val="FFFFFF"/>
                </a:solidFill>
                <a:latin typeface="Arial MT"/>
              </a:rPr>
              <a:t> </a:t>
            </a:r>
            <a:r>
              <a:rPr sz="1700" spc="-5" dirty="0" err="1">
                <a:solidFill>
                  <a:srgbClr val="FFFFFF"/>
                </a:solidFill>
                <a:latin typeface="Arial MT"/>
              </a:rPr>
              <a:t>organizaciones</a:t>
            </a:r>
            <a:r>
              <a:rPr sz="1700" spc="-5" dirty="0">
                <a:solidFill>
                  <a:srgbClr val="FFFFFF"/>
                </a:solidFill>
                <a:latin typeface="Arial MT"/>
              </a:rPr>
              <a:t> solo tienen visibilidad con </a:t>
            </a:r>
            <a:r>
              <a:rPr sz="1700" spc="-5" dirty="0" err="1">
                <a:solidFill>
                  <a:srgbClr val="FFFFFF"/>
                </a:solidFill>
                <a:latin typeface="Arial MT"/>
              </a:rPr>
              <a:t>los</a:t>
            </a:r>
            <a:r>
              <a:rPr lang="es-ES" sz="1700" spc="-5" dirty="0">
                <a:solidFill>
                  <a:srgbClr val="FFFFFF"/>
                </a:solidFill>
                <a:latin typeface="Arial MT"/>
              </a:rPr>
              <a:t> </a:t>
            </a:r>
            <a:r>
              <a:rPr sz="1700" spc="-5" dirty="0" err="1">
                <a:solidFill>
                  <a:srgbClr val="FFFFFF"/>
                </a:solidFill>
                <a:latin typeface="Arial MT"/>
              </a:rPr>
              <a:t>proveedores</a:t>
            </a:r>
            <a:r>
              <a:rPr sz="1700" spc="-5" dirty="0">
                <a:solidFill>
                  <a:srgbClr val="FFFFFF"/>
                </a:solidFill>
                <a:latin typeface="Arial MT"/>
              </a:rPr>
              <a:t> de nivel 1 y, de manera preocupante, el 28 %  afirma no tener ninguna visibilidad de sus cadenas de suministro</a:t>
            </a:r>
            <a:r>
              <a:rPr sz="1700" spc="-5" dirty="0">
                <a:solidFill>
                  <a:srgbClr val="FFFFFF"/>
                </a:solidFill>
                <a:latin typeface="Arial MT"/>
                <a:cs typeface="Arial MT"/>
              </a:rPr>
              <a:t>.</a:t>
            </a:r>
            <a:endParaRPr sz="1700" dirty="0">
              <a:latin typeface="Arial MT"/>
              <a:cs typeface="Arial MT"/>
            </a:endParaRPr>
          </a:p>
        </p:txBody>
      </p:sp>
      <p:sp>
        <p:nvSpPr>
          <p:cNvPr id="5" name="object 5"/>
          <p:cNvSpPr txBox="1">
            <a:spLocks noGrp="1"/>
          </p:cNvSpPr>
          <p:nvPr>
            <p:ph type="title"/>
          </p:nvPr>
        </p:nvSpPr>
        <p:spPr>
          <a:xfrm>
            <a:off x="6065062" y="530026"/>
            <a:ext cx="2941320" cy="668020"/>
          </a:xfrm>
          <a:prstGeom prst="rect">
            <a:avLst/>
          </a:prstGeom>
        </p:spPr>
        <p:txBody>
          <a:bodyPr vert="horz" wrap="square" lIns="0" tIns="14605" rIns="0" bIns="0" rtlCol="0">
            <a:spAutoFit/>
          </a:bodyPr>
          <a:lstStyle/>
          <a:p>
            <a:pPr marL="12700">
              <a:lnSpc>
                <a:spcPct val="100000"/>
              </a:lnSpc>
              <a:spcBef>
                <a:spcPts val="115"/>
              </a:spcBef>
            </a:pPr>
            <a:r>
              <a:rPr sz="4200" spc="5" dirty="0">
                <a:solidFill>
                  <a:srgbClr val="FFFFFF"/>
                </a:solidFill>
              </a:rPr>
              <a:t>Haz</a:t>
            </a:r>
            <a:r>
              <a:rPr sz="4200" spc="-40" dirty="0">
                <a:solidFill>
                  <a:srgbClr val="FFFFFF"/>
                </a:solidFill>
              </a:rPr>
              <a:t> </a:t>
            </a:r>
            <a:r>
              <a:rPr sz="4200" spc="5" dirty="0">
                <a:solidFill>
                  <a:srgbClr val="FFFFFF"/>
                </a:solidFill>
              </a:rPr>
              <a:t>tu</a:t>
            </a:r>
            <a:r>
              <a:rPr sz="4200" spc="-35" dirty="0">
                <a:solidFill>
                  <a:srgbClr val="FFFFFF"/>
                </a:solidFill>
              </a:rPr>
              <a:t> </a:t>
            </a:r>
            <a:r>
              <a:rPr sz="4200" spc="5" dirty="0">
                <a:solidFill>
                  <a:srgbClr val="FFFFFF"/>
                </a:solidFill>
              </a:rPr>
              <a:t>tarea</a:t>
            </a:r>
            <a:endParaRPr sz="4200"/>
          </a:p>
        </p:txBody>
      </p:sp>
      <p:sp>
        <p:nvSpPr>
          <p:cNvPr id="6" name="object 6"/>
          <p:cNvSpPr txBox="1"/>
          <p:nvPr/>
        </p:nvSpPr>
        <p:spPr>
          <a:xfrm rot="10800000">
            <a:off x="11625649" y="3828850"/>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pic>
        <p:nvPicPr>
          <p:cNvPr id="8" name="Imagen 7">
            <a:extLst>
              <a:ext uri="{FF2B5EF4-FFF2-40B4-BE49-F238E27FC236}">
                <a16:creationId xmlns:a16="http://schemas.microsoft.com/office/drawing/2014/main" id="{29052FBD-22FE-EF81-4D0D-B6C41C33B410}"/>
              </a:ext>
            </a:extLst>
          </p:cNvPr>
          <p:cNvPicPr>
            <a:picLocks noChangeAspect="1"/>
          </p:cNvPicPr>
          <p:nvPr/>
        </p:nvPicPr>
        <p:blipFill>
          <a:blip r:embed="rId4"/>
          <a:stretch>
            <a:fillRect/>
          </a:stretch>
        </p:blipFill>
        <p:spPr>
          <a:xfrm>
            <a:off x="11478350" y="2719345"/>
            <a:ext cx="294597" cy="339207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3170" y="0"/>
            <a:ext cx="11784990" cy="6858000"/>
          </a:xfrm>
          <a:prstGeom prst="rect">
            <a:avLst/>
          </a:prstGeom>
        </p:spPr>
      </p:pic>
      <p:sp>
        <p:nvSpPr>
          <p:cNvPr id="3" name="object 3"/>
          <p:cNvSpPr txBox="1"/>
          <p:nvPr/>
        </p:nvSpPr>
        <p:spPr>
          <a:xfrm>
            <a:off x="5886602" y="513259"/>
            <a:ext cx="4329114" cy="525144"/>
          </a:xfrm>
          <a:prstGeom prst="rect">
            <a:avLst/>
          </a:prstGeom>
        </p:spPr>
        <p:txBody>
          <a:bodyPr vert="horz" wrap="square" lIns="0" tIns="17145" rIns="0" bIns="0" rtlCol="0">
            <a:spAutoFit/>
          </a:bodyPr>
          <a:lstStyle/>
          <a:p>
            <a:pPr marL="12700">
              <a:lnSpc>
                <a:spcPct val="100000"/>
              </a:lnSpc>
              <a:spcBef>
                <a:spcPts val="135"/>
              </a:spcBef>
            </a:pPr>
            <a:r>
              <a:rPr sz="3300" spc="20" dirty="0">
                <a:solidFill>
                  <a:srgbClr val="FFFFFF"/>
                </a:solidFill>
                <a:latin typeface="Arial MT"/>
                <a:cs typeface="Arial MT"/>
              </a:rPr>
              <a:t>Da</a:t>
            </a:r>
            <a:r>
              <a:rPr sz="3300" spc="-10" dirty="0">
                <a:solidFill>
                  <a:srgbClr val="FFFFFF"/>
                </a:solidFill>
                <a:latin typeface="Arial MT"/>
                <a:cs typeface="Arial MT"/>
              </a:rPr>
              <a:t> </a:t>
            </a:r>
            <a:r>
              <a:rPr sz="3300" spc="20" dirty="0">
                <a:solidFill>
                  <a:srgbClr val="FFFFFF"/>
                </a:solidFill>
                <a:latin typeface="Arial MT"/>
                <a:cs typeface="Arial MT"/>
              </a:rPr>
              <a:t>un</a:t>
            </a:r>
            <a:r>
              <a:rPr sz="3300" spc="-5" dirty="0">
                <a:solidFill>
                  <a:srgbClr val="FFFFFF"/>
                </a:solidFill>
                <a:latin typeface="Arial MT"/>
                <a:cs typeface="Arial MT"/>
              </a:rPr>
              <a:t> </a:t>
            </a:r>
            <a:r>
              <a:rPr sz="3300" spc="20" dirty="0">
                <a:solidFill>
                  <a:srgbClr val="FFFFFF"/>
                </a:solidFill>
                <a:latin typeface="Arial MT"/>
                <a:cs typeface="Arial MT"/>
              </a:rPr>
              <a:t>paso</a:t>
            </a:r>
            <a:r>
              <a:rPr sz="3300" spc="-10" dirty="0">
                <a:solidFill>
                  <a:srgbClr val="FFFFFF"/>
                </a:solidFill>
                <a:latin typeface="Arial MT"/>
                <a:cs typeface="Arial MT"/>
              </a:rPr>
              <a:t> </a:t>
            </a:r>
            <a:r>
              <a:rPr lang="es-ES" sz="3300" spc="20" dirty="0">
                <a:solidFill>
                  <a:srgbClr val="FFFFFF"/>
                </a:solidFill>
                <a:latin typeface="Arial MT"/>
                <a:cs typeface="Arial MT"/>
              </a:rPr>
              <a:t>cada</a:t>
            </a:r>
            <a:r>
              <a:rPr sz="3300" spc="-5" dirty="0">
                <a:solidFill>
                  <a:srgbClr val="FFFFFF"/>
                </a:solidFill>
                <a:latin typeface="Arial MT"/>
                <a:cs typeface="Arial MT"/>
              </a:rPr>
              <a:t> </a:t>
            </a:r>
            <a:r>
              <a:rPr sz="3300" spc="20" dirty="0" err="1">
                <a:solidFill>
                  <a:srgbClr val="FFFFFF"/>
                </a:solidFill>
                <a:latin typeface="Arial MT"/>
                <a:cs typeface="Arial MT"/>
              </a:rPr>
              <a:t>vez</a:t>
            </a:r>
            <a:endParaRPr sz="3300" dirty="0">
              <a:latin typeface="Arial MT"/>
              <a:cs typeface="Arial MT"/>
            </a:endParaRPr>
          </a:p>
        </p:txBody>
      </p:sp>
      <p:sp>
        <p:nvSpPr>
          <p:cNvPr id="4" name="object 4"/>
          <p:cNvSpPr txBox="1"/>
          <p:nvPr/>
        </p:nvSpPr>
        <p:spPr>
          <a:xfrm rot="10800000">
            <a:off x="11625649" y="3828850"/>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5" name="object 5"/>
          <p:cNvSpPr txBox="1">
            <a:spLocks noGrp="1"/>
          </p:cNvSpPr>
          <p:nvPr>
            <p:ph type="body" idx="1"/>
          </p:nvPr>
        </p:nvSpPr>
        <p:spPr>
          <a:xfrm>
            <a:off x="838200" y="1825625"/>
            <a:ext cx="10183761" cy="3855607"/>
          </a:xfrm>
          <a:prstGeom prst="rect">
            <a:avLst/>
          </a:prstGeom>
        </p:spPr>
        <p:txBody>
          <a:bodyPr vert="horz" wrap="square" lIns="0" tIns="12700" rIns="0" bIns="0" rtlCol="0">
            <a:spAutoFit/>
          </a:bodyPr>
          <a:lstStyle/>
          <a:p>
            <a:pPr marL="4404995" marR="818515" indent="0">
              <a:lnSpc>
                <a:spcPct val="130900"/>
              </a:lnSpc>
              <a:spcBef>
                <a:spcPts val="100"/>
              </a:spcBef>
              <a:buNone/>
            </a:pPr>
            <a:r>
              <a:rPr sz="2000" spc="-5" dirty="0"/>
              <a:t>Una cosa que podemos garantizar es que el </a:t>
            </a:r>
            <a:r>
              <a:rPr sz="2000" spc="-445" dirty="0"/>
              <a:t> </a:t>
            </a:r>
            <a:r>
              <a:rPr sz="2000" spc="-5" dirty="0"/>
              <a:t>cambio</a:t>
            </a:r>
            <a:r>
              <a:rPr sz="2000" spc="-10" dirty="0"/>
              <a:t> </a:t>
            </a:r>
            <a:r>
              <a:rPr sz="2000" spc="-5" dirty="0"/>
              <a:t>no ocurrirá de la noche a</a:t>
            </a:r>
            <a:r>
              <a:rPr sz="2000" spc="-10" dirty="0"/>
              <a:t> </a:t>
            </a:r>
            <a:r>
              <a:rPr sz="2000" spc="-5" dirty="0"/>
              <a:t>la mañana.</a:t>
            </a:r>
          </a:p>
          <a:p>
            <a:pPr marL="4396740" marR="434340" indent="0">
              <a:lnSpc>
                <a:spcPct val="130900"/>
              </a:lnSpc>
              <a:spcBef>
                <a:spcPts val="1010"/>
              </a:spcBef>
              <a:buNone/>
            </a:pPr>
            <a:r>
              <a:rPr sz="2000" spc="-5" dirty="0"/>
              <a:t>La implementación de</a:t>
            </a:r>
            <a:r>
              <a:rPr sz="2000" dirty="0"/>
              <a:t> </a:t>
            </a:r>
            <a:r>
              <a:rPr sz="2000" spc="-5" dirty="0"/>
              <a:t>medidas de</a:t>
            </a:r>
            <a:r>
              <a:rPr sz="2000" dirty="0"/>
              <a:t> </a:t>
            </a:r>
            <a:r>
              <a:rPr sz="2000" spc="-5" dirty="0"/>
              <a:t>sostenibilidad </a:t>
            </a:r>
            <a:r>
              <a:rPr sz="2000" spc="-445" dirty="0"/>
              <a:t> </a:t>
            </a:r>
            <a:r>
              <a:rPr sz="2000" spc="-5" dirty="0"/>
              <a:t>requiere tiempo, compromiso</a:t>
            </a:r>
            <a:r>
              <a:rPr sz="2000" spc="-10" dirty="0"/>
              <a:t> </a:t>
            </a:r>
            <a:r>
              <a:rPr sz="2000" spc="-5" dirty="0"/>
              <a:t>y paciencia.</a:t>
            </a:r>
          </a:p>
          <a:p>
            <a:pPr marL="4396740" marR="5080" indent="0">
              <a:lnSpc>
                <a:spcPct val="131000"/>
              </a:lnSpc>
              <a:spcBef>
                <a:spcPts val="994"/>
              </a:spcBef>
              <a:buNone/>
            </a:pPr>
            <a:r>
              <a:rPr sz="2000" spc="-5" dirty="0"/>
              <a:t>En lugar de morder más de lo que puede masticar en </a:t>
            </a:r>
            <a:r>
              <a:rPr sz="2000" spc="-440" dirty="0"/>
              <a:t> </a:t>
            </a:r>
            <a:r>
              <a:rPr sz="2000" spc="-5" dirty="0"/>
              <a:t>un pequeño espacio de tiempo, comience por </a:t>
            </a:r>
            <a:r>
              <a:rPr sz="2000" dirty="0"/>
              <a:t> </a:t>
            </a:r>
            <a:r>
              <a:rPr sz="2000" spc="-5" dirty="0"/>
              <a:t>concentrarse</a:t>
            </a:r>
            <a:r>
              <a:rPr sz="2000" spc="-10" dirty="0"/>
              <a:t> </a:t>
            </a:r>
            <a:r>
              <a:rPr sz="2000" spc="-5" dirty="0"/>
              <a:t>en las ganancias rápidas.</a:t>
            </a:r>
          </a:p>
        </p:txBody>
      </p:sp>
      <p:sp>
        <p:nvSpPr>
          <p:cNvPr id="6" name="object 6"/>
          <p:cNvSpPr txBox="1">
            <a:spLocks noGrp="1"/>
          </p:cNvSpPr>
          <p:nvPr>
            <p:ph type="title"/>
          </p:nvPr>
        </p:nvSpPr>
        <p:spPr>
          <a:xfrm>
            <a:off x="186811" y="556737"/>
            <a:ext cx="4407407" cy="871072"/>
          </a:xfrm>
          <a:prstGeom prst="rect">
            <a:avLst/>
          </a:prstGeom>
        </p:spPr>
        <p:txBody>
          <a:bodyPr vert="horz" wrap="square" lIns="0" tIns="12700" rIns="0" bIns="0" rtlCol="0">
            <a:spAutoFit/>
          </a:bodyPr>
          <a:lstStyle/>
          <a:p>
            <a:pPr marL="12700" marR="5080" indent="162560" algn="ctr">
              <a:lnSpc>
                <a:spcPct val="116399"/>
              </a:lnSpc>
              <a:spcBef>
                <a:spcPts val="100"/>
              </a:spcBef>
            </a:pPr>
            <a:r>
              <a:rPr sz="1650" b="1" spc="-5" dirty="0">
                <a:latin typeface="Arial"/>
                <a:cs typeface="Arial"/>
              </a:rPr>
              <a:t>Esos cambios incrementales </a:t>
            </a:r>
            <a:r>
              <a:rPr sz="1650" b="1" dirty="0">
                <a:latin typeface="Arial"/>
                <a:cs typeface="Arial"/>
              </a:rPr>
              <a:t> </a:t>
            </a:r>
            <a:r>
              <a:rPr sz="1650" b="1" spc="-5" dirty="0">
                <a:latin typeface="Arial"/>
                <a:cs typeface="Arial"/>
              </a:rPr>
              <a:t>aparentemente insignificantes </a:t>
            </a:r>
            <a:r>
              <a:rPr sz="1650" b="1" spc="-5" dirty="0" err="1">
                <a:latin typeface="Arial"/>
                <a:cs typeface="Arial"/>
              </a:rPr>
              <a:t>pueden</a:t>
            </a:r>
            <a:r>
              <a:rPr sz="1650" b="1" spc="-5" dirty="0">
                <a:latin typeface="Arial"/>
                <a:cs typeface="Arial"/>
              </a:rPr>
              <a:t> </a:t>
            </a:r>
            <a:r>
              <a:rPr sz="1650" b="1" spc="-5" dirty="0" err="1">
                <a:latin typeface="Arial"/>
                <a:cs typeface="Arial"/>
              </a:rPr>
              <a:t>sumar</a:t>
            </a:r>
            <a:r>
              <a:rPr lang="es-ES" sz="1650" b="1" spc="-5" dirty="0">
                <a:latin typeface="Arial"/>
                <a:cs typeface="Arial"/>
              </a:rPr>
              <a:t> </a:t>
            </a:r>
            <a:r>
              <a:rPr sz="1650" b="1" spc="-5" dirty="0">
                <a:latin typeface="Arial"/>
                <a:cs typeface="Arial"/>
              </a:rPr>
              <a:t>para hacer el mayor cambio.</a:t>
            </a:r>
            <a:endParaRPr sz="1650" dirty="0">
              <a:latin typeface="Arial"/>
              <a:cs typeface="Arial"/>
            </a:endParaRPr>
          </a:p>
        </p:txBody>
      </p:sp>
      <p:pic>
        <p:nvPicPr>
          <p:cNvPr id="8" name="Imagen 7">
            <a:extLst>
              <a:ext uri="{FF2B5EF4-FFF2-40B4-BE49-F238E27FC236}">
                <a16:creationId xmlns:a16="http://schemas.microsoft.com/office/drawing/2014/main" id="{CCEB7AC5-637C-1E1E-F6D9-86B1ACA42C3F}"/>
              </a:ext>
            </a:extLst>
          </p:cNvPr>
          <p:cNvPicPr>
            <a:picLocks noChangeAspect="1"/>
          </p:cNvPicPr>
          <p:nvPr/>
        </p:nvPicPr>
        <p:blipFill>
          <a:blip r:embed="rId3"/>
          <a:stretch>
            <a:fillRect/>
          </a:stretch>
        </p:blipFill>
        <p:spPr>
          <a:xfrm>
            <a:off x="11478350" y="2719345"/>
            <a:ext cx="294597" cy="339207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94887" y="2107002"/>
            <a:ext cx="8999945" cy="3520440"/>
          </a:xfrm>
          <a:prstGeom prst="rect">
            <a:avLst/>
          </a:prstGeom>
        </p:spPr>
      </p:pic>
      <p:sp>
        <p:nvSpPr>
          <p:cNvPr id="3" name="object 3"/>
          <p:cNvSpPr txBox="1"/>
          <p:nvPr/>
        </p:nvSpPr>
        <p:spPr>
          <a:xfrm>
            <a:off x="4384966" y="3658456"/>
            <a:ext cx="2022475" cy="936154"/>
          </a:xfrm>
          <a:prstGeom prst="rect">
            <a:avLst/>
          </a:prstGeom>
        </p:spPr>
        <p:txBody>
          <a:bodyPr vert="horz" wrap="square" lIns="0" tIns="48260" rIns="0" bIns="0" rtlCol="0">
            <a:spAutoFit/>
          </a:bodyPr>
          <a:lstStyle/>
          <a:p>
            <a:pPr marL="548640" marR="5080" indent="-536575" algn="ctr">
              <a:lnSpc>
                <a:spcPts val="2190"/>
              </a:lnSpc>
              <a:spcBef>
                <a:spcPts val="380"/>
              </a:spcBef>
            </a:pPr>
            <a:r>
              <a:rPr sz="1600" spc="15" dirty="0">
                <a:solidFill>
                  <a:srgbClr val="FFFFFF"/>
                </a:solidFill>
                <a:latin typeface="Arial MT"/>
                <a:cs typeface="Arial MT"/>
              </a:rPr>
              <a:t>Gestión</a:t>
            </a:r>
            <a:r>
              <a:rPr sz="1600" spc="-35" dirty="0">
                <a:solidFill>
                  <a:srgbClr val="FFFFFF"/>
                </a:solidFill>
                <a:latin typeface="Arial MT"/>
                <a:cs typeface="Arial MT"/>
              </a:rPr>
              <a:t> </a:t>
            </a:r>
            <a:r>
              <a:rPr sz="1600" spc="15" dirty="0">
                <a:solidFill>
                  <a:srgbClr val="FFFFFF"/>
                </a:solidFill>
                <a:latin typeface="Arial MT"/>
                <a:cs typeface="Arial MT"/>
              </a:rPr>
              <a:t>eficaz</a:t>
            </a:r>
            <a:r>
              <a:rPr sz="1600" spc="-30" dirty="0">
                <a:solidFill>
                  <a:srgbClr val="FFFFFF"/>
                </a:solidFill>
                <a:latin typeface="Arial MT"/>
                <a:cs typeface="Arial MT"/>
              </a:rPr>
              <a:t> </a:t>
            </a:r>
            <a:r>
              <a:rPr sz="1600" spc="15" dirty="0">
                <a:solidFill>
                  <a:srgbClr val="FFFFFF"/>
                </a:solidFill>
                <a:latin typeface="Arial MT"/>
                <a:cs typeface="Arial MT"/>
              </a:rPr>
              <a:t>de </a:t>
            </a:r>
            <a:r>
              <a:rPr sz="1600" spc="-540" dirty="0">
                <a:solidFill>
                  <a:srgbClr val="FFFFFF"/>
                </a:solidFill>
                <a:latin typeface="Arial MT"/>
                <a:cs typeface="Arial MT"/>
              </a:rPr>
              <a:t> </a:t>
            </a:r>
            <a:r>
              <a:rPr sz="1600" spc="15" dirty="0">
                <a:solidFill>
                  <a:srgbClr val="FFFFFF"/>
                </a:solidFill>
                <a:latin typeface="Arial MT"/>
                <a:cs typeface="Arial MT"/>
              </a:rPr>
              <a:t>contratos</a:t>
            </a:r>
            <a:r>
              <a:rPr sz="1600" spc="-50" dirty="0">
                <a:solidFill>
                  <a:srgbClr val="FFFFFF"/>
                </a:solidFill>
                <a:latin typeface="Arial MT"/>
                <a:cs typeface="Arial MT"/>
              </a:rPr>
              <a:t> </a:t>
            </a:r>
            <a:r>
              <a:rPr sz="1600" spc="15" dirty="0">
                <a:solidFill>
                  <a:srgbClr val="FFFFFF"/>
                </a:solidFill>
                <a:latin typeface="Arial MT"/>
                <a:cs typeface="Arial MT"/>
              </a:rPr>
              <a:t>en</a:t>
            </a:r>
            <a:endParaRPr sz="1600" dirty="0">
              <a:latin typeface="Arial MT"/>
              <a:cs typeface="Arial MT"/>
            </a:endParaRPr>
          </a:p>
          <a:p>
            <a:pPr marL="247650" algn="ctr">
              <a:lnSpc>
                <a:spcPct val="100000"/>
              </a:lnSpc>
              <a:spcBef>
                <a:spcPts val="560"/>
              </a:spcBef>
            </a:pPr>
            <a:r>
              <a:rPr sz="1600" spc="15" dirty="0">
                <a:solidFill>
                  <a:srgbClr val="FFFFFF"/>
                </a:solidFill>
                <a:latin typeface="Arial MT"/>
                <a:cs typeface="Arial MT"/>
              </a:rPr>
              <a:t>curso</a:t>
            </a:r>
            <a:endParaRPr sz="1600" dirty="0">
              <a:latin typeface="Arial MT"/>
              <a:cs typeface="Arial MT"/>
            </a:endParaRPr>
          </a:p>
        </p:txBody>
      </p:sp>
      <p:sp>
        <p:nvSpPr>
          <p:cNvPr id="4" name="object 4"/>
          <p:cNvSpPr txBox="1"/>
          <p:nvPr/>
        </p:nvSpPr>
        <p:spPr>
          <a:xfrm>
            <a:off x="1982877" y="2340520"/>
            <a:ext cx="332740" cy="687705"/>
          </a:xfrm>
          <a:prstGeom prst="rect">
            <a:avLst/>
          </a:prstGeom>
        </p:spPr>
        <p:txBody>
          <a:bodyPr vert="horz" wrap="square" lIns="0" tIns="12065" rIns="0" bIns="0" rtlCol="0">
            <a:spAutoFit/>
          </a:bodyPr>
          <a:lstStyle/>
          <a:p>
            <a:pPr marL="12700">
              <a:lnSpc>
                <a:spcPct val="100000"/>
              </a:lnSpc>
              <a:spcBef>
                <a:spcPts val="95"/>
              </a:spcBef>
            </a:pPr>
            <a:r>
              <a:rPr sz="4350" spc="-5" dirty="0">
                <a:latin typeface="Arial MT"/>
                <a:cs typeface="Arial MT"/>
              </a:rPr>
              <a:t>1</a:t>
            </a:r>
            <a:endParaRPr sz="4350">
              <a:latin typeface="Arial MT"/>
              <a:cs typeface="Arial MT"/>
            </a:endParaRPr>
          </a:p>
        </p:txBody>
      </p:sp>
      <p:sp>
        <p:nvSpPr>
          <p:cNvPr id="5" name="object 5"/>
          <p:cNvSpPr txBox="1"/>
          <p:nvPr/>
        </p:nvSpPr>
        <p:spPr>
          <a:xfrm>
            <a:off x="5092039" y="2394484"/>
            <a:ext cx="304165" cy="626745"/>
          </a:xfrm>
          <a:prstGeom prst="rect">
            <a:avLst/>
          </a:prstGeom>
        </p:spPr>
        <p:txBody>
          <a:bodyPr vert="horz" wrap="square" lIns="0" tIns="11430" rIns="0" bIns="0" rtlCol="0">
            <a:spAutoFit/>
          </a:bodyPr>
          <a:lstStyle/>
          <a:p>
            <a:pPr marL="12700">
              <a:lnSpc>
                <a:spcPct val="100000"/>
              </a:lnSpc>
              <a:spcBef>
                <a:spcPts val="90"/>
              </a:spcBef>
            </a:pPr>
            <a:r>
              <a:rPr sz="3950" spc="-5" dirty="0">
                <a:latin typeface="Arial MT"/>
                <a:cs typeface="Arial MT"/>
              </a:rPr>
              <a:t>2</a:t>
            </a:r>
            <a:endParaRPr sz="3950">
              <a:latin typeface="Arial MT"/>
              <a:cs typeface="Arial MT"/>
            </a:endParaRPr>
          </a:p>
        </p:txBody>
      </p:sp>
      <p:sp>
        <p:nvSpPr>
          <p:cNvPr id="6" name="object 6"/>
          <p:cNvSpPr txBox="1"/>
          <p:nvPr/>
        </p:nvSpPr>
        <p:spPr>
          <a:xfrm>
            <a:off x="1336444" y="3526194"/>
            <a:ext cx="2402798" cy="1123256"/>
          </a:xfrm>
          <a:prstGeom prst="rect">
            <a:avLst/>
          </a:prstGeom>
        </p:spPr>
        <p:txBody>
          <a:bodyPr vert="horz" wrap="square" lIns="0" tIns="12065" rIns="0" bIns="0" rtlCol="0">
            <a:spAutoFit/>
          </a:bodyPr>
          <a:lstStyle/>
          <a:p>
            <a:pPr marL="282575" marR="5080" indent="-270510">
              <a:lnSpc>
                <a:spcPct val="160000"/>
              </a:lnSpc>
              <a:spcBef>
                <a:spcPts val="95"/>
              </a:spcBef>
            </a:pPr>
            <a:r>
              <a:rPr sz="1600" spc="10" dirty="0">
                <a:solidFill>
                  <a:srgbClr val="FFFFFF"/>
                </a:solidFill>
                <a:latin typeface="Arial MT"/>
                <a:cs typeface="Arial MT"/>
              </a:rPr>
              <a:t>Planificación</a:t>
            </a:r>
            <a:r>
              <a:rPr sz="1600" spc="-60" dirty="0">
                <a:solidFill>
                  <a:srgbClr val="FFFFFF"/>
                </a:solidFill>
                <a:latin typeface="Arial MT"/>
                <a:cs typeface="Arial MT"/>
              </a:rPr>
              <a:t> </a:t>
            </a:r>
            <a:r>
              <a:rPr sz="1600" spc="10" dirty="0">
                <a:solidFill>
                  <a:srgbClr val="FFFFFF"/>
                </a:solidFill>
                <a:latin typeface="Arial MT"/>
                <a:cs typeface="Arial MT"/>
              </a:rPr>
              <a:t>anticipada </a:t>
            </a:r>
            <a:r>
              <a:rPr sz="1600" spc="-365" dirty="0">
                <a:solidFill>
                  <a:srgbClr val="FFFFFF"/>
                </a:solidFill>
                <a:latin typeface="Arial MT"/>
                <a:cs typeface="Arial MT"/>
              </a:rPr>
              <a:t> </a:t>
            </a:r>
            <a:r>
              <a:rPr sz="1600" spc="10" dirty="0">
                <a:solidFill>
                  <a:srgbClr val="FFFFFF"/>
                </a:solidFill>
                <a:latin typeface="Arial MT"/>
                <a:cs typeface="Arial MT"/>
              </a:rPr>
              <a:t>para</a:t>
            </a:r>
            <a:r>
              <a:rPr sz="1600" spc="-5" dirty="0">
                <a:solidFill>
                  <a:srgbClr val="FFFFFF"/>
                </a:solidFill>
                <a:latin typeface="Arial MT"/>
                <a:cs typeface="Arial MT"/>
              </a:rPr>
              <a:t> </a:t>
            </a:r>
            <a:r>
              <a:rPr sz="1600" spc="10" dirty="0">
                <a:solidFill>
                  <a:srgbClr val="FFFFFF"/>
                </a:solidFill>
                <a:latin typeface="Arial MT"/>
                <a:cs typeface="Arial MT"/>
              </a:rPr>
              <a:t>gestionar</a:t>
            </a:r>
            <a:r>
              <a:rPr sz="1600" spc="-5" dirty="0">
                <a:solidFill>
                  <a:srgbClr val="FFFFFF"/>
                </a:solidFill>
                <a:latin typeface="Arial MT"/>
                <a:cs typeface="Arial MT"/>
              </a:rPr>
              <a:t> </a:t>
            </a:r>
            <a:r>
              <a:rPr sz="1600" spc="10" dirty="0">
                <a:solidFill>
                  <a:srgbClr val="FFFFFF"/>
                </a:solidFill>
                <a:latin typeface="Arial MT"/>
                <a:cs typeface="Arial MT"/>
              </a:rPr>
              <a:t>la</a:t>
            </a:r>
            <a:endParaRPr sz="1600" dirty="0">
              <a:latin typeface="Arial MT"/>
              <a:cs typeface="Arial MT"/>
            </a:endParaRPr>
          </a:p>
          <a:p>
            <a:pPr marL="440055">
              <a:lnSpc>
                <a:spcPct val="100000"/>
              </a:lnSpc>
              <a:spcBef>
                <a:spcPts val="565"/>
              </a:spcBef>
            </a:pPr>
            <a:r>
              <a:rPr sz="1600" spc="15" dirty="0">
                <a:solidFill>
                  <a:srgbClr val="FFFFFF"/>
                </a:solidFill>
                <a:latin typeface="Arial MT"/>
                <a:cs typeface="Arial MT"/>
              </a:rPr>
              <a:t>demanda</a:t>
            </a:r>
            <a:endParaRPr sz="1600" dirty="0">
              <a:latin typeface="Arial MT"/>
              <a:cs typeface="Arial MT"/>
            </a:endParaRPr>
          </a:p>
        </p:txBody>
      </p:sp>
      <p:sp>
        <p:nvSpPr>
          <p:cNvPr id="7" name="object 7"/>
          <p:cNvSpPr txBox="1"/>
          <p:nvPr/>
        </p:nvSpPr>
        <p:spPr>
          <a:xfrm>
            <a:off x="7531725" y="3459748"/>
            <a:ext cx="2290699" cy="1142236"/>
          </a:xfrm>
          <a:prstGeom prst="rect">
            <a:avLst/>
          </a:prstGeom>
        </p:spPr>
        <p:txBody>
          <a:bodyPr vert="horz" wrap="square" lIns="0" tIns="12065" rIns="0" bIns="0" rtlCol="0">
            <a:spAutoFit/>
          </a:bodyPr>
          <a:lstStyle/>
          <a:p>
            <a:pPr marL="12700" marR="109220" indent="319405" algn="ctr">
              <a:lnSpc>
                <a:spcPct val="160000"/>
              </a:lnSpc>
              <a:spcBef>
                <a:spcPts val="95"/>
              </a:spcBef>
            </a:pPr>
            <a:r>
              <a:rPr sz="1600" spc="15" dirty="0">
                <a:solidFill>
                  <a:srgbClr val="FFFFFF"/>
                </a:solidFill>
                <a:latin typeface="Arial MT"/>
                <a:cs typeface="Arial MT"/>
              </a:rPr>
              <a:t>Cómo </a:t>
            </a:r>
            <a:r>
              <a:rPr sz="1600" spc="5" dirty="0">
                <a:solidFill>
                  <a:srgbClr val="FFFFFF"/>
                </a:solidFill>
                <a:latin typeface="Arial MT"/>
                <a:cs typeface="Arial MT"/>
              </a:rPr>
              <a:t>lidiar </a:t>
            </a:r>
            <a:r>
              <a:rPr sz="1600" spc="10" dirty="0">
                <a:solidFill>
                  <a:srgbClr val="FFFFFF"/>
                </a:solidFill>
                <a:latin typeface="Arial MT"/>
                <a:cs typeface="Arial MT"/>
              </a:rPr>
              <a:t>con </a:t>
            </a:r>
            <a:r>
              <a:rPr sz="1600" spc="10" dirty="0" err="1">
                <a:solidFill>
                  <a:srgbClr val="FFFFFF"/>
                </a:solidFill>
                <a:latin typeface="Arial MT"/>
                <a:cs typeface="Arial MT"/>
              </a:rPr>
              <a:t>los</a:t>
            </a:r>
            <a:r>
              <a:rPr sz="1600" spc="10" dirty="0">
                <a:solidFill>
                  <a:srgbClr val="FFFFFF"/>
                </a:solidFill>
                <a:latin typeface="Arial MT"/>
                <a:cs typeface="Arial MT"/>
              </a:rPr>
              <a:t> </a:t>
            </a:r>
            <a:r>
              <a:rPr sz="1600" spc="15" dirty="0">
                <a:solidFill>
                  <a:srgbClr val="FFFFFF"/>
                </a:solidFill>
                <a:latin typeface="Arial MT"/>
                <a:cs typeface="Arial MT"/>
              </a:rPr>
              <a:t> </a:t>
            </a:r>
            <a:r>
              <a:rPr lang="es-ES" sz="1600" spc="15" dirty="0">
                <a:solidFill>
                  <a:srgbClr val="FFFFFF"/>
                </a:solidFill>
                <a:latin typeface="Arial MT"/>
                <a:cs typeface="Arial MT"/>
              </a:rPr>
              <a:t>   </a:t>
            </a:r>
            <a:r>
              <a:rPr sz="1600" spc="10" dirty="0" err="1">
                <a:solidFill>
                  <a:srgbClr val="FFFFFF"/>
                </a:solidFill>
                <a:latin typeface="Arial MT"/>
                <a:cs typeface="Arial MT"/>
              </a:rPr>
              <a:t>riesgos</a:t>
            </a:r>
            <a:r>
              <a:rPr sz="1600" spc="-10" dirty="0">
                <a:solidFill>
                  <a:srgbClr val="FFFFFF"/>
                </a:solidFill>
                <a:latin typeface="Arial MT"/>
                <a:cs typeface="Arial MT"/>
              </a:rPr>
              <a:t> </a:t>
            </a:r>
            <a:r>
              <a:rPr sz="1600" spc="10" dirty="0">
                <a:solidFill>
                  <a:srgbClr val="FFFFFF"/>
                </a:solidFill>
                <a:latin typeface="Arial MT"/>
                <a:cs typeface="Arial MT"/>
              </a:rPr>
              <a:t>e</a:t>
            </a:r>
            <a:r>
              <a:rPr sz="1600" spc="-5" dirty="0">
                <a:solidFill>
                  <a:srgbClr val="FFFFFF"/>
                </a:solidFill>
                <a:latin typeface="Arial MT"/>
                <a:cs typeface="Arial MT"/>
              </a:rPr>
              <a:t> </a:t>
            </a:r>
            <a:r>
              <a:rPr sz="1600" spc="10" dirty="0">
                <a:solidFill>
                  <a:srgbClr val="FFFFFF"/>
                </a:solidFill>
                <a:latin typeface="Arial MT"/>
                <a:cs typeface="Arial MT"/>
              </a:rPr>
              <a:t>impactos</a:t>
            </a:r>
            <a:r>
              <a:rPr sz="1600" spc="-10" dirty="0">
                <a:solidFill>
                  <a:srgbClr val="FFFFFF"/>
                </a:solidFill>
                <a:latin typeface="Arial MT"/>
                <a:cs typeface="Arial MT"/>
              </a:rPr>
              <a:t> </a:t>
            </a:r>
            <a:r>
              <a:rPr sz="1600" spc="10" dirty="0">
                <a:solidFill>
                  <a:srgbClr val="FFFFFF"/>
                </a:solidFill>
                <a:latin typeface="Arial MT"/>
                <a:cs typeface="Arial MT"/>
              </a:rPr>
              <a:t>de</a:t>
            </a:r>
            <a:r>
              <a:rPr sz="1600" spc="-5" dirty="0">
                <a:solidFill>
                  <a:srgbClr val="FFFFFF"/>
                </a:solidFill>
                <a:latin typeface="Arial MT"/>
                <a:cs typeface="Arial MT"/>
              </a:rPr>
              <a:t> </a:t>
            </a:r>
            <a:r>
              <a:rPr sz="1600" spc="10" dirty="0">
                <a:solidFill>
                  <a:srgbClr val="FFFFFF"/>
                </a:solidFill>
                <a:latin typeface="Arial MT"/>
                <a:cs typeface="Arial MT"/>
              </a:rPr>
              <a:t>la</a:t>
            </a:r>
            <a:r>
              <a:rPr lang="es-ES" sz="1600" dirty="0">
                <a:latin typeface="Arial MT"/>
                <a:cs typeface="Arial MT"/>
              </a:rPr>
              <a:t> </a:t>
            </a:r>
            <a:r>
              <a:rPr sz="1600" spc="10" dirty="0" err="1">
                <a:solidFill>
                  <a:srgbClr val="FFFFFF"/>
                </a:solidFill>
                <a:latin typeface="Arial MT"/>
                <a:cs typeface="Arial MT"/>
              </a:rPr>
              <a:t>cadena</a:t>
            </a:r>
            <a:r>
              <a:rPr sz="1600" spc="-20" dirty="0">
                <a:solidFill>
                  <a:srgbClr val="FFFFFF"/>
                </a:solidFill>
                <a:latin typeface="Arial MT"/>
                <a:cs typeface="Arial MT"/>
              </a:rPr>
              <a:t> </a:t>
            </a:r>
            <a:r>
              <a:rPr sz="1600" spc="10" dirty="0">
                <a:solidFill>
                  <a:srgbClr val="FFFFFF"/>
                </a:solidFill>
                <a:latin typeface="Arial MT"/>
                <a:cs typeface="Arial MT"/>
              </a:rPr>
              <a:t>de</a:t>
            </a:r>
            <a:r>
              <a:rPr sz="1600" spc="-15" dirty="0">
                <a:solidFill>
                  <a:srgbClr val="FFFFFF"/>
                </a:solidFill>
                <a:latin typeface="Arial MT"/>
                <a:cs typeface="Arial MT"/>
              </a:rPr>
              <a:t> </a:t>
            </a:r>
            <a:r>
              <a:rPr sz="1600" spc="10" dirty="0">
                <a:solidFill>
                  <a:srgbClr val="FFFFFF"/>
                </a:solidFill>
                <a:latin typeface="Arial MT"/>
                <a:cs typeface="Arial MT"/>
              </a:rPr>
              <a:t>suministro</a:t>
            </a:r>
            <a:endParaRPr sz="1600" dirty="0">
              <a:latin typeface="Arial MT"/>
              <a:cs typeface="Arial MT"/>
            </a:endParaRPr>
          </a:p>
        </p:txBody>
      </p:sp>
      <p:sp>
        <p:nvSpPr>
          <p:cNvPr id="8" name="object 8"/>
          <p:cNvSpPr txBox="1"/>
          <p:nvPr/>
        </p:nvSpPr>
        <p:spPr>
          <a:xfrm>
            <a:off x="436585" y="488770"/>
            <a:ext cx="10236835" cy="971550"/>
          </a:xfrm>
          <a:prstGeom prst="rect">
            <a:avLst/>
          </a:prstGeom>
        </p:spPr>
        <p:txBody>
          <a:bodyPr vert="horz" wrap="square" lIns="0" tIns="12065" rIns="0" bIns="0" rtlCol="0">
            <a:spAutoFit/>
          </a:bodyPr>
          <a:lstStyle/>
          <a:p>
            <a:pPr marL="104139">
              <a:lnSpc>
                <a:spcPct val="100000"/>
              </a:lnSpc>
              <a:spcBef>
                <a:spcPts val="95"/>
              </a:spcBef>
            </a:pPr>
            <a:r>
              <a:rPr sz="1950" spc="-5" dirty="0">
                <a:solidFill>
                  <a:srgbClr val="0B572D"/>
                </a:solidFill>
                <a:latin typeface="Arial MT"/>
                <a:cs typeface="Arial MT"/>
              </a:rPr>
              <a:t>RESUMEN:</a:t>
            </a:r>
            <a:endParaRPr sz="1950">
              <a:latin typeface="Arial MT"/>
              <a:cs typeface="Arial MT"/>
            </a:endParaRPr>
          </a:p>
          <a:p>
            <a:pPr>
              <a:lnSpc>
                <a:spcPct val="100000"/>
              </a:lnSpc>
            </a:pPr>
            <a:endParaRPr sz="2350">
              <a:latin typeface="Arial MT"/>
              <a:cs typeface="Arial MT"/>
            </a:endParaRPr>
          </a:p>
          <a:p>
            <a:pPr marL="12700">
              <a:lnSpc>
                <a:spcPct val="100000"/>
              </a:lnSpc>
            </a:pPr>
            <a:r>
              <a:rPr sz="2000" spc="15" dirty="0">
                <a:solidFill>
                  <a:srgbClr val="0B572D"/>
                </a:solidFill>
                <a:latin typeface="Arial MT"/>
                <a:cs typeface="Arial MT"/>
              </a:rPr>
              <a:t>La compra sostenible no</a:t>
            </a:r>
            <a:r>
              <a:rPr sz="2000" spc="20" dirty="0">
                <a:solidFill>
                  <a:srgbClr val="0B572D"/>
                </a:solidFill>
                <a:latin typeface="Arial MT"/>
                <a:cs typeface="Arial MT"/>
              </a:rPr>
              <a:t> </a:t>
            </a:r>
            <a:r>
              <a:rPr sz="2000" spc="15" dirty="0">
                <a:solidFill>
                  <a:srgbClr val="0B572D"/>
                </a:solidFill>
                <a:latin typeface="Arial MT"/>
                <a:cs typeface="Arial MT"/>
              </a:rPr>
              <a:t>se </a:t>
            </a:r>
            <a:r>
              <a:rPr sz="2000" spc="10" dirty="0">
                <a:solidFill>
                  <a:srgbClr val="0B572D"/>
                </a:solidFill>
                <a:latin typeface="Arial MT"/>
                <a:cs typeface="Arial MT"/>
              </a:rPr>
              <a:t>trata</a:t>
            </a:r>
            <a:r>
              <a:rPr sz="2000" spc="20" dirty="0">
                <a:solidFill>
                  <a:srgbClr val="0B572D"/>
                </a:solidFill>
                <a:latin typeface="Arial MT"/>
                <a:cs typeface="Arial MT"/>
              </a:rPr>
              <a:t> </a:t>
            </a:r>
            <a:r>
              <a:rPr sz="2000" spc="15" dirty="0">
                <a:solidFill>
                  <a:srgbClr val="0B572D"/>
                </a:solidFill>
                <a:latin typeface="Arial MT"/>
                <a:cs typeface="Arial MT"/>
              </a:rPr>
              <a:t>solo de</a:t>
            </a:r>
            <a:r>
              <a:rPr sz="2000" spc="20" dirty="0">
                <a:solidFill>
                  <a:srgbClr val="0B572D"/>
                </a:solidFill>
                <a:latin typeface="Arial MT"/>
                <a:cs typeface="Arial MT"/>
              </a:rPr>
              <a:t> </a:t>
            </a:r>
            <a:r>
              <a:rPr sz="2000" spc="15" dirty="0">
                <a:solidFill>
                  <a:srgbClr val="0B572D"/>
                </a:solidFill>
                <a:latin typeface="Arial MT"/>
                <a:cs typeface="Arial MT"/>
              </a:rPr>
              <a:t>comprar productos 'VERDES'.</a:t>
            </a:r>
            <a:r>
              <a:rPr sz="2000" spc="20" dirty="0">
                <a:solidFill>
                  <a:srgbClr val="0B572D"/>
                </a:solidFill>
                <a:latin typeface="Arial MT"/>
                <a:cs typeface="Arial MT"/>
              </a:rPr>
              <a:t> </a:t>
            </a:r>
            <a:r>
              <a:rPr sz="2000" spc="15" dirty="0">
                <a:solidFill>
                  <a:srgbClr val="0B572D"/>
                </a:solidFill>
                <a:latin typeface="Arial MT"/>
                <a:cs typeface="Arial MT"/>
              </a:rPr>
              <a:t>También</a:t>
            </a:r>
            <a:r>
              <a:rPr sz="2000" spc="20" dirty="0">
                <a:solidFill>
                  <a:srgbClr val="0B572D"/>
                </a:solidFill>
                <a:latin typeface="Arial MT"/>
                <a:cs typeface="Arial MT"/>
              </a:rPr>
              <a:t> </a:t>
            </a:r>
            <a:r>
              <a:rPr sz="2000" spc="10" dirty="0">
                <a:solidFill>
                  <a:srgbClr val="0B572D"/>
                </a:solidFill>
                <a:latin typeface="Arial MT"/>
                <a:cs typeface="Arial MT"/>
              </a:rPr>
              <a:t>incluye:</a:t>
            </a:r>
            <a:endParaRPr sz="2000">
              <a:latin typeface="Arial MT"/>
              <a:cs typeface="Arial MT"/>
            </a:endParaRPr>
          </a:p>
        </p:txBody>
      </p:sp>
      <p:sp>
        <p:nvSpPr>
          <p:cNvPr id="10" name="object 10"/>
          <p:cNvSpPr txBox="1"/>
          <p:nvPr/>
        </p:nvSpPr>
        <p:spPr>
          <a:xfrm>
            <a:off x="8169021" y="2390366"/>
            <a:ext cx="300990" cy="619125"/>
          </a:xfrm>
          <a:prstGeom prst="rect">
            <a:avLst/>
          </a:prstGeom>
        </p:spPr>
        <p:txBody>
          <a:bodyPr vert="horz" wrap="square" lIns="0" tIns="12065" rIns="0" bIns="0" rtlCol="0">
            <a:spAutoFit/>
          </a:bodyPr>
          <a:lstStyle/>
          <a:p>
            <a:pPr marL="12700">
              <a:lnSpc>
                <a:spcPct val="100000"/>
              </a:lnSpc>
              <a:spcBef>
                <a:spcPts val="95"/>
              </a:spcBef>
            </a:pPr>
            <a:r>
              <a:rPr sz="3900" spc="-5" dirty="0">
                <a:solidFill>
                  <a:srgbClr val="46893F"/>
                </a:solidFill>
                <a:latin typeface="Arial MT"/>
                <a:cs typeface="Arial MT"/>
              </a:rPr>
              <a:t>3</a:t>
            </a:r>
            <a:endParaRPr sz="3900">
              <a:latin typeface="Arial MT"/>
              <a:cs typeface="Arial M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34448" y="0"/>
            <a:ext cx="9516711" cy="6858000"/>
          </a:xfrm>
          <a:prstGeom prst="rect">
            <a:avLst/>
          </a:prstGeom>
        </p:spPr>
      </p:pic>
      <p:sp>
        <p:nvSpPr>
          <p:cNvPr id="3" name="object 3"/>
          <p:cNvSpPr txBox="1"/>
          <p:nvPr/>
        </p:nvSpPr>
        <p:spPr>
          <a:xfrm rot="10800000">
            <a:off x="736643" y="3982774"/>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4" name="object 4"/>
          <p:cNvSpPr txBox="1"/>
          <p:nvPr/>
        </p:nvSpPr>
        <p:spPr>
          <a:xfrm>
            <a:off x="5096001" y="1255947"/>
            <a:ext cx="3841521" cy="2851422"/>
          </a:xfrm>
          <a:prstGeom prst="rect">
            <a:avLst/>
          </a:prstGeom>
        </p:spPr>
        <p:txBody>
          <a:bodyPr vert="horz" wrap="square" lIns="0" tIns="12065" rIns="0" bIns="0" rtlCol="0">
            <a:spAutoFit/>
          </a:bodyPr>
          <a:lstStyle/>
          <a:p>
            <a:pPr marL="12700">
              <a:lnSpc>
                <a:spcPct val="100000"/>
              </a:lnSpc>
              <a:spcBef>
                <a:spcPts val="95"/>
              </a:spcBef>
            </a:pPr>
            <a:r>
              <a:rPr sz="2550" spc="-5" dirty="0">
                <a:solidFill>
                  <a:srgbClr val="83BA41"/>
                </a:solidFill>
                <a:latin typeface="Arial MT"/>
                <a:cs typeface="Arial MT"/>
              </a:rPr>
              <a:t>Sección</a:t>
            </a:r>
            <a:r>
              <a:rPr sz="2550" spc="-40" dirty="0">
                <a:solidFill>
                  <a:srgbClr val="83BA41"/>
                </a:solidFill>
                <a:latin typeface="Arial MT"/>
                <a:cs typeface="Arial MT"/>
              </a:rPr>
              <a:t> </a:t>
            </a:r>
            <a:r>
              <a:rPr sz="2550" spc="-5" dirty="0">
                <a:solidFill>
                  <a:srgbClr val="83BA41"/>
                </a:solidFill>
                <a:latin typeface="Arial MT"/>
                <a:cs typeface="Arial MT"/>
              </a:rPr>
              <a:t>4</a:t>
            </a:r>
            <a:endParaRPr sz="2550" dirty="0">
              <a:latin typeface="Arial MT"/>
              <a:cs typeface="Arial MT"/>
            </a:endParaRPr>
          </a:p>
          <a:p>
            <a:pPr>
              <a:lnSpc>
                <a:spcPct val="100000"/>
              </a:lnSpc>
              <a:spcBef>
                <a:spcPts val="20"/>
              </a:spcBef>
            </a:pPr>
            <a:endParaRPr sz="3900" dirty="0">
              <a:latin typeface="Arial MT"/>
              <a:cs typeface="Arial MT"/>
            </a:endParaRPr>
          </a:p>
          <a:p>
            <a:pPr marL="50165">
              <a:lnSpc>
                <a:spcPts val="3520"/>
              </a:lnSpc>
            </a:pPr>
            <a:r>
              <a:rPr lang="es-ES" sz="4050" spc="5" dirty="0">
                <a:solidFill>
                  <a:srgbClr val="287238"/>
                </a:solidFill>
                <a:latin typeface="Arial MT"/>
              </a:rPr>
              <a:t>D</a:t>
            </a:r>
            <a:r>
              <a:rPr sz="4050" spc="5" dirty="0" err="1">
                <a:solidFill>
                  <a:srgbClr val="287238"/>
                </a:solidFill>
                <a:latin typeface="Arial MT"/>
              </a:rPr>
              <a:t>esarrollando</a:t>
            </a:r>
            <a:r>
              <a:rPr sz="4050" spc="5" dirty="0">
                <a:solidFill>
                  <a:srgbClr val="287238"/>
                </a:solidFill>
                <a:latin typeface="Arial MT"/>
              </a:rPr>
              <a:t> un</a:t>
            </a:r>
            <a:r>
              <a:rPr lang="es-ES" sz="4050" spc="5" dirty="0">
                <a:solidFill>
                  <a:srgbClr val="287238"/>
                </a:solidFill>
                <a:latin typeface="Arial MT"/>
              </a:rPr>
              <a:t>a Estrategia de Compras </a:t>
            </a:r>
            <a:endParaRPr sz="4050" spc="5" dirty="0">
              <a:solidFill>
                <a:srgbClr val="287238"/>
              </a:solidFill>
              <a:latin typeface="Arial MT"/>
            </a:endParaRPr>
          </a:p>
          <a:p>
            <a:pPr marL="20320">
              <a:lnSpc>
                <a:spcPts val="3879"/>
              </a:lnSpc>
            </a:pPr>
            <a:r>
              <a:rPr sz="4050" spc="5" dirty="0" err="1">
                <a:solidFill>
                  <a:srgbClr val="287238"/>
                </a:solidFill>
                <a:latin typeface="Arial MT"/>
              </a:rPr>
              <a:t>Sostenible</a:t>
            </a:r>
            <a:endParaRPr sz="4050" spc="5" dirty="0">
              <a:solidFill>
                <a:srgbClr val="287238"/>
              </a:solidFill>
              <a:latin typeface="Arial MT"/>
            </a:endParaRPr>
          </a:p>
        </p:txBody>
      </p:sp>
      <p:pic>
        <p:nvPicPr>
          <p:cNvPr id="6" name="Imagen 5">
            <a:extLst>
              <a:ext uri="{FF2B5EF4-FFF2-40B4-BE49-F238E27FC236}">
                <a16:creationId xmlns:a16="http://schemas.microsoft.com/office/drawing/2014/main" id="{25527477-32A4-CDE6-25EB-4289F1561114}"/>
              </a:ext>
            </a:extLst>
          </p:cNvPr>
          <p:cNvPicPr>
            <a:picLocks noChangeAspect="1"/>
          </p:cNvPicPr>
          <p:nvPr/>
        </p:nvPicPr>
        <p:blipFill>
          <a:blip r:embed="rId3"/>
          <a:stretch>
            <a:fillRect/>
          </a:stretch>
        </p:blipFill>
        <p:spPr>
          <a:xfrm>
            <a:off x="589344" y="2875226"/>
            <a:ext cx="294597" cy="339207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583680"/>
          </a:xfrm>
          <a:prstGeom prst="rect">
            <a:avLst/>
          </a:prstGeom>
        </p:spPr>
      </p:pic>
      <p:sp>
        <p:nvSpPr>
          <p:cNvPr id="3" name="object 3"/>
          <p:cNvSpPr txBox="1"/>
          <p:nvPr/>
        </p:nvSpPr>
        <p:spPr>
          <a:xfrm rot="10800000">
            <a:off x="11972739" y="4054933"/>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4" name="object 4"/>
          <p:cNvSpPr txBox="1"/>
          <p:nvPr/>
        </p:nvSpPr>
        <p:spPr>
          <a:xfrm>
            <a:off x="5380482" y="601769"/>
            <a:ext cx="5744210" cy="2787650"/>
          </a:xfrm>
          <a:prstGeom prst="rect">
            <a:avLst/>
          </a:prstGeom>
        </p:spPr>
        <p:txBody>
          <a:bodyPr vert="horz" wrap="square" lIns="0" tIns="11430" rIns="0" bIns="0" rtlCol="0">
            <a:spAutoFit/>
          </a:bodyPr>
          <a:lstStyle/>
          <a:p>
            <a:pPr marL="236854" marR="5080" indent="-224790">
              <a:lnSpc>
                <a:spcPct val="113700"/>
              </a:lnSpc>
              <a:spcBef>
                <a:spcPts val="90"/>
              </a:spcBef>
            </a:pPr>
            <a:r>
              <a:rPr sz="1900" spc="15" dirty="0">
                <a:latin typeface="Arial MT"/>
                <a:cs typeface="Arial MT"/>
              </a:rPr>
              <a:t>Queremos </a:t>
            </a:r>
            <a:r>
              <a:rPr sz="1900" spc="10" dirty="0">
                <a:latin typeface="Arial MT"/>
                <a:cs typeface="Arial MT"/>
              </a:rPr>
              <a:t>ayudarlo </a:t>
            </a:r>
            <a:r>
              <a:rPr sz="1900" spc="15" dirty="0">
                <a:latin typeface="Arial MT"/>
                <a:cs typeface="Arial MT"/>
              </a:rPr>
              <a:t>a </a:t>
            </a:r>
            <a:r>
              <a:rPr sz="1900" spc="10" dirty="0">
                <a:latin typeface="Arial MT"/>
                <a:cs typeface="Arial MT"/>
              </a:rPr>
              <a:t>descubrir </a:t>
            </a:r>
            <a:r>
              <a:rPr sz="1900" spc="15" dirty="0">
                <a:latin typeface="Arial MT"/>
                <a:cs typeface="Arial MT"/>
              </a:rPr>
              <a:t>cómo </a:t>
            </a:r>
            <a:r>
              <a:rPr sz="1900" spc="10" dirty="0">
                <a:latin typeface="Arial MT"/>
                <a:cs typeface="Arial MT"/>
              </a:rPr>
              <a:t>las </a:t>
            </a:r>
            <a:r>
              <a:rPr sz="1900" spc="15" dirty="0">
                <a:latin typeface="Arial MT"/>
                <a:cs typeface="Arial MT"/>
              </a:rPr>
              <a:t>compras </a:t>
            </a:r>
            <a:r>
              <a:rPr sz="1900" spc="20" dirty="0">
                <a:latin typeface="Arial MT"/>
                <a:cs typeface="Arial MT"/>
              </a:rPr>
              <a:t> </a:t>
            </a:r>
            <a:r>
              <a:rPr sz="1900" spc="10" dirty="0">
                <a:latin typeface="Arial MT"/>
                <a:cs typeface="Arial MT"/>
              </a:rPr>
              <a:t>sostenibles </a:t>
            </a:r>
            <a:r>
              <a:rPr sz="1900" spc="15" dirty="0">
                <a:latin typeface="Arial MT"/>
                <a:cs typeface="Arial MT"/>
              </a:rPr>
              <a:t>y </a:t>
            </a:r>
            <a:r>
              <a:rPr sz="1900" spc="10" dirty="0">
                <a:latin typeface="Arial MT"/>
                <a:cs typeface="Arial MT"/>
              </a:rPr>
              <a:t>los </a:t>
            </a:r>
            <a:r>
              <a:rPr sz="1900" spc="15" dirty="0">
                <a:latin typeface="Arial MT"/>
                <a:cs typeface="Arial MT"/>
              </a:rPr>
              <a:t>productos de </a:t>
            </a:r>
            <a:r>
              <a:rPr sz="1900" spc="10" dirty="0">
                <a:latin typeface="Arial MT"/>
                <a:cs typeface="Arial MT"/>
              </a:rPr>
              <a:t>origen ético </a:t>
            </a:r>
            <a:r>
              <a:rPr sz="1900" spc="15" dirty="0">
                <a:latin typeface="Arial MT"/>
                <a:cs typeface="Arial MT"/>
              </a:rPr>
              <a:t>en su </a:t>
            </a:r>
            <a:r>
              <a:rPr sz="1900" spc="20" dirty="0">
                <a:latin typeface="Arial MT"/>
                <a:cs typeface="Arial MT"/>
              </a:rPr>
              <a:t> </a:t>
            </a:r>
            <a:r>
              <a:rPr sz="1900" spc="15" dirty="0">
                <a:latin typeface="Arial MT"/>
                <a:cs typeface="Arial MT"/>
              </a:rPr>
              <a:t>cadena</a:t>
            </a:r>
            <a:r>
              <a:rPr sz="1900" dirty="0">
                <a:latin typeface="Arial MT"/>
                <a:cs typeface="Arial MT"/>
              </a:rPr>
              <a:t> </a:t>
            </a:r>
            <a:r>
              <a:rPr sz="1900" spc="15" dirty="0">
                <a:latin typeface="Arial MT"/>
                <a:cs typeface="Arial MT"/>
              </a:rPr>
              <a:t>de</a:t>
            </a:r>
            <a:r>
              <a:rPr sz="1900" spc="5" dirty="0">
                <a:latin typeface="Arial MT"/>
                <a:cs typeface="Arial MT"/>
              </a:rPr>
              <a:t> </a:t>
            </a:r>
            <a:r>
              <a:rPr sz="1900" spc="10" dirty="0">
                <a:latin typeface="Arial MT"/>
                <a:cs typeface="Arial MT"/>
              </a:rPr>
              <a:t>suministro</a:t>
            </a:r>
            <a:r>
              <a:rPr sz="1900" dirty="0">
                <a:latin typeface="Arial MT"/>
                <a:cs typeface="Arial MT"/>
              </a:rPr>
              <a:t> </a:t>
            </a:r>
            <a:r>
              <a:rPr sz="1900" spc="15" dirty="0">
                <a:latin typeface="Arial MT"/>
                <a:cs typeface="Arial MT"/>
              </a:rPr>
              <a:t>pueden</a:t>
            </a:r>
            <a:r>
              <a:rPr sz="1900" spc="5" dirty="0">
                <a:latin typeface="Arial MT"/>
                <a:cs typeface="Arial MT"/>
              </a:rPr>
              <a:t> </a:t>
            </a:r>
            <a:r>
              <a:rPr sz="1900" spc="15" dirty="0">
                <a:latin typeface="Arial MT"/>
                <a:cs typeface="Arial MT"/>
              </a:rPr>
              <a:t>ayudar</a:t>
            </a:r>
            <a:r>
              <a:rPr sz="1900" spc="5" dirty="0">
                <a:latin typeface="Arial MT"/>
                <a:cs typeface="Arial MT"/>
              </a:rPr>
              <a:t> </a:t>
            </a:r>
            <a:r>
              <a:rPr sz="1900" spc="15" dirty="0">
                <a:latin typeface="Arial MT"/>
                <a:cs typeface="Arial MT"/>
              </a:rPr>
              <a:t>a</a:t>
            </a:r>
            <a:r>
              <a:rPr sz="1900" dirty="0">
                <a:latin typeface="Arial MT"/>
                <a:cs typeface="Arial MT"/>
              </a:rPr>
              <a:t> </a:t>
            </a:r>
            <a:r>
              <a:rPr sz="1900" spc="15" dirty="0">
                <a:latin typeface="Arial MT"/>
                <a:cs typeface="Arial MT"/>
              </a:rPr>
              <a:t>su</a:t>
            </a:r>
            <a:r>
              <a:rPr sz="1900" spc="5" dirty="0">
                <a:latin typeface="Arial MT"/>
                <a:cs typeface="Arial MT"/>
              </a:rPr>
              <a:t> </a:t>
            </a:r>
            <a:r>
              <a:rPr sz="1900" spc="15" dirty="0">
                <a:latin typeface="Arial MT"/>
                <a:cs typeface="Arial MT"/>
              </a:rPr>
              <a:t>negocio </a:t>
            </a:r>
            <a:r>
              <a:rPr sz="1900" spc="-515" dirty="0">
                <a:latin typeface="Arial MT"/>
                <a:cs typeface="Arial MT"/>
              </a:rPr>
              <a:t> </a:t>
            </a:r>
            <a:r>
              <a:rPr sz="1900" spc="15" dirty="0">
                <a:latin typeface="Arial MT"/>
                <a:cs typeface="Arial MT"/>
              </a:rPr>
              <a:t>en</a:t>
            </a:r>
            <a:r>
              <a:rPr sz="1900" dirty="0">
                <a:latin typeface="Arial MT"/>
                <a:cs typeface="Arial MT"/>
              </a:rPr>
              <a:t> </a:t>
            </a:r>
            <a:r>
              <a:rPr sz="1900" spc="15" dirty="0">
                <a:latin typeface="Arial MT"/>
                <a:cs typeface="Arial MT"/>
              </a:rPr>
              <a:t>su</a:t>
            </a:r>
            <a:r>
              <a:rPr sz="1900" spc="5" dirty="0">
                <a:latin typeface="Arial MT"/>
                <a:cs typeface="Arial MT"/>
              </a:rPr>
              <a:t> </a:t>
            </a:r>
            <a:r>
              <a:rPr sz="1900" b="1" spc="20" dirty="0">
                <a:latin typeface="Arial"/>
                <a:cs typeface="Arial"/>
              </a:rPr>
              <a:t>NET</a:t>
            </a:r>
            <a:r>
              <a:rPr sz="1900" b="1" dirty="0">
                <a:latin typeface="Arial"/>
                <a:cs typeface="Arial"/>
              </a:rPr>
              <a:t> </a:t>
            </a:r>
            <a:r>
              <a:rPr sz="1900" b="1" spc="20" dirty="0">
                <a:latin typeface="Arial"/>
                <a:cs typeface="Arial"/>
              </a:rPr>
              <a:t>ZERO</a:t>
            </a:r>
            <a:r>
              <a:rPr sz="1900" b="1" spc="5" dirty="0">
                <a:latin typeface="Arial"/>
                <a:cs typeface="Arial"/>
              </a:rPr>
              <a:t> </a:t>
            </a:r>
            <a:r>
              <a:rPr sz="1900" b="1" spc="20" dirty="0">
                <a:latin typeface="Arial"/>
                <a:cs typeface="Arial"/>
              </a:rPr>
              <a:t>JOURNEY</a:t>
            </a:r>
            <a:r>
              <a:rPr sz="1900" b="1" spc="5" dirty="0">
                <a:latin typeface="Arial"/>
                <a:cs typeface="Arial"/>
              </a:rPr>
              <a:t> .</a:t>
            </a:r>
            <a:endParaRPr sz="1900" dirty="0">
              <a:latin typeface="Arial"/>
              <a:cs typeface="Arial"/>
            </a:endParaRPr>
          </a:p>
          <a:p>
            <a:pPr marL="236854" marR="219075" indent="-222885">
              <a:lnSpc>
                <a:spcPct val="113700"/>
              </a:lnSpc>
              <a:spcBef>
                <a:spcPts val="1015"/>
              </a:spcBef>
            </a:pPr>
            <a:r>
              <a:rPr sz="1900" spc="15" dirty="0">
                <a:latin typeface="Arial MT"/>
                <a:cs typeface="Arial MT"/>
              </a:rPr>
              <a:t>Las compras </a:t>
            </a:r>
            <a:r>
              <a:rPr sz="1900" spc="10" dirty="0">
                <a:latin typeface="Arial MT"/>
                <a:cs typeface="Arial MT"/>
              </a:rPr>
              <a:t>sostenibles le </a:t>
            </a:r>
            <a:r>
              <a:rPr sz="1900" spc="15" dirty="0">
                <a:latin typeface="Arial MT"/>
                <a:cs typeface="Arial MT"/>
              </a:rPr>
              <a:t>permiten desbloquear </a:t>
            </a:r>
            <a:r>
              <a:rPr sz="1900" spc="20" dirty="0">
                <a:latin typeface="Arial MT"/>
                <a:cs typeface="Arial MT"/>
              </a:rPr>
              <a:t> </a:t>
            </a:r>
            <a:r>
              <a:rPr sz="1900" spc="10" dirty="0">
                <a:latin typeface="Arial MT"/>
                <a:cs typeface="Arial MT"/>
              </a:rPr>
              <a:t>los beneficios financieros, operativos </a:t>
            </a:r>
            <a:r>
              <a:rPr sz="1900" spc="15" dirty="0">
                <a:latin typeface="Arial MT"/>
                <a:cs typeface="Arial MT"/>
              </a:rPr>
              <a:t>y de </a:t>
            </a:r>
            <a:r>
              <a:rPr sz="1900" spc="20" dirty="0">
                <a:latin typeface="Arial MT"/>
                <a:cs typeface="Arial MT"/>
              </a:rPr>
              <a:t> </a:t>
            </a:r>
            <a:r>
              <a:rPr sz="1900" spc="10" dirty="0">
                <a:latin typeface="Arial MT"/>
                <a:cs typeface="Arial MT"/>
              </a:rPr>
              <a:t>reputación </a:t>
            </a:r>
            <a:r>
              <a:rPr sz="1900" spc="15" dirty="0">
                <a:latin typeface="Arial MT"/>
                <a:cs typeface="Arial MT"/>
              </a:rPr>
              <a:t>de </a:t>
            </a:r>
            <a:r>
              <a:rPr sz="1900" spc="10" dirty="0">
                <a:latin typeface="Arial MT"/>
                <a:cs typeface="Arial MT"/>
              </a:rPr>
              <a:t>desarrollar </a:t>
            </a:r>
            <a:r>
              <a:rPr sz="1900" spc="15" dirty="0">
                <a:latin typeface="Arial MT"/>
                <a:cs typeface="Arial MT"/>
              </a:rPr>
              <a:t>y </a:t>
            </a:r>
            <a:r>
              <a:rPr sz="1900" spc="10" dirty="0">
                <a:latin typeface="Arial MT"/>
                <a:cs typeface="Arial MT"/>
              </a:rPr>
              <a:t>trabajar </a:t>
            </a:r>
            <a:r>
              <a:rPr sz="1900" spc="15" dirty="0">
                <a:latin typeface="Arial MT"/>
                <a:cs typeface="Arial MT"/>
              </a:rPr>
              <a:t>con cadenas </a:t>
            </a:r>
            <a:r>
              <a:rPr sz="1900" spc="-515" dirty="0">
                <a:latin typeface="Arial MT"/>
                <a:cs typeface="Arial MT"/>
              </a:rPr>
              <a:t> </a:t>
            </a:r>
            <a:r>
              <a:rPr sz="1900" spc="15" dirty="0">
                <a:latin typeface="Arial MT"/>
                <a:cs typeface="Arial MT"/>
              </a:rPr>
              <a:t>de</a:t>
            </a:r>
            <a:r>
              <a:rPr sz="1900" dirty="0">
                <a:latin typeface="Arial MT"/>
                <a:cs typeface="Arial MT"/>
              </a:rPr>
              <a:t> </a:t>
            </a:r>
            <a:r>
              <a:rPr sz="1900" spc="10" dirty="0">
                <a:latin typeface="Arial MT"/>
                <a:cs typeface="Arial MT"/>
              </a:rPr>
              <a:t>suministro</a:t>
            </a:r>
            <a:r>
              <a:rPr sz="1900" spc="5" dirty="0">
                <a:latin typeface="Arial MT"/>
                <a:cs typeface="Arial MT"/>
              </a:rPr>
              <a:t> </a:t>
            </a:r>
            <a:r>
              <a:rPr sz="1900" spc="10" dirty="0">
                <a:latin typeface="Arial MT"/>
                <a:cs typeface="Arial MT"/>
              </a:rPr>
              <a:t>sostenibles.</a:t>
            </a:r>
            <a:endParaRPr sz="1900" dirty="0">
              <a:latin typeface="Arial MT"/>
              <a:cs typeface="Arial MT"/>
            </a:endParaRPr>
          </a:p>
        </p:txBody>
      </p:sp>
      <p:sp>
        <p:nvSpPr>
          <p:cNvPr id="5" name="object 5"/>
          <p:cNvSpPr txBox="1"/>
          <p:nvPr/>
        </p:nvSpPr>
        <p:spPr>
          <a:xfrm>
            <a:off x="481228" y="1656631"/>
            <a:ext cx="2488565" cy="2425408"/>
          </a:xfrm>
          <a:prstGeom prst="rect">
            <a:avLst/>
          </a:prstGeom>
        </p:spPr>
        <p:txBody>
          <a:bodyPr vert="horz" wrap="square" lIns="0" tIns="12065" rIns="0" bIns="0" rtlCol="0">
            <a:spAutoFit/>
          </a:bodyPr>
          <a:lstStyle/>
          <a:p>
            <a:pPr marL="12700" marR="5080" indent="21590">
              <a:lnSpc>
                <a:spcPct val="106200"/>
              </a:lnSpc>
              <a:spcBef>
                <a:spcPts val="95"/>
              </a:spcBef>
            </a:pPr>
            <a:r>
              <a:rPr lang="es-ES" sz="3050" b="1" spc="5" dirty="0">
                <a:solidFill>
                  <a:srgbClr val="83BA41"/>
                </a:solidFill>
                <a:latin typeface="Arial"/>
                <a:cs typeface="Arial"/>
              </a:rPr>
              <a:t>C</a:t>
            </a:r>
            <a:r>
              <a:rPr sz="3050" b="1" spc="5" dirty="0" err="1">
                <a:solidFill>
                  <a:srgbClr val="83BA41"/>
                </a:solidFill>
                <a:latin typeface="Arial"/>
                <a:cs typeface="Arial"/>
              </a:rPr>
              <a:t>omenzando</a:t>
            </a:r>
            <a:r>
              <a:rPr sz="3050" b="1" spc="5" dirty="0">
                <a:solidFill>
                  <a:srgbClr val="83BA41"/>
                </a:solidFill>
                <a:latin typeface="Arial"/>
                <a:cs typeface="Arial"/>
              </a:rPr>
              <a:t>  su</a:t>
            </a:r>
            <a:r>
              <a:rPr sz="3050" b="1" spc="-15" dirty="0">
                <a:solidFill>
                  <a:srgbClr val="83BA41"/>
                </a:solidFill>
                <a:latin typeface="Arial"/>
                <a:cs typeface="Arial"/>
              </a:rPr>
              <a:t> </a:t>
            </a:r>
            <a:r>
              <a:rPr sz="3050" b="1" spc="5" dirty="0" err="1">
                <a:solidFill>
                  <a:srgbClr val="83BA41"/>
                </a:solidFill>
                <a:latin typeface="Arial"/>
                <a:cs typeface="Arial"/>
              </a:rPr>
              <a:t>viaje</a:t>
            </a:r>
            <a:r>
              <a:rPr sz="3050" b="1" spc="-10" dirty="0">
                <a:solidFill>
                  <a:srgbClr val="83BA41"/>
                </a:solidFill>
                <a:latin typeface="Arial"/>
                <a:cs typeface="Arial"/>
              </a:rPr>
              <a:t> </a:t>
            </a:r>
            <a:r>
              <a:rPr sz="3050" b="1" spc="5" dirty="0">
                <a:solidFill>
                  <a:srgbClr val="83BA41"/>
                </a:solidFill>
                <a:latin typeface="Arial"/>
                <a:cs typeface="Arial"/>
              </a:rPr>
              <a:t>a</a:t>
            </a:r>
            <a:r>
              <a:rPr lang="es-ES" sz="3050" b="1" spc="5" dirty="0">
                <a:solidFill>
                  <a:srgbClr val="83BA41"/>
                </a:solidFill>
                <a:latin typeface="Arial"/>
                <a:cs typeface="Arial"/>
              </a:rPr>
              <a:t> una Adquisición</a:t>
            </a:r>
            <a:endParaRPr sz="3050" dirty="0">
              <a:latin typeface="Arial"/>
              <a:cs typeface="Arial"/>
            </a:endParaRPr>
          </a:p>
          <a:p>
            <a:pPr marL="34290">
              <a:lnSpc>
                <a:spcPts val="3335"/>
              </a:lnSpc>
            </a:pPr>
            <a:r>
              <a:rPr sz="3050" b="1" spc="5" dirty="0" err="1">
                <a:solidFill>
                  <a:srgbClr val="83BA41"/>
                </a:solidFill>
                <a:latin typeface="Arial"/>
                <a:cs typeface="Arial"/>
              </a:rPr>
              <a:t>Sostenible</a:t>
            </a:r>
            <a:endParaRPr sz="3050" b="1" spc="5" dirty="0">
              <a:solidFill>
                <a:srgbClr val="83BA41"/>
              </a:solidFill>
              <a:latin typeface="Arial"/>
              <a:cs typeface="Arial"/>
            </a:endParaRPr>
          </a:p>
        </p:txBody>
      </p:sp>
      <p:pic>
        <p:nvPicPr>
          <p:cNvPr id="7" name="Imagen 6">
            <a:extLst>
              <a:ext uri="{FF2B5EF4-FFF2-40B4-BE49-F238E27FC236}">
                <a16:creationId xmlns:a16="http://schemas.microsoft.com/office/drawing/2014/main" id="{3311FA5A-A908-BD4A-112B-19FF93F5B355}"/>
              </a:ext>
            </a:extLst>
          </p:cNvPr>
          <p:cNvPicPr>
            <a:picLocks noChangeAspect="1"/>
          </p:cNvPicPr>
          <p:nvPr/>
        </p:nvPicPr>
        <p:blipFill>
          <a:blip r:embed="rId3"/>
          <a:stretch>
            <a:fillRect/>
          </a:stretch>
        </p:blipFill>
        <p:spPr>
          <a:xfrm>
            <a:off x="11825440" y="2798004"/>
            <a:ext cx="294597" cy="339207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7254" y="288036"/>
            <a:ext cx="11560906" cy="2130552"/>
          </a:xfrm>
          <a:prstGeom prst="rect">
            <a:avLst/>
          </a:prstGeom>
        </p:spPr>
      </p:pic>
      <p:sp>
        <p:nvSpPr>
          <p:cNvPr id="3" name="object 3"/>
          <p:cNvSpPr txBox="1"/>
          <p:nvPr/>
        </p:nvSpPr>
        <p:spPr>
          <a:xfrm>
            <a:off x="661111" y="2664258"/>
            <a:ext cx="9566275" cy="3201774"/>
          </a:xfrm>
          <a:prstGeom prst="rect">
            <a:avLst/>
          </a:prstGeom>
        </p:spPr>
        <p:txBody>
          <a:bodyPr vert="horz" wrap="square" lIns="0" tIns="12065" rIns="0" bIns="0" rtlCol="0">
            <a:spAutoFit/>
          </a:bodyPr>
          <a:lstStyle/>
          <a:p>
            <a:pPr marL="240029" indent="-237490">
              <a:lnSpc>
                <a:spcPct val="116799"/>
              </a:lnSpc>
              <a:spcBef>
                <a:spcPts val="95"/>
              </a:spcBef>
            </a:pPr>
            <a:r>
              <a:rPr sz="1850" spc="5" dirty="0">
                <a:latin typeface="Arial MT"/>
                <a:cs typeface="Arial MT"/>
              </a:rPr>
              <a:t>Un producto sostenible evita el agotamiento de los recursos naturales para mantener una </a:t>
            </a:r>
            <a:r>
              <a:rPr sz="1850" spc="10" dirty="0">
                <a:latin typeface="Arial MT"/>
                <a:cs typeface="Arial MT"/>
              </a:rPr>
              <a:t> </a:t>
            </a:r>
            <a:r>
              <a:rPr sz="1850" spc="5" dirty="0">
                <a:latin typeface="Arial MT"/>
                <a:cs typeface="Arial MT"/>
              </a:rPr>
              <a:t>Balance</a:t>
            </a:r>
            <a:r>
              <a:rPr sz="1850" dirty="0">
                <a:latin typeface="Arial MT"/>
                <a:cs typeface="Arial MT"/>
              </a:rPr>
              <a:t> </a:t>
            </a:r>
            <a:r>
              <a:rPr sz="1850" spc="5" dirty="0">
                <a:latin typeface="Arial MT"/>
                <a:cs typeface="Arial MT"/>
              </a:rPr>
              <a:t>ecológico.</a:t>
            </a:r>
            <a:r>
              <a:rPr sz="1850" dirty="0">
                <a:latin typeface="Arial MT"/>
                <a:cs typeface="Arial MT"/>
              </a:rPr>
              <a:t> </a:t>
            </a:r>
            <a:r>
              <a:rPr sz="1850" spc="5" dirty="0">
                <a:latin typeface="Arial MT"/>
                <a:cs typeface="Arial MT"/>
              </a:rPr>
              <a:t>Al</a:t>
            </a:r>
            <a:r>
              <a:rPr sz="1850" dirty="0">
                <a:latin typeface="Arial MT"/>
                <a:cs typeface="Arial MT"/>
              </a:rPr>
              <a:t> </a:t>
            </a:r>
            <a:r>
              <a:rPr sz="1850" spc="5" dirty="0">
                <a:latin typeface="Arial MT"/>
                <a:cs typeface="Arial MT"/>
              </a:rPr>
              <a:t>comprar</a:t>
            </a:r>
            <a:r>
              <a:rPr sz="1850" dirty="0">
                <a:latin typeface="Arial MT"/>
                <a:cs typeface="Arial MT"/>
              </a:rPr>
              <a:t> </a:t>
            </a:r>
            <a:r>
              <a:rPr sz="1850" spc="5" dirty="0">
                <a:latin typeface="Arial MT"/>
                <a:cs typeface="Arial MT"/>
              </a:rPr>
              <a:t>para</a:t>
            </a:r>
            <a:r>
              <a:rPr sz="1850" dirty="0">
                <a:latin typeface="Arial MT"/>
                <a:cs typeface="Arial MT"/>
              </a:rPr>
              <a:t> </a:t>
            </a:r>
            <a:r>
              <a:rPr sz="1850" spc="5" dirty="0">
                <a:latin typeface="Arial MT"/>
                <a:cs typeface="Arial MT"/>
              </a:rPr>
              <a:t>la</a:t>
            </a:r>
            <a:r>
              <a:rPr sz="1850" dirty="0">
                <a:latin typeface="Arial MT"/>
                <a:cs typeface="Arial MT"/>
              </a:rPr>
              <a:t> </a:t>
            </a:r>
            <a:r>
              <a:rPr sz="1850" spc="5" dirty="0">
                <a:latin typeface="Arial MT"/>
                <a:cs typeface="Arial MT"/>
              </a:rPr>
              <a:t>sostenibilidad,</a:t>
            </a:r>
            <a:r>
              <a:rPr sz="1850" dirty="0">
                <a:latin typeface="Arial MT"/>
                <a:cs typeface="Arial MT"/>
              </a:rPr>
              <a:t> </a:t>
            </a:r>
            <a:r>
              <a:rPr sz="1850" spc="5" dirty="0">
                <a:latin typeface="Arial MT"/>
                <a:cs typeface="Arial MT"/>
              </a:rPr>
              <a:t>debe</a:t>
            </a:r>
            <a:r>
              <a:rPr sz="1850" dirty="0">
                <a:latin typeface="Arial MT"/>
                <a:cs typeface="Arial MT"/>
              </a:rPr>
              <a:t> </a:t>
            </a:r>
            <a:r>
              <a:rPr sz="1850" spc="5" dirty="0">
                <a:latin typeface="Arial MT"/>
                <a:cs typeface="Arial MT"/>
              </a:rPr>
              <a:t>tener</a:t>
            </a:r>
            <a:r>
              <a:rPr sz="1850" dirty="0">
                <a:latin typeface="Arial MT"/>
                <a:cs typeface="Arial MT"/>
              </a:rPr>
              <a:t> </a:t>
            </a:r>
            <a:r>
              <a:rPr sz="1850" spc="5" dirty="0">
                <a:latin typeface="Arial MT"/>
                <a:cs typeface="Arial MT"/>
              </a:rPr>
              <a:t>en</a:t>
            </a:r>
            <a:r>
              <a:rPr sz="1850" dirty="0">
                <a:latin typeface="Arial MT"/>
                <a:cs typeface="Arial MT"/>
              </a:rPr>
              <a:t> </a:t>
            </a:r>
            <a:r>
              <a:rPr sz="1850" spc="5" dirty="0">
                <a:latin typeface="Arial MT"/>
                <a:cs typeface="Arial MT"/>
              </a:rPr>
              <a:t>cuenta</a:t>
            </a:r>
            <a:r>
              <a:rPr sz="1850" dirty="0">
                <a:latin typeface="Arial MT"/>
                <a:cs typeface="Arial MT"/>
              </a:rPr>
              <a:t> </a:t>
            </a:r>
            <a:r>
              <a:rPr sz="1850" spc="5" dirty="0">
                <a:latin typeface="Arial MT"/>
                <a:cs typeface="Arial MT"/>
              </a:rPr>
              <a:t>que</a:t>
            </a:r>
            <a:r>
              <a:rPr sz="1850" dirty="0">
                <a:latin typeface="Arial MT"/>
                <a:cs typeface="Arial MT"/>
              </a:rPr>
              <a:t> </a:t>
            </a:r>
            <a:r>
              <a:rPr sz="1850" spc="5" dirty="0">
                <a:latin typeface="Arial MT"/>
                <a:cs typeface="Arial MT"/>
              </a:rPr>
              <a:t>todos</a:t>
            </a:r>
            <a:r>
              <a:rPr sz="1850" dirty="0">
                <a:latin typeface="Arial MT"/>
                <a:cs typeface="Arial MT"/>
              </a:rPr>
              <a:t> </a:t>
            </a:r>
            <a:r>
              <a:rPr sz="1850" spc="5" dirty="0">
                <a:latin typeface="Arial MT"/>
                <a:cs typeface="Arial MT"/>
              </a:rPr>
              <a:t>los </a:t>
            </a:r>
            <a:r>
              <a:rPr sz="1850" spc="-500" dirty="0">
                <a:latin typeface="Arial MT"/>
                <a:cs typeface="Arial MT"/>
              </a:rPr>
              <a:t> </a:t>
            </a:r>
            <a:r>
              <a:rPr sz="1850" spc="5" dirty="0">
                <a:latin typeface="Arial MT"/>
                <a:cs typeface="Arial MT"/>
              </a:rPr>
              <a:t>productos,</a:t>
            </a:r>
            <a:r>
              <a:rPr sz="1850" spc="-5" dirty="0">
                <a:latin typeface="Arial MT"/>
                <a:cs typeface="Arial MT"/>
              </a:rPr>
              <a:t> </a:t>
            </a:r>
            <a:r>
              <a:rPr sz="1850" spc="5" dirty="0">
                <a:latin typeface="Arial MT"/>
                <a:cs typeface="Arial MT"/>
              </a:rPr>
              <a:t>suministros</a:t>
            </a:r>
            <a:r>
              <a:rPr sz="1850" dirty="0">
                <a:latin typeface="Arial MT"/>
                <a:cs typeface="Arial MT"/>
              </a:rPr>
              <a:t> </a:t>
            </a:r>
            <a:r>
              <a:rPr sz="1850" spc="5" dirty="0">
                <a:latin typeface="Arial MT"/>
                <a:cs typeface="Arial MT"/>
              </a:rPr>
              <a:t>y</a:t>
            </a:r>
            <a:r>
              <a:rPr sz="1850" dirty="0">
                <a:latin typeface="Arial MT"/>
                <a:cs typeface="Arial MT"/>
              </a:rPr>
              <a:t> </a:t>
            </a:r>
            <a:r>
              <a:rPr sz="1850" spc="5" dirty="0">
                <a:latin typeface="Arial MT"/>
                <a:cs typeface="Arial MT"/>
              </a:rPr>
              <a:t>contratos</a:t>
            </a:r>
            <a:r>
              <a:rPr sz="1850" dirty="0">
                <a:latin typeface="Arial MT"/>
                <a:cs typeface="Arial MT"/>
              </a:rPr>
              <a:t> </a:t>
            </a:r>
            <a:r>
              <a:rPr sz="1850" spc="5" dirty="0">
                <a:latin typeface="Arial MT"/>
                <a:cs typeface="Arial MT"/>
              </a:rPr>
              <a:t>pueden</a:t>
            </a:r>
            <a:r>
              <a:rPr sz="1850" dirty="0">
                <a:latin typeface="Arial MT"/>
                <a:cs typeface="Arial MT"/>
              </a:rPr>
              <a:t> </a:t>
            </a:r>
            <a:r>
              <a:rPr sz="1850" spc="5" dirty="0">
                <a:latin typeface="Arial MT"/>
                <a:cs typeface="Arial MT"/>
              </a:rPr>
              <a:t>plantear</a:t>
            </a:r>
            <a:r>
              <a:rPr sz="1850" dirty="0">
                <a:latin typeface="Arial MT"/>
                <a:cs typeface="Arial MT"/>
              </a:rPr>
              <a:t> </a:t>
            </a:r>
            <a:r>
              <a:rPr sz="1850" spc="5" dirty="0">
                <a:latin typeface="Arial MT"/>
                <a:cs typeface="Arial MT"/>
              </a:rPr>
              <a:t>problemas</a:t>
            </a:r>
            <a:r>
              <a:rPr sz="1850" dirty="0">
                <a:latin typeface="Arial MT"/>
                <a:cs typeface="Arial MT"/>
              </a:rPr>
              <a:t> </a:t>
            </a:r>
            <a:r>
              <a:rPr sz="1850" spc="5" dirty="0">
                <a:latin typeface="Arial MT"/>
                <a:cs typeface="Arial MT"/>
              </a:rPr>
              <a:t>de</a:t>
            </a:r>
            <a:r>
              <a:rPr sz="1850" dirty="0">
                <a:latin typeface="Arial MT"/>
                <a:cs typeface="Arial MT"/>
              </a:rPr>
              <a:t> </a:t>
            </a:r>
            <a:r>
              <a:rPr sz="1850" spc="5" dirty="0">
                <a:latin typeface="Arial MT"/>
                <a:cs typeface="Arial MT"/>
              </a:rPr>
              <a:t>sostenibilidad.</a:t>
            </a:r>
            <a:endParaRPr sz="1850" dirty="0">
              <a:latin typeface="Arial MT"/>
              <a:cs typeface="Arial MT"/>
            </a:endParaRPr>
          </a:p>
          <a:p>
            <a:pPr marL="2299970" marR="1464945" indent="-2300605">
              <a:lnSpc>
                <a:spcPct val="139200"/>
              </a:lnSpc>
              <a:spcBef>
                <a:spcPts val="509"/>
              </a:spcBef>
            </a:pPr>
            <a:r>
              <a:rPr sz="1850" spc="5" dirty="0">
                <a:latin typeface="Arial MT"/>
                <a:cs typeface="Arial MT"/>
              </a:rPr>
              <a:t>Se</a:t>
            </a:r>
            <a:r>
              <a:rPr sz="1850" spc="-5" dirty="0">
                <a:latin typeface="Arial MT"/>
                <a:cs typeface="Arial MT"/>
              </a:rPr>
              <a:t> </a:t>
            </a:r>
            <a:r>
              <a:rPr sz="1850" spc="5" dirty="0">
                <a:latin typeface="Arial MT"/>
                <a:cs typeface="Arial MT"/>
              </a:rPr>
              <a:t>deben</a:t>
            </a:r>
            <a:r>
              <a:rPr sz="1850" dirty="0">
                <a:latin typeface="Arial MT"/>
                <a:cs typeface="Arial MT"/>
              </a:rPr>
              <a:t> </a:t>
            </a:r>
            <a:r>
              <a:rPr sz="1850" spc="5" dirty="0">
                <a:latin typeface="Arial MT"/>
                <a:cs typeface="Arial MT"/>
              </a:rPr>
              <a:t>considerar</a:t>
            </a:r>
            <a:r>
              <a:rPr sz="1850" dirty="0">
                <a:latin typeface="Arial MT"/>
                <a:cs typeface="Arial MT"/>
              </a:rPr>
              <a:t> </a:t>
            </a:r>
            <a:r>
              <a:rPr sz="1850" spc="5" dirty="0">
                <a:latin typeface="Arial MT"/>
                <a:cs typeface="Arial MT"/>
              </a:rPr>
              <a:t>los</a:t>
            </a:r>
            <a:r>
              <a:rPr sz="1850" dirty="0">
                <a:latin typeface="Arial MT"/>
                <a:cs typeface="Arial MT"/>
              </a:rPr>
              <a:t> </a:t>
            </a:r>
            <a:r>
              <a:rPr sz="1850" spc="5" dirty="0">
                <a:latin typeface="Arial MT"/>
                <a:cs typeface="Arial MT"/>
              </a:rPr>
              <a:t>impactos</a:t>
            </a:r>
            <a:r>
              <a:rPr sz="1850" spc="-5" dirty="0">
                <a:latin typeface="Arial MT"/>
                <a:cs typeface="Arial MT"/>
              </a:rPr>
              <a:t> </a:t>
            </a:r>
            <a:r>
              <a:rPr sz="1850" spc="5" dirty="0">
                <a:latin typeface="Arial MT"/>
                <a:cs typeface="Arial MT"/>
              </a:rPr>
              <a:t>de</a:t>
            </a:r>
            <a:r>
              <a:rPr sz="1850" dirty="0">
                <a:latin typeface="Arial MT"/>
                <a:cs typeface="Arial MT"/>
              </a:rPr>
              <a:t> </a:t>
            </a:r>
            <a:r>
              <a:rPr sz="1850" spc="5" dirty="0">
                <a:latin typeface="Arial MT"/>
                <a:cs typeface="Arial MT"/>
              </a:rPr>
              <a:t>sostenibilidad</a:t>
            </a:r>
            <a:r>
              <a:rPr sz="1850" dirty="0">
                <a:latin typeface="Arial MT"/>
                <a:cs typeface="Arial MT"/>
              </a:rPr>
              <a:t> </a:t>
            </a:r>
            <a:r>
              <a:rPr sz="1850" spc="5" dirty="0">
                <a:latin typeface="Arial MT"/>
                <a:cs typeface="Arial MT"/>
              </a:rPr>
              <a:t>de</a:t>
            </a:r>
            <a:r>
              <a:rPr sz="1850" dirty="0">
                <a:latin typeface="Arial MT"/>
                <a:cs typeface="Arial MT"/>
              </a:rPr>
              <a:t> </a:t>
            </a:r>
            <a:r>
              <a:rPr sz="1850" spc="5" dirty="0">
                <a:latin typeface="Arial MT"/>
                <a:cs typeface="Arial MT"/>
              </a:rPr>
              <a:t>las</a:t>
            </a:r>
            <a:r>
              <a:rPr sz="1850" dirty="0">
                <a:latin typeface="Arial MT"/>
                <a:cs typeface="Arial MT"/>
              </a:rPr>
              <a:t> </a:t>
            </a:r>
            <a:r>
              <a:rPr sz="1850" spc="5" dirty="0">
                <a:latin typeface="Arial MT"/>
                <a:cs typeface="Arial MT"/>
              </a:rPr>
              <a:t>siguientes</a:t>
            </a:r>
            <a:r>
              <a:rPr sz="1850" spc="-5" dirty="0">
                <a:latin typeface="Arial MT"/>
                <a:cs typeface="Arial MT"/>
              </a:rPr>
              <a:t> </a:t>
            </a:r>
            <a:r>
              <a:rPr sz="1850" spc="5" dirty="0">
                <a:latin typeface="Arial MT"/>
                <a:cs typeface="Arial MT"/>
              </a:rPr>
              <a:t>áreas:</a:t>
            </a:r>
            <a:r>
              <a:rPr sz="1850" dirty="0">
                <a:latin typeface="Arial MT"/>
                <a:cs typeface="Arial MT"/>
              </a:rPr>
              <a:t> </a:t>
            </a:r>
            <a:r>
              <a:rPr sz="1850" dirty="0">
                <a:solidFill>
                  <a:srgbClr val="0B572D"/>
                </a:solidFill>
                <a:latin typeface="Arial MT"/>
                <a:cs typeface="Arial MT"/>
              </a:rPr>
              <a:t> </a:t>
            </a:r>
            <a:r>
              <a:rPr lang="es-ES" sz="1850" dirty="0">
                <a:solidFill>
                  <a:srgbClr val="0B572D"/>
                </a:solidFill>
                <a:latin typeface="Arial MT"/>
                <a:cs typeface="Arial MT"/>
              </a:rPr>
              <a:t>• </a:t>
            </a:r>
            <a:r>
              <a:rPr sz="1850" b="1" spc="5" dirty="0" err="1">
                <a:solidFill>
                  <a:srgbClr val="0B572D"/>
                </a:solidFill>
                <a:latin typeface="Arial"/>
                <a:cs typeface="Arial"/>
              </a:rPr>
              <a:t>compra</a:t>
            </a:r>
            <a:r>
              <a:rPr sz="1850" b="1" spc="5" dirty="0">
                <a:solidFill>
                  <a:srgbClr val="0B572D"/>
                </a:solidFill>
                <a:latin typeface="Arial"/>
                <a:cs typeface="Arial"/>
              </a:rPr>
              <a:t> de productos, </a:t>
            </a:r>
            <a:endParaRPr lang="es-ES" sz="1850" b="1" spc="5" dirty="0">
              <a:solidFill>
                <a:srgbClr val="0B572D"/>
              </a:solidFill>
              <a:latin typeface="Arial"/>
              <a:cs typeface="Arial"/>
            </a:endParaRPr>
          </a:p>
          <a:p>
            <a:pPr marL="2299970" marR="1464945" indent="-2300605">
              <a:lnSpc>
                <a:spcPct val="139200"/>
              </a:lnSpc>
              <a:spcBef>
                <a:spcPts val="509"/>
              </a:spcBef>
            </a:pPr>
            <a:r>
              <a:rPr lang="es-ES" sz="1850" b="1" spc="5" dirty="0">
                <a:solidFill>
                  <a:srgbClr val="0B572D"/>
                </a:solidFill>
                <a:latin typeface="Arial"/>
                <a:cs typeface="Arial"/>
              </a:rPr>
              <a:t>	</a:t>
            </a:r>
            <a:r>
              <a:rPr sz="1850" dirty="0">
                <a:solidFill>
                  <a:srgbClr val="0B572D"/>
                </a:solidFill>
                <a:latin typeface="Arial MT"/>
                <a:cs typeface="Arial MT"/>
              </a:rPr>
              <a:t>• </a:t>
            </a:r>
            <a:r>
              <a:rPr sz="1850" b="1" spc="5" dirty="0">
                <a:solidFill>
                  <a:srgbClr val="0B572D"/>
                </a:solidFill>
                <a:latin typeface="Arial"/>
                <a:cs typeface="Arial"/>
              </a:rPr>
              <a:t>decisiones de compra, </a:t>
            </a:r>
            <a:endParaRPr lang="es-ES" sz="1850" b="1" spc="5" dirty="0">
              <a:solidFill>
                <a:srgbClr val="0B572D"/>
              </a:solidFill>
              <a:latin typeface="Arial"/>
              <a:cs typeface="Arial"/>
            </a:endParaRPr>
          </a:p>
          <a:p>
            <a:pPr marL="2299970" marR="1464945" indent="-2300605">
              <a:lnSpc>
                <a:spcPct val="139200"/>
              </a:lnSpc>
              <a:spcBef>
                <a:spcPts val="509"/>
              </a:spcBef>
            </a:pPr>
            <a:r>
              <a:rPr lang="es-ES" sz="1850" spc="10" dirty="0">
                <a:latin typeface="Arial MT"/>
                <a:cs typeface="Arial MT"/>
              </a:rPr>
              <a:t>	</a:t>
            </a:r>
            <a:r>
              <a:rPr sz="1850" spc="10" dirty="0">
                <a:latin typeface="Arial MT"/>
                <a:cs typeface="Arial MT"/>
              </a:rPr>
              <a:t>•</a:t>
            </a:r>
            <a:r>
              <a:rPr lang="es-ES" sz="1850" spc="10" dirty="0">
                <a:latin typeface="Arial MT"/>
                <a:cs typeface="Arial MT"/>
              </a:rPr>
              <a:t> </a:t>
            </a:r>
            <a:r>
              <a:rPr lang="es-ES" sz="1850" b="1" spc="5" dirty="0">
                <a:solidFill>
                  <a:srgbClr val="0B572D"/>
                </a:solidFill>
                <a:latin typeface="Arial"/>
                <a:cs typeface="Arial"/>
              </a:rPr>
              <a:t>su </a:t>
            </a:r>
            <a:r>
              <a:rPr lang="es-ES" sz="1850" b="1" spc="10" dirty="0">
                <a:solidFill>
                  <a:srgbClr val="0B572D"/>
                </a:solidFill>
                <a:latin typeface="Arial"/>
                <a:cs typeface="Arial"/>
              </a:rPr>
              <a:t> </a:t>
            </a:r>
            <a:r>
              <a:rPr lang="es-ES" sz="1850" b="1" spc="5" dirty="0">
                <a:solidFill>
                  <a:srgbClr val="0B572D"/>
                </a:solidFill>
                <a:latin typeface="Arial"/>
                <a:cs typeface="Arial"/>
              </a:rPr>
              <a:t>cadena</a:t>
            </a:r>
            <a:r>
              <a:rPr lang="es-ES" sz="1850" b="1" spc="-5" dirty="0">
                <a:solidFill>
                  <a:srgbClr val="0B572D"/>
                </a:solidFill>
                <a:latin typeface="Arial"/>
                <a:cs typeface="Arial"/>
              </a:rPr>
              <a:t> </a:t>
            </a:r>
            <a:r>
              <a:rPr lang="es-ES" sz="1850" b="1" spc="5" dirty="0">
                <a:solidFill>
                  <a:srgbClr val="0B572D"/>
                </a:solidFill>
                <a:latin typeface="Arial"/>
                <a:cs typeface="Arial"/>
              </a:rPr>
              <a:t>de</a:t>
            </a:r>
            <a:r>
              <a:rPr lang="es-ES" sz="1850" b="1" dirty="0">
                <a:solidFill>
                  <a:srgbClr val="0B572D"/>
                </a:solidFill>
                <a:latin typeface="Arial"/>
                <a:cs typeface="Arial"/>
              </a:rPr>
              <a:t> </a:t>
            </a:r>
            <a:r>
              <a:rPr lang="es-ES" sz="1850" b="1" spc="5" dirty="0">
                <a:solidFill>
                  <a:srgbClr val="0B572D"/>
                </a:solidFill>
                <a:latin typeface="Arial"/>
                <a:cs typeface="Arial"/>
              </a:rPr>
              <a:t>suministro.</a:t>
            </a:r>
            <a:endParaRPr lang="es-ES" sz="1850" dirty="0">
              <a:latin typeface="Arial"/>
              <a:cs typeface="Arial"/>
            </a:endParaRPr>
          </a:p>
          <a:p>
            <a:pPr marL="2299970" marR="1464945" indent="-2300605">
              <a:lnSpc>
                <a:spcPct val="139200"/>
              </a:lnSpc>
              <a:spcBef>
                <a:spcPts val="509"/>
              </a:spcBef>
            </a:pPr>
            <a:endParaRPr sz="1850" dirty="0">
              <a:latin typeface="Arial MT"/>
              <a:cs typeface="Arial MT"/>
            </a:endParaRPr>
          </a:p>
        </p:txBody>
      </p:sp>
      <p:sp>
        <p:nvSpPr>
          <p:cNvPr id="6" name="object 6"/>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a:spLocks noGrp="1"/>
          </p:cNvSpPr>
          <p:nvPr>
            <p:ph type="title"/>
          </p:nvPr>
        </p:nvSpPr>
        <p:spPr>
          <a:xfrm>
            <a:off x="657104" y="668925"/>
            <a:ext cx="5345430" cy="427355"/>
          </a:xfrm>
          <a:prstGeom prst="rect">
            <a:avLst/>
          </a:prstGeom>
        </p:spPr>
        <p:txBody>
          <a:bodyPr vert="horz" wrap="square" lIns="0" tIns="17145" rIns="0" bIns="0" rtlCol="0">
            <a:spAutoFit/>
          </a:bodyPr>
          <a:lstStyle/>
          <a:p>
            <a:pPr marL="12700">
              <a:lnSpc>
                <a:spcPct val="100000"/>
              </a:lnSpc>
              <a:spcBef>
                <a:spcPts val="135"/>
              </a:spcBef>
            </a:pPr>
            <a:r>
              <a:rPr sz="2600" b="1" spc="20" dirty="0">
                <a:solidFill>
                  <a:srgbClr val="FFFFFF"/>
                </a:solidFill>
                <a:latin typeface="Arial"/>
                <a:cs typeface="Arial"/>
              </a:rPr>
              <a:t>¿Qué</a:t>
            </a:r>
            <a:r>
              <a:rPr sz="2600" b="1" spc="5" dirty="0">
                <a:solidFill>
                  <a:srgbClr val="FFFFFF"/>
                </a:solidFill>
                <a:latin typeface="Arial"/>
                <a:cs typeface="Arial"/>
              </a:rPr>
              <a:t> </a:t>
            </a:r>
            <a:r>
              <a:rPr sz="2600" b="1" spc="20" dirty="0">
                <a:solidFill>
                  <a:srgbClr val="FFFFFF"/>
                </a:solidFill>
                <a:latin typeface="Arial"/>
                <a:cs typeface="Arial"/>
              </a:rPr>
              <a:t>es</a:t>
            </a:r>
            <a:r>
              <a:rPr sz="2600" b="1" dirty="0">
                <a:solidFill>
                  <a:srgbClr val="FFFFFF"/>
                </a:solidFill>
                <a:latin typeface="Arial"/>
                <a:cs typeface="Arial"/>
              </a:rPr>
              <a:t> </a:t>
            </a:r>
            <a:r>
              <a:rPr sz="2600" b="1" spc="20" dirty="0">
                <a:solidFill>
                  <a:srgbClr val="FFFFFF"/>
                </a:solidFill>
                <a:latin typeface="Arial"/>
                <a:cs typeface="Arial"/>
              </a:rPr>
              <a:t>un</a:t>
            </a:r>
            <a:r>
              <a:rPr sz="2600" b="1" spc="5" dirty="0">
                <a:solidFill>
                  <a:srgbClr val="FFFFFF"/>
                </a:solidFill>
                <a:latin typeface="Arial"/>
                <a:cs typeface="Arial"/>
              </a:rPr>
              <a:t> </a:t>
            </a:r>
            <a:r>
              <a:rPr sz="2600" b="1" spc="15" dirty="0">
                <a:solidFill>
                  <a:srgbClr val="FFFFFF"/>
                </a:solidFill>
                <a:latin typeface="Arial"/>
                <a:cs typeface="Arial"/>
              </a:rPr>
              <a:t>producto</a:t>
            </a:r>
            <a:r>
              <a:rPr sz="2600" b="1" spc="10" dirty="0">
                <a:solidFill>
                  <a:srgbClr val="FFFFFF"/>
                </a:solidFill>
                <a:latin typeface="Arial"/>
                <a:cs typeface="Arial"/>
              </a:rPr>
              <a:t> </a:t>
            </a:r>
            <a:r>
              <a:rPr sz="2600" b="1" spc="15" dirty="0">
                <a:solidFill>
                  <a:srgbClr val="FFFFFF"/>
                </a:solidFill>
                <a:latin typeface="Arial"/>
                <a:cs typeface="Arial"/>
              </a:rPr>
              <a:t>sostenible?</a:t>
            </a:r>
            <a:endParaRPr sz="26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627065" y="397440"/>
            <a:ext cx="5616667" cy="3818960"/>
          </a:xfrm>
        </p:spPr>
        <p:txBody>
          <a:bodyPr>
            <a:normAutofit fontScale="92500" lnSpcReduction="10000"/>
          </a:bodyPr>
          <a:lstStyle/>
          <a:p>
            <a:pPr marL="0" indent="0"/>
            <a:r>
              <a:rPr lang="es" b="1" dirty="0"/>
              <a:t>La adquisición </a:t>
            </a:r>
            <a:r>
              <a:rPr lang="es" dirty="0"/>
              <a:t>es una de las partes transaccionales más vitales de la conducción de un negocio desde el comienzo del comercio. Aunque los días de los escribas redactaban y revisaban los pedidos en los rollos de papiro, la actividad básica que involucra la selección y compra de bienes y servicios necesarios para el funcionamiento diario sigue siendo la misma.</a:t>
            </a:r>
          </a:p>
          <a:p>
            <a:pPr marL="0" indent="0"/>
            <a:r>
              <a:rPr lang="es" dirty="0"/>
              <a:t>Teniendo en cuenta la creciente degradación ambiental y nuestras infinitas necesidades, la adquisición sostenible se ha convertido en la necesidad del momento.</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460840" y="493654"/>
            <a:ext cx="4164986" cy="5025470"/>
          </a:xfrm>
        </p:spPr>
        <p:txBody>
          <a:bodyPr anchor="ctr"/>
          <a:lstStyle/>
          <a:p>
            <a:pPr algn="ctr"/>
            <a:r>
              <a:rPr lang="es" dirty="0"/>
              <a:t>¡¡¡Entender el proceso de Compras y hacer este proceso más Sustentable!!!</a:t>
            </a:r>
          </a:p>
        </p:txBody>
      </p:sp>
      <p:sp>
        <p:nvSpPr>
          <p:cNvPr id="3" name="TextBox 2">
            <a:extLst>
              <a:ext uri="{FF2B5EF4-FFF2-40B4-BE49-F238E27FC236}">
                <a16:creationId xmlns:a16="http://schemas.microsoft.com/office/drawing/2014/main" id="{1780B1F4-B283-06F8-F6C3-8BEAB0E6BA6C}"/>
              </a:ext>
            </a:extLst>
          </p:cNvPr>
          <p:cNvSpPr txBox="1"/>
          <p:nvPr/>
        </p:nvSpPr>
        <p:spPr>
          <a:xfrm>
            <a:off x="5789564" y="4314735"/>
            <a:ext cx="5156200" cy="1938992"/>
          </a:xfrm>
          <a:prstGeom prst="rect">
            <a:avLst/>
          </a:prstGeom>
          <a:solidFill>
            <a:srgbClr val="A2CC3A"/>
          </a:solidFill>
        </p:spPr>
        <p:txBody>
          <a:bodyPr wrap="square">
            <a:spAutoFit/>
          </a:bodyPr>
          <a:lstStyle/>
          <a:p>
            <a:pPr marL="0" indent="0" algn="just"/>
            <a:r>
              <a:rPr lang="es" sz="2000" b="1" dirty="0">
                <a:solidFill>
                  <a:srgbClr val="0B582E"/>
                </a:solidFill>
                <a:highlight>
                  <a:srgbClr val="A2CC3A"/>
                </a:highlight>
              </a:rPr>
              <a:t>La compra sostenible es un método mediante el cual nos aseguramos de que los bienes y servicios que compramos sean lo más sostenibles posible, con el menor impacto ambiental y los más altos resultados sociales positivos.</a:t>
            </a:r>
          </a:p>
        </p:txBody>
      </p:sp>
      <p:pic>
        <p:nvPicPr>
          <p:cNvPr id="6" name="Picture 4" descr="Icon&#10;&#10;Description automatically generated">
            <a:extLst>
              <a:ext uri="{FF2B5EF4-FFF2-40B4-BE49-F238E27FC236}">
                <a16:creationId xmlns:a16="http://schemas.microsoft.com/office/drawing/2014/main" id="{E365ED1C-10A4-DE73-5DC1-E6F809E91149}"/>
              </a:ext>
            </a:extLst>
          </p:cNvPr>
          <p:cNvPicPr>
            <a:picLocks noChangeAspect="1"/>
          </p:cNvPicPr>
          <p:nvPr/>
        </p:nvPicPr>
        <p:blipFill>
          <a:blip r:embed="rId2"/>
          <a:stretch>
            <a:fillRect/>
          </a:stretch>
        </p:blipFill>
        <p:spPr>
          <a:xfrm>
            <a:off x="1466995" y="4569297"/>
            <a:ext cx="2152677" cy="1799199"/>
          </a:xfrm>
          <a:prstGeom prst="rect">
            <a:avLst/>
          </a:prstGeom>
        </p:spPr>
      </p:pic>
    </p:spTree>
    <p:extLst>
      <p:ext uri="{BB962C8B-B14F-4D97-AF65-F5344CB8AC3E}">
        <p14:creationId xmlns:p14="http://schemas.microsoft.com/office/powerpoint/2010/main" val="37614596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7254" y="288036"/>
            <a:ext cx="11560906" cy="2130552"/>
          </a:xfrm>
          <a:prstGeom prst="rect">
            <a:avLst/>
          </a:prstGeom>
        </p:spPr>
      </p:pic>
      <p:sp>
        <p:nvSpPr>
          <p:cNvPr id="3" name="object 3"/>
          <p:cNvSpPr txBox="1"/>
          <p:nvPr/>
        </p:nvSpPr>
        <p:spPr>
          <a:xfrm>
            <a:off x="397560" y="2640296"/>
            <a:ext cx="11536045" cy="3551229"/>
          </a:xfrm>
          <a:prstGeom prst="rect">
            <a:avLst/>
          </a:prstGeom>
        </p:spPr>
        <p:txBody>
          <a:bodyPr vert="horz" wrap="square" lIns="0" tIns="11430" rIns="0" bIns="0" rtlCol="0">
            <a:spAutoFit/>
          </a:bodyPr>
          <a:lstStyle/>
          <a:p>
            <a:pPr marL="258445" marR="5080" indent="-241300">
              <a:lnSpc>
                <a:spcPct val="116799"/>
              </a:lnSpc>
              <a:spcBef>
                <a:spcPts val="90"/>
              </a:spcBef>
            </a:pPr>
            <a:r>
              <a:rPr sz="1850" spc="15" dirty="0">
                <a:solidFill>
                  <a:srgbClr val="0B572D"/>
                </a:solidFill>
                <a:latin typeface="Arial MT"/>
                <a:cs typeface="Arial MT"/>
              </a:rPr>
              <a:t>Los productos sostenibles deben usar </a:t>
            </a:r>
            <a:r>
              <a:rPr sz="1850" spc="20" dirty="0">
                <a:solidFill>
                  <a:srgbClr val="0B572D"/>
                </a:solidFill>
                <a:latin typeface="Arial MT"/>
                <a:cs typeface="Arial MT"/>
              </a:rPr>
              <a:t>menos </a:t>
            </a:r>
            <a:r>
              <a:rPr sz="1850" spc="15" dirty="0">
                <a:solidFill>
                  <a:srgbClr val="0B572D"/>
                </a:solidFill>
                <a:latin typeface="Arial MT"/>
                <a:cs typeface="Arial MT"/>
              </a:rPr>
              <a:t>recursos </a:t>
            </a:r>
            <a:r>
              <a:rPr sz="1850" spc="10" dirty="0">
                <a:solidFill>
                  <a:srgbClr val="0B572D"/>
                </a:solidFill>
                <a:latin typeface="Arial MT"/>
                <a:cs typeface="Arial MT"/>
              </a:rPr>
              <a:t>naturales, </a:t>
            </a:r>
            <a:r>
              <a:rPr sz="1850" spc="15" dirty="0">
                <a:solidFill>
                  <a:srgbClr val="0B572D"/>
                </a:solidFill>
                <a:latin typeface="Arial MT"/>
                <a:cs typeface="Arial MT"/>
              </a:rPr>
              <a:t>contener </a:t>
            </a:r>
            <a:r>
              <a:rPr sz="1850" spc="20" dirty="0">
                <a:solidFill>
                  <a:srgbClr val="0B572D"/>
                </a:solidFill>
                <a:latin typeface="Arial MT"/>
                <a:cs typeface="Arial MT"/>
              </a:rPr>
              <a:t>menos </a:t>
            </a:r>
            <a:r>
              <a:rPr sz="1850" spc="15" dirty="0">
                <a:solidFill>
                  <a:srgbClr val="0B572D"/>
                </a:solidFill>
                <a:latin typeface="Arial MT"/>
                <a:cs typeface="Arial MT"/>
              </a:rPr>
              <a:t>materiales </a:t>
            </a:r>
            <a:r>
              <a:rPr sz="1850" spc="10" dirty="0">
                <a:solidFill>
                  <a:srgbClr val="0B572D"/>
                </a:solidFill>
                <a:latin typeface="Arial MT"/>
                <a:cs typeface="Arial MT"/>
              </a:rPr>
              <a:t>peligrosos, </a:t>
            </a:r>
            <a:r>
              <a:rPr sz="1850" spc="15" dirty="0">
                <a:solidFill>
                  <a:srgbClr val="0B572D"/>
                </a:solidFill>
                <a:latin typeface="Arial MT"/>
                <a:cs typeface="Arial MT"/>
              </a:rPr>
              <a:t> tener una vida </a:t>
            </a:r>
            <a:r>
              <a:rPr sz="1850" spc="10" dirty="0">
                <a:solidFill>
                  <a:srgbClr val="0B572D"/>
                </a:solidFill>
                <a:latin typeface="Arial MT"/>
                <a:cs typeface="Arial MT"/>
              </a:rPr>
              <a:t>útil </a:t>
            </a:r>
            <a:r>
              <a:rPr sz="1850" spc="20" dirty="0">
                <a:solidFill>
                  <a:srgbClr val="0B572D"/>
                </a:solidFill>
                <a:latin typeface="Arial MT"/>
                <a:cs typeface="Arial MT"/>
              </a:rPr>
              <a:t>más </a:t>
            </a:r>
            <a:r>
              <a:rPr sz="1850" spc="10" dirty="0">
                <a:solidFill>
                  <a:srgbClr val="0B572D"/>
                </a:solidFill>
                <a:latin typeface="Arial MT"/>
                <a:cs typeface="Arial MT"/>
              </a:rPr>
              <a:t>larga, </a:t>
            </a:r>
            <a:r>
              <a:rPr sz="1850" spc="15" dirty="0">
                <a:solidFill>
                  <a:srgbClr val="0B572D"/>
                </a:solidFill>
                <a:latin typeface="Arial MT"/>
                <a:cs typeface="Arial MT"/>
              </a:rPr>
              <a:t>consumir </a:t>
            </a:r>
            <a:r>
              <a:rPr sz="1850" spc="20" dirty="0">
                <a:solidFill>
                  <a:srgbClr val="0B572D"/>
                </a:solidFill>
                <a:latin typeface="Arial MT"/>
                <a:cs typeface="Arial MT"/>
              </a:rPr>
              <a:t>menos </a:t>
            </a:r>
            <a:r>
              <a:rPr sz="1850" spc="15" dirty="0">
                <a:solidFill>
                  <a:srgbClr val="0B572D"/>
                </a:solidFill>
                <a:latin typeface="Arial MT"/>
                <a:cs typeface="Arial MT"/>
              </a:rPr>
              <a:t>energía o agua en </a:t>
            </a:r>
            <a:r>
              <a:rPr sz="1850" spc="10" dirty="0">
                <a:solidFill>
                  <a:srgbClr val="0B572D"/>
                </a:solidFill>
                <a:latin typeface="Arial MT"/>
                <a:cs typeface="Arial MT"/>
              </a:rPr>
              <a:t>la </a:t>
            </a:r>
            <a:r>
              <a:rPr sz="1850" spc="15" dirty="0">
                <a:solidFill>
                  <a:srgbClr val="0B572D"/>
                </a:solidFill>
                <a:latin typeface="Arial MT"/>
                <a:cs typeface="Arial MT"/>
              </a:rPr>
              <a:t>producción o </a:t>
            </a:r>
            <a:r>
              <a:rPr sz="1850" spc="10" dirty="0">
                <a:solidFill>
                  <a:srgbClr val="0B572D"/>
                </a:solidFill>
                <a:latin typeface="Arial MT"/>
                <a:cs typeface="Arial MT"/>
              </a:rPr>
              <a:t>el </a:t>
            </a:r>
            <a:r>
              <a:rPr sz="1850" spc="15" dirty="0">
                <a:solidFill>
                  <a:srgbClr val="0B572D"/>
                </a:solidFill>
                <a:latin typeface="Arial MT"/>
                <a:cs typeface="Arial MT"/>
              </a:rPr>
              <a:t>uso, poder </a:t>
            </a:r>
            <a:r>
              <a:rPr sz="1850" spc="10" dirty="0">
                <a:solidFill>
                  <a:srgbClr val="0B572D"/>
                </a:solidFill>
                <a:latin typeface="Arial MT"/>
                <a:cs typeface="Arial MT"/>
              </a:rPr>
              <a:t>reutilizarse </a:t>
            </a:r>
            <a:r>
              <a:rPr sz="1850" spc="-500" dirty="0">
                <a:solidFill>
                  <a:srgbClr val="0B572D"/>
                </a:solidFill>
                <a:latin typeface="Arial MT"/>
                <a:cs typeface="Arial MT"/>
              </a:rPr>
              <a:t> </a:t>
            </a:r>
            <a:r>
              <a:rPr sz="1850" spc="15" dirty="0">
                <a:solidFill>
                  <a:srgbClr val="0B572D"/>
                </a:solidFill>
                <a:latin typeface="Arial MT"/>
                <a:cs typeface="Arial MT"/>
              </a:rPr>
              <a:t>o</a:t>
            </a:r>
            <a:r>
              <a:rPr sz="1850" spc="5" dirty="0">
                <a:solidFill>
                  <a:srgbClr val="0B572D"/>
                </a:solidFill>
                <a:latin typeface="Arial MT"/>
                <a:cs typeface="Arial MT"/>
              </a:rPr>
              <a:t> </a:t>
            </a:r>
            <a:r>
              <a:rPr sz="1850" spc="10" dirty="0">
                <a:solidFill>
                  <a:srgbClr val="0B572D"/>
                </a:solidFill>
                <a:latin typeface="Arial MT"/>
                <a:cs typeface="Arial MT"/>
              </a:rPr>
              <a:t>reciclarse</a:t>
            </a:r>
            <a:r>
              <a:rPr sz="1850" spc="5" dirty="0">
                <a:solidFill>
                  <a:srgbClr val="0B572D"/>
                </a:solidFill>
                <a:latin typeface="Arial MT"/>
                <a:cs typeface="Arial MT"/>
              </a:rPr>
              <a:t> </a:t>
            </a:r>
            <a:r>
              <a:rPr sz="1850" spc="10" dirty="0">
                <a:solidFill>
                  <a:srgbClr val="0B572D"/>
                </a:solidFill>
                <a:latin typeface="Arial MT"/>
                <a:cs typeface="Arial MT"/>
              </a:rPr>
              <a:t>al </a:t>
            </a:r>
            <a:r>
              <a:rPr sz="1850" spc="15" dirty="0">
                <a:solidFill>
                  <a:srgbClr val="0B572D"/>
                </a:solidFill>
                <a:latin typeface="Arial MT"/>
                <a:cs typeface="Arial MT"/>
              </a:rPr>
              <a:t>desecharlos</a:t>
            </a:r>
            <a:r>
              <a:rPr sz="1850" spc="5" dirty="0">
                <a:solidFill>
                  <a:srgbClr val="0B572D"/>
                </a:solidFill>
                <a:latin typeface="Arial MT"/>
                <a:cs typeface="Arial MT"/>
              </a:rPr>
              <a:t> </a:t>
            </a:r>
            <a:r>
              <a:rPr sz="1850" spc="10" dirty="0">
                <a:solidFill>
                  <a:srgbClr val="0B572D"/>
                </a:solidFill>
                <a:latin typeface="Arial MT"/>
                <a:cs typeface="Arial MT"/>
              </a:rPr>
              <a:t>y,</a:t>
            </a:r>
            <a:r>
              <a:rPr sz="1850" spc="15" dirty="0">
                <a:solidFill>
                  <a:srgbClr val="0B572D"/>
                </a:solidFill>
                <a:latin typeface="Arial MT"/>
                <a:cs typeface="Arial MT"/>
              </a:rPr>
              <a:t> por</a:t>
            </a:r>
            <a:r>
              <a:rPr sz="1850" spc="5" dirty="0">
                <a:solidFill>
                  <a:srgbClr val="0B572D"/>
                </a:solidFill>
                <a:latin typeface="Arial MT"/>
                <a:cs typeface="Arial MT"/>
              </a:rPr>
              <a:t> </a:t>
            </a:r>
            <a:r>
              <a:rPr sz="1850" spc="10" dirty="0">
                <a:solidFill>
                  <a:srgbClr val="0B572D"/>
                </a:solidFill>
                <a:latin typeface="Arial MT"/>
                <a:cs typeface="Arial MT"/>
              </a:rPr>
              <a:t>último,</a:t>
            </a:r>
            <a:r>
              <a:rPr sz="1850" spc="5" dirty="0">
                <a:solidFill>
                  <a:srgbClr val="0B572D"/>
                </a:solidFill>
                <a:latin typeface="Arial MT"/>
                <a:cs typeface="Arial MT"/>
              </a:rPr>
              <a:t> </a:t>
            </a:r>
            <a:r>
              <a:rPr sz="1850" spc="15" dirty="0">
                <a:solidFill>
                  <a:srgbClr val="0B572D"/>
                </a:solidFill>
                <a:latin typeface="Arial MT"/>
                <a:cs typeface="Arial MT"/>
              </a:rPr>
              <a:t>generar</a:t>
            </a:r>
            <a:r>
              <a:rPr sz="1850" spc="10" dirty="0">
                <a:solidFill>
                  <a:srgbClr val="0B572D"/>
                </a:solidFill>
                <a:latin typeface="Arial MT"/>
                <a:cs typeface="Arial MT"/>
              </a:rPr>
              <a:t> </a:t>
            </a:r>
            <a:r>
              <a:rPr sz="1850" spc="20" dirty="0">
                <a:solidFill>
                  <a:srgbClr val="0B572D"/>
                </a:solidFill>
                <a:latin typeface="Arial MT"/>
                <a:cs typeface="Arial MT"/>
              </a:rPr>
              <a:t>menos</a:t>
            </a:r>
            <a:r>
              <a:rPr sz="1850" spc="5" dirty="0">
                <a:solidFill>
                  <a:srgbClr val="0B572D"/>
                </a:solidFill>
                <a:latin typeface="Arial MT"/>
                <a:cs typeface="Arial MT"/>
              </a:rPr>
              <a:t> </a:t>
            </a:r>
            <a:r>
              <a:rPr sz="1850" spc="15" dirty="0">
                <a:solidFill>
                  <a:srgbClr val="0B572D"/>
                </a:solidFill>
                <a:latin typeface="Arial MT"/>
                <a:cs typeface="Arial MT"/>
              </a:rPr>
              <a:t>desechos</a:t>
            </a:r>
            <a:r>
              <a:rPr sz="1850" spc="10" dirty="0">
                <a:solidFill>
                  <a:srgbClr val="0B572D"/>
                </a:solidFill>
                <a:latin typeface="Arial MT"/>
                <a:cs typeface="Arial MT"/>
              </a:rPr>
              <a:t> al</a:t>
            </a:r>
            <a:r>
              <a:rPr sz="1850" spc="5" dirty="0">
                <a:solidFill>
                  <a:srgbClr val="0B572D"/>
                </a:solidFill>
                <a:latin typeface="Arial MT"/>
                <a:cs typeface="Arial MT"/>
              </a:rPr>
              <a:t> </a:t>
            </a:r>
            <a:r>
              <a:rPr sz="1850" spc="10" dirty="0">
                <a:solidFill>
                  <a:srgbClr val="0B572D"/>
                </a:solidFill>
                <a:latin typeface="Arial MT"/>
                <a:cs typeface="Arial MT"/>
              </a:rPr>
              <a:t>final</a:t>
            </a:r>
            <a:r>
              <a:rPr sz="1850" spc="5" dirty="0">
                <a:solidFill>
                  <a:srgbClr val="0B572D"/>
                </a:solidFill>
                <a:latin typeface="Arial MT"/>
                <a:cs typeface="Arial MT"/>
              </a:rPr>
              <a:t> </a:t>
            </a:r>
            <a:r>
              <a:rPr sz="1850" spc="15" dirty="0">
                <a:solidFill>
                  <a:srgbClr val="0B572D"/>
                </a:solidFill>
                <a:latin typeface="Arial MT"/>
                <a:cs typeface="Arial MT"/>
              </a:rPr>
              <a:t>de</a:t>
            </a:r>
            <a:r>
              <a:rPr sz="1850" spc="10" dirty="0">
                <a:solidFill>
                  <a:srgbClr val="0B572D"/>
                </a:solidFill>
                <a:latin typeface="Arial MT"/>
                <a:cs typeface="Arial MT"/>
              </a:rPr>
              <a:t> </a:t>
            </a:r>
            <a:r>
              <a:rPr sz="1850" spc="15" dirty="0">
                <a:solidFill>
                  <a:srgbClr val="0B572D"/>
                </a:solidFill>
                <a:latin typeface="Arial MT"/>
                <a:cs typeface="Arial MT"/>
              </a:rPr>
              <a:t>su</a:t>
            </a:r>
            <a:r>
              <a:rPr sz="1850" spc="5" dirty="0">
                <a:solidFill>
                  <a:srgbClr val="0B572D"/>
                </a:solidFill>
                <a:latin typeface="Arial MT"/>
                <a:cs typeface="Arial MT"/>
              </a:rPr>
              <a:t> </a:t>
            </a:r>
            <a:r>
              <a:rPr sz="1850" spc="15" dirty="0">
                <a:solidFill>
                  <a:srgbClr val="0B572D"/>
                </a:solidFill>
                <a:latin typeface="Arial MT"/>
                <a:cs typeface="Arial MT"/>
              </a:rPr>
              <a:t>vida</a:t>
            </a:r>
            <a:r>
              <a:rPr sz="1850" spc="10" dirty="0">
                <a:solidFill>
                  <a:srgbClr val="0B572D"/>
                </a:solidFill>
                <a:latin typeface="Arial MT"/>
                <a:cs typeface="Arial MT"/>
              </a:rPr>
              <a:t> </a:t>
            </a:r>
            <a:r>
              <a:rPr sz="1850" spc="10" dirty="0" err="1">
                <a:solidFill>
                  <a:srgbClr val="0B572D"/>
                </a:solidFill>
                <a:latin typeface="Arial MT"/>
                <a:cs typeface="Arial MT"/>
              </a:rPr>
              <a:t>útil</a:t>
            </a:r>
            <a:r>
              <a:rPr sz="1850" spc="10" dirty="0">
                <a:solidFill>
                  <a:srgbClr val="0B572D"/>
                </a:solidFill>
                <a:latin typeface="Arial MT"/>
                <a:cs typeface="Arial MT"/>
              </a:rPr>
              <a:t>.</a:t>
            </a:r>
            <a:endParaRPr lang="es-ES" sz="1850" spc="10" dirty="0">
              <a:solidFill>
                <a:srgbClr val="0B572D"/>
              </a:solidFill>
              <a:latin typeface="Arial MT"/>
              <a:cs typeface="Arial MT"/>
            </a:endParaRPr>
          </a:p>
          <a:p>
            <a:pPr marL="258445" marR="5080" indent="-241300">
              <a:lnSpc>
                <a:spcPct val="116799"/>
              </a:lnSpc>
              <a:spcBef>
                <a:spcPts val="90"/>
              </a:spcBef>
            </a:pPr>
            <a:endParaRPr sz="3100" dirty="0">
              <a:latin typeface="Arial MT"/>
              <a:cs typeface="Arial MT"/>
            </a:endParaRPr>
          </a:p>
          <a:p>
            <a:pPr marL="258445" marR="577215" indent="-241300">
              <a:lnSpc>
                <a:spcPct val="116799"/>
              </a:lnSpc>
            </a:pPr>
            <a:r>
              <a:rPr sz="1850" spc="15" dirty="0">
                <a:solidFill>
                  <a:srgbClr val="0B572D"/>
                </a:solidFill>
                <a:latin typeface="Arial MT"/>
                <a:cs typeface="Arial MT"/>
              </a:rPr>
              <a:t>La compra sostenible no se </a:t>
            </a:r>
            <a:r>
              <a:rPr sz="1850" spc="10" dirty="0">
                <a:solidFill>
                  <a:srgbClr val="0B572D"/>
                </a:solidFill>
                <a:latin typeface="Arial MT"/>
                <a:cs typeface="Arial MT"/>
              </a:rPr>
              <a:t>trata </a:t>
            </a:r>
            <a:r>
              <a:rPr sz="1850" spc="15" dirty="0">
                <a:solidFill>
                  <a:srgbClr val="0B572D"/>
                </a:solidFill>
                <a:latin typeface="Arial MT"/>
                <a:cs typeface="Arial MT"/>
              </a:rPr>
              <a:t>solo de </a:t>
            </a:r>
            <a:r>
              <a:rPr sz="1850" spc="10" dirty="0">
                <a:solidFill>
                  <a:srgbClr val="0B572D"/>
                </a:solidFill>
                <a:latin typeface="Arial MT"/>
                <a:cs typeface="Arial MT"/>
              </a:rPr>
              <a:t>la </a:t>
            </a:r>
            <a:r>
              <a:rPr sz="1850" spc="15" dirty="0">
                <a:solidFill>
                  <a:srgbClr val="0B572D"/>
                </a:solidFill>
                <a:latin typeface="Arial MT"/>
                <a:cs typeface="Arial MT"/>
              </a:rPr>
              <a:t>representación de </a:t>
            </a:r>
            <a:r>
              <a:rPr sz="1850" spc="10" dirty="0">
                <a:solidFill>
                  <a:srgbClr val="0B572D"/>
                </a:solidFill>
                <a:latin typeface="Arial MT"/>
                <a:cs typeface="Arial MT"/>
              </a:rPr>
              <a:t>la </a:t>
            </a:r>
            <a:r>
              <a:rPr sz="1850" spc="15" dirty="0">
                <a:solidFill>
                  <a:srgbClr val="0B572D"/>
                </a:solidFill>
                <a:latin typeface="Arial MT"/>
                <a:cs typeface="Arial MT"/>
              </a:rPr>
              <a:t>compra de 'productos </a:t>
            </a:r>
            <a:r>
              <a:rPr sz="1850" spc="10" dirty="0">
                <a:solidFill>
                  <a:srgbClr val="0B572D"/>
                </a:solidFill>
                <a:latin typeface="Arial MT"/>
                <a:cs typeface="Arial MT"/>
              </a:rPr>
              <a:t>ecológicos', </a:t>
            </a:r>
            <a:r>
              <a:rPr sz="1850" spc="15" dirty="0">
                <a:solidFill>
                  <a:srgbClr val="0B572D"/>
                </a:solidFill>
                <a:latin typeface="Arial MT"/>
                <a:cs typeface="Arial MT"/>
              </a:rPr>
              <a:t>se </a:t>
            </a:r>
            <a:r>
              <a:rPr sz="1850" spc="20" dirty="0">
                <a:solidFill>
                  <a:srgbClr val="0B572D"/>
                </a:solidFill>
                <a:latin typeface="Arial MT"/>
                <a:cs typeface="Arial MT"/>
              </a:rPr>
              <a:t> </a:t>
            </a:r>
            <a:r>
              <a:rPr sz="1850" spc="10" dirty="0">
                <a:solidFill>
                  <a:srgbClr val="0B572D"/>
                </a:solidFill>
                <a:latin typeface="Arial MT"/>
                <a:cs typeface="Arial MT"/>
              </a:rPr>
              <a:t>trata </a:t>
            </a:r>
            <a:r>
              <a:rPr sz="1850" spc="15" dirty="0">
                <a:solidFill>
                  <a:srgbClr val="0B572D"/>
                </a:solidFill>
                <a:latin typeface="Arial MT"/>
                <a:cs typeface="Arial MT"/>
              </a:rPr>
              <a:t>de</a:t>
            </a:r>
            <a:r>
              <a:rPr sz="1850" spc="10" dirty="0">
                <a:solidFill>
                  <a:srgbClr val="0B572D"/>
                </a:solidFill>
                <a:latin typeface="Arial MT"/>
                <a:cs typeface="Arial MT"/>
              </a:rPr>
              <a:t> </a:t>
            </a:r>
            <a:r>
              <a:rPr sz="1850" spc="15" dirty="0">
                <a:solidFill>
                  <a:srgbClr val="0B572D"/>
                </a:solidFill>
                <a:latin typeface="Arial MT"/>
                <a:cs typeface="Arial MT"/>
              </a:rPr>
              <a:t>minimizar</a:t>
            </a:r>
            <a:r>
              <a:rPr sz="1850" spc="10" dirty="0">
                <a:solidFill>
                  <a:srgbClr val="0B572D"/>
                </a:solidFill>
                <a:latin typeface="Arial MT"/>
                <a:cs typeface="Arial MT"/>
              </a:rPr>
              <a:t> los</a:t>
            </a:r>
            <a:r>
              <a:rPr sz="1850" spc="15" dirty="0">
                <a:solidFill>
                  <a:srgbClr val="0B572D"/>
                </a:solidFill>
                <a:latin typeface="Arial MT"/>
                <a:cs typeface="Arial MT"/>
              </a:rPr>
              <a:t> efectos</a:t>
            </a:r>
            <a:r>
              <a:rPr sz="1850" spc="10" dirty="0">
                <a:solidFill>
                  <a:srgbClr val="0B572D"/>
                </a:solidFill>
                <a:latin typeface="Arial MT"/>
                <a:cs typeface="Arial MT"/>
              </a:rPr>
              <a:t> </a:t>
            </a:r>
            <a:r>
              <a:rPr sz="1850" spc="15" dirty="0">
                <a:solidFill>
                  <a:srgbClr val="0B572D"/>
                </a:solidFill>
                <a:latin typeface="Arial MT"/>
                <a:cs typeface="Arial MT"/>
              </a:rPr>
              <a:t>socioeconómicos</a:t>
            </a:r>
            <a:r>
              <a:rPr sz="1850" spc="10" dirty="0">
                <a:solidFill>
                  <a:srgbClr val="0B572D"/>
                </a:solidFill>
                <a:latin typeface="Arial MT"/>
                <a:cs typeface="Arial MT"/>
              </a:rPr>
              <a:t> </a:t>
            </a:r>
            <a:r>
              <a:rPr sz="1850" spc="15" dirty="0">
                <a:solidFill>
                  <a:srgbClr val="0B572D"/>
                </a:solidFill>
                <a:latin typeface="Arial MT"/>
                <a:cs typeface="Arial MT"/>
              </a:rPr>
              <a:t>negativos</a:t>
            </a:r>
            <a:r>
              <a:rPr sz="1850" spc="10" dirty="0">
                <a:solidFill>
                  <a:srgbClr val="0B572D"/>
                </a:solidFill>
                <a:latin typeface="Arial MT"/>
                <a:cs typeface="Arial MT"/>
              </a:rPr>
              <a:t> </a:t>
            </a:r>
            <a:r>
              <a:rPr sz="1850" spc="15" dirty="0">
                <a:solidFill>
                  <a:srgbClr val="0B572D"/>
                </a:solidFill>
                <a:latin typeface="Arial MT"/>
                <a:cs typeface="Arial MT"/>
              </a:rPr>
              <a:t>de </a:t>
            </a:r>
            <a:r>
              <a:rPr sz="1850" spc="10" dirty="0">
                <a:solidFill>
                  <a:srgbClr val="0B572D"/>
                </a:solidFill>
                <a:latin typeface="Arial MT"/>
                <a:cs typeface="Arial MT"/>
              </a:rPr>
              <a:t>la </a:t>
            </a:r>
            <a:r>
              <a:rPr sz="1850" spc="15" dirty="0">
                <a:solidFill>
                  <a:srgbClr val="0B572D"/>
                </a:solidFill>
                <a:latin typeface="Arial MT"/>
                <a:cs typeface="Arial MT"/>
              </a:rPr>
              <a:t>decisión</a:t>
            </a:r>
            <a:r>
              <a:rPr sz="1850" spc="10" dirty="0">
                <a:solidFill>
                  <a:srgbClr val="0B572D"/>
                </a:solidFill>
                <a:latin typeface="Arial MT"/>
                <a:cs typeface="Arial MT"/>
              </a:rPr>
              <a:t> </a:t>
            </a:r>
            <a:r>
              <a:rPr sz="1850" spc="15" dirty="0">
                <a:solidFill>
                  <a:srgbClr val="0B572D"/>
                </a:solidFill>
                <a:latin typeface="Arial MT"/>
                <a:cs typeface="Arial MT"/>
              </a:rPr>
              <a:t>de</a:t>
            </a:r>
            <a:r>
              <a:rPr sz="1850" spc="10" dirty="0">
                <a:solidFill>
                  <a:srgbClr val="0B572D"/>
                </a:solidFill>
                <a:latin typeface="Arial MT"/>
                <a:cs typeface="Arial MT"/>
              </a:rPr>
              <a:t> </a:t>
            </a:r>
            <a:r>
              <a:rPr sz="1850" spc="15" dirty="0">
                <a:solidFill>
                  <a:srgbClr val="0B572D"/>
                </a:solidFill>
                <a:latin typeface="Arial MT"/>
                <a:cs typeface="Arial MT"/>
              </a:rPr>
              <a:t>compra de</a:t>
            </a:r>
            <a:r>
              <a:rPr sz="1850" spc="10" dirty="0">
                <a:solidFill>
                  <a:srgbClr val="0B572D"/>
                </a:solidFill>
                <a:latin typeface="Arial MT"/>
                <a:cs typeface="Arial MT"/>
              </a:rPr>
              <a:t> </a:t>
            </a:r>
            <a:r>
              <a:rPr sz="1850" spc="15" dirty="0">
                <a:solidFill>
                  <a:srgbClr val="0B572D"/>
                </a:solidFill>
                <a:latin typeface="Arial MT"/>
                <a:cs typeface="Arial MT"/>
              </a:rPr>
              <a:t>una</a:t>
            </a:r>
            <a:r>
              <a:rPr sz="1850" spc="10" dirty="0">
                <a:solidFill>
                  <a:srgbClr val="0B572D"/>
                </a:solidFill>
                <a:latin typeface="Arial MT"/>
                <a:cs typeface="Arial MT"/>
              </a:rPr>
              <a:t> </a:t>
            </a:r>
            <a:r>
              <a:rPr sz="1850" spc="15" dirty="0" err="1">
                <a:solidFill>
                  <a:srgbClr val="0B572D"/>
                </a:solidFill>
                <a:latin typeface="Arial MT"/>
                <a:cs typeface="Arial MT"/>
              </a:rPr>
              <a:t>empresa</a:t>
            </a:r>
            <a:r>
              <a:rPr sz="1850" spc="15" dirty="0">
                <a:solidFill>
                  <a:srgbClr val="0B572D"/>
                </a:solidFill>
                <a:latin typeface="Arial MT"/>
                <a:cs typeface="Arial MT"/>
              </a:rPr>
              <a:t>.</a:t>
            </a:r>
            <a:endParaRPr lang="es-ES" sz="1850" spc="15" dirty="0">
              <a:solidFill>
                <a:srgbClr val="0B572D"/>
              </a:solidFill>
              <a:latin typeface="Arial MT"/>
              <a:cs typeface="Arial MT"/>
            </a:endParaRPr>
          </a:p>
          <a:p>
            <a:pPr marL="258445" marR="577215" indent="-241300">
              <a:lnSpc>
                <a:spcPct val="116799"/>
              </a:lnSpc>
            </a:pPr>
            <a:endParaRPr lang="es-ES" sz="1850" dirty="0">
              <a:latin typeface="Arial MT"/>
              <a:cs typeface="Arial MT"/>
            </a:endParaRPr>
          </a:p>
          <a:p>
            <a:pPr marL="258445" marR="577215" indent="-241300">
              <a:lnSpc>
                <a:spcPct val="116799"/>
              </a:lnSpc>
            </a:pPr>
            <a:r>
              <a:rPr sz="1850" spc="20" dirty="0">
                <a:solidFill>
                  <a:srgbClr val="0B572D"/>
                </a:solidFill>
                <a:latin typeface="Arial MT"/>
                <a:cs typeface="Arial MT"/>
              </a:rPr>
              <a:t>Como </a:t>
            </a:r>
            <a:r>
              <a:rPr sz="1850" spc="15" dirty="0">
                <a:solidFill>
                  <a:srgbClr val="0B572D"/>
                </a:solidFill>
                <a:latin typeface="Arial MT"/>
                <a:cs typeface="Arial MT"/>
              </a:rPr>
              <a:t>empresa, tomar decisiones de compra sostenibles </a:t>
            </a:r>
            <a:r>
              <a:rPr sz="1850" spc="10" dirty="0">
                <a:solidFill>
                  <a:srgbClr val="0B572D"/>
                </a:solidFill>
                <a:latin typeface="Arial MT"/>
                <a:cs typeface="Arial MT"/>
              </a:rPr>
              <a:t>le </a:t>
            </a:r>
            <a:r>
              <a:rPr sz="1850" spc="15" dirty="0">
                <a:solidFill>
                  <a:srgbClr val="0B572D"/>
                </a:solidFill>
                <a:latin typeface="Arial MT"/>
                <a:cs typeface="Arial MT"/>
              </a:rPr>
              <a:t>brinda </a:t>
            </a:r>
            <a:r>
              <a:rPr sz="1850" spc="10" dirty="0">
                <a:solidFill>
                  <a:srgbClr val="0B572D"/>
                </a:solidFill>
                <a:latin typeface="Arial MT"/>
                <a:cs typeface="Arial MT"/>
              </a:rPr>
              <a:t>la </a:t>
            </a:r>
            <a:r>
              <a:rPr sz="1850" spc="15" dirty="0">
                <a:solidFill>
                  <a:srgbClr val="0B572D"/>
                </a:solidFill>
                <a:latin typeface="Arial MT"/>
                <a:cs typeface="Arial MT"/>
              </a:rPr>
              <a:t>capacidad de minimizar </a:t>
            </a:r>
            <a:r>
              <a:rPr sz="1850" spc="10" dirty="0">
                <a:solidFill>
                  <a:srgbClr val="0B572D"/>
                </a:solidFill>
                <a:latin typeface="Arial MT"/>
                <a:cs typeface="Arial MT"/>
              </a:rPr>
              <a:t>los </a:t>
            </a:r>
            <a:r>
              <a:rPr sz="1850" spc="15" dirty="0">
                <a:solidFill>
                  <a:srgbClr val="0B572D"/>
                </a:solidFill>
                <a:latin typeface="Arial MT"/>
                <a:cs typeface="Arial MT"/>
              </a:rPr>
              <a:t>impactos </a:t>
            </a:r>
            <a:r>
              <a:rPr sz="1850" spc="-505" dirty="0">
                <a:solidFill>
                  <a:srgbClr val="0B572D"/>
                </a:solidFill>
                <a:latin typeface="Arial MT"/>
                <a:cs typeface="Arial MT"/>
              </a:rPr>
              <a:t> </a:t>
            </a:r>
            <a:r>
              <a:rPr sz="1850" spc="15" dirty="0">
                <a:solidFill>
                  <a:srgbClr val="0B572D"/>
                </a:solidFill>
                <a:latin typeface="Arial MT"/>
                <a:cs typeface="Arial MT"/>
              </a:rPr>
              <a:t>negativos e </a:t>
            </a:r>
            <a:r>
              <a:rPr sz="1850" spc="10" dirty="0">
                <a:solidFill>
                  <a:srgbClr val="0B572D"/>
                </a:solidFill>
                <a:latin typeface="Arial MT"/>
                <a:cs typeface="Arial MT"/>
              </a:rPr>
              <a:t>indirectos </a:t>
            </a:r>
            <a:r>
              <a:rPr sz="1850" spc="15" dirty="0">
                <a:solidFill>
                  <a:srgbClr val="0B572D"/>
                </a:solidFill>
                <a:latin typeface="Arial MT"/>
                <a:cs typeface="Arial MT"/>
              </a:rPr>
              <a:t>de su organización, sus operaciones y </a:t>
            </a:r>
            <a:r>
              <a:rPr sz="1850" spc="10" dirty="0">
                <a:solidFill>
                  <a:srgbClr val="0B572D"/>
                </a:solidFill>
                <a:latin typeface="Arial MT"/>
                <a:cs typeface="Arial MT"/>
              </a:rPr>
              <a:t>los servicios </a:t>
            </a:r>
            <a:r>
              <a:rPr sz="1850" spc="15" dirty="0">
                <a:solidFill>
                  <a:srgbClr val="0B572D"/>
                </a:solidFill>
                <a:latin typeface="Arial MT"/>
                <a:cs typeface="Arial MT"/>
              </a:rPr>
              <a:t>que brinda en </a:t>
            </a:r>
            <a:r>
              <a:rPr sz="1850" spc="10" dirty="0">
                <a:solidFill>
                  <a:srgbClr val="0B572D"/>
                </a:solidFill>
                <a:latin typeface="Arial MT"/>
                <a:cs typeface="Arial MT"/>
              </a:rPr>
              <a:t>el </a:t>
            </a:r>
            <a:r>
              <a:rPr sz="1850" spc="15" dirty="0">
                <a:solidFill>
                  <a:srgbClr val="0B572D"/>
                </a:solidFill>
                <a:latin typeface="Arial MT"/>
                <a:cs typeface="Arial MT"/>
              </a:rPr>
              <a:t>medio </a:t>
            </a:r>
            <a:r>
              <a:rPr sz="1850" spc="20" dirty="0">
                <a:solidFill>
                  <a:srgbClr val="0B572D"/>
                </a:solidFill>
                <a:latin typeface="Arial MT"/>
                <a:cs typeface="Arial MT"/>
              </a:rPr>
              <a:t> </a:t>
            </a:r>
            <a:r>
              <a:rPr sz="1850" spc="15" dirty="0">
                <a:solidFill>
                  <a:srgbClr val="0B572D"/>
                </a:solidFill>
                <a:latin typeface="Arial MT"/>
                <a:cs typeface="Arial MT"/>
              </a:rPr>
              <a:t>ambiente.</a:t>
            </a:r>
            <a:endParaRPr sz="1850" dirty="0">
              <a:latin typeface="Arial MT"/>
              <a:cs typeface="Arial MT"/>
            </a:endParaRPr>
          </a:p>
        </p:txBody>
      </p:sp>
      <p:sp>
        <p:nvSpPr>
          <p:cNvPr id="7" name="object 7"/>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a:spLocks noGrp="1"/>
          </p:cNvSpPr>
          <p:nvPr>
            <p:ph type="title"/>
          </p:nvPr>
        </p:nvSpPr>
        <p:spPr>
          <a:xfrm>
            <a:off x="657104" y="654307"/>
            <a:ext cx="5772150" cy="476884"/>
          </a:xfrm>
          <a:prstGeom prst="rect">
            <a:avLst/>
          </a:prstGeom>
        </p:spPr>
        <p:txBody>
          <a:bodyPr vert="horz" wrap="square" lIns="0" tIns="13970" rIns="0" bIns="0" rtlCol="0">
            <a:spAutoFit/>
          </a:bodyPr>
          <a:lstStyle/>
          <a:p>
            <a:pPr marL="12700">
              <a:lnSpc>
                <a:spcPct val="100000"/>
              </a:lnSpc>
              <a:spcBef>
                <a:spcPts val="110"/>
              </a:spcBef>
            </a:pPr>
            <a:r>
              <a:rPr sz="2950" b="1" spc="5" dirty="0">
                <a:solidFill>
                  <a:srgbClr val="FFFFFF"/>
                </a:solidFill>
                <a:latin typeface="Arial"/>
                <a:cs typeface="Arial"/>
              </a:rPr>
              <a:t>¿Qué</a:t>
            </a:r>
            <a:r>
              <a:rPr sz="2950" b="1" spc="-20" dirty="0">
                <a:solidFill>
                  <a:srgbClr val="FFFFFF"/>
                </a:solidFill>
                <a:latin typeface="Arial"/>
                <a:cs typeface="Arial"/>
              </a:rPr>
              <a:t> </a:t>
            </a:r>
            <a:r>
              <a:rPr sz="2950" b="1" spc="5" dirty="0">
                <a:solidFill>
                  <a:srgbClr val="FFFFFF"/>
                </a:solidFill>
                <a:latin typeface="Arial"/>
                <a:cs typeface="Arial"/>
              </a:rPr>
              <a:t>es</a:t>
            </a:r>
            <a:r>
              <a:rPr sz="2950" b="1" spc="-20" dirty="0">
                <a:solidFill>
                  <a:srgbClr val="FFFFFF"/>
                </a:solidFill>
                <a:latin typeface="Arial"/>
                <a:cs typeface="Arial"/>
              </a:rPr>
              <a:t> </a:t>
            </a:r>
            <a:r>
              <a:rPr sz="2950" b="1" spc="5" dirty="0">
                <a:solidFill>
                  <a:srgbClr val="FFFFFF"/>
                </a:solidFill>
                <a:latin typeface="Arial"/>
                <a:cs typeface="Arial"/>
              </a:rPr>
              <a:t>un</a:t>
            </a:r>
            <a:r>
              <a:rPr sz="2950" b="1" spc="-15" dirty="0">
                <a:solidFill>
                  <a:srgbClr val="FFFFFF"/>
                </a:solidFill>
                <a:latin typeface="Arial"/>
                <a:cs typeface="Arial"/>
              </a:rPr>
              <a:t> </a:t>
            </a:r>
            <a:r>
              <a:rPr sz="2950" b="1" spc="5" dirty="0">
                <a:solidFill>
                  <a:srgbClr val="FFFFFF"/>
                </a:solidFill>
                <a:latin typeface="Arial"/>
                <a:cs typeface="Arial"/>
              </a:rPr>
              <a:t>producto</a:t>
            </a:r>
            <a:r>
              <a:rPr sz="2950" b="1" spc="-15" dirty="0">
                <a:solidFill>
                  <a:srgbClr val="FFFFFF"/>
                </a:solidFill>
                <a:latin typeface="Arial"/>
                <a:cs typeface="Arial"/>
              </a:rPr>
              <a:t> </a:t>
            </a:r>
            <a:r>
              <a:rPr sz="2950" b="1" spc="5" dirty="0">
                <a:solidFill>
                  <a:srgbClr val="FFFFFF"/>
                </a:solidFill>
                <a:latin typeface="Arial"/>
                <a:cs typeface="Arial"/>
              </a:rPr>
              <a:t>sostenible</a:t>
            </a:r>
            <a:endParaRPr sz="2950">
              <a:latin typeface="Arial"/>
              <a:cs typeface="Arial"/>
            </a:endParaRPr>
          </a:p>
        </p:txBody>
      </p:sp>
      <p:sp>
        <p:nvSpPr>
          <p:cNvPr id="5" name="object 5"/>
          <p:cNvSpPr txBox="1"/>
          <p:nvPr/>
        </p:nvSpPr>
        <p:spPr>
          <a:xfrm>
            <a:off x="679043" y="1279220"/>
            <a:ext cx="5899150" cy="476884"/>
          </a:xfrm>
          <a:prstGeom prst="rect">
            <a:avLst/>
          </a:prstGeom>
        </p:spPr>
        <p:txBody>
          <a:bodyPr vert="horz" wrap="square" lIns="0" tIns="13970" rIns="0" bIns="0" rtlCol="0">
            <a:spAutoFit/>
          </a:bodyPr>
          <a:lstStyle/>
          <a:p>
            <a:pPr marL="12700">
              <a:lnSpc>
                <a:spcPct val="100000"/>
              </a:lnSpc>
              <a:spcBef>
                <a:spcPts val="110"/>
              </a:spcBef>
            </a:pPr>
            <a:r>
              <a:rPr sz="2950" b="1" spc="5" dirty="0">
                <a:solidFill>
                  <a:schemeClr val="bg1"/>
                </a:solidFill>
                <a:latin typeface="Arial MT"/>
                <a:cs typeface="Arial MT"/>
              </a:rPr>
              <a:t>y</a:t>
            </a:r>
            <a:r>
              <a:rPr sz="2950" spc="-15" dirty="0">
                <a:latin typeface="Arial MT"/>
                <a:cs typeface="Arial MT"/>
              </a:rPr>
              <a:t> </a:t>
            </a:r>
            <a:r>
              <a:rPr sz="2950" b="1" spc="5" dirty="0">
                <a:solidFill>
                  <a:srgbClr val="FFFFFF"/>
                </a:solidFill>
                <a:latin typeface="Arial"/>
                <a:cs typeface="Arial"/>
              </a:rPr>
              <a:t>cómo</a:t>
            </a:r>
            <a:r>
              <a:rPr sz="2950" b="1" spc="-15" dirty="0">
                <a:solidFill>
                  <a:srgbClr val="FFFFFF"/>
                </a:solidFill>
                <a:latin typeface="Arial"/>
                <a:cs typeface="Arial"/>
              </a:rPr>
              <a:t> </a:t>
            </a:r>
            <a:r>
              <a:rPr sz="2950" b="1" spc="5" dirty="0">
                <a:solidFill>
                  <a:srgbClr val="FFFFFF"/>
                </a:solidFill>
                <a:latin typeface="Arial"/>
                <a:cs typeface="Arial"/>
              </a:rPr>
              <a:t>ayudará</a:t>
            </a:r>
            <a:r>
              <a:rPr sz="2950" b="1" spc="-15" dirty="0">
                <a:solidFill>
                  <a:srgbClr val="FFFFFF"/>
                </a:solidFill>
                <a:latin typeface="Arial"/>
                <a:cs typeface="Arial"/>
              </a:rPr>
              <a:t> </a:t>
            </a:r>
            <a:r>
              <a:rPr sz="2950" b="1" spc="5" dirty="0">
                <a:solidFill>
                  <a:srgbClr val="FFFFFF"/>
                </a:solidFill>
                <a:latin typeface="Arial"/>
                <a:cs typeface="Arial"/>
              </a:rPr>
              <a:t>a</a:t>
            </a:r>
            <a:r>
              <a:rPr sz="2950" b="1" spc="-10" dirty="0">
                <a:solidFill>
                  <a:srgbClr val="FFFFFF"/>
                </a:solidFill>
                <a:latin typeface="Arial"/>
                <a:cs typeface="Arial"/>
              </a:rPr>
              <a:t> </a:t>
            </a:r>
            <a:r>
              <a:rPr sz="2950" b="1" spc="5" dirty="0">
                <a:solidFill>
                  <a:srgbClr val="FFFFFF"/>
                </a:solidFill>
                <a:latin typeface="Arial"/>
                <a:cs typeface="Arial"/>
              </a:rPr>
              <a:t>las</a:t>
            </a:r>
            <a:r>
              <a:rPr sz="2950" b="1" spc="-15" dirty="0">
                <a:solidFill>
                  <a:srgbClr val="FFFFFF"/>
                </a:solidFill>
                <a:latin typeface="Arial"/>
                <a:cs typeface="Arial"/>
              </a:rPr>
              <a:t> </a:t>
            </a:r>
            <a:r>
              <a:rPr sz="2950" b="1" spc="5" dirty="0">
                <a:solidFill>
                  <a:srgbClr val="FFFFFF"/>
                </a:solidFill>
                <a:latin typeface="Arial"/>
                <a:cs typeface="Arial"/>
              </a:rPr>
              <a:t>empresas?</a:t>
            </a:r>
            <a:endParaRPr sz="2950" dirty="0">
              <a:latin typeface="Arial"/>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1853587" cy="6254496"/>
          </a:xfrm>
          <a:prstGeom prst="rect">
            <a:avLst/>
          </a:prstGeom>
        </p:spPr>
      </p:pic>
      <p:sp>
        <p:nvSpPr>
          <p:cNvPr id="3" name="object 3"/>
          <p:cNvSpPr txBox="1"/>
          <p:nvPr/>
        </p:nvSpPr>
        <p:spPr>
          <a:xfrm>
            <a:off x="4722517" y="1677402"/>
            <a:ext cx="6997535" cy="4357218"/>
          </a:xfrm>
          <a:prstGeom prst="rect">
            <a:avLst/>
          </a:prstGeom>
        </p:spPr>
        <p:txBody>
          <a:bodyPr vert="horz" wrap="square" lIns="0" tIns="12065" rIns="0" bIns="0" rtlCol="0">
            <a:spAutoFit/>
          </a:bodyPr>
          <a:lstStyle/>
          <a:p>
            <a:pPr marL="28575" marR="1342390" indent="1905">
              <a:lnSpc>
                <a:spcPct val="123700"/>
              </a:lnSpc>
              <a:spcBef>
                <a:spcPts val="95"/>
              </a:spcBef>
            </a:pPr>
            <a:r>
              <a:rPr sz="1600" spc="10" dirty="0">
                <a:solidFill>
                  <a:srgbClr val="FFFFFF"/>
                </a:solidFill>
                <a:latin typeface="Arial MT"/>
                <a:cs typeface="Arial MT"/>
              </a:rPr>
              <a:t>Aquí hay algunos aspectos a tener en cuenta cuando se trata de </a:t>
            </a:r>
            <a:r>
              <a:rPr sz="1600" spc="-430" dirty="0">
                <a:solidFill>
                  <a:srgbClr val="FFFFFF"/>
                </a:solidFill>
                <a:latin typeface="Arial MT"/>
                <a:cs typeface="Arial MT"/>
              </a:rPr>
              <a:t> </a:t>
            </a:r>
            <a:r>
              <a:rPr sz="1600" spc="10" dirty="0">
                <a:solidFill>
                  <a:srgbClr val="FFFFFF"/>
                </a:solidFill>
                <a:latin typeface="Arial MT"/>
                <a:cs typeface="Arial MT"/>
              </a:rPr>
              <a:t>comprar</a:t>
            </a:r>
            <a:r>
              <a:rPr sz="1600" dirty="0">
                <a:solidFill>
                  <a:srgbClr val="FFFFFF"/>
                </a:solidFill>
                <a:latin typeface="Arial MT"/>
                <a:cs typeface="Arial MT"/>
              </a:rPr>
              <a:t> </a:t>
            </a:r>
            <a:r>
              <a:rPr sz="1600" spc="10" dirty="0">
                <a:solidFill>
                  <a:srgbClr val="FFFFFF"/>
                </a:solidFill>
                <a:latin typeface="Arial MT"/>
                <a:cs typeface="Arial MT"/>
              </a:rPr>
              <a:t>de</a:t>
            </a:r>
            <a:r>
              <a:rPr sz="1600" spc="5" dirty="0">
                <a:solidFill>
                  <a:srgbClr val="FFFFFF"/>
                </a:solidFill>
                <a:latin typeface="Arial MT"/>
                <a:cs typeface="Arial MT"/>
              </a:rPr>
              <a:t> </a:t>
            </a:r>
            <a:r>
              <a:rPr sz="1600" spc="10" dirty="0">
                <a:solidFill>
                  <a:srgbClr val="FFFFFF"/>
                </a:solidFill>
                <a:latin typeface="Arial MT"/>
                <a:cs typeface="Arial MT"/>
              </a:rPr>
              <a:t>manera</a:t>
            </a:r>
            <a:r>
              <a:rPr sz="1600" spc="5" dirty="0">
                <a:solidFill>
                  <a:srgbClr val="FFFFFF"/>
                </a:solidFill>
                <a:latin typeface="Arial MT"/>
                <a:cs typeface="Arial MT"/>
              </a:rPr>
              <a:t> </a:t>
            </a:r>
            <a:r>
              <a:rPr sz="1600" spc="10" dirty="0">
                <a:solidFill>
                  <a:srgbClr val="FFFFFF"/>
                </a:solidFill>
                <a:latin typeface="Arial MT"/>
                <a:cs typeface="Arial MT"/>
              </a:rPr>
              <a:t>sostenible.</a:t>
            </a:r>
            <a:endParaRPr sz="1600" dirty="0">
              <a:latin typeface="Arial MT"/>
              <a:cs typeface="Arial MT"/>
            </a:endParaRPr>
          </a:p>
          <a:p>
            <a:pPr marL="12700" marR="437515" indent="14604">
              <a:lnSpc>
                <a:spcPct val="120000"/>
              </a:lnSpc>
              <a:spcBef>
                <a:spcPts val="1015"/>
              </a:spcBef>
            </a:pPr>
            <a:r>
              <a:rPr sz="1650" b="1" dirty="0">
                <a:solidFill>
                  <a:srgbClr val="83BA41"/>
                </a:solidFill>
                <a:latin typeface="Arial"/>
                <a:cs typeface="Arial"/>
              </a:rPr>
              <a:t>Los</a:t>
            </a:r>
            <a:r>
              <a:rPr sz="1650" dirty="0">
                <a:latin typeface="Arial MT"/>
                <a:cs typeface="Arial MT"/>
              </a:rPr>
              <a:t> </a:t>
            </a:r>
            <a:r>
              <a:rPr sz="1650" b="1" dirty="0">
                <a:solidFill>
                  <a:srgbClr val="83BA41"/>
                </a:solidFill>
                <a:latin typeface="Arial"/>
                <a:cs typeface="Arial"/>
              </a:rPr>
              <a:t>productos de origen y comercialización éticos </a:t>
            </a:r>
            <a:r>
              <a:rPr sz="1650" dirty="0">
                <a:solidFill>
                  <a:srgbClr val="FFFFFF"/>
                </a:solidFill>
                <a:latin typeface="Arial MT"/>
                <a:cs typeface="Arial MT"/>
              </a:rPr>
              <a:t>son clave en las </a:t>
            </a:r>
            <a:r>
              <a:rPr sz="1650" spc="5" dirty="0">
                <a:solidFill>
                  <a:srgbClr val="FFFFFF"/>
                </a:solidFill>
                <a:latin typeface="Arial MT"/>
                <a:cs typeface="Arial MT"/>
              </a:rPr>
              <a:t> </a:t>
            </a:r>
            <a:r>
              <a:rPr sz="1650" dirty="0">
                <a:solidFill>
                  <a:srgbClr val="FFFFFF"/>
                </a:solidFill>
                <a:latin typeface="Arial MT"/>
                <a:cs typeface="Arial MT"/>
              </a:rPr>
              <a:t>compras sostenibles. El abastecimiento ético garantiza que se cumplan </a:t>
            </a:r>
            <a:r>
              <a:rPr sz="1650" spc="5" dirty="0">
                <a:solidFill>
                  <a:srgbClr val="FFFFFF"/>
                </a:solidFill>
                <a:latin typeface="Arial MT"/>
                <a:cs typeface="Arial MT"/>
              </a:rPr>
              <a:t> </a:t>
            </a:r>
            <a:r>
              <a:rPr sz="1650" dirty="0">
                <a:solidFill>
                  <a:srgbClr val="FFFFFF"/>
                </a:solidFill>
                <a:latin typeface="Arial MT"/>
                <a:cs typeface="Arial MT"/>
              </a:rPr>
              <a:t>los estándares laborales mínimos durante la producción del producto que </a:t>
            </a:r>
            <a:r>
              <a:rPr sz="1650" spc="-445" dirty="0">
                <a:solidFill>
                  <a:srgbClr val="FFFFFF"/>
                </a:solidFill>
                <a:latin typeface="Arial MT"/>
                <a:cs typeface="Arial MT"/>
              </a:rPr>
              <a:t> </a:t>
            </a:r>
            <a:r>
              <a:rPr sz="1650" dirty="0">
                <a:solidFill>
                  <a:srgbClr val="FFFFFF"/>
                </a:solidFill>
                <a:latin typeface="Arial MT"/>
                <a:cs typeface="Arial MT"/>
              </a:rPr>
              <a:t>está comprando. Sin embargo, Comercio Justo simplemente se refiere al </a:t>
            </a:r>
            <a:r>
              <a:rPr sz="1650" spc="-445" dirty="0">
                <a:solidFill>
                  <a:srgbClr val="FFFFFF"/>
                </a:solidFill>
                <a:latin typeface="Arial MT"/>
                <a:cs typeface="Arial MT"/>
              </a:rPr>
              <a:t> </a:t>
            </a:r>
            <a:r>
              <a:rPr sz="1650" dirty="0">
                <a:solidFill>
                  <a:srgbClr val="FFFFFF"/>
                </a:solidFill>
                <a:latin typeface="Arial MT"/>
                <a:cs typeface="Arial MT"/>
              </a:rPr>
              <a:t>proceso de comercio ético. Un ejemplo sería que una empresa que </a:t>
            </a:r>
            <a:r>
              <a:rPr sz="1650" spc="5" dirty="0">
                <a:solidFill>
                  <a:srgbClr val="FFFFFF"/>
                </a:solidFill>
                <a:latin typeface="Arial MT"/>
                <a:cs typeface="Arial MT"/>
              </a:rPr>
              <a:t> </a:t>
            </a:r>
            <a:r>
              <a:rPr sz="1650" dirty="0">
                <a:solidFill>
                  <a:srgbClr val="FFFFFF"/>
                </a:solidFill>
                <a:latin typeface="Arial MT"/>
                <a:cs typeface="Arial MT"/>
              </a:rPr>
              <a:t>compra papel para imprimir considere comprar papel premium 100% </a:t>
            </a:r>
            <a:r>
              <a:rPr sz="1650" spc="5" dirty="0">
                <a:solidFill>
                  <a:srgbClr val="FFFFFF"/>
                </a:solidFill>
                <a:latin typeface="Arial MT"/>
                <a:cs typeface="Arial MT"/>
              </a:rPr>
              <a:t> </a:t>
            </a:r>
            <a:r>
              <a:rPr sz="1650" dirty="0">
                <a:solidFill>
                  <a:srgbClr val="FFFFFF"/>
                </a:solidFill>
                <a:latin typeface="Arial MT"/>
                <a:cs typeface="Arial MT"/>
              </a:rPr>
              <a:t>reciclado evercopy. Esto tiene la marca del ángel azul, la etiqueta </a:t>
            </a:r>
            <a:r>
              <a:rPr sz="1650" spc="5" dirty="0">
                <a:solidFill>
                  <a:srgbClr val="FFFFFF"/>
                </a:solidFill>
                <a:latin typeface="Arial MT"/>
                <a:cs typeface="Arial MT"/>
              </a:rPr>
              <a:t> </a:t>
            </a:r>
            <a:r>
              <a:rPr sz="1650" dirty="0">
                <a:solidFill>
                  <a:srgbClr val="FFFFFF"/>
                </a:solidFill>
                <a:latin typeface="Arial MT"/>
                <a:cs typeface="Arial MT"/>
              </a:rPr>
              <a:t>ecológica de la UE y el consejo de administración forestal para apoyar la </a:t>
            </a:r>
            <a:r>
              <a:rPr sz="1650" spc="5" dirty="0">
                <a:solidFill>
                  <a:srgbClr val="FFFFFF"/>
                </a:solidFill>
                <a:latin typeface="Arial MT"/>
                <a:cs typeface="Arial MT"/>
              </a:rPr>
              <a:t> </a:t>
            </a:r>
            <a:r>
              <a:rPr sz="1650" dirty="0">
                <a:solidFill>
                  <a:srgbClr val="FFFFFF"/>
                </a:solidFill>
                <a:latin typeface="Arial MT"/>
                <a:cs typeface="Arial MT"/>
              </a:rPr>
              <a:t>reforestación.</a:t>
            </a:r>
            <a:r>
              <a:rPr sz="1650" spc="-5" dirty="0">
                <a:solidFill>
                  <a:srgbClr val="FFFFFF"/>
                </a:solidFill>
                <a:latin typeface="Arial MT"/>
                <a:cs typeface="Arial MT"/>
              </a:rPr>
              <a:t> </a:t>
            </a:r>
            <a:r>
              <a:rPr sz="1650" dirty="0">
                <a:solidFill>
                  <a:srgbClr val="FFFFFF"/>
                </a:solidFill>
                <a:latin typeface="Arial MT"/>
                <a:cs typeface="Arial MT"/>
              </a:rPr>
              <a:t>Del mismo modo, los equipos</a:t>
            </a:r>
            <a:r>
              <a:rPr sz="1650" spc="-5" dirty="0">
                <a:solidFill>
                  <a:srgbClr val="FFFFFF"/>
                </a:solidFill>
                <a:latin typeface="Arial MT"/>
                <a:cs typeface="Arial MT"/>
              </a:rPr>
              <a:t> </a:t>
            </a:r>
            <a:r>
              <a:rPr sz="1650" dirty="0">
                <a:solidFill>
                  <a:srgbClr val="FFFFFF"/>
                </a:solidFill>
                <a:latin typeface="Arial MT"/>
                <a:cs typeface="Arial MT"/>
              </a:rPr>
              <a:t>con</a:t>
            </a:r>
            <a:r>
              <a:rPr sz="1650" spc="-5" dirty="0">
                <a:solidFill>
                  <a:srgbClr val="FFFFFF"/>
                </a:solidFill>
                <a:latin typeface="Arial MT"/>
                <a:cs typeface="Arial MT"/>
              </a:rPr>
              <a:t> </a:t>
            </a:r>
            <a:r>
              <a:rPr sz="1650" dirty="0">
                <a:solidFill>
                  <a:srgbClr val="FFFFFF"/>
                </a:solidFill>
                <a:latin typeface="Arial MT"/>
                <a:cs typeface="Arial MT"/>
              </a:rPr>
              <a:t>clasificación</a:t>
            </a:r>
            <a:r>
              <a:rPr sz="1650" spc="-5" dirty="0">
                <a:solidFill>
                  <a:srgbClr val="FFFFFF"/>
                </a:solidFill>
                <a:latin typeface="Arial MT"/>
                <a:cs typeface="Arial MT"/>
              </a:rPr>
              <a:t> </a:t>
            </a:r>
            <a:r>
              <a:rPr sz="1650" dirty="0">
                <a:solidFill>
                  <a:srgbClr val="FFFFFF"/>
                </a:solidFill>
                <a:latin typeface="Arial MT"/>
                <a:cs typeface="Arial MT"/>
              </a:rPr>
              <a:t>A son</a:t>
            </a:r>
            <a:endParaRPr sz="1650" dirty="0">
              <a:latin typeface="Arial MT"/>
              <a:cs typeface="Arial MT"/>
            </a:endParaRPr>
          </a:p>
          <a:p>
            <a:pPr marL="20320">
              <a:lnSpc>
                <a:spcPct val="100000"/>
              </a:lnSpc>
              <a:spcBef>
                <a:spcPts val="395"/>
              </a:spcBef>
            </a:pPr>
            <a:r>
              <a:rPr sz="1650" dirty="0">
                <a:solidFill>
                  <a:srgbClr val="FFFFFF"/>
                </a:solidFill>
                <a:latin typeface="Arial MT"/>
                <a:cs typeface="Arial MT"/>
              </a:rPr>
              <a:t>mejores</a:t>
            </a:r>
            <a:r>
              <a:rPr sz="1650" spc="-5" dirty="0">
                <a:solidFill>
                  <a:srgbClr val="FFFFFF"/>
                </a:solidFill>
                <a:latin typeface="Arial MT"/>
                <a:cs typeface="Arial MT"/>
              </a:rPr>
              <a:t> </a:t>
            </a:r>
            <a:r>
              <a:rPr sz="1650" dirty="0">
                <a:solidFill>
                  <a:srgbClr val="FFFFFF"/>
                </a:solidFill>
                <a:latin typeface="Arial MT"/>
                <a:cs typeface="Arial MT"/>
              </a:rPr>
              <a:t>para el uso de energía y cumplen</a:t>
            </a:r>
            <a:r>
              <a:rPr sz="1650" spc="-5" dirty="0">
                <a:solidFill>
                  <a:srgbClr val="FFFFFF"/>
                </a:solidFill>
                <a:latin typeface="Arial MT"/>
                <a:cs typeface="Arial MT"/>
              </a:rPr>
              <a:t> </a:t>
            </a:r>
            <a:r>
              <a:rPr sz="1650" dirty="0">
                <a:solidFill>
                  <a:srgbClr val="FFFFFF"/>
                </a:solidFill>
                <a:latin typeface="Arial MT"/>
                <a:cs typeface="Arial MT"/>
              </a:rPr>
              <a:t>mejor con la legislación</a:t>
            </a:r>
            <a:r>
              <a:rPr sz="1650" spc="-5" dirty="0">
                <a:solidFill>
                  <a:srgbClr val="FFFFFF"/>
                </a:solidFill>
                <a:latin typeface="Arial MT"/>
                <a:cs typeface="Arial MT"/>
              </a:rPr>
              <a:t> </a:t>
            </a:r>
            <a:r>
              <a:rPr sz="1650" dirty="0">
                <a:solidFill>
                  <a:srgbClr val="FFFFFF"/>
                </a:solidFill>
                <a:latin typeface="Arial MT"/>
                <a:cs typeface="Arial MT"/>
              </a:rPr>
              <a:t>energética.</a:t>
            </a:r>
            <a:endParaRPr sz="1650" dirty="0">
              <a:latin typeface="Arial MT"/>
              <a:cs typeface="Arial MT"/>
            </a:endParaRPr>
          </a:p>
        </p:txBody>
      </p:sp>
      <p:sp>
        <p:nvSpPr>
          <p:cNvPr id="7" name="object 7"/>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a:spLocks noGrp="1"/>
          </p:cNvSpPr>
          <p:nvPr>
            <p:ph type="title"/>
          </p:nvPr>
        </p:nvSpPr>
        <p:spPr>
          <a:xfrm>
            <a:off x="4722791" y="645219"/>
            <a:ext cx="6030595" cy="931544"/>
          </a:xfrm>
          <a:prstGeom prst="rect">
            <a:avLst/>
          </a:prstGeom>
        </p:spPr>
        <p:txBody>
          <a:bodyPr vert="horz" wrap="square" lIns="0" tIns="12065" rIns="0" bIns="0" rtlCol="0">
            <a:spAutoFit/>
          </a:bodyPr>
          <a:lstStyle/>
          <a:p>
            <a:pPr marL="26034" marR="5080" indent="-13970">
              <a:lnSpc>
                <a:spcPct val="123800"/>
              </a:lnSpc>
              <a:spcBef>
                <a:spcPts val="95"/>
              </a:spcBef>
            </a:pPr>
            <a:r>
              <a:rPr sz="1600" spc="10" dirty="0">
                <a:solidFill>
                  <a:srgbClr val="FFFFFF"/>
                </a:solidFill>
              </a:rPr>
              <a:t>Todas</a:t>
            </a:r>
            <a:r>
              <a:rPr sz="1600" spc="30" dirty="0">
                <a:solidFill>
                  <a:srgbClr val="FFFFFF"/>
                </a:solidFill>
              </a:rPr>
              <a:t> </a:t>
            </a:r>
            <a:r>
              <a:rPr sz="1600" spc="10" dirty="0">
                <a:solidFill>
                  <a:srgbClr val="FFFFFF"/>
                </a:solidFill>
              </a:rPr>
              <a:t>las</a:t>
            </a:r>
            <a:r>
              <a:rPr sz="1600" spc="30" dirty="0">
                <a:solidFill>
                  <a:srgbClr val="FFFFFF"/>
                </a:solidFill>
              </a:rPr>
              <a:t> </a:t>
            </a:r>
            <a:r>
              <a:rPr sz="1600" spc="10" dirty="0">
                <a:solidFill>
                  <a:srgbClr val="FFFFFF"/>
                </a:solidFill>
              </a:rPr>
              <a:t>empresas,</a:t>
            </a:r>
            <a:r>
              <a:rPr sz="1600" spc="30" dirty="0">
                <a:solidFill>
                  <a:srgbClr val="FFFFFF"/>
                </a:solidFill>
              </a:rPr>
              <a:t> </a:t>
            </a:r>
            <a:r>
              <a:rPr sz="1600" spc="10" dirty="0">
                <a:solidFill>
                  <a:srgbClr val="FFFFFF"/>
                </a:solidFill>
              </a:rPr>
              <a:t>sin</a:t>
            </a:r>
            <a:r>
              <a:rPr sz="1600" spc="30" dirty="0">
                <a:solidFill>
                  <a:srgbClr val="FFFFFF"/>
                </a:solidFill>
              </a:rPr>
              <a:t> </a:t>
            </a:r>
            <a:r>
              <a:rPr sz="1600" spc="10" dirty="0">
                <a:solidFill>
                  <a:srgbClr val="FFFFFF"/>
                </a:solidFill>
              </a:rPr>
              <a:t>importar</a:t>
            </a:r>
            <a:r>
              <a:rPr sz="1600" spc="30" dirty="0">
                <a:solidFill>
                  <a:srgbClr val="FFFFFF"/>
                </a:solidFill>
              </a:rPr>
              <a:t> </a:t>
            </a:r>
            <a:r>
              <a:rPr sz="1600" spc="10" dirty="0">
                <a:solidFill>
                  <a:srgbClr val="FFFFFF"/>
                </a:solidFill>
              </a:rPr>
              <a:t>cuán</a:t>
            </a:r>
            <a:r>
              <a:rPr sz="1600" spc="30" dirty="0">
                <a:solidFill>
                  <a:srgbClr val="FFFFFF"/>
                </a:solidFill>
              </a:rPr>
              <a:t> </a:t>
            </a:r>
            <a:r>
              <a:rPr sz="1600" spc="10" dirty="0">
                <a:solidFill>
                  <a:srgbClr val="FFFFFF"/>
                </a:solidFill>
              </a:rPr>
              <a:t>pequeñas</a:t>
            </a:r>
            <a:r>
              <a:rPr sz="1600" spc="30" dirty="0">
                <a:solidFill>
                  <a:srgbClr val="FFFFFF"/>
                </a:solidFill>
              </a:rPr>
              <a:t> </a:t>
            </a:r>
            <a:r>
              <a:rPr sz="1600" spc="10" dirty="0">
                <a:solidFill>
                  <a:srgbClr val="FFFFFF"/>
                </a:solidFill>
              </a:rPr>
              <a:t>o</a:t>
            </a:r>
            <a:r>
              <a:rPr sz="1600" spc="30" dirty="0">
                <a:solidFill>
                  <a:srgbClr val="FFFFFF"/>
                </a:solidFill>
              </a:rPr>
              <a:t> </a:t>
            </a:r>
            <a:r>
              <a:rPr sz="1600" spc="10" dirty="0">
                <a:solidFill>
                  <a:srgbClr val="FFFFFF"/>
                </a:solidFill>
              </a:rPr>
              <a:t>grandes </a:t>
            </a:r>
            <a:r>
              <a:rPr sz="1600" spc="15" dirty="0">
                <a:solidFill>
                  <a:srgbClr val="FFFFFF"/>
                </a:solidFill>
              </a:rPr>
              <a:t> </a:t>
            </a:r>
            <a:r>
              <a:rPr sz="1600" spc="10" dirty="0">
                <a:solidFill>
                  <a:srgbClr val="FFFFFF"/>
                </a:solidFill>
              </a:rPr>
              <a:t>sean, necesitan comprar bienes sin importar qué y debemos usar </a:t>
            </a:r>
            <a:r>
              <a:rPr sz="1600" spc="-430" dirty="0">
                <a:solidFill>
                  <a:srgbClr val="FFFFFF"/>
                </a:solidFill>
              </a:rPr>
              <a:t> </a:t>
            </a:r>
            <a:r>
              <a:rPr sz="1600" spc="10" dirty="0">
                <a:solidFill>
                  <a:srgbClr val="FFFFFF"/>
                </a:solidFill>
              </a:rPr>
              <a:t>nuestra</a:t>
            </a:r>
            <a:r>
              <a:rPr sz="1600" dirty="0">
                <a:solidFill>
                  <a:srgbClr val="FFFFFF"/>
                </a:solidFill>
              </a:rPr>
              <a:t> </a:t>
            </a:r>
            <a:r>
              <a:rPr sz="1600" spc="10" dirty="0">
                <a:solidFill>
                  <a:srgbClr val="FFFFFF"/>
                </a:solidFill>
              </a:rPr>
              <a:t>influencia</a:t>
            </a:r>
            <a:r>
              <a:rPr sz="1600" spc="5" dirty="0">
                <a:solidFill>
                  <a:srgbClr val="FFFFFF"/>
                </a:solidFill>
              </a:rPr>
              <a:t> </a:t>
            </a:r>
            <a:r>
              <a:rPr sz="1600" spc="10" dirty="0">
                <a:solidFill>
                  <a:srgbClr val="FFFFFF"/>
                </a:solidFill>
              </a:rPr>
              <a:t>de</a:t>
            </a:r>
            <a:r>
              <a:rPr sz="1600" spc="5" dirty="0">
                <a:solidFill>
                  <a:srgbClr val="FFFFFF"/>
                </a:solidFill>
              </a:rPr>
              <a:t> </a:t>
            </a:r>
            <a:r>
              <a:rPr sz="1600" spc="10" dirty="0">
                <a:solidFill>
                  <a:srgbClr val="FFFFFF"/>
                </a:solidFill>
              </a:rPr>
              <a:t>manera</a:t>
            </a:r>
            <a:r>
              <a:rPr sz="1600" spc="5" dirty="0">
                <a:solidFill>
                  <a:srgbClr val="FFFFFF"/>
                </a:solidFill>
              </a:rPr>
              <a:t> </a:t>
            </a:r>
            <a:r>
              <a:rPr sz="1600" spc="10" dirty="0">
                <a:solidFill>
                  <a:srgbClr val="FFFFFF"/>
                </a:solidFill>
              </a:rPr>
              <a:t>positiva.</a:t>
            </a:r>
            <a:endParaRPr sz="1600"/>
          </a:p>
        </p:txBody>
      </p:sp>
      <p:sp>
        <p:nvSpPr>
          <p:cNvPr id="5" name="object 5"/>
          <p:cNvSpPr txBox="1"/>
          <p:nvPr/>
        </p:nvSpPr>
        <p:spPr>
          <a:xfrm>
            <a:off x="338413" y="1024270"/>
            <a:ext cx="3568065" cy="1583690"/>
          </a:xfrm>
          <a:prstGeom prst="rect">
            <a:avLst/>
          </a:prstGeom>
        </p:spPr>
        <p:txBody>
          <a:bodyPr vert="horz" wrap="square" lIns="0" tIns="11430" rIns="0" bIns="0" rtlCol="0">
            <a:spAutoFit/>
          </a:bodyPr>
          <a:lstStyle/>
          <a:p>
            <a:pPr marL="12700" marR="1551940" indent="4445">
              <a:lnSpc>
                <a:spcPct val="124700"/>
              </a:lnSpc>
              <a:spcBef>
                <a:spcPts val="90"/>
              </a:spcBef>
            </a:pPr>
            <a:r>
              <a:rPr sz="3000" b="1" spc="20" dirty="0">
                <a:solidFill>
                  <a:srgbClr val="83BA41"/>
                </a:solidFill>
                <a:latin typeface="Arial"/>
                <a:cs typeface="Arial"/>
              </a:rPr>
              <a:t>¿Qué</a:t>
            </a:r>
            <a:r>
              <a:rPr sz="3000" b="1" spc="-70" dirty="0">
                <a:solidFill>
                  <a:srgbClr val="83BA41"/>
                </a:solidFill>
                <a:latin typeface="Arial"/>
                <a:cs typeface="Arial"/>
              </a:rPr>
              <a:t> </a:t>
            </a:r>
            <a:r>
              <a:rPr sz="3000" b="1" spc="15" dirty="0">
                <a:solidFill>
                  <a:srgbClr val="83BA41"/>
                </a:solidFill>
                <a:latin typeface="Arial"/>
                <a:cs typeface="Arial"/>
              </a:rPr>
              <a:t>debe </a:t>
            </a:r>
            <a:r>
              <a:rPr sz="3000" b="1" spc="-825" dirty="0">
                <a:solidFill>
                  <a:srgbClr val="83BA41"/>
                </a:solidFill>
                <a:latin typeface="Arial"/>
                <a:cs typeface="Arial"/>
              </a:rPr>
              <a:t> </a:t>
            </a:r>
            <a:r>
              <a:rPr sz="3000" b="1" spc="15" dirty="0">
                <a:solidFill>
                  <a:srgbClr val="83BA41"/>
                </a:solidFill>
                <a:latin typeface="Arial"/>
                <a:cs typeface="Arial"/>
              </a:rPr>
              <a:t>tener</a:t>
            </a:r>
            <a:r>
              <a:rPr sz="3000" b="1" spc="-10" dirty="0">
                <a:solidFill>
                  <a:srgbClr val="83BA41"/>
                </a:solidFill>
                <a:latin typeface="Arial"/>
                <a:cs typeface="Arial"/>
              </a:rPr>
              <a:t> </a:t>
            </a:r>
            <a:r>
              <a:rPr sz="3000" b="1" spc="15" dirty="0">
                <a:solidFill>
                  <a:srgbClr val="83BA41"/>
                </a:solidFill>
                <a:latin typeface="Arial"/>
                <a:cs typeface="Arial"/>
              </a:rPr>
              <a:t>en</a:t>
            </a:r>
            <a:endParaRPr sz="3000" dirty="0">
              <a:latin typeface="Arial"/>
              <a:cs typeface="Arial"/>
            </a:endParaRPr>
          </a:p>
          <a:p>
            <a:pPr marL="23495">
              <a:lnSpc>
                <a:spcPts val="3290"/>
              </a:lnSpc>
            </a:pPr>
            <a:r>
              <a:rPr sz="3000" b="1" spc="15" dirty="0">
                <a:solidFill>
                  <a:srgbClr val="83BA41"/>
                </a:solidFill>
                <a:latin typeface="Arial"/>
                <a:cs typeface="Arial"/>
              </a:rPr>
              <a:t>cuenta</a:t>
            </a:r>
            <a:r>
              <a:rPr sz="3000" b="1" spc="-25" dirty="0">
                <a:solidFill>
                  <a:srgbClr val="83BA41"/>
                </a:solidFill>
                <a:latin typeface="Arial"/>
                <a:cs typeface="Arial"/>
              </a:rPr>
              <a:t> </a:t>
            </a:r>
            <a:r>
              <a:rPr sz="3000" b="1" spc="15" dirty="0">
                <a:solidFill>
                  <a:srgbClr val="83BA41"/>
                </a:solidFill>
                <a:latin typeface="Arial"/>
                <a:cs typeface="Arial"/>
              </a:rPr>
              <a:t>tu</a:t>
            </a:r>
            <a:r>
              <a:rPr sz="3000" b="1" spc="-15" dirty="0">
                <a:solidFill>
                  <a:srgbClr val="83BA41"/>
                </a:solidFill>
                <a:latin typeface="Arial"/>
                <a:cs typeface="Arial"/>
              </a:rPr>
              <a:t> </a:t>
            </a:r>
            <a:r>
              <a:rPr sz="3000" b="1" spc="15" dirty="0">
                <a:solidFill>
                  <a:srgbClr val="83BA41"/>
                </a:solidFill>
                <a:latin typeface="Arial"/>
                <a:cs typeface="Arial"/>
              </a:rPr>
              <a:t>negocio?</a:t>
            </a:r>
            <a:endParaRPr sz="3000" dirty="0">
              <a:latin typeface="Arial"/>
              <a:cs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1853587" cy="6254496"/>
          </a:xfrm>
          <a:prstGeom prst="rect">
            <a:avLst/>
          </a:prstGeom>
        </p:spPr>
      </p:pic>
      <p:sp>
        <p:nvSpPr>
          <p:cNvPr id="3" name="object 3"/>
          <p:cNvSpPr txBox="1"/>
          <p:nvPr/>
        </p:nvSpPr>
        <p:spPr>
          <a:xfrm>
            <a:off x="424918" y="1918910"/>
            <a:ext cx="2747645" cy="492125"/>
          </a:xfrm>
          <a:prstGeom prst="rect">
            <a:avLst/>
          </a:prstGeom>
        </p:spPr>
        <p:txBody>
          <a:bodyPr vert="horz" wrap="square" lIns="0" tIns="13970" rIns="0" bIns="0" rtlCol="0">
            <a:spAutoFit/>
          </a:bodyPr>
          <a:lstStyle/>
          <a:p>
            <a:pPr marL="12700">
              <a:lnSpc>
                <a:spcPct val="100000"/>
              </a:lnSpc>
              <a:spcBef>
                <a:spcPts val="110"/>
              </a:spcBef>
            </a:pPr>
            <a:r>
              <a:rPr sz="3050" b="1" spc="5" dirty="0">
                <a:solidFill>
                  <a:srgbClr val="83BA41"/>
                </a:solidFill>
                <a:latin typeface="Arial"/>
                <a:cs typeface="Arial"/>
              </a:rPr>
              <a:t>¡Compra</a:t>
            </a:r>
            <a:r>
              <a:rPr sz="3050" b="1" spc="-80" dirty="0">
                <a:solidFill>
                  <a:srgbClr val="83BA41"/>
                </a:solidFill>
                <a:latin typeface="Arial"/>
                <a:cs typeface="Arial"/>
              </a:rPr>
              <a:t> </a:t>
            </a:r>
            <a:r>
              <a:rPr sz="3050" b="1" spc="5" dirty="0">
                <a:solidFill>
                  <a:srgbClr val="83BA41"/>
                </a:solidFill>
                <a:latin typeface="Arial"/>
                <a:cs typeface="Arial"/>
              </a:rPr>
              <a:t>local!</a:t>
            </a:r>
            <a:endParaRPr sz="3050" dirty="0">
              <a:latin typeface="Arial"/>
              <a:cs typeface="Arial"/>
            </a:endParaRPr>
          </a:p>
        </p:txBody>
      </p:sp>
      <p:sp>
        <p:nvSpPr>
          <p:cNvPr id="8" name="object 8"/>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a:spLocks noGrp="1"/>
          </p:cNvSpPr>
          <p:nvPr>
            <p:ph type="title"/>
          </p:nvPr>
        </p:nvSpPr>
        <p:spPr>
          <a:xfrm>
            <a:off x="4737293" y="697812"/>
            <a:ext cx="4676775" cy="278765"/>
          </a:xfrm>
          <a:prstGeom prst="rect">
            <a:avLst/>
          </a:prstGeom>
        </p:spPr>
        <p:txBody>
          <a:bodyPr vert="horz" wrap="square" lIns="0" tIns="13970" rIns="0" bIns="0" rtlCol="0">
            <a:spAutoFit/>
          </a:bodyPr>
          <a:lstStyle/>
          <a:p>
            <a:pPr marL="12700">
              <a:lnSpc>
                <a:spcPct val="100000"/>
              </a:lnSpc>
              <a:spcBef>
                <a:spcPts val="110"/>
              </a:spcBef>
            </a:pPr>
            <a:r>
              <a:rPr sz="1650" b="1" spc="5" dirty="0">
                <a:solidFill>
                  <a:srgbClr val="83BA41"/>
                </a:solidFill>
                <a:latin typeface="Arial"/>
                <a:cs typeface="Arial"/>
              </a:rPr>
              <a:t>Comprar</a:t>
            </a:r>
            <a:r>
              <a:rPr sz="1650" b="1" spc="-10" dirty="0">
                <a:solidFill>
                  <a:srgbClr val="83BA41"/>
                </a:solidFill>
                <a:latin typeface="Arial"/>
                <a:cs typeface="Arial"/>
              </a:rPr>
              <a:t> </a:t>
            </a:r>
            <a:r>
              <a:rPr sz="1650" b="1" spc="5" dirty="0">
                <a:solidFill>
                  <a:srgbClr val="83BA41"/>
                </a:solidFill>
                <a:latin typeface="Arial"/>
                <a:cs typeface="Arial"/>
              </a:rPr>
              <a:t>productos</a:t>
            </a:r>
            <a:r>
              <a:rPr sz="1650" b="1" spc="-10" dirty="0">
                <a:solidFill>
                  <a:srgbClr val="83BA41"/>
                </a:solidFill>
                <a:latin typeface="Arial"/>
                <a:cs typeface="Arial"/>
              </a:rPr>
              <a:t> </a:t>
            </a:r>
            <a:r>
              <a:rPr sz="1650" b="1" spc="5" dirty="0">
                <a:solidFill>
                  <a:srgbClr val="83BA41"/>
                </a:solidFill>
                <a:latin typeface="Arial"/>
                <a:cs typeface="Arial"/>
              </a:rPr>
              <a:t>de</a:t>
            </a:r>
            <a:r>
              <a:rPr sz="1650" b="1" spc="-10" dirty="0">
                <a:solidFill>
                  <a:srgbClr val="83BA41"/>
                </a:solidFill>
                <a:latin typeface="Arial"/>
                <a:cs typeface="Arial"/>
              </a:rPr>
              <a:t> </a:t>
            </a:r>
            <a:r>
              <a:rPr sz="1650" b="1" spc="5" dirty="0">
                <a:solidFill>
                  <a:srgbClr val="83BA41"/>
                </a:solidFill>
                <a:latin typeface="Arial"/>
                <a:cs typeface="Arial"/>
              </a:rPr>
              <a:t>proveedores</a:t>
            </a:r>
            <a:r>
              <a:rPr sz="1650" b="1" spc="-10" dirty="0">
                <a:solidFill>
                  <a:srgbClr val="83BA41"/>
                </a:solidFill>
                <a:latin typeface="Arial"/>
                <a:cs typeface="Arial"/>
              </a:rPr>
              <a:t> </a:t>
            </a:r>
            <a:r>
              <a:rPr sz="1650" b="1" dirty="0">
                <a:solidFill>
                  <a:srgbClr val="83BA41"/>
                </a:solidFill>
                <a:latin typeface="Arial"/>
                <a:cs typeface="Arial"/>
              </a:rPr>
              <a:t>locales</a:t>
            </a:r>
            <a:r>
              <a:rPr sz="1650" b="1" spc="-5" dirty="0">
                <a:solidFill>
                  <a:srgbClr val="83BA41"/>
                </a:solidFill>
                <a:latin typeface="Arial"/>
                <a:cs typeface="Arial"/>
              </a:rPr>
              <a:t> </a:t>
            </a:r>
            <a:r>
              <a:rPr sz="1650" spc="5" dirty="0">
                <a:solidFill>
                  <a:srgbClr val="FFFFFF"/>
                </a:solidFill>
              </a:rPr>
              <a:t>es</a:t>
            </a:r>
            <a:endParaRPr sz="1650">
              <a:latin typeface="Arial"/>
              <a:cs typeface="Arial"/>
            </a:endParaRPr>
          </a:p>
        </p:txBody>
      </p:sp>
      <p:sp>
        <p:nvSpPr>
          <p:cNvPr id="5" name="object 5"/>
          <p:cNvSpPr txBox="1"/>
          <p:nvPr/>
        </p:nvSpPr>
        <p:spPr>
          <a:xfrm>
            <a:off x="4729205" y="950534"/>
            <a:ext cx="6693534" cy="931544"/>
          </a:xfrm>
          <a:prstGeom prst="rect">
            <a:avLst/>
          </a:prstGeom>
        </p:spPr>
        <p:txBody>
          <a:bodyPr vert="horz" wrap="square" lIns="0" tIns="12065" rIns="0" bIns="0" rtlCol="0">
            <a:spAutoFit/>
          </a:bodyPr>
          <a:lstStyle/>
          <a:p>
            <a:pPr marL="12700" marR="5080" indent="9525">
              <a:lnSpc>
                <a:spcPct val="120100"/>
              </a:lnSpc>
              <a:spcBef>
                <a:spcPts val="95"/>
              </a:spcBef>
            </a:pPr>
            <a:r>
              <a:rPr sz="1650" dirty="0">
                <a:solidFill>
                  <a:srgbClr val="FFFFFF"/>
                </a:solidFill>
                <a:latin typeface="Arial MT"/>
                <a:cs typeface="Arial MT"/>
              </a:rPr>
              <a:t>increíblemente</a:t>
            </a:r>
            <a:r>
              <a:rPr sz="1650" spc="10" dirty="0">
                <a:solidFill>
                  <a:srgbClr val="FFFFFF"/>
                </a:solidFill>
                <a:latin typeface="Arial MT"/>
                <a:cs typeface="Arial MT"/>
              </a:rPr>
              <a:t> </a:t>
            </a:r>
            <a:r>
              <a:rPr sz="1650" dirty="0">
                <a:solidFill>
                  <a:srgbClr val="FFFFFF"/>
                </a:solidFill>
                <a:latin typeface="Arial MT"/>
                <a:cs typeface="Arial MT"/>
              </a:rPr>
              <a:t>beneficioso,</a:t>
            </a:r>
            <a:r>
              <a:rPr sz="1650" spc="10" dirty="0">
                <a:solidFill>
                  <a:srgbClr val="FFFFFF"/>
                </a:solidFill>
                <a:latin typeface="Arial MT"/>
                <a:cs typeface="Arial MT"/>
              </a:rPr>
              <a:t> </a:t>
            </a:r>
            <a:r>
              <a:rPr sz="1650" spc="5" dirty="0">
                <a:solidFill>
                  <a:srgbClr val="FFFFFF"/>
                </a:solidFill>
                <a:latin typeface="Arial MT"/>
                <a:cs typeface="Arial MT"/>
              </a:rPr>
              <a:t>ya</a:t>
            </a:r>
            <a:r>
              <a:rPr sz="1650" spc="10" dirty="0">
                <a:solidFill>
                  <a:srgbClr val="FFFFFF"/>
                </a:solidFill>
                <a:latin typeface="Arial MT"/>
                <a:cs typeface="Arial MT"/>
              </a:rPr>
              <a:t> </a:t>
            </a:r>
            <a:r>
              <a:rPr sz="1650" spc="5" dirty="0">
                <a:solidFill>
                  <a:srgbClr val="FFFFFF"/>
                </a:solidFill>
                <a:latin typeface="Arial MT"/>
                <a:cs typeface="Arial MT"/>
              </a:rPr>
              <a:t>que</a:t>
            </a:r>
            <a:r>
              <a:rPr sz="1650" spc="10" dirty="0">
                <a:solidFill>
                  <a:srgbClr val="FFFFFF"/>
                </a:solidFill>
                <a:latin typeface="Arial MT"/>
                <a:cs typeface="Arial MT"/>
              </a:rPr>
              <a:t> </a:t>
            </a:r>
            <a:r>
              <a:rPr sz="1650" dirty="0">
                <a:solidFill>
                  <a:srgbClr val="FFFFFF"/>
                </a:solidFill>
                <a:latin typeface="Arial MT"/>
                <a:cs typeface="Arial MT"/>
              </a:rPr>
              <a:t>los</a:t>
            </a:r>
            <a:r>
              <a:rPr sz="1650" spc="15" dirty="0">
                <a:solidFill>
                  <a:srgbClr val="FFFFFF"/>
                </a:solidFill>
                <a:latin typeface="Arial MT"/>
                <a:cs typeface="Arial MT"/>
              </a:rPr>
              <a:t> </a:t>
            </a:r>
            <a:r>
              <a:rPr sz="1650" dirty="0">
                <a:solidFill>
                  <a:srgbClr val="FFFFFF"/>
                </a:solidFill>
                <a:latin typeface="Arial MT"/>
                <a:cs typeface="Arial MT"/>
              </a:rPr>
              <a:t>trabajos</a:t>
            </a:r>
            <a:r>
              <a:rPr sz="1650" spc="10" dirty="0">
                <a:solidFill>
                  <a:srgbClr val="FFFFFF"/>
                </a:solidFill>
                <a:latin typeface="Arial MT"/>
                <a:cs typeface="Arial MT"/>
              </a:rPr>
              <a:t> </a:t>
            </a:r>
            <a:r>
              <a:rPr sz="1650" spc="5" dirty="0">
                <a:solidFill>
                  <a:srgbClr val="FFFFFF"/>
                </a:solidFill>
                <a:latin typeface="Arial MT"/>
                <a:cs typeface="Arial MT"/>
              </a:rPr>
              <a:t>y</a:t>
            </a:r>
            <a:r>
              <a:rPr sz="1650" spc="10" dirty="0">
                <a:solidFill>
                  <a:srgbClr val="FFFFFF"/>
                </a:solidFill>
                <a:latin typeface="Arial MT"/>
                <a:cs typeface="Arial MT"/>
              </a:rPr>
              <a:t> </a:t>
            </a:r>
            <a:r>
              <a:rPr sz="1650" dirty="0">
                <a:solidFill>
                  <a:srgbClr val="FFFFFF"/>
                </a:solidFill>
                <a:latin typeface="Arial MT"/>
                <a:cs typeface="Arial MT"/>
              </a:rPr>
              <a:t>servicios</a:t>
            </a:r>
            <a:r>
              <a:rPr sz="1650" spc="10" dirty="0">
                <a:solidFill>
                  <a:srgbClr val="FFFFFF"/>
                </a:solidFill>
                <a:latin typeface="Arial MT"/>
                <a:cs typeface="Arial MT"/>
              </a:rPr>
              <a:t> </a:t>
            </a:r>
            <a:r>
              <a:rPr sz="1650" dirty="0">
                <a:solidFill>
                  <a:srgbClr val="FFFFFF"/>
                </a:solidFill>
                <a:latin typeface="Arial MT"/>
                <a:cs typeface="Arial MT"/>
              </a:rPr>
              <a:t>locales</a:t>
            </a:r>
            <a:r>
              <a:rPr sz="1650" spc="10" dirty="0">
                <a:solidFill>
                  <a:srgbClr val="FFFFFF"/>
                </a:solidFill>
                <a:latin typeface="Arial MT"/>
                <a:cs typeface="Arial MT"/>
              </a:rPr>
              <a:t> </a:t>
            </a:r>
            <a:r>
              <a:rPr sz="1650" spc="5" dirty="0">
                <a:solidFill>
                  <a:srgbClr val="FFFFFF"/>
                </a:solidFill>
                <a:latin typeface="Arial MT"/>
                <a:cs typeface="Arial MT"/>
              </a:rPr>
              <a:t>se </a:t>
            </a:r>
            <a:r>
              <a:rPr sz="1650" spc="10" dirty="0">
                <a:solidFill>
                  <a:srgbClr val="FFFFFF"/>
                </a:solidFill>
                <a:latin typeface="Arial MT"/>
                <a:cs typeface="Arial MT"/>
              </a:rPr>
              <a:t> </a:t>
            </a:r>
            <a:r>
              <a:rPr sz="1650" dirty="0">
                <a:solidFill>
                  <a:srgbClr val="FFFFFF"/>
                </a:solidFill>
                <a:latin typeface="Arial MT"/>
                <a:cs typeface="Arial MT"/>
              </a:rPr>
              <a:t>respaldan</a:t>
            </a:r>
            <a:r>
              <a:rPr sz="1650" spc="5" dirty="0">
                <a:solidFill>
                  <a:srgbClr val="FFFFFF"/>
                </a:solidFill>
                <a:latin typeface="Arial MT"/>
                <a:cs typeface="Arial MT"/>
              </a:rPr>
              <a:t> mediante</a:t>
            </a:r>
            <a:r>
              <a:rPr sz="1650" spc="10" dirty="0">
                <a:solidFill>
                  <a:srgbClr val="FFFFFF"/>
                </a:solidFill>
                <a:latin typeface="Arial MT"/>
                <a:cs typeface="Arial MT"/>
              </a:rPr>
              <a:t> </a:t>
            </a:r>
            <a:r>
              <a:rPr sz="1650" spc="5" dirty="0">
                <a:solidFill>
                  <a:srgbClr val="FFFFFF"/>
                </a:solidFill>
                <a:latin typeface="Arial MT"/>
                <a:cs typeface="Arial MT"/>
              </a:rPr>
              <a:t>compras</a:t>
            </a:r>
            <a:r>
              <a:rPr sz="1650" spc="10" dirty="0">
                <a:solidFill>
                  <a:srgbClr val="FFFFFF"/>
                </a:solidFill>
                <a:latin typeface="Arial MT"/>
                <a:cs typeface="Arial MT"/>
              </a:rPr>
              <a:t> </a:t>
            </a:r>
            <a:r>
              <a:rPr sz="1650" dirty="0">
                <a:solidFill>
                  <a:srgbClr val="FFFFFF"/>
                </a:solidFill>
                <a:latin typeface="Arial MT"/>
                <a:cs typeface="Arial MT"/>
              </a:rPr>
              <a:t>sostenibles,</a:t>
            </a:r>
            <a:r>
              <a:rPr sz="1650" spc="10" dirty="0">
                <a:solidFill>
                  <a:srgbClr val="FFFFFF"/>
                </a:solidFill>
                <a:latin typeface="Arial MT"/>
                <a:cs typeface="Arial MT"/>
              </a:rPr>
              <a:t> </a:t>
            </a:r>
            <a:r>
              <a:rPr sz="1650" dirty="0">
                <a:solidFill>
                  <a:srgbClr val="FFFFFF"/>
                </a:solidFill>
                <a:latin typeface="Arial MT"/>
                <a:cs typeface="Arial MT"/>
              </a:rPr>
              <a:t>lo</a:t>
            </a:r>
            <a:r>
              <a:rPr sz="1650" spc="10" dirty="0">
                <a:solidFill>
                  <a:srgbClr val="FFFFFF"/>
                </a:solidFill>
                <a:latin typeface="Arial MT"/>
                <a:cs typeface="Arial MT"/>
              </a:rPr>
              <a:t> </a:t>
            </a:r>
            <a:r>
              <a:rPr sz="1650" spc="5" dirty="0">
                <a:solidFill>
                  <a:srgbClr val="FFFFFF"/>
                </a:solidFill>
                <a:latin typeface="Arial MT"/>
                <a:cs typeface="Arial MT"/>
              </a:rPr>
              <a:t>que</a:t>
            </a:r>
            <a:r>
              <a:rPr sz="1650" spc="10" dirty="0">
                <a:solidFill>
                  <a:srgbClr val="FFFFFF"/>
                </a:solidFill>
                <a:latin typeface="Arial MT"/>
                <a:cs typeface="Arial MT"/>
              </a:rPr>
              <a:t> </a:t>
            </a:r>
            <a:r>
              <a:rPr sz="1650" spc="5" dirty="0">
                <a:solidFill>
                  <a:srgbClr val="FFFFFF"/>
                </a:solidFill>
                <a:latin typeface="Arial MT"/>
                <a:cs typeface="Arial MT"/>
              </a:rPr>
              <a:t>no </a:t>
            </a:r>
            <a:r>
              <a:rPr sz="1650" dirty="0">
                <a:solidFill>
                  <a:srgbClr val="FFFFFF"/>
                </a:solidFill>
                <a:latin typeface="Arial MT"/>
                <a:cs typeface="Arial MT"/>
              </a:rPr>
              <a:t>solo</a:t>
            </a:r>
            <a:r>
              <a:rPr sz="1650" spc="10" dirty="0">
                <a:solidFill>
                  <a:srgbClr val="FFFFFF"/>
                </a:solidFill>
                <a:latin typeface="Arial MT"/>
                <a:cs typeface="Arial MT"/>
              </a:rPr>
              <a:t> </a:t>
            </a:r>
            <a:r>
              <a:rPr sz="1650" spc="5" dirty="0">
                <a:solidFill>
                  <a:srgbClr val="FFFFFF"/>
                </a:solidFill>
                <a:latin typeface="Arial MT"/>
                <a:cs typeface="Arial MT"/>
              </a:rPr>
              <a:t>es</a:t>
            </a:r>
            <a:r>
              <a:rPr sz="1650" spc="10" dirty="0">
                <a:solidFill>
                  <a:srgbClr val="FFFFFF"/>
                </a:solidFill>
                <a:latin typeface="Arial MT"/>
                <a:cs typeface="Arial MT"/>
              </a:rPr>
              <a:t> </a:t>
            </a:r>
            <a:r>
              <a:rPr sz="1650" dirty="0">
                <a:solidFill>
                  <a:srgbClr val="FFFFFF"/>
                </a:solidFill>
                <a:latin typeface="Arial MT"/>
                <a:cs typeface="Arial MT"/>
              </a:rPr>
              <a:t>beneficioso </a:t>
            </a:r>
            <a:r>
              <a:rPr sz="1650" spc="-445" dirty="0">
                <a:solidFill>
                  <a:srgbClr val="FFFFFF"/>
                </a:solidFill>
                <a:latin typeface="Arial MT"/>
                <a:cs typeface="Arial MT"/>
              </a:rPr>
              <a:t> </a:t>
            </a:r>
            <a:r>
              <a:rPr sz="1650" spc="5" dirty="0">
                <a:solidFill>
                  <a:srgbClr val="FFFFFF"/>
                </a:solidFill>
                <a:latin typeface="Arial MT"/>
                <a:cs typeface="Arial MT"/>
              </a:rPr>
              <a:t>para</a:t>
            </a:r>
            <a:r>
              <a:rPr sz="1650" spc="-5" dirty="0">
                <a:solidFill>
                  <a:srgbClr val="FFFFFF"/>
                </a:solidFill>
                <a:latin typeface="Arial MT"/>
                <a:cs typeface="Arial MT"/>
              </a:rPr>
              <a:t> </a:t>
            </a:r>
            <a:r>
              <a:rPr sz="1650" spc="5" dirty="0">
                <a:solidFill>
                  <a:srgbClr val="FFFFFF"/>
                </a:solidFill>
                <a:latin typeface="Arial MT"/>
                <a:cs typeface="Arial MT"/>
              </a:rPr>
              <a:t>su</a:t>
            </a:r>
            <a:r>
              <a:rPr sz="1650" dirty="0">
                <a:solidFill>
                  <a:srgbClr val="FFFFFF"/>
                </a:solidFill>
                <a:latin typeface="Arial MT"/>
                <a:cs typeface="Arial MT"/>
              </a:rPr>
              <a:t> </a:t>
            </a:r>
            <a:r>
              <a:rPr sz="1650" spc="5" dirty="0">
                <a:solidFill>
                  <a:srgbClr val="FFFFFF"/>
                </a:solidFill>
                <a:latin typeface="Arial MT"/>
                <a:cs typeface="Arial MT"/>
              </a:rPr>
              <a:t>empresa,</a:t>
            </a:r>
            <a:r>
              <a:rPr sz="1650" dirty="0">
                <a:solidFill>
                  <a:srgbClr val="FFFFFF"/>
                </a:solidFill>
                <a:latin typeface="Arial MT"/>
                <a:cs typeface="Arial MT"/>
              </a:rPr>
              <a:t> sino</a:t>
            </a:r>
            <a:r>
              <a:rPr sz="1650" spc="-5" dirty="0">
                <a:solidFill>
                  <a:srgbClr val="FFFFFF"/>
                </a:solidFill>
                <a:latin typeface="Arial MT"/>
                <a:cs typeface="Arial MT"/>
              </a:rPr>
              <a:t> </a:t>
            </a:r>
            <a:r>
              <a:rPr sz="1650" spc="5" dirty="0">
                <a:solidFill>
                  <a:srgbClr val="FFFFFF"/>
                </a:solidFill>
                <a:latin typeface="Arial MT"/>
                <a:cs typeface="Arial MT"/>
              </a:rPr>
              <a:t>también</a:t>
            </a:r>
            <a:r>
              <a:rPr sz="1650" dirty="0">
                <a:solidFill>
                  <a:srgbClr val="FFFFFF"/>
                </a:solidFill>
                <a:latin typeface="Arial MT"/>
                <a:cs typeface="Arial MT"/>
              </a:rPr>
              <a:t> </a:t>
            </a:r>
            <a:r>
              <a:rPr sz="1650" spc="5" dirty="0">
                <a:solidFill>
                  <a:srgbClr val="FFFFFF"/>
                </a:solidFill>
                <a:latin typeface="Arial MT"/>
                <a:cs typeface="Arial MT"/>
              </a:rPr>
              <a:t>para</a:t>
            </a:r>
            <a:r>
              <a:rPr sz="1650" dirty="0">
                <a:solidFill>
                  <a:srgbClr val="FFFFFF"/>
                </a:solidFill>
                <a:latin typeface="Arial MT"/>
                <a:cs typeface="Arial MT"/>
              </a:rPr>
              <a:t> </a:t>
            </a:r>
            <a:r>
              <a:rPr sz="1650" spc="5" dirty="0">
                <a:solidFill>
                  <a:srgbClr val="FFFFFF"/>
                </a:solidFill>
                <a:latin typeface="Arial MT"/>
                <a:cs typeface="Arial MT"/>
              </a:rPr>
              <a:t>su</a:t>
            </a:r>
            <a:r>
              <a:rPr sz="1650" spc="-5" dirty="0">
                <a:solidFill>
                  <a:srgbClr val="FFFFFF"/>
                </a:solidFill>
                <a:latin typeface="Arial MT"/>
                <a:cs typeface="Arial MT"/>
              </a:rPr>
              <a:t> </a:t>
            </a:r>
            <a:r>
              <a:rPr sz="1650" spc="5" dirty="0">
                <a:solidFill>
                  <a:srgbClr val="FFFFFF"/>
                </a:solidFill>
                <a:latin typeface="Arial MT"/>
                <a:cs typeface="Arial MT"/>
              </a:rPr>
              <a:t>economía</a:t>
            </a:r>
            <a:r>
              <a:rPr sz="1650" dirty="0">
                <a:solidFill>
                  <a:srgbClr val="FFFFFF"/>
                </a:solidFill>
                <a:latin typeface="Arial MT"/>
                <a:cs typeface="Arial MT"/>
              </a:rPr>
              <a:t> local.</a:t>
            </a:r>
            <a:endParaRPr sz="1650">
              <a:latin typeface="Arial MT"/>
              <a:cs typeface="Arial MT"/>
            </a:endParaRPr>
          </a:p>
        </p:txBody>
      </p:sp>
      <p:sp>
        <p:nvSpPr>
          <p:cNvPr id="6" name="object 6"/>
          <p:cNvSpPr txBox="1"/>
          <p:nvPr/>
        </p:nvSpPr>
        <p:spPr>
          <a:xfrm>
            <a:off x="4722791" y="2411035"/>
            <a:ext cx="6638925" cy="2694940"/>
          </a:xfrm>
          <a:prstGeom prst="rect">
            <a:avLst/>
          </a:prstGeom>
        </p:spPr>
        <p:txBody>
          <a:bodyPr vert="horz" wrap="square" lIns="0" tIns="12700" rIns="0" bIns="0" rtlCol="0">
            <a:spAutoFit/>
          </a:bodyPr>
          <a:lstStyle/>
          <a:p>
            <a:pPr marL="12700" marR="313055" indent="3175">
              <a:lnSpc>
                <a:spcPct val="120000"/>
              </a:lnSpc>
              <a:spcBef>
                <a:spcPts val="100"/>
              </a:spcBef>
            </a:pPr>
            <a:r>
              <a:rPr sz="1650" spc="5" dirty="0">
                <a:solidFill>
                  <a:srgbClr val="FFFFFF"/>
                </a:solidFill>
                <a:latin typeface="Arial MT"/>
                <a:cs typeface="Arial MT"/>
              </a:rPr>
              <a:t>Cuando se </a:t>
            </a:r>
            <a:r>
              <a:rPr sz="1650" dirty="0">
                <a:solidFill>
                  <a:srgbClr val="FFFFFF"/>
                </a:solidFill>
                <a:latin typeface="Arial MT"/>
                <a:cs typeface="Arial MT"/>
              </a:rPr>
              <a:t>considera</a:t>
            </a:r>
            <a:r>
              <a:rPr sz="1650" spc="5" dirty="0">
                <a:solidFill>
                  <a:srgbClr val="FFFFFF"/>
                </a:solidFill>
                <a:latin typeface="Arial MT"/>
                <a:cs typeface="Arial MT"/>
              </a:rPr>
              <a:t> </a:t>
            </a:r>
            <a:r>
              <a:rPr sz="1650" dirty="0">
                <a:solidFill>
                  <a:srgbClr val="FFFFFF"/>
                </a:solidFill>
                <a:latin typeface="Arial MT"/>
                <a:cs typeface="Arial MT"/>
              </a:rPr>
              <a:t>la</a:t>
            </a:r>
            <a:r>
              <a:rPr sz="1650" spc="5" dirty="0">
                <a:solidFill>
                  <a:srgbClr val="FFFFFF"/>
                </a:solidFill>
                <a:latin typeface="Arial MT"/>
                <a:cs typeface="Arial MT"/>
              </a:rPr>
              <a:t> </a:t>
            </a:r>
            <a:r>
              <a:rPr sz="1650" dirty="0">
                <a:solidFill>
                  <a:srgbClr val="FFFFFF"/>
                </a:solidFill>
                <a:latin typeface="Arial MT"/>
                <a:cs typeface="Arial MT"/>
              </a:rPr>
              <a:t>utilización</a:t>
            </a:r>
            <a:r>
              <a:rPr sz="1650" spc="5" dirty="0">
                <a:solidFill>
                  <a:srgbClr val="FFFFFF"/>
                </a:solidFill>
                <a:latin typeface="Arial MT"/>
                <a:cs typeface="Arial MT"/>
              </a:rPr>
              <a:t> de </a:t>
            </a:r>
            <a:r>
              <a:rPr sz="1650" dirty="0">
                <a:solidFill>
                  <a:srgbClr val="FFFFFF"/>
                </a:solidFill>
                <a:latin typeface="Arial MT"/>
                <a:cs typeface="Arial MT"/>
              </a:rPr>
              <a:t>la</a:t>
            </a:r>
            <a:r>
              <a:rPr sz="1650" spc="5" dirty="0">
                <a:solidFill>
                  <a:srgbClr val="FFFFFF"/>
                </a:solidFill>
                <a:latin typeface="Arial MT"/>
                <a:cs typeface="Arial MT"/>
              </a:rPr>
              <a:t> comunidad y </a:t>
            </a:r>
            <a:r>
              <a:rPr sz="1650" dirty="0">
                <a:solidFill>
                  <a:srgbClr val="FFFFFF"/>
                </a:solidFill>
                <a:latin typeface="Arial MT"/>
                <a:cs typeface="Arial MT"/>
              </a:rPr>
              <a:t>los</a:t>
            </a:r>
            <a:r>
              <a:rPr sz="1650" spc="5" dirty="0">
                <a:solidFill>
                  <a:srgbClr val="FFFFFF"/>
                </a:solidFill>
                <a:latin typeface="Arial MT"/>
                <a:cs typeface="Arial MT"/>
              </a:rPr>
              <a:t> </a:t>
            </a:r>
            <a:r>
              <a:rPr sz="1650" dirty="0">
                <a:solidFill>
                  <a:srgbClr val="FFFFFF"/>
                </a:solidFill>
                <a:latin typeface="Arial MT"/>
                <a:cs typeface="Arial MT"/>
              </a:rPr>
              <a:t>sectores </a:t>
            </a:r>
            <a:r>
              <a:rPr sz="1650" spc="5" dirty="0">
                <a:solidFill>
                  <a:srgbClr val="FFFFFF"/>
                </a:solidFill>
                <a:latin typeface="Arial MT"/>
                <a:cs typeface="Arial MT"/>
              </a:rPr>
              <a:t> </a:t>
            </a:r>
            <a:r>
              <a:rPr sz="1650" dirty="0">
                <a:solidFill>
                  <a:srgbClr val="FFFFFF"/>
                </a:solidFill>
                <a:latin typeface="Arial MT"/>
                <a:cs typeface="Arial MT"/>
              </a:rPr>
              <a:t>voluntarios,</a:t>
            </a:r>
            <a:r>
              <a:rPr sz="1650" spc="5" dirty="0">
                <a:solidFill>
                  <a:srgbClr val="FFFFFF"/>
                </a:solidFill>
                <a:latin typeface="Arial MT"/>
                <a:cs typeface="Arial MT"/>
              </a:rPr>
              <a:t> </a:t>
            </a:r>
            <a:r>
              <a:rPr sz="1650" dirty="0">
                <a:solidFill>
                  <a:srgbClr val="FFFFFF"/>
                </a:solidFill>
                <a:latin typeface="Arial MT"/>
                <a:cs typeface="Arial MT"/>
              </a:rPr>
              <a:t>los</a:t>
            </a:r>
            <a:r>
              <a:rPr sz="1650" spc="10" dirty="0">
                <a:solidFill>
                  <a:srgbClr val="FFFFFF"/>
                </a:solidFill>
                <a:latin typeface="Arial MT"/>
                <a:cs typeface="Arial MT"/>
              </a:rPr>
              <a:t> </a:t>
            </a:r>
            <a:r>
              <a:rPr sz="1650" spc="5" dirty="0">
                <a:solidFill>
                  <a:srgbClr val="FFFFFF"/>
                </a:solidFill>
                <a:latin typeface="Arial MT"/>
                <a:cs typeface="Arial MT"/>
              </a:rPr>
              <a:t>bienes</a:t>
            </a:r>
            <a:r>
              <a:rPr sz="1650" spc="10" dirty="0">
                <a:solidFill>
                  <a:srgbClr val="FFFFFF"/>
                </a:solidFill>
                <a:latin typeface="Arial MT"/>
                <a:cs typeface="Arial MT"/>
              </a:rPr>
              <a:t> </a:t>
            </a:r>
            <a:r>
              <a:rPr sz="1650" spc="5" dirty="0">
                <a:solidFill>
                  <a:srgbClr val="FFFFFF"/>
                </a:solidFill>
                <a:latin typeface="Arial MT"/>
                <a:cs typeface="Arial MT"/>
              </a:rPr>
              <a:t>son</a:t>
            </a:r>
            <a:r>
              <a:rPr sz="1650" spc="10" dirty="0">
                <a:solidFill>
                  <a:srgbClr val="FFFFFF"/>
                </a:solidFill>
                <a:latin typeface="Arial MT"/>
                <a:cs typeface="Arial MT"/>
              </a:rPr>
              <a:t> </a:t>
            </a:r>
            <a:r>
              <a:rPr sz="1650" spc="5" dirty="0">
                <a:solidFill>
                  <a:srgbClr val="FFFFFF"/>
                </a:solidFill>
                <a:latin typeface="Arial MT"/>
                <a:cs typeface="Arial MT"/>
              </a:rPr>
              <a:t>más </a:t>
            </a:r>
            <a:r>
              <a:rPr sz="1650" dirty="0">
                <a:solidFill>
                  <a:srgbClr val="FFFFFF"/>
                </a:solidFill>
                <a:latin typeface="Arial MT"/>
                <a:cs typeface="Arial MT"/>
              </a:rPr>
              <a:t>fáciles</a:t>
            </a:r>
            <a:r>
              <a:rPr sz="1650" spc="10" dirty="0">
                <a:solidFill>
                  <a:srgbClr val="FFFFFF"/>
                </a:solidFill>
                <a:latin typeface="Arial MT"/>
                <a:cs typeface="Arial MT"/>
              </a:rPr>
              <a:t> </a:t>
            </a:r>
            <a:r>
              <a:rPr sz="1650" spc="5" dirty="0">
                <a:solidFill>
                  <a:srgbClr val="FFFFFF"/>
                </a:solidFill>
                <a:latin typeface="Arial MT"/>
                <a:cs typeface="Arial MT"/>
              </a:rPr>
              <a:t>de</a:t>
            </a:r>
            <a:r>
              <a:rPr sz="1650" spc="10" dirty="0">
                <a:solidFill>
                  <a:srgbClr val="FFFFFF"/>
                </a:solidFill>
                <a:latin typeface="Arial MT"/>
                <a:cs typeface="Arial MT"/>
              </a:rPr>
              <a:t> </a:t>
            </a:r>
            <a:r>
              <a:rPr sz="1650" dirty="0">
                <a:solidFill>
                  <a:srgbClr val="FFFFFF"/>
                </a:solidFill>
                <a:latin typeface="Arial MT"/>
                <a:cs typeface="Arial MT"/>
              </a:rPr>
              <a:t>entregar</a:t>
            </a:r>
            <a:r>
              <a:rPr sz="1650" spc="10" dirty="0">
                <a:solidFill>
                  <a:srgbClr val="FFFFFF"/>
                </a:solidFill>
                <a:latin typeface="Arial MT"/>
                <a:cs typeface="Arial MT"/>
              </a:rPr>
              <a:t> </a:t>
            </a:r>
            <a:r>
              <a:rPr sz="1650" spc="5" dirty="0">
                <a:solidFill>
                  <a:srgbClr val="FFFFFF"/>
                </a:solidFill>
                <a:latin typeface="Arial MT"/>
                <a:cs typeface="Arial MT"/>
              </a:rPr>
              <a:t>y </a:t>
            </a:r>
            <a:r>
              <a:rPr sz="1650" dirty="0">
                <a:solidFill>
                  <a:srgbClr val="FFFFFF"/>
                </a:solidFill>
                <a:latin typeface="Arial MT"/>
                <a:cs typeface="Arial MT"/>
              </a:rPr>
              <a:t>sostenibles</a:t>
            </a:r>
            <a:r>
              <a:rPr sz="1650" spc="10" dirty="0">
                <a:solidFill>
                  <a:srgbClr val="FFFFFF"/>
                </a:solidFill>
                <a:latin typeface="Arial MT"/>
                <a:cs typeface="Arial MT"/>
              </a:rPr>
              <a:t> </a:t>
            </a:r>
            <a:r>
              <a:rPr sz="1650" spc="5" dirty="0">
                <a:solidFill>
                  <a:srgbClr val="FFFFFF"/>
                </a:solidFill>
                <a:latin typeface="Arial MT"/>
                <a:cs typeface="Arial MT"/>
              </a:rPr>
              <a:t>en </a:t>
            </a:r>
            <a:r>
              <a:rPr sz="1650" spc="-445" dirty="0">
                <a:solidFill>
                  <a:srgbClr val="FFFFFF"/>
                </a:solidFill>
                <a:latin typeface="Arial MT"/>
                <a:cs typeface="Arial MT"/>
              </a:rPr>
              <a:t> </a:t>
            </a:r>
            <a:r>
              <a:rPr sz="1650" dirty="0">
                <a:solidFill>
                  <a:srgbClr val="FFFFFF"/>
                </a:solidFill>
                <a:latin typeface="Arial MT"/>
                <a:cs typeface="Arial MT"/>
              </a:rPr>
              <a:t>factores</a:t>
            </a:r>
            <a:r>
              <a:rPr sz="1650" spc="5" dirty="0">
                <a:solidFill>
                  <a:srgbClr val="FFFFFF"/>
                </a:solidFill>
                <a:latin typeface="Arial MT"/>
                <a:cs typeface="Arial MT"/>
              </a:rPr>
              <a:t> </a:t>
            </a:r>
            <a:r>
              <a:rPr sz="1650" dirty="0">
                <a:solidFill>
                  <a:srgbClr val="FFFFFF"/>
                </a:solidFill>
                <a:latin typeface="Arial MT"/>
                <a:cs typeface="Arial MT"/>
              </a:rPr>
              <a:t>sociales,</a:t>
            </a:r>
            <a:r>
              <a:rPr sz="1650" spc="10" dirty="0">
                <a:solidFill>
                  <a:srgbClr val="FFFFFF"/>
                </a:solidFill>
                <a:latin typeface="Arial MT"/>
                <a:cs typeface="Arial MT"/>
              </a:rPr>
              <a:t> </a:t>
            </a:r>
            <a:r>
              <a:rPr sz="1650" spc="5" dirty="0">
                <a:solidFill>
                  <a:srgbClr val="FFFFFF"/>
                </a:solidFill>
                <a:latin typeface="Arial MT"/>
                <a:cs typeface="Arial MT"/>
              </a:rPr>
              <a:t>como</a:t>
            </a:r>
            <a:r>
              <a:rPr sz="1650" spc="10" dirty="0">
                <a:solidFill>
                  <a:srgbClr val="FFFFFF"/>
                </a:solidFill>
                <a:latin typeface="Arial MT"/>
                <a:cs typeface="Arial MT"/>
              </a:rPr>
              <a:t> </a:t>
            </a:r>
            <a:r>
              <a:rPr sz="1650" dirty="0">
                <a:solidFill>
                  <a:srgbClr val="FFFFFF"/>
                </a:solidFill>
                <a:latin typeface="Arial MT"/>
                <a:cs typeface="Arial MT"/>
              </a:rPr>
              <a:t>el</a:t>
            </a:r>
            <a:r>
              <a:rPr sz="1650" spc="5" dirty="0">
                <a:solidFill>
                  <a:srgbClr val="FFFFFF"/>
                </a:solidFill>
                <a:latin typeface="Arial MT"/>
                <a:cs typeface="Arial MT"/>
              </a:rPr>
              <a:t> </a:t>
            </a:r>
            <a:r>
              <a:rPr sz="1650" dirty="0">
                <a:solidFill>
                  <a:srgbClr val="FFFFFF"/>
                </a:solidFill>
                <a:latin typeface="Arial MT"/>
                <a:cs typeface="Arial MT"/>
              </a:rPr>
              <a:t>desarrollo</a:t>
            </a:r>
            <a:r>
              <a:rPr sz="1650" spc="10" dirty="0">
                <a:solidFill>
                  <a:srgbClr val="FFFFFF"/>
                </a:solidFill>
                <a:latin typeface="Arial MT"/>
                <a:cs typeface="Arial MT"/>
              </a:rPr>
              <a:t> </a:t>
            </a:r>
            <a:r>
              <a:rPr sz="1650" spc="5" dirty="0">
                <a:solidFill>
                  <a:srgbClr val="FFFFFF"/>
                </a:solidFill>
                <a:latin typeface="Arial MT"/>
                <a:cs typeface="Arial MT"/>
              </a:rPr>
              <a:t>de</a:t>
            </a:r>
            <a:r>
              <a:rPr sz="1650" spc="10" dirty="0">
                <a:solidFill>
                  <a:srgbClr val="FFFFFF"/>
                </a:solidFill>
                <a:latin typeface="Arial MT"/>
                <a:cs typeface="Arial MT"/>
              </a:rPr>
              <a:t> </a:t>
            </a:r>
            <a:r>
              <a:rPr sz="1650" dirty="0">
                <a:solidFill>
                  <a:srgbClr val="FFFFFF"/>
                </a:solidFill>
                <a:latin typeface="Arial MT"/>
                <a:cs typeface="Arial MT"/>
              </a:rPr>
              <a:t>habilidades</a:t>
            </a:r>
            <a:r>
              <a:rPr sz="1650" spc="5" dirty="0">
                <a:solidFill>
                  <a:srgbClr val="FFFFFF"/>
                </a:solidFill>
                <a:latin typeface="Arial MT"/>
                <a:cs typeface="Arial MT"/>
              </a:rPr>
              <a:t> </a:t>
            </a:r>
            <a:r>
              <a:rPr sz="1650" dirty="0">
                <a:solidFill>
                  <a:srgbClr val="FFFFFF"/>
                </a:solidFill>
                <a:latin typeface="Arial MT"/>
                <a:cs typeface="Arial MT"/>
              </a:rPr>
              <a:t>dentro</a:t>
            </a:r>
            <a:r>
              <a:rPr sz="1650" spc="10" dirty="0">
                <a:solidFill>
                  <a:srgbClr val="FFFFFF"/>
                </a:solidFill>
                <a:latin typeface="Arial MT"/>
                <a:cs typeface="Arial MT"/>
              </a:rPr>
              <a:t> </a:t>
            </a:r>
            <a:r>
              <a:rPr sz="1650" spc="5" dirty="0">
                <a:solidFill>
                  <a:srgbClr val="FFFFFF"/>
                </a:solidFill>
                <a:latin typeface="Arial MT"/>
                <a:cs typeface="Arial MT"/>
              </a:rPr>
              <a:t>de</a:t>
            </a:r>
            <a:r>
              <a:rPr sz="1650" spc="10" dirty="0">
                <a:solidFill>
                  <a:srgbClr val="FFFFFF"/>
                </a:solidFill>
                <a:latin typeface="Arial MT"/>
                <a:cs typeface="Arial MT"/>
              </a:rPr>
              <a:t> </a:t>
            </a:r>
            <a:r>
              <a:rPr sz="1650" dirty="0">
                <a:solidFill>
                  <a:srgbClr val="FFFFFF"/>
                </a:solidFill>
                <a:latin typeface="Arial MT"/>
                <a:cs typeface="Arial MT"/>
              </a:rPr>
              <a:t>la </a:t>
            </a:r>
            <a:r>
              <a:rPr sz="1650" spc="5" dirty="0">
                <a:solidFill>
                  <a:srgbClr val="FFFFFF"/>
                </a:solidFill>
                <a:latin typeface="Arial MT"/>
                <a:cs typeface="Arial MT"/>
              </a:rPr>
              <a:t> comunidad</a:t>
            </a:r>
            <a:r>
              <a:rPr sz="1650" spc="-5" dirty="0">
                <a:solidFill>
                  <a:srgbClr val="FFFFFF"/>
                </a:solidFill>
                <a:latin typeface="Arial MT"/>
                <a:cs typeface="Arial MT"/>
              </a:rPr>
              <a:t> </a:t>
            </a:r>
            <a:r>
              <a:rPr sz="1650" dirty="0">
                <a:solidFill>
                  <a:srgbClr val="FFFFFF"/>
                </a:solidFill>
                <a:latin typeface="Arial MT"/>
                <a:cs typeface="Arial MT"/>
              </a:rPr>
              <a:t>local.</a:t>
            </a:r>
            <a:endParaRPr sz="1650">
              <a:latin typeface="Arial MT"/>
              <a:cs typeface="Arial MT"/>
            </a:endParaRPr>
          </a:p>
          <a:p>
            <a:pPr>
              <a:lnSpc>
                <a:spcPct val="100000"/>
              </a:lnSpc>
            </a:pPr>
            <a:endParaRPr sz="1800">
              <a:latin typeface="Arial MT"/>
              <a:cs typeface="Arial MT"/>
            </a:endParaRPr>
          </a:p>
          <a:p>
            <a:pPr>
              <a:lnSpc>
                <a:spcPct val="100000"/>
              </a:lnSpc>
              <a:spcBef>
                <a:spcPts val="10"/>
              </a:spcBef>
            </a:pPr>
            <a:endParaRPr sz="2000">
              <a:latin typeface="Arial MT"/>
              <a:cs typeface="Arial MT"/>
            </a:endParaRPr>
          </a:p>
          <a:p>
            <a:pPr marL="20320" marR="5080" indent="10795">
              <a:lnSpc>
                <a:spcPct val="120000"/>
              </a:lnSpc>
            </a:pPr>
            <a:r>
              <a:rPr sz="1650" spc="5" dirty="0">
                <a:solidFill>
                  <a:srgbClr val="FFFFFF"/>
                </a:solidFill>
                <a:latin typeface="Arial MT"/>
                <a:cs typeface="Arial MT"/>
              </a:rPr>
              <a:t>La </a:t>
            </a:r>
            <a:r>
              <a:rPr sz="1650" dirty="0">
                <a:solidFill>
                  <a:srgbClr val="FFFFFF"/>
                </a:solidFill>
                <a:latin typeface="Arial MT"/>
                <a:cs typeface="Arial MT"/>
              </a:rPr>
              <a:t>creación </a:t>
            </a:r>
            <a:r>
              <a:rPr sz="1650" spc="5" dirty="0">
                <a:solidFill>
                  <a:srgbClr val="FFFFFF"/>
                </a:solidFill>
                <a:latin typeface="Arial MT"/>
                <a:cs typeface="Arial MT"/>
              </a:rPr>
              <a:t>de empleo </a:t>
            </a:r>
            <a:r>
              <a:rPr sz="1650" dirty="0">
                <a:solidFill>
                  <a:srgbClr val="FFFFFF"/>
                </a:solidFill>
                <a:latin typeface="Arial MT"/>
                <a:cs typeface="Arial MT"/>
              </a:rPr>
              <a:t>local </a:t>
            </a:r>
            <a:r>
              <a:rPr sz="1650" spc="5" dirty="0">
                <a:solidFill>
                  <a:srgbClr val="FFFFFF"/>
                </a:solidFill>
                <a:latin typeface="Arial MT"/>
                <a:cs typeface="Arial MT"/>
              </a:rPr>
              <a:t>y </a:t>
            </a:r>
            <a:r>
              <a:rPr sz="1650" dirty="0">
                <a:solidFill>
                  <a:srgbClr val="FFFFFF"/>
                </a:solidFill>
                <a:latin typeface="Arial MT"/>
                <a:cs typeface="Arial MT"/>
              </a:rPr>
              <a:t>el desarrollo </a:t>
            </a:r>
            <a:r>
              <a:rPr sz="1650" spc="5" dirty="0">
                <a:solidFill>
                  <a:srgbClr val="FFFFFF"/>
                </a:solidFill>
                <a:latin typeface="Arial MT"/>
                <a:cs typeface="Arial MT"/>
              </a:rPr>
              <a:t>de </a:t>
            </a:r>
            <a:r>
              <a:rPr sz="1650" dirty="0">
                <a:solidFill>
                  <a:srgbClr val="FFFFFF"/>
                </a:solidFill>
                <a:latin typeface="Arial MT"/>
                <a:cs typeface="Arial MT"/>
              </a:rPr>
              <a:t>habilidades </a:t>
            </a:r>
            <a:r>
              <a:rPr sz="1650" spc="5" dirty="0">
                <a:solidFill>
                  <a:srgbClr val="FFFFFF"/>
                </a:solidFill>
                <a:latin typeface="Arial MT"/>
                <a:cs typeface="Arial MT"/>
              </a:rPr>
              <a:t> </a:t>
            </a:r>
            <a:r>
              <a:rPr sz="1650" dirty="0">
                <a:solidFill>
                  <a:srgbClr val="FFFFFF"/>
                </a:solidFill>
                <a:latin typeface="Arial MT"/>
                <a:cs typeface="Arial MT"/>
              </a:rPr>
              <a:t>comunitarias,</a:t>
            </a:r>
            <a:r>
              <a:rPr sz="1650" spc="5" dirty="0">
                <a:solidFill>
                  <a:srgbClr val="FFFFFF"/>
                </a:solidFill>
                <a:latin typeface="Arial MT"/>
                <a:cs typeface="Arial MT"/>
              </a:rPr>
              <a:t> como se mencionó </a:t>
            </a:r>
            <a:r>
              <a:rPr sz="1650" dirty="0">
                <a:solidFill>
                  <a:srgbClr val="FFFFFF"/>
                </a:solidFill>
                <a:latin typeface="Arial MT"/>
                <a:cs typeface="Arial MT"/>
              </a:rPr>
              <a:t>anteriormente,</a:t>
            </a:r>
            <a:r>
              <a:rPr sz="1650" spc="5" dirty="0">
                <a:solidFill>
                  <a:srgbClr val="FFFFFF"/>
                </a:solidFill>
                <a:latin typeface="Arial MT"/>
                <a:cs typeface="Arial MT"/>
              </a:rPr>
              <a:t> mostrarán</a:t>
            </a:r>
            <a:r>
              <a:rPr sz="1650" spc="10" dirty="0">
                <a:solidFill>
                  <a:srgbClr val="FFFFFF"/>
                </a:solidFill>
                <a:latin typeface="Arial MT"/>
                <a:cs typeface="Arial MT"/>
              </a:rPr>
              <a:t> </a:t>
            </a:r>
            <a:r>
              <a:rPr sz="1650" spc="5" dirty="0">
                <a:solidFill>
                  <a:srgbClr val="FFFFFF"/>
                </a:solidFill>
                <a:latin typeface="Arial MT"/>
                <a:cs typeface="Arial MT"/>
              </a:rPr>
              <a:t>aún más </a:t>
            </a:r>
            <a:r>
              <a:rPr sz="1650" dirty="0">
                <a:solidFill>
                  <a:srgbClr val="FFFFFF"/>
                </a:solidFill>
                <a:latin typeface="Arial MT"/>
                <a:cs typeface="Arial MT"/>
              </a:rPr>
              <a:t>la </a:t>
            </a:r>
            <a:r>
              <a:rPr sz="1650" spc="-445" dirty="0">
                <a:solidFill>
                  <a:srgbClr val="FFFFFF"/>
                </a:solidFill>
                <a:latin typeface="Arial MT"/>
                <a:cs typeface="Arial MT"/>
              </a:rPr>
              <a:t> </a:t>
            </a:r>
            <a:r>
              <a:rPr sz="1650" dirty="0">
                <a:solidFill>
                  <a:srgbClr val="FFFFFF"/>
                </a:solidFill>
                <a:latin typeface="Arial MT"/>
                <a:cs typeface="Arial MT"/>
              </a:rPr>
              <a:t>sostenibilidad</a:t>
            </a:r>
            <a:r>
              <a:rPr sz="1650" spc="5" dirty="0">
                <a:solidFill>
                  <a:srgbClr val="FFFFFF"/>
                </a:solidFill>
                <a:latin typeface="Arial MT"/>
                <a:cs typeface="Arial MT"/>
              </a:rPr>
              <a:t> </a:t>
            </a:r>
            <a:r>
              <a:rPr sz="1650" dirty="0">
                <a:solidFill>
                  <a:srgbClr val="FFFFFF"/>
                </a:solidFill>
                <a:latin typeface="Arial MT"/>
                <a:cs typeface="Arial MT"/>
              </a:rPr>
              <a:t>social</a:t>
            </a:r>
            <a:r>
              <a:rPr sz="1650" spc="5" dirty="0">
                <a:solidFill>
                  <a:srgbClr val="FFFFFF"/>
                </a:solidFill>
                <a:latin typeface="Arial MT"/>
                <a:cs typeface="Arial MT"/>
              </a:rPr>
              <a:t> y mejorarán su </a:t>
            </a:r>
            <a:r>
              <a:rPr sz="1650" dirty="0">
                <a:solidFill>
                  <a:srgbClr val="FFFFFF"/>
                </a:solidFill>
                <a:latin typeface="Arial MT"/>
                <a:cs typeface="Arial MT"/>
              </a:rPr>
              <a:t>perfil</a:t>
            </a:r>
            <a:r>
              <a:rPr sz="1650" spc="5" dirty="0">
                <a:solidFill>
                  <a:srgbClr val="FFFFFF"/>
                </a:solidFill>
                <a:latin typeface="Arial MT"/>
                <a:cs typeface="Arial MT"/>
              </a:rPr>
              <a:t> como empresa </a:t>
            </a:r>
            <a:r>
              <a:rPr sz="1650" dirty="0">
                <a:solidFill>
                  <a:srgbClr val="FFFFFF"/>
                </a:solidFill>
                <a:latin typeface="Arial MT"/>
                <a:cs typeface="Arial MT"/>
              </a:rPr>
              <a:t>sostenible.</a:t>
            </a:r>
            <a:endParaRPr sz="1650">
              <a:latin typeface="Arial MT"/>
              <a:cs typeface="Arial M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7254" y="288036"/>
            <a:ext cx="11560906" cy="2130552"/>
          </a:xfrm>
          <a:prstGeom prst="rect">
            <a:avLst/>
          </a:prstGeom>
        </p:spPr>
      </p:pic>
      <p:sp>
        <p:nvSpPr>
          <p:cNvPr id="3" name="object 3"/>
          <p:cNvSpPr txBox="1"/>
          <p:nvPr/>
        </p:nvSpPr>
        <p:spPr>
          <a:xfrm>
            <a:off x="655430" y="2691085"/>
            <a:ext cx="10305415" cy="3067050"/>
          </a:xfrm>
          <a:prstGeom prst="rect">
            <a:avLst/>
          </a:prstGeom>
        </p:spPr>
        <p:txBody>
          <a:bodyPr vert="horz" wrap="square" lIns="0" tIns="13335" rIns="0" bIns="0" rtlCol="0">
            <a:spAutoFit/>
          </a:bodyPr>
          <a:lstStyle/>
          <a:p>
            <a:pPr marL="24130">
              <a:lnSpc>
                <a:spcPct val="100000"/>
              </a:lnSpc>
              <a:spcBef>
                <a:spcPts val="105"/>
              </a:spcBef>
            </a:pPr>
            <a:r>
              <a:rPr sz="1750" b="1" dirty="0">
                <a:solidFill>
                  <a:srgbClr val="83BA41"/>
                </a:solidFill>
                <a:latin typeface="Arial"/>
                <a:cs typeface="Arial"/>
              </a:rPr>
              <a:t>Procesos</a:t>
            </a:r>
            <a:r>
              <a:rPr sz="1750" b="1" spc="-15" dirty="0">
                <a:solidFill>
                  <a:srgbClr val="83BA41"/>
                </a:solidFill>
                <a:latin typeface="Arial"/>
                <a:cs typeface="Arial"/>
              </a:rPr>
              <a:t> </a:t>
            </a:r>
            <a:r>
              <a:rPr sz="1750" b="1" dirty="0">
                <a:solidFill>
                  <a:srgbClr val="83BA41"/>
                </a:solidFill>
                <a:latin typeface="Arial"/>
                <a:cs typeface="Arial"/>
              </a:rPr>
              <a:t>Externos:</a:t>
            </a:r>
            <a:endParaRPr sz="1750">
              <a:latin typeface="Arial"/>
              <a:cs typeface="Arial"/>
            </a:endParaRPr>
          </a:p>
          <a:p>
            <a:pPr marL="16510" marR="5080" indent="-4445">
              <a:lnSpc>
                <a:spcPct val="109700"/>
              </a:lnSpc>
              <a:spcBef>
                <a:spcPts val="1400"/>
              </a:spcBef>
            </a:pPr>
            <a:r>
              <a:rPr sz="1750" dirty="0">
                <a:latin typeface="Arial MT"/>
                <a:cs typeface="Arial MT"/>
              </a:rPr>
              <a:t>Cuando</a:t>
            </a:r>
            <a:r>
              <a:rPr sz="1750" spc="55" dirty="0">
                <a:latin typeface="Arial MT"/>
                <a:cs typeface="Arial MT"/>
              </a:rPr>
              <a:t> </a:t>
            </a:r>
            <a:r>
              <a:rPr sz="1750" dirty="0">
                <a:latin typeface="Arial MT"/>
                <a:cs typeface="Arial MT"/>
              </a:rPr>
              <a:t>se</a:t>
            </a:r>
            <a:r>
              <a:rPr sz="1750" spc="55" dirty="0">
                <a:latin typeface="Arial MT"/>
                <a:cs typeface="Arial MT"/>
              </a:rPr>
              <a:t> </a:t>
            </a:r>
            <a:r>
              <a:rPr sz="1750" dirty="0">
                <a:latin typeface="Arial MT"/>
                <a:cs typeface="Arial MT"/>
              </a:rPr>
              <a:t>trata</a:t>
            </a:r>
            <a:r>
              <a:rPr sz="1750" spc="60" dirty="0">
                <a:latin typeface="Arial MT"/>
                <a:cs typeface="Arial MT"/>
              </a:rPr>
              <a:t> </a:t>
            </a:r>
            <a:r>
              <a:rPr sz="1750" dirty="0">
                <a:latin typeface="Arial MT"/>
                <a:cs typeface="Arial MT"/>
              </a:rPr>
              <a:t>de</a:t>
            </a:r>
            <a:r>
              <a:rPr sz="1750" spc="55" dirty="0">
                <a:latin typeface="Arial MT"/>
                <a:cs typeface="Arial MT"/>
              </a:rPr>
              <a:t> </a:t>
            </a:r>
            <a:r>
              <a:rPr sz="1750" dirty="0">
                <a:latin typeface="Arial MT"/>
                <a:cs typeface="Arial MT"/>
              </a:rPr>
              <a:t>mejorar</a:t>
            </a:r>
            <a:r>
              <a:rPr sz="1750" spc="55" dirty="0">
                <a:latin typeface="Arial MT"/>
                <a:cs typeface="Arial MT"/>
              </a:rPr>
              <a:t> </a:t>
            </a:r>
            <a:r>
              <a:rPr sz="1750" dirty="0">
                <a:latin typeface="Arial MT"/>
                <a:cs typeface="Arial MT"/>
              </a:rPr>
              <a:t>la</a:t>
            </a:r>
            <a:r>
              <a:rPr sz="1750" spc="60" dirty="0">
                <a:latin typeface="Arial MT"/>
                <a:cs typeface="Arial MT"/>
              </a:rPr>
              <a:t> </a:t>
            </a:r>
            <a:r>
              <a:rPr sz="1750" dirty="0">
                <a:latin typeface="Arial MT"/>
                <a:cs typeface="Arial MT"/>
              </a:rPr>
              <a:t>sostenibilidad</a:t>
            </a:r>
            <a:r>
              <a:rPr sz="1750" spc="50" dirty="0">
                <a:latin typeface="Arial MT"/>
                <a:cs typeface="Arial MT"/>
              </a:rPr>
              <a:t> </a:t>
            </a:r>
            <a:r>
              <a:rPr sz="1750" dirty="0">
                <a:latin typeface="Arial MT"/>
                <a:cs typeface="Arial MT"/>
              </a:rPr>
              <a:t>y</a:t>
            </a:r>
            <a:r>
              <a:rPr sz="1750" spc="55" dirty="0">
                <a:latin typeface="Arial MT"/>
                <a:cs typeface="Arial MT"/>
              </a:rPr>
              <a:t> </a:t>
            </a:r>
            <a:r>
              <a:rPr sz="1750" dirty="0">
                <a:latin typeface="Arial MT"/>
                <a:cs typeface="Arial MT"/>
              </a:rPr>
              <a:t>optimizar</a:t>
            </a:r>
            <a:r>
              <a:rPr sz="1750" spc="60" dirty="0">
                <a:latin typeface="Arial MT"/>
                <a:cs typeface="Arial MT"/>
              </a:rPr>
              <a:t> </a:t>
            </a:r>
            <a:r>
              <a:rPr sz="1750" dirty="0">
                <a:latin typeface="Arial MT"/>
                <a:cs typeface="Arial MT"/>
              </a:rPr>
              <a:t>las</a:t>
            </a:r>
            <a:r>
              <a:rPr sz="1750" spc="55" dirty="0">
                <a:latin typeface="Arial MT"/>
                <a:cs typeface="Arial MT"/>
              </a:rPr>
              <a:t> </a:t>
            </a:r>
            <a:r>
              <a:rPr sz="1750" dirty="0">
                <a:latin typeface="Arial MT"/>
                <a:cs typeface="Arial MT"/>
              </a:rPr>
              <a:t>operaciones,</a:t>
            </a:r>
            <a:r>
              <a:rPr sz="1750" spc="60" dirty="0">
                <a:latin typeface="Arial MT"/>
                <a:cs typeface="Arial MT"/>
              </a:rPr>
              <a:t> </a:t>
            </a:r>
            <a:r>
              <a:rPr sz="1750" dirty="0">
                <a:latin typeface="Arial MT"/>
                <a:cs typeface="Arial MT"/>
              </a:rPr>
              <a:t>los</a:t>
            </a:r>
            <a:r>
              <a:rPr sz="1750" spc="55" dirty="0">
                <a:latin typeface="Arial MT"/>
                <a:cs typeface="Arial MT"/>
              </a:rPr>
              <a:t> </a:t>
            </a:r>
            <a:r>
              <a:rPr sz="1750" dirty="0">
                <a:latin typeface="Arial MT"/>
                <a:cs typeface="Arial MT"/>
              </a:rPr>
              <a:t>canales</a:t>
            </a:r>
            <a:r>
              <a:rPr sz="1750" spc="55" dirty="0">
                <a:latin typeface="Arial MT"/>
                <a:cs typeface="Arial MT"/>
              </a:rPr>
              <a:t> </a:t>
            </a:r>
            <a:r>
              <a:rPr sz="1750" dirty="0">
                <a:latin typeface="Arial MT"/>
                <a:cs typeface="Arial MT"/>
              </a:rPr>
              <a:t>de</a:t>
            </a:r>
            <a:r>
              <a:rPr sz="1750" spc="60" dirty="0">
                <a:latin typeface="Arial MT"/>
                <a:cs typeface="Arial MT"/>
              </a:rPr>
              <a:t> </a:t>
            </a:r>
            <a:r>
              <a:rPr sz="1750" dirty="0">
                <a:latin typeface="Arial MT"/>
                <a:cs typeface="Arial MT"/>
              </a:rPr>
              <a:t>adquisición </a:t>
            </a:r>
            <a:r>
              <a:rPr sz="1750" spc="5" dirty="0">
                <a:latin typeface="Arial MT"/>
                <a:cs typeface="Arial MT"/>
              </a:rPr>
              <a:t> </a:t>
            </a:r>
            <a:r>
              <a:rPr sz="1750" dirty="0">
                <a:latin typeface="Arial MT"/>
                <a:cs typeface="Arial MT"/>
              </a:rPr>
              <a:t>son</a:t>
            </a:r>
            <a:r>
              <a:rPr sz="1750" spc="10" dirty="0">
                <a:latin typeface="Arial MT"/>
                <a:cs typeface="Arial MT"/>
              </a:rPr>
              <a:t> </a:t>
            </a:r>
            <a:r>
              <a:rPr sz="1750" dirty="0">
                <a:latin typeface="Arial MT"/>
                <a:cs typeface="Arial MT"/>
              </a:rPr>
              <a:t>algunos</a:t>
            </a:r>
            <a:r>
              <a:rPr sz="1750" spc="15" dirty="0">
                <a:latin typeface="Arial MT"/>
                <a:cs typeface="Arial MT"/>
              </a:rPr>
              <a:t> </a:t>
            </a:r>
            <a:r>
              <a:rPr sz="1750" dirty="0">
                <a:latin typeface="Arial MT"/>
                <a:cs typeface="Arial MT"/>
              </a:rPr>
              <a:t>de</a:t>
            </a:r>
            <a:r>
              <a:rPr sz="1750" spc="15" dirty="0">
                <a:latin typeface="Arial MT"/>
                <a:cs typeface="Arial MT"/>
              </a:rPr>
              <a:t> </a:t>
            </a:r>
            <a:r>
              <a:rPr sz="1750" dirty="0">
                <a:latin typeface="Arial MT"/>
                <a:cs typeface="Arial MT"/>
              </a:rPr>
              <a:t>los</a:t>
            </a:r>
            <a:r>
              <a:rPr sz="1750" spc="10" dirty="0">
                <a:latin typeface="Arial MT"/>
                <a:cs typeface="Arial MT"/>
              </a:rPr>
              <a:t> </a:t>
            </a:r>
            <a:r>
              <a:rPr sz="1750" dirty="0">
                <a:latin typeface="Arial MT"/>
                <a:cs typeface="Arial MT"/>
              </a:rPr>
              <a:t>primeros</a:t>
            </a:r>
            <a:r>
              <a:rPr sz="1750" spc="15" dirty="0">
                <a:latin typeface="Arial MT"/>
                <a:cs typeface="Arial MT"/>
              </a:rPr>
              <a:t> </a:t>
            </a:r>
            <a:r>
              <a:rPr sz="1750" dirty="0">
                <a:latin typeface="Arial MT"/>
                <a:cs typeface="Arial MT"/>
              </a:rPr>
              <a:t>lugares</a:t>
            </a:r>
            <a:r>
              <a:rPr sz="1750" spc="15" dirty="0">
                <a:latin typeface="Arial MT"/>
                <a:cs typeface="Arial MT"/>
              </a:rPr>
              <a:t> </a:t>
            </a:r>
            <a:r>
              <a:rPr sz="1750" dirty="0">
                <a:latin typeface="Arial MT"/>
                <a:cs typeface="Arial MT"/>
              </a:rPr>
              <a:t>en</a:t>
            </a:r>
            <a:r>
              <a:rPr sz="1750" spc="15" dirty="0">
                <a:latin typeface="Arial MT"/>
                <a:cs typeface="Arial MT"/>
              </a:rPr>
              <a:t> </a:t>
            </a:r>
            <a:r>
              <a:rPr sz="1750" dirty="0">
                <a:latin typeface="Arial MT"/>
                <a:cs typeface="Arial MT"/>
              </a:rPr>
              <a:t>los</a:t>
            </a:r>
            <a:r>
              <a:rPr sz="1750" spc="10" dirty="0">
                <a:latin typeface="Arial MT"/>
                <a:cs typeface="Arial MT"/>
              </a:rPr>
              <a:t> </a:t>
            </a:r>
            <a:r>
              <a:rPr sz="1750" dirty="0">
                <a:latin typeface="Arial MT"/>
                <a:cs typeface="Arial MT"/>
              </a:rPr>
              <a:t>que</a:t>
            </a:r>
            <a:r>
              <a:rPr sz="1750" spc="15" dirty="0">
                <a:latin typeface="Arial MT"/>
                <a:cs typeface="Arial MT"/>
              </a:rPr>
              <a:t> </a:t>
            </a:r>
            <a:r>
              <a:rPr sz="1750" dirty="0">
                <a:latin typeface="Arial MT"/>
                <a:cs typeface="Arial MT"/>
              </a:rPr>
              <a:t>centrarse.</a:t>
            </a:r>
            <a:r>
              <a:rPr sz="1750" spc="15" dirty="0">
                <a:latin typeface="Arial MT"/>
                <a:cs typeface="Arial MT"/>
              </a:rPr>
              <a:t> </a:t>
            </a:r>
            <a:r>
              <a:rPr sz="1750" dirty="0">
                <a:latin typeface="Arial MT"/>
                <a:cs typeface="Arial MT"/>
              </a:rPr>
              <a:t>Después</a:t>
            </a:r>
            <a:r>
              <a:rPr sz="1750" spc="15" dirty="0">
                <a:latin typeface="Arial MT"/>
                <a:cs typeface="Arial MT"/>
              </a:rPr>
              <a:t> </a:t>
            </a:r>
            <a:r>
              <a:rPr sz="1750" dirty="0">
                <a:latin typeface="Arial MT"/>
                <a:cs typeface="Arial MT"/>
              </a:rPr>
              <a:t>de</a:t>
            </a:r>
            <a:r>
              <a:rPr sz="1750" spc="10" dirty="0">
                <a:latin typeface="Arial MT"/>
                <a:cs typeface="Arial MT"/>
              </a:rPr>
              <a:t> </a:t>
            </a:r>
            <a:r>
              <a:rPr sz="1750" dirty="0">
                <a:latin typeface="Arial MT"/>
                <a:cs typeface="Arial MT"/>
              </a:rPr>
              <a:t>todo,</a:t>
            </a:r>
            <a:r>
              <a:rPr sz="1750" spc="15" dirty="0">
                <a:latin typeface="Arial MT"/>
                <a:cs typeface="Arial MT"/>
              </a:rPr>
              <a:t> </a:t>
            </a:r>
            <a:r>
              <a:rPr sz="1750" dirty="0">
                <a:latin typeface="Arial MT"/>
                <a:cs typeface="Arial MT"/>
              </a:rPr>
              <a:t>la</a:t>
            </a:r>
            <a:r>
              <a:rPr sz="1750" spc="15" dirty="0">
                <a:latin typeface="Arial MT"/>
                <a:cs typeface="Arial MT"/>
              </a:rPr>
              <a:t> </a:t>
            </a:r>
            <a:r>
              <a:rPr sz="1750" dirty="0">
                <a:latin typeface="Arial MT"/>
                <a:cs typeface="Arial MT"/>
              </a:rPr>
              <a:t>cadena</a:t>
            </a:r>
            <a:r>
              <a:rPr sz="1750" spc="15" dirty="0">
                <a:latin typeface="Arial MT"/>
                <a:cs typeface="Arial MT"/>
              </a:rPr>
              <a:t> </a:t>
            </a:r>
            <a:r>
              <a:rPr sz="1750" dirty="0">
                <a:latin typeface="Arial MT"/>
                <a:cs typeface="Arial MT"/>
              </a:rPr>
              <a:t>de</a:t>
            </a:r>
            <a:r>
              <a:rPr sz="1750" spc="10" dirty="0">
                <a:latin typeface="Arial MT"/>
                <a:cs typeface="Arial MT"/>
              </a:rPr>
              <a:t> </a:t>
            </a:r>
            <a:r>
              <a:rPr sz="1750" dirty="0">
                <a:latin typeface="Arial MT"/>
                <a:cs typeface="Arial MT"/>
              </a:rPr>
              <a:t>suministro</a:t>
            </a:r>
            <a:r>
              <a:rPr sz="1750" spc="15" dirty="0">
                <a:latin typeface="Arial MT"/>
                <a:cs typeface="Arial MT"/>
              </a:rPr>
              <a:t> </a:t>
            </a:r>
            <a:r>
              <a:rPr sz="1750" dirty="0">
                <a:latin typeface="Arial MT"/>
                <a:cs typeface="Arial MT"/>
              </a:rPr>
              <a:t>no </a:t>
            </a:r>
            <a:r>
              <a:rPr sz="1750" spc="-470" dirty="0">
                <a:latin typeface="Arial MT"/>
                <a:cs typeface="Arial MT"/>
              </a:rPr>
              <a:t> </a:t>
            </a:r>
            <a:r>
              <a:rPr sz="1750" dirty="0">
                <a:latin typeface="Arial MT"/>
                <a:cs typeface="Arial MT"/>
              </a:rPr>
              <a:t>solo</a:t>
            </a:r>
            <a:r>
              <a:rPr sz="1750" spc="10" dirty="0">
                <a:latin typeface="Arial MT"/>
                <a:cs typeface="Arial MT"/>
              </a:rPr>
              <a:t> </a:t>
            </a:r>
            <a:r>
              <a:rPr sz="1750" dirty="0">
                <a:latin typeface="Arial MT"/>
                <a:cs typeface="Arial MT"/>
              </a:rPr>
              <a:t>representa</a:t>
            </a:r>
            <a:r>
              <a:rPr sz="1750" spc="10" dirty="0">
                <a:latin typeface="Arial MT"/>
                <a:cs typeface="Arial MT"/>
              </a:rPr>
              <a:t> </a:t>
            </a:r>
            <a:r>
              <a:rPr sz="1750" dirty="0">
                <a:latin typeface="Arial MT"/>
                <a:cs typeface="Arial MT"/>
              </a:rPr>
              <a:t>la</a:t>
            </a:r>
            <a:r>
              <a:rPr sz="1750" spc="10" dirty="0">
                <a:latin typeface="Arial MT"/>
                <a:cs typeface="Arial MT"/>
              </a:rPr>
              <a:t> </a:t>
            </a:r>
            <a:r>
              <a:rPr sz="1750" dirty="0">
                <a:latin typeface="Arial MT"/>
                <a:cs typeface="Arial MT"/>
              </a:rPr>
              <a:t>mayoría</a:t>
            </a:r>
            <a:r>
              <a:rPr sz="1750" spc="10" dirty="0">
                <a:latin typeface="Arial MT"/>
                <a:cs typeface="Arial MT"/>
              </a:rPr>
              <a:t> </a:t>
            </a:r>
            <a:r>
              <a:rPr sz="1750" dirty="0">
                <a:latin typeface="Arial MT"/>
                <a:cs typeface="Arial MT"/>
              </a:rPr>
              <a:t>de</a:t>
            </a:r>
            <a:r>
              <a:rPr sz="1750" spc="10" dirty="0">
                <a:latin typeface="Arial MT"/>
                <a:cs typeface="Arial MT"/>
              </a:rPr>
              <a:t> </a:t>
            </a:r>
            <a:r>
              <a:rPr sz="1750" dirty="0">
                <a:latin typeface="Arial MT"/>
                <a:cs typeface="Arial MT"/>
              </a:rPr>
              <a:t>los</a:t>
            </a:r>
            <a:r>
              <a:rPr sz="1750" spc="10" dirty="0">
                <a:latin typeface="Arial MT"/>
                <a:cs typeface="Arial MT"/>
              </a:rPr>
              <a:t> </a:t>
            </a:r>
            <a:r>
              <a:rPr sz="1750" dirty="0">
                <a:latin typeface="Arial MT"/>
                <a:cs typeface="Arial MT"/>
              </a:rPr>
              <a:t>costos</a:t>
            </a:r>
            <a:r>
              <a:rPr sz="1750" spc="10" dirty="0">
                <a:latin typeface="Arial MT"/>
                <a:cs typeface="Arial MT"/>
              </a:rPr>
              <a:t> </a:t>
            </a:r>
            <a:r>
              <a:rPr sz="1750" dirty="0">
                <a:latin typeface="Arial MT"/>
                <a:cs typeface="Arial MT"/>
              </a:rPr>
              <a:t>y</a:t>
            </a:r>
            <a:r>
              <a:rPr sz="1750" spc="10" dirty="0">
                <a:latin typeface="Arial MT"/>
                <a:cs typeface="Arial MT"/>
              </a:rPr>
              <a:t> </a:t>
            </a:r>
            <a:r>
              <a:rPr sz="1750" dirty="0">
                <a:latin typeface="Arial MT"/>
                <a:cs typeface="Arial MT"/>
              </a:rPr>
              <a:t>las</a:t>
            </a:r>
            <a:r>
              <a:rPr sz="1750" spc="10" dirty="0">
                <a:latin typeface="Arial MT"/>
                <a:cs typeface="Arial MT"/>
              </a:rPr>
              <a:t> </a:t>
            </a:r>
            <a:r>
              <a:rPr sz="1750" dirty="0">
                <a:latin typeface="Arial MT"/>
                <a:cs typeface="Arial MT"/>
              </a:rPr>
              <a:t>fuentes</a:t>
            </a:r>
            <a:r>
              <a:rPr sz="1750" spc="10" dirty="0">
                <a:latin typeface="Arial MT"/>
                <a:cs typeface="Arial MT"/>
              </a:rPr>
              <a:t> </a:t>
            </a:r>
            <a:r>
              <a:rPr sz="1750" dirty="0">
                <a:latin typeface="Arial MT"/>
                <a:cs typeface="Arial MT"/>
              </a:rPr>
              <a:t>de</a:t>
            </a:r>
            <a:r>
              <a:rPr sz="1750" spc="10" dirty="0">
                <a:latin typeface="Arial MT"/>
                <a:cs typeface="Arial MT"/>
              </a:rPr>
              <a:t> </a:t>
            </a:r>
            <a:r>
              <a:rPr sz="1750" dirty="0">
                <a:latin typeface="Arial MT"/>
                <a:cs typeface="Arial MT"/>
              </a:rPr>
              <a:t>ineficiencia,</a:t>
            </a:r>
            <a:r>
              <a:rPr sz="1750" spc="10" dirty="0">
                <a:latin typeface="Arial MT"/>
                <a:cs typeface="Arial MT"/>
              </a:rPr>
              <a:t> </a:t>
            </a:r>
            <a:r>
              <a:rPr sz="1750" dirty="0">
                <a:latin typeface="Arial MT"/>
                <a:cs typeface="Arial MT"/>
              </a:rPr>
              <a:t>sino</a:t>
            </a:r>
            <a:r>
              <a:rPr sz="1750" spc="10" dirty="0">
                <a:latin typeface="Arial MT"/>
                <a:cs typeface="Arial MT"/>
              </a:rPr>
              <a:t> </a:t>
            </a:r>
            <a:r>
              <a:rPr sz="1750" dirty="0">
                <a:latin typeface="Arial MT"/>
                <a:cs typeface="Arial MT"/>
              </a:rPr>
              <a:t>que</a:t>
            </a:r>
            <a:r>
              <a:rPr sz="1750" spc="10" dirty="0">
                <a:latin typeface="Arial MT"/>
                <a:cs typeface="Arial MT"/>
              </a:rPr>
              <a:t> </a:t>
            </a:r>
            <a:r>
              <a:rPr sz="1750" dirty="0">
                <a:latin typeface="Arial MT"/>
                <a:cs typeface="Arial MT"/>
              </a:rPr>
              <a:t>también</a:t>
            </a:r>
            <a:r>
              <a:rPr sz="1750" spc="10" dirty="0">
                <a:latin typeface="Arial MT"/>
                <a:cs typeface="Arial MT"/>
              </a:rPr>
              <a:t> </a:t>
            </a:r>
            <a:r>
              <a:rPr sz="1750" dirty="0">
                <a:latin typeface="Arial MT"/>
                <a:cs typeface="Arial MT"/>
              </a:rPr>
              <a:t>produce</a:t>
            </a:r>
            <a:r>
              <a:rPr sz="1750" spc="10" dirty="0">
                <a:latin typeface="Arial MT"/>
                <a:cs typeface="Arial MT"/>
              </a:rPr>
              <a:t> </a:t>
            </a:r>
            <a:r>
              <a:rPr sz="1750" spc="5" dirty="0">
                <a:latin typeface="Arial MT"/>
                <a:cs typeface="Arial MT"/>
              </a:rPr>
              <a:t>más </a:t>
            </a:r>
            <a:r>
              <a:rPr sz="1750" spc="10" dirty="0">
                <a:latin typeface="Arial MT"/>
                <a:cs typeface="Arial MT"/>
              </a:rPr>
              <a:t> </a:t>
            </a:r>
            <a:r>
              <a:rPr sz="1750" dirty="0">
                <a:latin typeface="Arial MT"/>
                <a:cs typeface="Arial MT"/>
              </a:rPr>
              <a:t>emisiones que las operaciones internas típicas.</a:t>
            </a:r>
            <a:endParaRPr sz="1750">
              <a:latin typeface="Arial MT"/>
              <a:cs typeface="Arial MT"/>
            </a:endParaRPr>
          </a:p>
          <a:p>
            <a:pPr marL="24130">
              <a:lnSpc>
                <a:spcPct val="100000"/>
              </a:lnSpc>
              <a:spcBef>
                <a:spcPts val="810"/>
              </a:spcBef>
            </a:pPr>
            <a:r>
              <a:rPr sz="1750" b="1" dirty="0">
                <a:solidFill>
                  <a:srgbClr val="83BA41"/>
                </a:solidFill>
                <a:latin typeface="Arial"/>
                <a:cs typeface="Arial"/>
              </a:rPr>
              <a:t>Procesos</a:t>
            </a:r>
            <a:r>
              <a:rPr sz="1750" b="1" spc="-15" dirty="0">
                <a:solidFill>
                  <a:srgbClr val="83BA41"/>
                </a:solidFill>
                <a:latin typeface="Arial"/>
                <a:cs typeface="Arial"/>
              </a:rPr>
              <a:t> </a:t>
            </a:r>
            <a:r>
              <a:rPr sz="1750" b="1" dirty="0">
                <a:solidFill>
                  <a:srgbClr val="83BA41"/>
                </a:solidFill>
                <a:latin typeface="Arial"/>
                <a:cs typeface="Arial"/>
              </a:rPr>
              <a:t>internos:</a:t>
            </a:r>
            <a:endParaRPr sz="1750">
              <a:latin typeface="Arial"/>
              <a:cs typeface="Arial"/>
            </a:endParaRPr>
          </a:p>
          <a:p>
            <a:pPr marL="26034" marR="243840" indent="2540">
              <a:lnSpc>
                <a:spcPct val="109700"/>
              </a:lnSpc>
              <a:spcBef>
                <a:spcPts val="1400"/>
              </a:spcBef>
            </a:pPr>
            <a:r>
              <a:rPr sz="1750" dirty="0">
                <a:latin typeface="Arial MT"/>
                <a:cs typeface="Arial MT"/>
              </a:rPr>
              <a:t>Las</a:t>
            </a:r>
            <a:r>
              <a:rPr sz="1750" spc="15" dirty="0">
                <a:latin typeface="Arial MT"/>
                <a:cs typeface="Arial MT"/>
              </a:rPr>
              <a:t> </a:t>
            </a:r>
            <a:r>
              <a:rPr sz="1750" dirty="0">
                <a:latin typeface="Arial MT"/>
                <a:cs typeface="Arial MT"/>
              </a:rPr>
              <a:t>ineficiencias</a:t>
            </a:r>
            <a:r>
              <a:rPr sz="1750" spc="15" dirty="0">
                <a:latin typeface="Arial MT"/>
                <a:cs typeface="Arial MT"/>
              </a:rPr>
              <a:t> </a:t>
            </a:r>
            <a:r>
              <a:rPr sz="1750" dirty="0">
                <a:latin typeface="Arial MT"/>
                <a:cs typeface="Arial MT"/>
              </a:rPr>
              <a:t>también</a:t>
            </a:r>
            <a:r>
              <a:rPr sz="1750" spc="15" dirty="0">
                <a:latin typeface="Arial MT"/>
                <a:cs typeface="Arial MT"/>
              </a:rPr>
              <a:t> </a:t>
            </a:r>
            <a:r>
              <a:rPr sz="1750" dirty="0">
                <a:latin typeface="Arial MT"/>
                <a:cs typeface="Arial MT"/>
              </a:rPr>
              <a:t>pueden</a:t>
            </a:r>
            <a:r>
              <a:rPr sz="1750" spc="15" dirty="0">
                <a:latin typeface="Arial MT"/>
                <a:cs typeface="Arial MT"/>
              </a:rPr>
              <a:t> </a:t>
            </a:r>
            <a:r>
              <a:rPr sz="1750" dirty="0">
                <a:latin typeface="Arial MT"/>
                <a:cs typeface="Arial MT"/>
              </a:rPr>
              <a:t>provenir</a:t>
            </a:r>
            <a:r>
              <a:rPr sz="1750" spc="15" dirty="0">
                <a:latin typeface="Arial MT"/>
                <a:cs typeface="Arial MT"/>
              </a:rPr>
              <a:t> </a:t>
            </a:r>
            <a:r>
              <a:rPr sz="1750" dirty="0">
                <a:latin typeface="Arial MT"/>
                <a:cs typeface="Arial MT"/>
              </a:rPr>
              <a:t>de</a:t>
            </a:r>
            <a:r>
              <a:rPr sz="1750" spc="15" dirty="0">
                <a:latin typeface="Arial MT"/>
                <a:cs typeface="Arial MT"/>
              </a:rPr>
              <a:t> </a:t>
            </a:r>
            <a:r>
              <a:rPr sz="1750" dirty="0">
                <a:latin typeface="Arial MT"/>
                <a:cs typeface="Arial MT"/>
              </a:rPr>
              <a:t>adentro.</a:t>
            </a:r>
            <a:r>
              <a:rPr sz="1750" spc="20" dirty="0">
                <a:latin typeface="Arial MT"/>
                <a:cs typeface="Arial MT"/>
              </a:rPr>
              <a:t> </a:t>
            </a:r>
            <a:r>
              <a:rPr sz="1750" dirty="0">
                <a:latin typeface="Arial MT"/>
                <a:cs typeface="Arial MT"/>
              </a:rPr>
              <a:t>Lograr</a:t>
            </a:r>
            <a:r>
              <a:rPr sz="1750" spc="15" dirty="0">
                <a:latin typeface="Arial MT"/>
                <a:cs typeface="Arial MT"/>
              </a:rPr>
              <a:t> </a:t>
            </a:r>
            <a:r>
              <a:rPr sz="1750" dirty="0">
                <a:latin typeface="Arial MT"/>
                <a:cs typeface="Arial MT"/>
              </a:rPr>
              <a:t>un</a:t>
            </a:r>
            <a:r>
              <a:rPr sz="1750" spc="15" dirty="0">
                <a:latin typeface="Arial MT"/>
                <a:cs typeface="Arial MT"/>
              </a:rPr>
              <a:t> </a:t>
            </a:r>
            <a:r>
              <a:rPr sz="1750" dirty="0">
                <a:latin typeface="Arial MT"/>
                <a:cs typeface="Arial MT"/>
              </a:rPr>
              <a:t>cambio</a:t>
            </a:r>
            <a:r>
              <a:rPr sz="1750" spc="15" dirty="0">
                <a:latin typeface="Arial MT"/>
                <a:cs typeface="Arial MT"/>
              </a:rPr>
              <a:t> </a:t>
            </a:r>
            <a:r>
              <a:rPr sz="1750" dirty="0">
                <a:latin typeface="Arial MT"/>
                <a:cs typeface="Arial MT"/>
              </a:rPr>
              <a:t>transformador,</a:t>
            </a:r>
            <a:r>
              <a:rPr sz="1750" spc="15" dirty="0">
                <a:latin typeface="Arial MT"/>
                <a:cs typeface="Arial MT"/>
              </a:rPr>
              <a:t> </a:t>
            </a:r>
            <a:r>
              <a:rPr sz="1750" dirty="0">
                <a:latin typeface="Arial MT"/>
                <a:cs typeface="Arial MT"/>
              </a:rPr>
              <a:t>para</a:t>
            </a:r>
            <a:r>
              <a:rPr sz="1750" spc="15" dirty="0">
                <a:latin typeface="Arial MT"/>
                <a:cs typeface="Arial MT"/>
              </a:rPr>
              <a:t> </a:t>
            </a:r>
            <a:r>
              <a:rPr sz="1750" dirty="0">
                <a:latin typeface="Arial MT"/>
                <a:cs typeface="Arial MT"/>
              </a:rPr>
              <a:t>mejor, </a:t>
            </a:r>
            <a:r>
              <a:rPr sz="1750" spc="5" dirty="0">
                <a:latin typeface="Arial MT"/>
                <a:cs typeface="Arial MT"/>
              </a:rPr>
              <a:t> </a:t>
            </a:r>
            <a:r>
              <a:rPr sz="1750" dirty="0">
                <a:latin typeface="Arial MT"/>
                <a:cs typeface="Arial MT"/>
              </a:rPr>
              <a:t>significa</a:t>
            </a:r>
            <a:r>
              <a:rPr sz="1750" spc="15" dirty="0">
                <a:latin typeface="Arial MT"/>
                <a:cs typeface="Arial MT"/>
              </a:rPr>
              <a:t> </a:t>
            </a:r>
            <a:r>
              <a:rPr sz="1750" dirty="0">
                <a:latin typeface="Arial MT"/>
                <a:cs typeface="Arial MT"/>
              </a:rPr>
              <a:t>mantener</a:t>
            </a:r>
            <a:r>
              <a:rPr sz="1750" spc="20" dirty="0">
                <a:latin typeface="Arial MT"/>
                <a:cs typeface="Arial MT"/>
              </a:rPr>
              <a:t> </a:t>
            </a:r>
            <a:r>
              <a:rPr sz="1750" dirty="0">
                <a:latin typeface="Arial MT"/>
                <a:cs typeface="Arial MT"/>
              </a:rPr>
              <a:t>operaciones</a:t>
            </a:r>
            <a:r>
              <a:rPr sz="1750" spc="20" dirty="0">
                <a:latin typeface="Arial MT"/>
                <a:cs typeface="Arial MT"/>
              </a:rPr>
              <a:t> </a:t>
            </a:r>
            <a:r>
              <a:rPr sz="1750" dirty="0">
                <a:latin typeface="Arial MT"/>
                <a:cs typeface="Arial MT"/>
              </a:rPr>
              <a:t>adecuadas</a:t>
            </a:r>
            <a:r>
              <a:rPr sz="1750" spc="20" dirty="0">
                <a:latin typeface="Arial MT"/>
                <a:cs typeface="Arial MT"/>
              </a:rPr>
              <a:t> </a:t>
            </a:r>
            <a:r>
              <a:rPr sz="1750" dirty="0">
                <a:latin typeface="Arial MT"/>
                <a:cs typeface="Arial MT"/>
              </a:rPr>
              <a:t>en</a:t>
            </a:r>
            <a:r>
              <a:rPr sz="1750" spc="20" dirty="0">
                <a:latin typeface="Arial MT"/>
                <a:cs typeface="Arial MT"/>
              </a:rPr>
              <a:t> </a:t>
            </a:r>
            <a:r>
              <a:rPr sz="1750" dirty="0">
                <a:latin typeface="Arial MT"/>
                <a:cs typeface="Arial MT"/>
              </a:rPr>
              <a:t>todos</a:t>
            </a:r>
            <a:r>
              <a:rPr sz="1750" spc="20" dirty="0">
                <a:latin typeface="Arial MT"/>
                <a:cs typeface="Arial MT"/>
              </a:rPr>
              <a:t> </a:t>
            </a:r>
            <a:r>
              <a:rPr sz="1750" dirty="0">
                <a:latin typeface="Arial MT"/>
                <a:cs typeface="Arial MT"/>
              </a:rPr>
              <a:t>los</a:t>
            </a:r>
            <a:r>
              <a:rPr sz="1750" spc="20" dirty="0">
                <a:latin typeface="Arial MT"/>
                <a:cs typeface="Arial MT"/>
              </a:rPr>
              <a:t> </a:t>
            </a:r>
            <a:r>
              <a:rPr sz="1750" dirty="0">
                <a:latin typeface="Arial MT"/>
                <a:cs typeface="Arial MT"/>
              </a:rPr>
              <a:t>ámbitos,</a:t>
            </a:r>
            <a:r>
              <a:rPr sz="1750" spc="20" dirty="0">
                <a:latin typeface="Arial MT"/>
                <a:cs typeface="Arial MT"/>
              </a:rPr>
              <a:t> </a:t>
            </a:r>
            <a:r>
              <a:rPr sz="1750" dirty="0">
                <a:latin typeface="Arial MT"/>
                <a:cs typeface="Arial MT"/>
              </a:rPr>
              <a:t>desde</a:t>
            </a:r>
            <a:r>
              <a:rPr sz="1750" spc="20" dirty="0">
                <a:latin typeface="Arial MT"/>
                <a:cs typeface="Arial MT"/>
              </a:rPr>
              <a:t> </a:t>
            </a:r>
            <a:r>
              <a:rPr sz="1750" dirty="0">
                <a:latin typeface="Arial MT"/>
                <a:cs typeface="Arial MT"/>
              </a:rPr>
              <a:t>fomentar</a:t>
            </a:r>
            <a:r>
              <a:rPr sz="1750" spc="20" dirty="0">
                <a:latin typeface="Arial MT"/>
                <a:cs typeface="Arial MT"/>
              </a:rPr>
              <a:t> </a:t>
            </a:r>
            <a:r>
              <a:rPr sz="1750" dirty="0">
                <a:latin typeface="Arial MT"/>
                <a:cs typeface="Arial MT"/>
              </a:rPr>
              <a:t>las</a:t>
            </a:r>
            <a:r>
              <a:rPr sz="1750" spc="20" dirty="0">
                <a:latin typeface="Arial MT"/>
                <a:cs typeface="Arial MT"/>
              </a:rPr>
              <a:t> </a:t>
            </a:r>
            <a:r>
              <a:rPr sz="1750" dirty="0">
                <a:latin typeface="Arial MT"/>
                <a:cs typeface="Arial MT"/>
              </a:rPr>
              <a:t>relaciones</a:t>
            </a:r>
            <a:r>
              <a:rPr sz="1750" spc="15" dirty="0">
                <a:latin typeface="Arial MT"/>
                <a:cs typeface="Arial MT"/>
              </a:rPr>
              <a:t> </a:t>
            </a:r>
            <a:r>
              <a:rPr sz="1750" dirty="0">
                <a:latin typeface="Arial MT"/>
                <a:cs typeface="Arial MT"/>
              </a:rPr>
              <a:t>entre </a:t>
            </a:r>
            <a:r>
              <a:rPr sz="1750" spc="-470" dirty="0">
                <a:latin typeface="Arial MT"/>
                <a:cs typeface="Arial MT"/>
              </a:rPr>
              <a:t> </a:t>
            </a:r>
            <a:r>
              <a:rPr sz="1750" dirty="0">
                <a:latin typeface="Arial MT"/>
                <a:cs typeface="Arial MT"/>
              </a:rPr>
              <a:t>proveedores y</a:t>
            </a:r>
            <a:r>
              <a:rPr sz="1750" spc="5" dirty="0">
                <a:latin typeface="Arial MT"/>
                <a:cs typeface="Arial MT"/>
              </a:rPr>
              <a:t> </a:t>
            </a:r>
            <a:r>
              <a:rPr sz="1750" dirty="0">
                <a:latin typeface="Arial MT"/>
                <a:cs typeface="Arial MT"/>
              </a:rPr>
              <a:t>compradores hasta</a:t>
            </a:r>
            <a:r>
              <a:rPr sz="1750" spc="5" dirty="0">
                <a:latin typeface="Arial MT"/>
                <a:cs typeface="Arial MT"/>
              </a:rPr>
              <a:t> </a:t>
            </a:r>
            <a:r>
              <a:rPr sz="1750" dirty="0">
                <a:latin typeface="Arial MT"/>
                <a:cs typeface="Arial MT"/>
              </a:rPr>
              <a:t>cultivar</a:t>
            </a:r>
            <a:r>
              <a:rPr sz="1750" spc="5" dirty="0">
                <a:latin typeface="Arial MT"/>
                <a:cs typeface="Arial MT"/>
              </a:rPr>
              <a:t> </a:t>
            </a:r>
            <a:r>
              <a:rPr sz="1750" dirty="0">
                <a:latin typeface="Arial MT"/>
                <a:cs typeface="Arial MT"/>
              </a:rPr>
              <a:t>el cumplimiento</a:t>
            </a:r>
            <a:r>
              <a:rPr sz="1750" spc="5" dirty="0">
                <a:latin typeface="Arial MT"/>
                <a:cs typeface="Arial MT"/>
              </a:rPr>
              <a:t> </a:t>
            </a:r>
            <a:r>
              <a:rPr sz="1750" dirty="0">
                <a:latin typeface="Arial MT"/>
                <a:cs typeface="Arial MT"/>
              </a:rPr>
              <a:t>de</a:t>
            </a:r>
            <a:r>
              <a:rPr sz="1750" spc="5" dirty="0">
                <a:latin typeface="Arial MT"/>
                <a:cs typeface="Arial MT"/>
              </a:rPr>
              <a:t> </a:t>
            </a:r>
            <a:r>
              <a:rPr sz="1750" dirty="0">
                <a:latin typeface="Arial MT"/>
                <a:cs typeface="Arial MT"/>
              </a:rPr>
              <a:t>los empleados.</a:t>
            </a:r>
            <a:endParaRPr sz="1750">
              <a:latin typeface="Arial MT"/>
              <a:cs typeface="Arial MT"/>
            </a:endParaRPr>
          </a:p>
        </p:txBody>
      </p:sp>
      <p:sp>
        <p:nvSpPr>
          <p:cNvPr id="6" name="object 6"/>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a:spLocks noGrp="1"/>
          </p:cNvSpPr>
          <p:nvPr>
            <p:ph type="title"/>
          </p:nvPr>
        </p:nvSpPr>
        <p:spPr>
          <a:xfrm>
            <a:off x="657104" y="710456"/>
            <a:ext cx="5033010" cy="419100"/>
          </a:xfrm>
          <a:prstGeom prst="rect">
            <a:avLst/>
          </a:prstGeom>
        </p:spPr>
        <p:txBody>
          <a:bodyPr vert="horz" wrap="square" lIns="0" tIns="16510" rIns="0" bIns="0" rtlCol="0">
            <a:spAutoFit/>
          </a:bodyPr>
          <a:lstStyle/>
          <a:p>
            <a:pPr marL="12700">
              <a:lnSpc>
                <a:spcPct val="100000"/>
              </a:lnSpc>
              <a:spcBef>
                <a:spcPts val="130"/>
              </a:spcBef>
            </a:pPr>
            <a:r>
              <a:rPr sz="2550" b="1" spc="15" dirty="0">
                <a:solidFill>
                  <a:srgbClr val="FFFFFF"/>
                </a:solidFill>
                <a:latin typeface="Arial"/>
                <a:cs typeface="Arial"/>
              </a:rPr>
              <a:t>¿Por</a:t>
            </a:r>
            <a:r>
              <a:rPr sz="2550" b="1" spc="-5" dirty="0">
                <a:solidFill>
                  <a:srgbClr val="FFFFFF"/>
                </a:solidFill>
                <a:latin typeface="Arial"/>
                <a:cs typeface="Arial"/>
              </a:rPr>
              <a:t> </a:t>
            </a:r>
            <a:r>
              <a:rPr sz="2550" b="1" spc="15" dirty="0">
                <a:solidFill>
                  <a:srgbClr val="FFFFFF"/>
                </a:solidFill>
                <a:latin typeface="Arial"/>
                <a:cs typeface="Arial"/>
              </a:rPr>
              <a:t>dónde</a:t>
            </a:r>
            <a:r>
              <a:rPr sz="2550" b="1" dirty="0">
                <a:solidFill>
                  <a:srgbClr val="FFFFFF"/>
                </a:solidFill>
                <a:latin typeface="Arial"/>
                <a:cs typeface="Arial"/>
              </a:rPr>
              <a:t> </a:t>
            </a:r>
            <a:r>
              <a:rPr sz="2550" b="1" spc="15" dirty="0">
                <a:solidFill>
                  <a:srgbClr val="FFFFFF"/>
                </a:solidFill>
                <a:latin typeface="Arial"/>
                <a:cs typeface="Arial"/>
              </a:rPr>
              <a:t>empezar</a:t>
            </a:r>
            <a:r>
              <a:rPr sz="2550" b="1" dirty="0">
                <a:solidFill>
                  <a:srgbClr val="FFFFFF"/>
                </a:solidFill>
                <a:latin typeface="Arial"/>
                <a:cs typeface="Arial"/>
              </a:rPr>
              <a:t> </a:t>
            </a:r>
            <a:r>
              <a:rPr sz="2550" b="1" spc="15" dirty="0">
                <a:solidFill>
                  <a:srgbClr val="FFFFFF"/>
                </a:solidFill>
                <a:latin typeface="Arial"/>
                <a:cs typeface="Arial"/>
              </a:rPr>
              <a:t>y</a:t>
            </a:r>
            <a:r>
              <a:rPr sz="2550" b="1" spc="-5" dirty="0">
                <a:solidFill>
                  <a:srgbClr val="FFFFFF"/>
                </a:solidFill>
                <a:latin typeface="Arial"/>
                <a:cs typeface="Arial"/>
              </a:rPr>
              <a:t> </a:t>
            </a:r>
            <a:r>
              <a:rPr sz="2550" b="1" spc="15" dirty="0">
                <a:solidFill>
                  <a:srgbClr val="FFFFFF"/>
                </a:solidFill>
                <a:latin typeface="Arial"/>
                <a:cs typeface="Arial"/>
              </a:rPr>
              <a:t>por</a:t>
            </a:r>
            <a:r>
              <a:rPr sz="2550" b="1" dirty="0">
                <a:solidFill>
                  <a:srgbClr val="FFFFFF"/>
                </a:solidFill>
                <a:latin typeface="Arial"/>
                <a:cs typeface="Arial"/>
              </a:rPr>
              <a:t> </a:t>
            </a:r>
            <a:r>
              <a:rPr sz="2550" b="1" spc="15" dirty="0">
                <a:solidFill>
                  <a:srgbClr val="FFFFFF"/>
                </a:solidFill>
                <a:latin typeface="Arial"/>
                <a:cs typeface="Arial"/>
              </a:rPr>
              <a:t>qué?</a:t>
            </a:r>
            <a:endParaRPr sz="2550">
              <a:latin typeface="Arial"/>
              <a:cs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8322" y="2639213"/>
            <a:ext cx="11492309" cy="3739896"/>
          </a:xfrm>
          <a:prstGeom prst="rect">
            <a:avLst/>
          </a:prstGeom>
        </p:spPr>
      </p:pic>
      <p:sp>
        <p:nvSpPr>
          <p:cNvPr id="4" name="object 4"/>
          <p:cNvSpPr txBox="1">
            <a:spLocks noGrp="1"/>
          </p:cNvSpPr>
          <p:nvPr>
            <p:ph type="title"/>
          </p:nvPr>
        </p:nvSpPr>
        <p:spPr>
          <a:xfrm>
            <a:off x="304800" y="188043"/>
            <a:ext cx="11582400" cy="1477712"/>
          </a:xfrm>
          <a:prstGeom prst="rect">
            <a:avLst/>
          </a:prstGeom>
        </p:spPr>
        <p:txBody>
          <a:bodyPr vert="horz" wrap="square" lIns="0" tIns="15240" rIns="0" bIns="0" rtlCol="0">
            <a:spAutoFit/>
          </a:bodyPr>
          <a:lstStyle/>
          <a:p>
            <a:pPr marL="329184" algn="l" rtl="0" eaLnBrk="1" fontAlgn="t" latinLnBrk="0" hangingPunct="1">
              <a:spcBef>
                <a:spcPts val="65"/>
              </a:spcBef>
              <a:spcAft>
                <a:spcPts val="0"/>
              </a:spcAft>
            </a:pPr>
            <a:r>
              <a:rPr lang="es-ES" sz="2100" spc="10" dirty="0"/>
              <a:t>En</a:t>
            </a:r>
            <a:r>
              <a:rPr lang="es-ES" sz="2100" spc="5" dirty="0"/>
              <a:t> la</a:t>
            </a:r>
            <a:r>
              <a:rPr lang="es-ES" sz="2100" spc="10" dirty="0"/>
              <a:t> </a:t>
            </a:r>
            <a:r>
              <a:rPr lang="es-ES" sz="2100" spc="5" dirty="0"/>
              <a:t>práctica,</a:t>
            </a:r>
            <a:r>
              <a:rPr lang="es-ES" sz="2100" spc="10" dirty="0"/>
              <a:t> </a:t>
            </a:r>
            <a:r>
              <a:rPr lang="es-ES" sz="2100" spc="5" dirty="0"/>
              <a:t>la sostenibilidad </a:t>
            </a:r>
            <a:r>
              <a:rPr lang="es-ES" sz="2100" spc="10" dirty="0"/>
              <a:t>no es </a:t>
            </a:r>
            <a:r>
              <a:rPr lang="es-ES" sz="2100" spc="5" dirty="0"/>
              <a:t>fácil </a:t>
            </a:r>
            <a:r>
              <a:rPr lang="es-ES" sz="2100" spc="10" dirty="0"/>
              <a:t>de </a:t>
            </a:r>
            <a:r>
              <a:rPr lang="es-ES" sz="2100" spc="5" dirty="0"/>
              <a:t>hacer.</a:t>
            </a:r>
            <a:r>
              <a:rPr lang="es-ES" sz="2100" spc="10" dirty="0"/>
              <a:t> Después</a:t>
            </a:r>
            <a:r>
              <a:rPr lang="es-ES" sz="2100" dirty="0"/>
              <a:t> </a:t>
            </a:r>
            <a:r>
              <a:rPr lang="es-ES" sz="2100" spc="10" dirty="0"/>
              <a:t>de </a:t>
            </a:r>
            <a:r>
              <a:rPr lang="es-ES" sz="2100" spc="5" dirty="0"/>
              <a:t>todo, monitorización, comunicarse y colaboración con muchos proveedores al mismo tiempo no es poca cosa. Afortunadamente, </a:t>
            </a:r>
            <a:r>
              <a:rPr lang="es-ES" sz="2100" spc="10" dirty="0"/>
              <a:t>h</a:t>
            </a:r>
            <a:r>
              <a:rPr lang="es-ES" sz="2100" b="0" i="0" u="none" strike="noStrike" kern="1200" spc="10" dirty="0">
                <a:solidFill>
                  <a:srgbClr val="0B572D"/>
                </a:solidFill>
                <a:effectLst/>
                <a:latin typeface="Arial MT"/>
                <a:cs typeface="Arial MT"/>
              </a:rPr>
              <a:t>ay</a:t>
            </a:r>
            <a:r>
              <a:rPr lang="es-ES" kern="1200" spc="10" dirty="0">
                <a:solidFill>
                  <a:srgbClr val="0B572D"/>
                </a:solidFill>
                <a:latin typeface="Arial" panose="020B0604020202020204" pitchFamily="34" charset="0"/>
                <a:cs typeface="Arial MT"/>
              </a:rPr>
              <a:t> </a:t>
            </a:r>
            <a:r>
              <a:rPr lang="es-ES" sz="2100" b="0" i="0" u="none" strike="noStrike" kern="1200" spc="10" dirty="0">
                <a:solidFill>
                  <a:srgbClr val="0B572D"/>
                </a:solidFill>
                <a:effectLst/>
                <a:latin typeface="Arial MT"/>
                <a:cs typeface="Arial MT"/>
              </a:rPr>
              <a:t>cosas</a:t>
            </a:r>
            <a:r>
              <a:rPr lang="es-ES" kern="1200" spc="10" dirty="0">
                <a:solidFill>
                  <a:srgbClr val="0B572D"/>
                </a:solidFill>
                <a:latin typeface="Arial" panose="020B0604020202020204" pitchFamily="34" charset="0"/>
                <a:cs typeface="Arial MT"/>
              </a:rPr>
              <a:t> </a:t>
            </a:r>
            <a:r>
              <a:rPr lang="es-ES" sz="2100" b="0" i="0" u="none" strike="noStrike" kern="1200" spc="10" dirty="0">
                <a:solidFill>
                  <a:srgbClr val="0B572D"/>
                </a:solidFill>
                <a:effectLst/>
                <a:latin typeface="Arial MT"/>
                <a:cs typeface="Arial MT"/>
              </a:rPr>
              <a:t>puede</a:t>
            </a:r>
            <a:r>
              <a:rPr lang="es-ES" sz="2100" b="0" i="0" u="none" strike="noStrike" kern="1200" spc="-35" dirty="0">
                <a:solidFill>
                  <a:srgbClr val="0B572D"/>
                </a:solidFill>
                <a:effectLst/>
                <a:latin typeface="Arial MT"/>
                <a:cs typeface="Arial MT"/>
              </a:rPr>
              <a:t> </a:t>
            </a:r>
            <a:r>
              <a:rPr lang="es-ES" sz="2100" b="0" i="0" u="none" strike="noStrike" kern="1200" spc="5" dirty="0">
                <a:solidFill>
                  <a:srgbClr val="0B572D"/>
                </a:solidFill>
                <a:effectLst/>
                <a:latin typeface="Arial MT"/>
                <a:cs typeface="Arial MT"/>
              </a:rPr>
              <a:t>hacer para realizar las</a:t>
            </a:r>
            <a:r>
              <a:rPr lang="es-ES" kern="1200" spc="5" dirty="0">
                <a:solidFill>
                  <a:srgbClr val="0B572D"/>
                </a:solidFill>
                <a:latin typeface="Arial" panose="020B0604020202020204" pitchFamily="34" charset="0"/>
                <a:cs typeface="Arial MT"/>
              </a:rPr>
              <a:t> </a:t>
            </a:r>
            <a:r>
              <a:rPr lang="es-ES" sz="2100" b="0" i="0" u="none" strike="noStrike" kern="1200" spc="5" dirty="0">
                <a:solidFill>
                  <a:srgbClr val="0B572D"/>
                </a:solidFill>
                <a:effectLst/>
                <a:latin typeface="Arial MT"/>
                <a:cs typeface="Arial MT"/>
              </a:rPr>
              <a:t>operaciones de</a:t>
            </a:r>
            <a:r>
              <a:rPr lang="es-ES" kern="1200" spc="5" dirty="0">
                <a:solidFill>
                  <a:srgbClr val="0B572D"/>
                </a:solidFill>
                <a:latin typeface="Arial" panose="020B0604020202020204" pitchFamily="34" charset="0"/>
                <a:cs typeface="Arial MT"/>
              </a:rPr>
              <a:t> </a:t>
            </a:r>
            <a:r>
              <a:rPr lang="es-ES" sz="2100" b="0" i="0" u="none" strike="noStrike" kern="1200" spc="5" dirty="0">
                <a:solidFill>
                  <a:srgbClr val="0B572D"/>
                </a:solidFill>
                <a:effectLst/>
                <a:latin typeface="Arial MT"/>
                <a:cs typeface="Arial MT"/>
              </a:rPr>
              <a:t>adquisición</a:t>
            </a:r>
            <a:r>
              <a:rPr lang="es-ES" kern="1200" spc="5" dirty="0">
                <a:solidFill>
                  <a:srgbClr val="0B572D"/>
                </a:solidFill>
                <a:latin typeface="Arial" panose="020B0604020202020204" pitchFamily="34" charset="0"/>
                <a:cs typeface="Arial MT"/>
              </a:rPr>
              <a:t> </a:t>
            </a:r>
            <a:r>
              <a:rPr lang="es-ES" sz="2100" spc="5" dirty="0"/>
              <a:t>de forma correcta</a:t>
            </a:r>
            <a:r>
              <a:rPr lang="es-ES" sz="2100" b="0" i="0" u="none" strike="noStrike" kern="1200" spc="5" dirty="0">
                <a:solidFill>
                  <a:srgbClr val="0B572D"/>
                </a:solidFill>
                <a:effectLst/>
                <a:latin typeface="Arial MT"/>
                <a:cs typeface="Arial MT"/>
              </a:rPr>
              <a:t>.</a:t>
            </a:r>
            <a:r>
              <a:rPr lang="es-ES" kern="1200" spc="5" dirty="0">
                <a:solidFill>
                  <a:srgbClr val="0B572D"/>
                </a:solidFill>
                <a:latin typeface="Arial" panose="020B0604020202020204" pitchFamily="34" charset="0"/>
                <a:cs typeface="Arial MT"/>
              </a:rPr>
              <a:t> </a:t>
            </a:r>
            <a:r>
              <a:rPr lang="es-ES" sz="2100" b="0" i="0" u="none" strike="noStrike" kern="1200" spc="10" dirty="0">
                <a:solidFill>
                  <a:srgbClr val="0B572D"/>
                </a:solidFill>
                <a:effectLst/>
                <a:latin typeface="Arial MT"/>
                <a:cs typeface="Arial MT"/>
              </a:rPr>
              <a:t>A continuación se muestran 6 pasos a seguir:</a:t>
            </a:r>
            <a:br>
              <a:rPr lang="es-ES" sz="1800" b="0" i="0" u="none" strike="noStrike" dirty="0">
                <a:effectLst/>
                <a:latin typeface="Arial" panose="020B0604020202020204" pitchFamily="34" charset="0"/>
              </a:rPr>
            </a:br>
            <a:endParaRPr lang="es-ES" sz="2100" dirty="0"/>
          </a:p>
        </p:txBody>
      </p:sp>
      <p:sp>
        <p:nvSpPr>
          <p:cNvPr id="6" name="object 6"/>
          <p:cNvSpPr txBox="1"/>
          <p:nvPr/>
        </p:nvSpPr>
        <p:spPr>
          <a:xfrm>
            <a:off x="4265300" y="2783891"/>
            <a:ext cx="2249026" cy="1384353"/>
          </a:xfrm>
          <a:prstGeom prst="rect">
            <a:avLst/>
          </a:prstGeom>
        </p:spPr>
        <p:txBody>
          <a:bodyPr vert="horz" wrap="square" lIns="0" tIns="90805" rIns="0" bIns="0" rtlCol="0">
            <a:spAutoFit/>
          </a:bodyPr>
          <a:lstStyle/>
          <a:p>
            <a:pPr marL="12700">
              <a:lnSpc>
                <a:spcPct val="100000"/>
              </a:lnSpc>
              <a:spcBef>
                <a:spcPts val="715"/>
              </a:spcBef>
            </a:pPr>
            <a:r>
              <a:rPr sz="2100" spc="5" dirty="0">
                <a:latin typeface="Arial MT"/>
              </a:rPr>
              <a:t>Definir un </a:t>
            </a:r>
            <a:r>
              <a:rPr sz="2100" spc="5" dirty="0" err="1">
                <a:latin typeface="Arial MT"/>
              </a:rPr>
              <a:t>código</a:t>
            </a:r>
            <a:r>
              <a:rPr sz="2100" spc="5" dirty="0">
                <a:latin typeface="Arial MT"/>
              </a:rPr>
              <a:t> de</a:t>
            </a:r>
            <a:r>
              <a:rPr lang="es-ES" sz="2100" spc="5" dirty="0">
                <a:latin typeface="Arial MT"/>
              </a:rPr>
              <a:t> </a:t>
            </a:r>
            <a:r>
              <a:rPr sz="2100" spc="5" dirty="0" err="1">
                <a:latin typeface="Arial MT"/>
              </a:rPr>
              <a:t>Conducta</a:t>
            </a:r>
            <a:r>
              <a:rPr sz="2100" spc="5" dirty="0">
                <a:latin typeface="Arial MT"/>
              </a:rPr>
              <a:t> y</a:t>
            </a:r>
            <a:r>
              <a:rPr lang="es-ES" sz="2100" spc="5" dirty="0">
                <a:latin typeface="Arial MT"/>
              </a:rPr>
              <a:t> Requisitos de </a:t>
            </a:r>
            <a:r>
              <a:rPr sz="2100" spc="5" dirty="0" err="1">
                <a:latin typeface="Arial MT"/>
              </a:rPr>
              <a:t>Colaboración</a:t>
            </a:r>
            <a:endParaRPr sz="2100" spc="5" dirty="0">
              <a:latin typeface="Arial MT"/>
            </a:endParaRPr>
          </a:p>
        </p:txBody>
      </p:sp>
      <p:sp>
        <p:nvSpPr>
          <p:cNvPr id="7" name="object 7"/>
          <p:cNvSpPr txBox="1"/>
          <p:nvPr/>
        </p:nvSpPr>
        <p:spPr>
          <a:xfrm>
            <a:off x="6233652" y="4791113"/>
            <a:ext cx="2058634" cy="716863"/>
          </a:xfrm>
          <a:prstGeom prst="rect">
            <a:avLst/>
          </a:prstGeom>
        </p:spPr>
        <p:txBody>
          <a:bodyPr vert="horz" wrap="square" lIns="0" tIns="31750" rIns="0" bIns="0" rtlCol="0">
            <a:spAutoFit/>
          </a:bodyPr>
          <a:lstStyle/>
          <a:p>
            <a:pPr marL="269875" algn="ctr">
              <a:lnSpc>
                <a:spcPct val="100000"/>
              </a:lnSpc>
              <a:spcBef>
                <a:spcPts val="250"/>
              </a:spcBef>
            </a:pPr>
            <a:r>
              <a:rPr sz="2100" spc="-45" dirty="0">
                <a:latin typeface="Arial MT"/>
              </a:rPr>
              <a:t>Educar y</a:t>
            </a:r>
          </a:p>
          <a:p>
            <a:pPr marL="12700" algn="ctr">
              <a:lnSpc>
                <a:spcPct val="100000"/>
              </a:lnSpc>
              <a:spcBef>
                <a:spcPts val="250"/>
              </a:spcBef>
            </a:pPr>
            <a:r>
              <a:rPr sz="2100" spc="5" dirty="0">
                <a:latin typeface="Arial MT"/>
                <a:cs typeface="Arial MT"/>
              </a:rPr>
              <a:t>Crear</a:t>
            </a:r>
            <a:r>
              <a:rPr sz="2100" spc="-45" dirty="0">
                <a:latin typeface="Arial MT"/>
                <a:cs typeface="Arial MT"/>
              </a:rPr>
              <a:t> </a:t>
            </a:r>
            <a:r>
              <a:rPr sz="2100" spc="5" dirty="0">
                <a:latin typeface="Arial MT"/>
                <a:cs typeface="Arial MT"/>
              </a:rPr>
              <a:t>conciencia</a:t>
            </a:r>
            <a:endParaRPr sz="2100" dirty="0">
              <a:latin typeface="Arial MT"/>
              <a:cs typeface="Arial MT"/>
            </a:endParaRPr>
          </a:p>
        </p:txBody>
      </p:sp>
      <p:sp>
        <p:nvSpPr>
          <p:cNvPr id="8" name="object 8"/>
          <p:cNvSpPr txBox="1"/>
          <p:nvPr/>
        </p:nvSpPr>
        <p:spPr>
          <a:xfrm>
            <a:off x="1977618" y="4734892"/>
            <a:ext cx="1721485" cy="984243"/>
          </a:xfrm>
          <a:prstGeom prst="rect">
            <a:avLst/>
          </a:prstGeom>
        </p:spPr>
        <p:txBody>
          <a:bodyPr vert="horz" wrap="square" lIns="0" tIns="14604" rIns="0" bIns="0" rtlCol="0">
            <a:spAutoFit/>
          </a:bodyPr>
          <a:lstStyle/>
          <a:p>
            <a:pPr marL="40005">
              <a:lnSpc>
                <a:spcPct val="100000"/>
              </a:lnSpc>
              <a:spcBef>
                <a:spcPts val="114"/>
              </a:spcBef>
            </a:pPr>
            <a:r>
              <a:rPr sz="2100" spc="5" dirty="0" err="1">
                <a:latin typeface="Arial MT"/>
                <a:cs typeface="Arial MT"/>
              </a:rPr>
              <a:t>Evalúe</a:t>
            </a:r>
            <a:r>
              <a:rPr sz="2100" spc="-35" dirty="0">
                <a:latin typeface="Arial MT"/>
                <a:cs typeface="Arial MT"/>
              </a:rPr>
              <a:t> </a:t>
            </a:r>
            <a:r>
              <a:rPr sz="2100" spc="5" dirty="0" err="1">
                <a:latin typeface="Arial MT"/>
                <a:cs typeface="Arial MT"/>
              </a:rPr>
              <a:t>su</a:t>
            </a:r>
            <a:r>
              <a:rPr lang="es-ES" sz="2100" dirty="0">
                <a:latin typeface="Arial MT"/>
                <a:cs typeface="Arial MT"/>
              </a:rPr>
              <a:t> </a:t>
            </a:r>
            <a:r>
              <a:rPr sz="2100" spc="5" dirty="0" err="1">
                <a:latin typeface="Arial MT"/>
              </a:rPr>
              <a:t>Configuración</a:t>
            </a:r>
            <a:r>
              <a:rPr sz="2100" spc="5" dirty="0">
                <a:latin typeface="Arial MT"/>
              </a:rPr>
              <a:t> existente</a:t>
            </a:r>
          </a:p>
        </p:txBody>
      </p:sp>
      <p:sp>
        <p:nvSpPr>
          <p:cNvPr id="9" name="object 9"/>
          <p:cNvSpPr txBox="1"/>
          <p:nvPr/>
        </p:nvSpPr>
        <p:spPr>
          <a:xfrm>
            <a:off x="8815670" y="3029697"/>
            <a:ext cx="1464945" cy="1049646"/>
          </a:xfrm>
          <a:prstGeom prst="rect">
            <a:avLst/>
          </a:prstGeom>
        </p:spPr>
        <p:txBody>
          <a:bodyPr vert="horz" wrap="square" lIns="0" tIns="13335" rIns="0" bIns="0" rtlCol="0">
            <a:spAutoFit/>
          </a:bodyPr>
          <a:lstStyle/>
          <a:p>
            <a:pPr marL="12700" algn="ctr">
              <a:lnSpc>
                <a:spcPct val="100000"/>
              </a:lnSpc>
              <a:spcBef>
                <a:spcPts val="105"/>
              </a:spcBef>
            </a:pPr>
            <a:r>
              <a:rPr lang="es-ES" dirty="0">
                <a:latin typeface="Arial MT"/>
                <a:cs typeface="Arial MT"/>
              </a:rPr>
              <a:t>R</a:t>
            </a:r>
            <a:r>
              <a:rPr sz="1800" dirty="0" err="1">
                <a:latin typeface="Arial MT"/>
                <a:cs typeface="Arial MT"/>
              </a:rPr>
              <a:t>ecompensa</a:t>
            </a:r>
            <a:r>
              <a:rPr sz="1800" spc="-65" dirty="0">
                <a:latin typeface="Arial MT"/>
                <a:cs typeface="Arial MT"/>
              </a:rPr>
              <a:t> </a:t>
            </a:r>
            <a:r>
              <a:rPr sz="1800" dirty="0">
                <a:latin typeface="Arial MT"/>
                <a:cs typeface="Arial MT"/>
              </a:rPr>
              <a:t>y</a:t>
            </a:r>
          </a:p>
          <a:p>
            <a:pPr marL="210185" algn="ctr">
              <a:lnSpc>
                <a:spcPct val="100000"/>
              </a:lnSpc>
              <a:spcBef>
                <a:spcPts val="1630"/>
              </a:spcBef>
            </a:pPr>
            <a:r>
              <a:rPr dirty="0">
                <a:latin typeface="Arial MT"/>
              </a:rPr>
              <a:t>Responde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2585245"/>
            <a:ext cx="11743831" cy="3739896"/>
          </a:xfrm>
          <a:prstGeom prst="rect">
            <a:avLst/>
          </a:prstGeom>
        </p:spPr>
      </p:pic>
      <p:sp>
        <p:nvSpPr>
          <p:cNvPr id="3" name="object 3"/>
          <p:cNvSpPr txBox="1"/>
          <p:nvPr/>
        </p:nvSpPr>
        <p:spPr>
          <a:xfrm>
            <a:off x="1845934" y="4813886"/>
            <a:ext cx="1705610" cy="727122"/>
          </a:xfrm>
          <a:prstGeom prst="rect">
            <a:avLst/>
          </a:prstGeom>
        </p:spPr>
        <p:txBody>
          <a:bodyPr vert="horz" wrap="square" lIns="0" tIns="44450" rIns="0" bIns="0" rtlCol="0">
            <a:spAutoFit/>
          </a:bodyPr>
          <a:lstStyle/>
          <a:p>
            <a:pPr marL="11430" algn="ctr">
              <a:lnSpc>
                <a:spcPct val="100000"/>
              </a:lnSpc>
              <a:spcBef>
                <a:spcPts val="350"/>
              </a:spcBef>
            </a:pPr>
            <a:r>
              <a:rPr sz="2050" spc="15" dirty="0" err="1">
                <a:latin typeface="Arial MT"/>
              </a:rPr>
              <a:t>Optimizar</a:t>
            </a:r>
            <a:r>
              <a:rPr lang="es-ES" sz="2050" spc="15" dirty="0">
                <a:latin typeface="Arial MT"/>
              </a:rPr>
              <a:t> la</a:t>
            </a:r>
            <a:endParaRPr sz="2050" spc="15" dirty="0">
              <a:latin typeface="Arial MT"/>
            </a:endParaRPr>
          </a:p>
          <a:p>
            <a:pPr algn="ctr">
              <a:lnSpc>
                <a:spcPct val="100000"/>
              </a:lnSpc>
              <a:spcBef>
                <a:spcPts val="365"/>
              </a:spcBef>
            </a:pPr>
            <a:r>
              <a:rPr sz="2050" spc="15" dirty="0">
                <a:latin typeface="Arial MT"/>
                <a:cs typeface="Arial MT"/>
              </a:rPr>
              <a:t>Comunicación</a:t>
            </a:r>
            <a:endParaRPr sz="2050" dirty="0">
              <a:latin typeface="Arial MT"/>
              <a:cs typeface="Arial MT"/>
            </a:endParaRPr>
          </a:p>
        </p:txBody>
      </p:sp>
      <p:sp>
        <p:nvSpPr>
          <p:cNvPr id="4" name="object 4"/>
          <p:cNvSpPr txBox="1"/>
          <p:nvPr/>
        </p:nvSpPr>
        <p:spPr>
          <a:xfrm>
            <a:off x="8455742" y="3951817"/>
            <a:ext cx="2201586" cy="1371466"/>
          </a:xfrm>
          <a:prstGeom prst="rect">
            <a:avLst/>
          </a:prstGeom>
        </p:spPr>
        <p:txBody>
          <a:bodyPr vert="horz" wrap="square" lIns="0" tIns="27940" rIns="0" bIns="0" rtlCol="0">
            <a:spAutoFit/>
          </a:bodyPr>
          <a:lstStyle/>
          <a:p>
            <a:pPr marL="12700" marR="5080" algn="ctr">
              <a:lnSpc>
                <a:spcPct val="135500"/>
              </a:lnSpc>
              <a:spcBef>
                <a:spcPts val="220"/>
              </a:spcBef>
            </a:pPr>
            <a:r>
              <a:rPr sz="1650" b="1" spc="5" dirty="0">
                <a:solidFill>
                  <a:srgbClr val="FFFFFF"/>
                </a:solidFill>
                <a:latin typeface="Arial"/>
                <a:cs typeface="Arial"/>
              </a:rPr>
              <a:t>Un gran comienzo para  un</a:t>
            </a:r>
            <a:r>
              <a:rPr lang="es-ES" sz="1650" b="1" spc="5" dirty="0">
                <a:solidFill>
                  <a:srgbClr val="FFFFFF"/>
                </a:solidFill>
                <a:latin typeface="Arial"/>
                <a:cs typeface="Arial"/>
              </a:rPr>
              <a:t>a Estrategia de Compras Sostenibles efectiva</a:t>
            </a:r>
            <a:endParaRPr sz="1650" b="1" spc="5" dirty="0">
              <a:solidFill>
                <a:srgbClr val="FFFFFF"/>
              </a:solidFill>
              <a:latin typeface="Arial"/>
              <a:cs typeface="Arial"/>
            </a:endParaRPr>
          </a:p>
        </p:txBody>
      </p:sp>
      <p:sp>
        <p:nvSpPr>
          <p:cNvPr id="5" name="object 5"/>
          <p:cNvSpPr txBox="1">
            <a:spLocks noGrp="1"/>
          </p:cNvSpPr>
          <p:nvPr>
            <p:ph type="title"/>
          </p:nvPr>
        </p:nvSpPr>
        <p:spPr>
          <a:xfrm>
            <a:off x="504131" y="403741"/>
            <a:ext cx="8941435" cy="793750"/>
          </a:xfrm>
          <a:prstGeom prst="rect">
            <a:avLst/>
          </a:prstGeom>
        </p:spPr>
        <p:txBody>
          <a:bodyPr vert="horz" wrap="square" lIns="0" tIns="12700" rIns="0" bIns="0" rtlCol="0">
            <a:spAutoFit/>
          </a:bodyPr>
          <a:lstStyle/>
          <a:p>
            <a:pPr marL="12700" marR="5080" indent="15240">
              <a:lnSpc>
                <a:spcPct val="117200"/>
              </a:lnSpc>
              <a:spcBef>
                <a:spcPts val="100"/>
              </a:spcBef>
            </a:pPr>
            <a:r>
              <a:rPr sz="2150" spc="-5" dirty="0"/>
              <a:t>Mantener</a:t>
            </a:r>
            <a:r>
              <a:rPr sz="2150" spc="5" dirty="0"/>
              <a:t> </a:t>
            </a:r>
            <a:r>
              <a:rPr sz="2150" spc="-5" dirty="0"/>
              <a:t>las</a:t>
            </a:r>
            <a:r>
              <a:rPr sz="2150" spc="10" dirty="0"/>
              <a:t> </a:t>
            </a:r>
            <a:r>
              <a:rPr sz="2150" spc="-5" dirty="0"/>
              <a:t>operaciones</a:t>
            </a:r>
            <a:r>
              <a:rPr sz="2150" spc="10" dirty="0"/>
              <a:t> </a:t>
            </a:r>
            <a:r>
              <a:rPr sz="2150" spc="-5" dirty="0"/>
              <a:t>de</a:t>
            </a:r>
            <a:r>
              <a:rPr sz="2150" spc="10" dirty="0"/>
              <a:t> </a:t>
            </a:r>
            <a:r>
              <a:rPr sz="2150" spc="-5" dirty="0"/>
              <a:t>adquisición</a:t>
            </a:r>
            <a:r>
              <a:rPr sz="2150" spc="10" dirty="0"/>
              <a:t> </a:t>
            </a:r>
            <a:r>
              <a:rPr sz="2150" spc="-5" dirty="0"/>
              <a:t>en</a:t>
            </a:r>
            <a:r>
              <a:rPr sz="2150" spc="10" dirty="0"/>
              <a:t> </a:t>
            </a:r>
            <a:r>
              <a:rPr sz="2150" spc="-5" dirty="0"/>
              <a:t>el</a:t>
            </a:r>
            <a:r>
              <a:rPr sz="2150" spc="10" dirty="0"/>
              <a:t> </a:t>
            </a:r>
            <a:r>
              <a:rPr sz="2150" spc="-5" dirty="0"/>
              <a:t>camino</a:t>
            </a:r>
            <a:r>
              <a:rPr sz="2150" spc="10" dirty="0"/>
              <a:t> </a:t>
            </a:r>
            <a:r>
              <a:rPr sz="2150" spc="-5" dirty="0"/>
              <a:t>correcto...</a:t>
            </a:r>
            <a:r>
              <a:rPr sz="2150" spc="15" dirty="0"/>
              <a:t> </a:t>
            </a:r>
            <a:r>
              <a:rPr sz="2150" spc="-5" dirty="0"/>
              <a:t>6</a:t>
            </a:r>
            <a:r>
              <a:rPr sz="2150" spc="10" dirty="0"/>
              <a:t> </a:t>
            </a:r>
            <a:r>
              <a:rPr sz="2150" spc="-5" dirty="0"/>
              <a:t>pasos </a:t>
            </a:r>
            <a:r>
              <a:rPr sz="2150" spc="-580" dirty="0"/>
              <a:t> </a:t>
            </a:r>
            <a:r>
              <a:rPr sz="2150" spc="-5" dirty="0"/>
              <a:t>prácticos</a:t>
            </a:r>
            <a:r>
              <a:rPr sz="2150" spc="-10" dirty="0"/>
              <a:t> </a:t>
            </a:r>
            <a:r>
              <a:rPr sz="2150" spc="-5" dirty="0"/>
              <a:t>(continuación)</a:t>
            </a:r>
            <a:endParaRPr sz="2150"/>
          </a:p>
        </p:txBody>
      </p:sp>
      <p:sp>
        <p:nvSpPr>
          <p:cNvPr id="7" name="object 7"/>
          <p:cNvSpPr txBox="1"/>
          <p:nvPr/>
        </p:nvSpPr>
        <p:spPr>
          <a:xfrm>
            <a:off x="4088962" y="2727846"/>
            <a:ext cx="2007038" cy="1402307"/>
          </a:xfrm>
          <a:prstGeom prst="rect">
            <a:avLst/>
          </a:prstGeom>
        </p:spPr>
        <p:txBody>
          <a:bodyPr vert="horz" wrap="square" lIns="0" tIns="139065" rIns="0" bIns="0" rtlCol="0">
            <a:spAutoFit/>
          </a:bodyPr>
          <a:lstStyle/>
          <a:p>
            <a:pPr marL="12700" algn="ctr">
              <a:spcBef>
                <a:spcPts val="1095"/>
              </a:spcBef>
            </a:pPr>
            <a:r>
              <a:rPr sz="2050" spc="15" dirty="0" err="1">
                <a:latin typeface="Arial MT"/>
              </a:rPr>
              <a:t>Alinear</a:t>
            </a:r>
            <a:r>
              <a:rPr sz="2050" spc="15" dirty="0">
                <a:latin typeface="Arial MT"/>
              </a:rPr>
              <a:t> </a:t>
            </a:r>
            <a:r>
              <a:rPr lang="es-ES" sz="2050" spc="15" dirty="0">
                <a:latin typeface="Arial MT"/>
              </a:rPr>
              <a:t>las </a:t>
            </a:r>
            <a:r>
              <a:rPr lang="es-ES" sz="2050" spc="15" dirty="0" err="1">
                <a:latin typeface="Arial MT"/>
              </a:rPr>
              <a:t>estrategías</a:t>
            </a:r>
            <a:r>
              <a:rPr lang="es-ES" sz="2050" spc="15" dirty="0">
                <a:latin typeface="Arial MT"/>
              </a:rPr>
              <a:t> </a:t>
            </a:r>
            <a:r>
              <a:rPr lang="es-ES" sz="2050" spc="15" dirty="0" err="1">
                <a:latin typeface="Arial MT"/>
              </a:rPr>
              <a:t>core</a:t>
            </a:r>
            <a:r>
              <a:rPr lang="es-ES" sz="2050" spc="15" dirty="0">
                <a:latin typeface="Arial MT"/>
              </a:rPr>
              <a:t> de nuestro negocio</a:t>
            </a:r>
            <a:endParaRPr sz="2050" spc="15" dirty="0">
              <a:latin typeface="Arial M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2681" y="288036"/>
            <a:ext cx="11565479" cy="5129784"/>
          </a:xfrm>
          <a:prstGeom prst="rect">
            <a:avLst/>
          </a:prstGeom>
        </p:spPr>
      </p:pic>
      <p:sp>
        <p:nvSpPr>
          <p:cNvPr id="3" name="object 3"/>
          <p:cNvSpPr txBox="1">
            <a:spLocks noGrp="1"/>
          </p:cNvSpPr>
          <p:nvPr>
            <p:ph type="title"/>
          </p:nvPr>
        </p:nvSpPr>
        <p:spPr>
          <a:xfrm>
            <a:off x="680437" y="627169"/>
            <a:ext cx="6581775" cy="480695"/>
          </a:xfrm>
          <a:prstGeom prst="rect">
            <a:avLst/>
          </a:prstGeom>
        </p:spPr>
        <p:txBody>
          <a:bodyPr vert="horz" wrap="square" lIns="0" tIns="17145" rIns="0" bIns="0" rtlCol="0">
            <a:spAutoFit/>
          </a:bodyPr>
          <a:lstStyle/>
          <a:p>
            <a:pPr marL="12700">
              <a:lnSpc>
                <a:spcPct val="100000"/>
              </a:lnSpc>
              <a:spcBef>
                <a:spcPts val="135"/>
              </a:spcBef>
            </a:pPr>
            <a:r>
              <a:rPr sz="2950" b="1" spc="15" dirty="0">
                <a:solidFill>
                  <a:srgbClr val="FFFFFF"/>
                </a:solidFill>
                <a:latin typeface="Arial"/>
                <a:cs typeface="Arial"/>
              </a:rPr>
              <a:t>1.</a:t>
            </a:r>
            <a:r>
              <a:rPr sz="2950" b="1" spc="10" dirty="0">
                <a:solidFill>
                  <a:srgbClr val="FFFFFF"/>
                </a:solidFill>
                <a:latin typeface="Arial"/>
                <a:cs typeface="Arial"/>
              </a:rPr>
              <a:t> </a:t>
            </a:r>
            <a:r>
              <a:rPr sz="2950" b="1" spc="15" dirty="0">
                <a:solidFill>
                  <a:srgbClr val="FFFFFF"/>
                </a:solidFill>
                <a:latin typeface="Arial"/>
                <a:cs typeface="Arial"/>
              </a:rPr>
              <a:t>Evalúe</a:t>
            </a:r>
            <a:r>
              <a:rPr sz="2950" b="1" spc="10" dirty="0">
                <a:solidFill>
                  <a:srgbClr val="FFFFFF"/>
                </a:solidFill>
                <a:latin typeface="Arial"/>
                <a:cs typeface="Arial"/>
              </a:rPr>
              <a:t> </a:t>
            </a:r>
            <a:r>
              <a:rPr sz="2950" b="1" spc="20" dirty="0">
                <a:solidFill>
                  <a:srgbClr val="FFFFFF"/>
                </a:solidFill>
                <a:latin typeface="Arial"/>
                <a:cs typeface="Arial"/>
              </a:rPr>
              <a:t>su</a:t>
            </a:r>
            <a:r>
              <a:rPr sz="2950" b="1" spc="10" dirty="0">
                <a:solidFill>
                  <a:srgbClr val="FFFFFF"/>
                </a:solidFill>
                <a:latin typeface="Arial"/>
                <a:cs typeface="Arial"/>
              </a:rPr>
              <a:t> </a:t>
            </a:r>
            <a:r>
              <a:rPr sz="2950" b="1" spc="15" dirty="0">
                <a:solidFill>
                  <a:srgbClr val="FFFFFF"/>
                </a:solidFill>
                <a:latin typeface="Arial"/>
                <a:cs typeface="Arial"/>
              </a:rPr>
              <a:t>configuración</a:t>
            </a:r>
            <a:r>
              <a:rPr sz="2950" b="1" spc="10" dirty="0">
                <a:solidFill>
                  <a:srgbClr val="FFFFFF"/>
                </a:solidFill>
                <a:latin typeface="Arial"/>
                <a:cs typeface="Arial"/>
              </a:rPr>
              <a:t> </a:t>
            </a:r>
            <a:r>
              <a:rPr sz="2950" b="1" spc="15" dirty="0">
                <a:solidFill>
                  <a:srgbClr val="FFFFFF"/>
                </a:solidFill>
                <a:latin typeface="Arial"/>
                <a:cs typeface="Arial"/>
              </a:rPr>
              <a:t>existente</a:t>
            </a:r>
            <a:endParaRPr sz="2950">
              <a:latin typeface="Arial"/>
              <a:cs typeface="Arial"/>
            </a:endParaRPr>
          </a:p>
        </p:txBody>
      </p:sp>
      <p:sp>
        <p:nvSpPr>
          <p:cNvPr id="6" name="object 6"/>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p:nvPr/>
        </p:nvSpPr>
        <p:spPr>
          <a:xfrm>
            <a:off x="417830" y="1446997"/>
            <a:ext cx="8175564" cy="4682372"/>
          </a:xfrm>
          <a:prstGeom prst="rect">
            <a:avLst/>
          </a:prstGeom>
        </p:spPr>
        <p:txBody>
          <a:bodyPr vert="horz" wrap="square" lIns="0" tIns="12065" rIns="0" bIns="0" rtlCol="0">
            <a:spAutoFit/>
          </a:bodyPr>
          <a:lstStyle/>
          <a:p>
            <a:pPr marL="17780" marR="1101725" indent="10795">
              <a:lnSpc>
                <a:spcPct val="120000"/>
              </a:lnSpc>
              <a:spcBef>
                <a:spcPts val="95"/>
              </a:spcBef>
            </a:pPr>
            <a:r>
              <a:rPr sz="1600" spc="10" dirty="0">
                <a:solidFill>
                  <a:srgbClr val="212121"/>
                </a:solidFill>
                <a:latin typeface="Arial MT"/>
                <a:cs typeface="Arial MT"/>
              </a:rPr>
              <a:t>Lo </a:t>
            </a:r>
            <a:r>
              <a:rPr sz="1600" spc="15" dirty="0">
                <a:solidFill>
                  <a:srgbClr val="212121"/>
                </a:solidFill>
                <a:latin typeface="Arial MT"/>
                <a:cs typeface="Arial MT"/>
              </a:rPr>
              <a:t>más </a:t>
            </a:r>
            <a:r>
              <a:rPr sz="1600" spc="10" dirty="0">
                <a:solidFill>
                  <a:srgbClr val="212121"/>
                </a:solidFill>
                <a:latin typeface="Arial MT"/>
                <a:cs typeface="Arial MT"/>
              </a:rPr>
              <a:t>probable es que su empresa haya estado involucrada con sus </a:t>
            </a:r>
            <a:r>
              <a:rPr sz="1600" spc="15" dirty="0">
                <a:solidFill>
                  <a:srgbClr val="212121"/>
                </a:solidFill>
                <a:latin typeface="Arial MT"/>
                <a:cs typeface="Arial MT"/>
              </a:rPr>
              <a:t> </a:t>
            </a:r>
            <a:r>
              <a:rPr sz="1600" spc="10" dirty="0">
                <a:solidFill>
                  <a:srgbClr val="212121"/>
                </a:solidFill>
                <a:latin typeface="Arial MT"/>
                <a:cs typeface="Arial MT"/>
              </a:rPr>
              <a:t>proveedores y socios durante </a:t>
            </a:r>
            <a:r>
              <a:rPr sz="1600" spc="15" dirty="0">
                <a:solidFill>
                  <a:srgbClr val="212121"/>
                </a:solidFill>
                <a:latin typeface="Arial MT"/>
                <a:cs typeface="Arial MT"/>
              </a:rPr>
              <a:t>muchos </a:t>
            </a:r>
            <a:r>
              <a:rPr sz="1600" spc="10" dirty="0">
                <a:solidFill>
                  <a:srgbClr val="212121"/>
                </a:solidFill>
                <a:latin typeface="Arial MT"/>
                <a:cs typeface="Arial MT"/>
              </a:rPr>
              <a:t>años. Antes de abandonar el barco en </a:t>
            </a:r>
            <a:r>
              <a:rPr sz="1600" spc="15" dirty="0">
                <a:solidFill>
                  <a:srgbClr val="212121"/>
                </a:solidFill>
                <a:latin typeface="Arial MT"/>
                <a:cs typeface="Arial MT"/>
              </a:rPr>
              <a:t> </a:t>
            </a:r>
            <a:r>
              <a:rPr sz="1600" spc="10" dirty="0">
                <a:solidFill>
                  <a:srgbClr val="212121"/>
                </a:solidFill>
                <a:latin typeface="Arial MT"/>
                <a:cs typeface="Arial MT"/>
              </a:rPr>
              <a:t>busca</a:t>
            </a:r>
            <a:r>
              <a:rPr sz="1600" spc="5" dirty="0">
                <a:solidFill>
                  <a:srgbClr val="212121"/>
                </a:solidFill>
                <a:latin typeface="Arial MT"/>
                <a:cs typeface="Arial MT"/>
              </a:rPr>
              <a:t> </a:t>
            </a:r>
            <a:r>
              <a:rPr sz="1600" spc="10" dirty="0">
                <a:solidFill>
                  <a:srgbClr val="212121"/>
                </a:solidFill>
                <a:latin typeface="Arial MT"/>
                <a:cs typeface="Arial MT"/>
              </a:rPr>
              <a:t>de socios</a:t>
            </a:r>
            <a:r>
              <a:rPr sz="1600" spc="5" dirty="0">
                <a:solidFill>
                  <a:srgbClr val="212121"/>
                </a:solidFill>
                <a:latin typeface="Arial MT"/>
                <a:cs typeface="Arial MT"/>
              </a:rPr>
              <a:t> </a:t>
            </a:r>
            <a:r>
              <a:rPr sz="1600" spc="15" dirty="0">
                <a:solidFill>
                  <a:srgbClr val="212121"/>
                </a:solidFill>
                <a:latin typeface="Arial MT"/>
                <a:cs typeface="Arial MT"/>
              </a:rPr>
              <a:t>más</a:t>
            </a:r>
            <a:r>
              <a:rPr sz="1600" spc="10" dirty="0">
                <a:solidFill>
                  <a:srgbClr val="212121"/>
                </a:solidFill>
                <a:latin typeface="Arial MT"/>
                <a:cs typeface="Arial MT"/>
              </a:rPr>
              <a:t> eficientes</a:t>
            </a:r>
            <a:r>
              <a:rPr sz="1600" spc="5" dirty="0">
                <a:solidFill>
                  <a:srgbClr val="212121"/>
                </a:solidFill>
                <a:latin typeface="Arial MT"/>
                <a:cs typeface="Arial MT"/>
              </a:rPr>
              <a:t> </a:t>
            </a:r>
            <a:r>
              <a:rPr sz="1600" spc="10" dirty="0">
                <a:solidFill>
                  <a:srgbClr val="212121"/>
                </a:solidFill>
                <a:latin typeface="Arial MT"/>
                <a:cs typeface="Arial MT"/>
              </a:rPr>
              <a:t>y ecológicos,</a:t>
            </a:r>
            <a:r>
              <a:rPr sz="1600" spc="5" dirty="0">
                <a:solidFill>
                  <a:srgbClr val="212121"/>
                </a:solidFill>
                <a:latin typeface="Arial MT"/>
                <a:cs typeface="Arial MT"/>
              </a:rPr>
              <a:t> </a:t>
            </a:r>
            <a:r>
              <a:rPr sz="1600" spc="10" dirty="0">
                <a:solidFill>
                  <a:srgbClr val="212121"/>
                </a:solidFill>
                <a:latin typeface="Arial MT"/>
                <a:cs typeface="Arial MT"/>
              </a:rPr>
              <a:t>evalúe su configuración</a:t>
            </a:r>
            <a:r>
              <a:rPr sz="1600" spc="5" dirty="0">
                <a:solidFill>
                  <a:srgbClr val="212121"/>
                </a:solidFill>
                <a:latin typeface="Arial MT"/>
                <a:cs typeface="Arial MT"/>
              </a:rPr>
              <a:t> </a:t>
            </a:r>
            <a:r>
              <a:rPr sz="1600" spc="10" dirty="0">
                <a:solidFill>
                  <a:srgbClr val="212121"/>
                </a:solidFill>
                <a:latin typeface="Arial MT"/>
                <a:cs typeface="Arial MT"/>
              </a:rPr>
              <a:t>existente.</a:t>
            </a:r>
            <a:endParaRPr sz="1600" dirty="0">
              <a:latin typeface="Arial MT"/>
              <a:cs typeface="Arial MT"/>
            </a:endParaRPr>
          </a:p>
          <a:p>
            <a:pPr marL="28575" marR="5080" indent="-2540">
              <a:lnSpc>
                <a:spcPct val="120000"/>
              </a:lnSpc>
            </a:pPr>
            <a:r>
              <a:rPr sz="1600" spc="10" dirty="0">
                <a:solidFill>
                  <a:srgbClr val="212121"/>
                </a:solidFill>
                <a:latin typeface="Arial MT"/>
                <a:cs typeface="Arial MT"/>
              </a:rPr>
              <a:t>Puede ser</a:t>
            </a:r>
            <a:r>
              <a:rPr sz="1600" spc="15" dirty="0">
                <a:solidFill>
                  <a:srgbClr val="212121"/>
                </a:solidFill>
                <a:latin typeface="Arial MT"/>
                <a:cs typeface="Arial MT"/>
              </a:rPr>
              <a:t> </a:t>
            </a:r>
            <a:r>
              <a:rPr sz="1600" spc="10" dirty="0">
                <a:solidFill>
                  <a:srgbClr val="212121"/>
                </a:solidFill>
                <a:latin typeface="Arial MT"/>
                <a:cs typeface="Arial MT"/>
              </a:rPr>
              <a:t>mejor intercambiar</a:t>
            </a:r>
            <a:r>
              <a:rPr sz="1600" spc="15" dirty="0">
                <a:solidFill>
                  <a:srgbClr val="212121"/>
                </a:solidFill>
                <a:latin typeface="Arial MT"/>
                <a:cs typeface="Arial MT"/>
              </a:rPr>
              <a:t> </a:t>
            </a:r>
            <a:r>
              <a:rPr sz="1600" spc="10" dirty="0">
                <a:solidFill>
                  <a:srgbClr val="212121"/>
                </a:solidFill>
                <a:latin typeface="Arial MT"/>
                <a:cs typeface="Arial MT"/>
              </a:rPr>
              <a:t>solo</a:t>
            </a:r>
            <a:r>
              <a:rPr sz="1600" spc="15" dirty="0">
                <a:solidFill>
                  <a:srgbClr val="212121"/>
                </a:solidFill>
                <a:latin typeface="Arial MT"/>
                <a:cs typeface="Arial MT"/>
              </a:rPr>
              <a:t> </a:t>
            </a:r>
            <a:r>
              <a:rPr sz="1600" spc="10" dirty="0">
                <a:solidFill>
                  <a:srgbClr val="212121"/>
                </a:solidFill>
                <a:latin typeface="Arial MT"/>
                <a:cs typeface="Arial MT"/>
              </a:rPr>
              <a:t>uno o</a:t>
            </a:r>
            <a:r>
              <a:rPr sz="1600" spc="15" dirty="0">
                <a:solidFill>
                  <a:srgbClr val="212121"/>
                </a:solidFill>
                <a:latin typeface="Arial MT"/>
                <a:cs typeface="Arial MT"/>
              </a:rPr>
              <a:t> </a:t>
            </a:r>
            <a:r>
              <a:rPr sz="1600" spc="10" dirty="0">
                <a:solidFill>
                  <a:srgbClr val="212121"/>
                </a:solidFill>
                <a:latin typeface="Arial MT"/>
                <a:cs typeface="Arial MT"/>
              </a:rPr>
              <a:t>dos</a:t>
            </a:r>
            <a:r>
              <a:rPr sz="1600" spc="15" dirty="0">
                <a:solidFill>
                  <a:srgbClr val="212121"/>
                </a:solidFill>
                <a:latin typeface="Arial MT"/>
                <a:cs typeface="Arial MT"/>
              </a:rPr>
              <a:t> </a:t>
            </a:r>
            <a:r>
              <a:rPr sz="1600" spc="10" dirty="0">
                <a:solidFill>
                  <a:srgbClr val="212121"/>
                </a:solidFill>
                <a:latin typeface="Arial MT"/>
                <a:cs typeface="Arial MT"/>
              </a:rPr>
              <a:t>proveedores a</a:t>
            </a:r>
            <a:r>
              <a:rPr sz="1600" spc="15" dirty="0">
                <a:solidFill>
                  <a:srgbClr val="212121"/>
                </a:solidFill>
                <a:latin typeface="Arial MT"/>
                <a:cs typeface="Arial MT"/>
              </a:rPr>
              <a:t> </a:t>
            </a:r>
            <a:r>
              <a:rPr sz="1600" spc="10" dirty="0">
                <a:solidFill>
                  <a:srgbClr val="212121"/>
                </a:solidFill>
                <a:latin typeface="Arial MT"/>
                <a:cs typeface="Arial MT"/>
              </a:rPr>
              <a:t>la</a:t>
            </a:r>
            <a:r>
              <a:rPr sz="1600" spc="15" dirty="0">
                <a:solidFill>
                  <a:srgbClr val="212121"/>
                </a:solidFill>
                <a:latin typeface="Arial MT"/>
                <a:cs typeface="Arial MT"/>
              </a:rPr>
              <a:t> </a:t>
            </a:r>
            <a:r>
              <a:rPr sz="1600" spc="10" dirty="0">
                <a:solidFill>
                  <a:srgbClr val="212121"/>
                </a:solidFill>
                <a:latin typeface="Arial MT"/>
                <a:cs typeface="Arial MT"/>
              </a:rPr>
              <a:t>vez, comenzando</a:t>
            </a:r>
            <a:r>
              <a:rPr sz="1600" spc="15" dirty="0">
                <a:solidFill>
                  <a:srgbClr val="212121"/>
                </a:solidFill>
                <a:latin typeface="Arial MT"/>
                <a:cs typeface="Arial MT"/>
              </a:rPr>
              <a:t> </a:t>
            </a:r>
            <a:r>
              <a:rPr sz="1600" spc="10" dirty="0">
                <a:solidFill>
                  <a:srgbClr val="212121"/>
                </a:solidFill>
                <a:latin typeface="Arial MT"/>
                <a:cs typeface="Arial MT"/>
              </a:rPr>
              <a:t>con</a:t>
            </a:r>
            <a:r>
              <a:rPr sz="1600" spc="15" dirty="0">
                <a:solidFill>
                  <a:srgbClr val="212121"/>
                </a:solidFill>
                <a:latin typeface="Arial MT"/>
                <a:cs typeface="Arial MT"/>
              </a:rPr>
              <a:t> </a:t>
            </a:r>
            <a:r>
              <a:rPr sz="1600" spc="10" dirty="0">
                <a:solidFill>
                  <a:srgbClr val="212121"/>
                </a:solidFill>
                <a:latin typeface="Arial MT"/>
                <a:cs typeface="Arial MT"/>
              </a:rPr>
              <a:t>poco. </a:t>
            </a:r>
            <a:r>
              <a:rPr sz="1600" spc="-445" dirty="0">
                <a:solidFill>
                  <a:srgbClr val="212121"/>
                </a:solidFill>
                <a:latin typeface="Arial MT"/>
                <a:cs typeface="Arial MT"/>
              </a:rPr>
              <a:t> </a:t>
            </a:r>
            <a:r>
              <a:rPr sz="1600" spc="10" dirty="0">
                <a:solidFill>
                  <a:srgbClr val="212121"/>
                </a:solidFill>
                <a:latin typeface="Arial MT"/>
                <a:cs typeface="Arial MT"/>
              </a:rPr>
              <a:t>Además,</a:t>
            </a:r>
            <a:r>
              <a:rPr sz="1600" spc="5" dirty="0">
                <a:solidFill>
                  <a:srgbClr val="212121"/>
                </a:solidFill>
                <a:latin typeface="Arial MT"/>
                <a:cs typeface="Arial MT"/>
              </a:rPr>
              <a:t> </a:t>
            </a:r>
            <a:r>
              <a:rPr sz="1600" spc="10" dirty="0">
                <a:solidFill>
                  <a:srgbClr val="212121"/>
                </a:solidFill>
                <a:latin typeface="Arial MT"/>
                <a:cs typeface="Arial MT"/>
              </a:rPr>
              <a:t>los</a:t>
            </a:r>
            <a:r>
              <a:rPr sz="1600" spc="5" dirty="0">
                <a:solidFill>
                  <a:srgbClr val="212121"/>
                </a:solidFill>
                <a:latin typeface="Arial MT"/>
                <a:cs typeface="Arial MT"/>
              </a:rPr>
              <a:t> </a:t>
            </a:r>
            <a:r>
              <a:rPr sz="1600" spc="10" dirty="0">
                <a:solidFill>
                  <a:srgbClr val="212121"/>
                </a:solidFill>
                <a:latin typeface="Arial MT"/>
                <a:cs typeface="Arial MT"/>
              </a:rPr>
              <a:t>equipos con</a:t>
            </a:r>
            <a:r>
              <a:rPr sz="1600" spc="5" dirty="0">
                <a:solidFill>
                  <a:srgbClr val="212121"/>
                </a:solidFill>
                <a:latin typeface="Arial MT"/>
                <a:cs typeface="Arial MT"/>
              </a:rPr>
              <a:t> </a:t>
            </a:r>
            <a:r>
              <a:rPr sz="1600" spc="10" dirty="0">
                <a:solidFill>
                  <a:srgbClr val="212121"/>
                </a:solidFill>
                <a:latin typeface="Arial MT"/>
                <a:cs typeface="Arial MT"/>
              </a:rPr>
              <a:t>los que</a:t>
            </a:r>
            <a:r>
              <a:rPr sz="1600" spc="5" dirty="0">
                <a:solidFill>
                  <a:srgbClr val="212121"/>
                </a:solidFill>
                <a:latin typeface="Arial MT"/>
                <a:cs typeface="Arial MT"/>
              </a:rPr>
              <a:t> </a:t>
            </a:r>
            <a:r>
              <a:rPr sz="1600" spc="10" dirty="0">
                <a:solidFill>
                  <a:srgbClr val="212121"/>
                </a:solidFill>
                <a:latin typeface="Arial MT"/>
                <a:cs typeface="Arial MT"/>
              </a:rPr>
              <a:t>ya</a:t>
            </a:r>
            <a:r>
              <a:rPr sz="1600" spc="5" dirty="0">
                <a:solidFill>
                  <a:srgbClr val="212121"/>
                </a:solidFill>
                <a:latin typeface="Arial MT"/>
                <a:cs typeface="Arial MT"/>
              </a:rPr>
              <a:t> </a:t>
            </a:r>
            <a:r>
              <a:rPr sz="1600" spc="10" dirty="0">
                <a:solidFill>
                  <a:srgbClr val="212121"/>
                </a:solidFill>
                <a:latin typeface="Arial MT"/>
                <a:cs typeface="Arial MT"/>
              </a:rPr>
              <a:t>trabaja pueden</a:t>
            </a:r>
            <a:r>
              <a:rPr sz="1600" spc="5" dirty="0">
                <a:solidFill>
                  <a:srgbClr val="212121"/>
                </a:solidFill>
                <a:latin typeface="Arial MT"/>
                <a:cs typeface="Arial MT"/>
              </a:rPr>
              <a:t> </a:t>
            </a:r>
            <a:r>
              <a:rPr sz="1600" spc="10" dirty="0">
                <a:solidFill>
                  <a:srgbClr val="212121"/>
                </a:solidFill>
                <a:latin typeface="Arial MT"/>
                <a:cs typeface="Arial MT"/>
              </a:rPr>
              <a:t>tener iniciativas</a:t>
            </a:r>
            <a:r>
              <a:rPr sz="1600" spc="5" dirty="0">
                <a:solidFill>
                  <a:srgbClr val="212121"/>
                </a:solidFill>
                <a:latin typeface="Arial MT"/>
                <a:cs typeface="Arial MT"/>
              </a:rPr>
              <a:t> </a:t>
            </a:r>
            <a:r>
              <a:rPr sz="1600" spc="10" dirty="0">
                <a:solidFill>
                  <a:srgbClr val="212121"/>
                </a:solidFill>
                <a:latin typeface="Arial MT"/>
                <a:cs typeface="Arial MT"/>
              </a:rPr>
              <a:t>ecológicas</a:t>
            </a:r>
            <a:r>
              <a:rPr sz="1600" spc="5" dirty="0">
                <a:solidFill>
                  <a:srgbClr val="212121"/>
                </a:solidFill>
                <a:latin typeface="Arial MT"/>
                <a:cs typeface="Arial MT"/>
              </a:rPr>
              <a:t> </a:t>
            </a:r>
            <a:r>
              <a:rPr sz="1600" spc="10" dirty="0">
                <a:solidFill>
                  <a:srgbClr val="212121"/>
                </a:solidFill>
                <a:latin typeface="Arial MT"/>
                <a:cs typeface="Arial MT"/>
              </a:rPr>
              <a:t>o</a:t>
            </a:r>
            <a:endParaRPr sz="1600" dirty="0">
              <a:latin typeface="Arial MT"/>
              <a:cs typeface="Arial MT"/>
            </a:endParaRPr>
          </a:p>
          <a:p>
            <a:pPr marL="12700" marR="1024255" indent="10795">
              <a:lnSpc>
                <a:spcPct val="120000"/>
              </a:lnSpc>
            </a:pPr>
            <a:r>
              <a:rPr sz="1600" spc="10" dirty="0">
                <a:solidFill>
                  <a:srgbClr val="212121"/>
                </a:solidFill>
                <a:latin typeface="Arial MT"/>
                <a:cs typeface="Arial MT"/>
              </a:rPr>
              <a:t>programas que</a:t>
            </a:r>
            <a:r>
              <a:rPr sz="1600" spc="15" dirty="0">
                <a:solidFill>
                  <a:srgbClr val="212121"/>
                </a:solidFill>
                <a:latin typeface="Arial MT"/>
                <a:cs typeface="Arial MT"/>
              </a:rPr>
              <a:t> </a:t>
            </a:r>
            <a:r>
              <a:rPr sz="1600" spc="10" dirty="0">
                <a:solidFill>
                  <a:srgbClr val="212121"/>
                </a:solidFill>
                <a:latin typeface="Arial MT"/>
                <a:cs typeface="Arial MT"/>
              </a:rPr>
              <a:t>se</a:t>
            </a:r>
            <a:r>
              <a:rPr sz="1600" spc="15" dirty="0">
                <a:solidFill>
                  <a:srgbClr val="212121"/>
                </a:solidFill>
                <a:latin typeface="Arial MT"/>
                <a:cs typeface="Arial MT"/>
              </a:rPr>
              <a:t> </a:t>
            </a:r>
            <a:r>
              <a:rPr sz="1600" spc="10" dirty="0">
                <a:solidFill>
                  <a:srgbClr val="212121"/>
                </a:solidFill>
                <a:latin typeface="Arial MT"/>
                <a:cs typeface="Arial MT"/>
              </a:rPr>
              <a:t>están</a:t>
            </a:r>
            <a:r>
              <a:rPr sz="1600" spc="15" dirty="0">
                <a:solidFill>
                  <a:srgbClr val="212121"/>
                </a:solidFill>
                <a:latin typeface="Arial MT"/>
                <a:cs typeface="Arial MT"/>
              </a:rPr>
              <a:t> </a:t>
            </a:r>
            <a:r>
              <a:rPr sz="1600" spc="10" dirty="0">
                <a:solidFill>
                  <a:srgbClr val="212121"/>
                </a:solidFill>
                <a:latin typeface="Arial MT"/>
                <a:cs typeface="Arial MT"/>
              </a:rPr>
              <a:t>desarrollando activamente. Siempre</a:t>
            </a:r>
            <a:r>
              <a:rPr sz="1600" spc="15" dirty="0">
                <a:solidFill>
                  <a:srgbClr val="212121"/>
                </a:solidFill>
                <a:latin typeface="Arial MT"/>
                <a:cs typeface="Arial MT"/>
              </a:rPr>
              <a:t> </a:t>
            </a:r>
            <a:r>
              <a:rPr sz="1600" spc="10" dirty="0">
                <a:solidFill>
                  <a:srgbClr val="212121"/>
                </a:solidFill>
                <a:latin typeface="Arial MT"/>
                <a:cs typeface="Arial MT"/>
              </a:rPr>
              <a:t>es</a:t>
            </a:r>
            <a:r>
              <a:rPr sz="1600" spc="15" dirty="0">
                <a:solidFill>
                  <a:srgbClr val="212121"/>
                </a:solidFill>
                <a:latin typeface="Arial MT"/>
                <a:cs typeface="Arial MT"/>
              </a:rPr>
              <a:t> </a:t>
            </a:r>
            <a:r>
              <a:rPr sz="1600" spc="10" dirty="0">
                <a:solidFill>
                  <a:srgbClr val="212121"/>
                </a:solidFill>
                <a:latin typeface="Arial MT"/>
                <a:cs typeface="Arial MT"/>
              </a:rPr>
              <a:t>una</a:t>
            </a:r>
            <a:r>
              <a:rPr sz="1600" spc="15" dirty="0">
                <a:solidFill>
                  <a:srgbClr val="212121"/>
                </a:solidFill>
                <a:latin typeface="Arial MT"/>
                <a:cs typeface="Arial MT"/>
              </a:rPr>
              <a:t> </a:t>
            </a:r>
            <a:r>
              <a:rPr sz="1600" spc="10" dirty="0">
                <a:solidFill>
                  <a:srgbClr val="212121"/>
                </a:solidFill>
                <a:latin typeface="Arial MT"/>
                <a:cs typeface="Arial MT"/>
              </a:rPr>
              <a:t>buena</a:t>
            </a:r>
            <a:r>
              <a:rPr sz="1600" spc="15" dirty="0">
                <a:solidFill>
                  <a:srgbClr val="212121"/>
                </a:solidFill>
                <a:latin typeface="Arial MT"/>
                <a:cs typeface="Arial MT"/>
              </a:rPr>
              <a:t> </a:t>
            </a:r>
            <a:r>
              <a:rPr sz="1600" spc="10" dirty="0">
                <a:solidFill>
                  <a:srgbClr val="212121"/>
                </a:solidFill>
                <a:latin typeface="Arial MT"/>
                <a:cs typeface="Arial MT"/>
              </a:rPr>
              <a:t>idea </a:t>
            </a:r>
            <a:r>
              <a:rPr sz="1600" spc="-445" dirty="0">
                <a:solidFill>
                  <a:srgbClr val="212121"/>
                </a:solidFill>
                <a:latin typeface="Arial MT"/>
                <a:cs typeface="Arial MT"/>
              </a:rPr>
              <a:t> </a:t>
            </a:r>
            <a:r>
              <a:rPr sz="1600" spc="10" dirty="0">
                <a:solidFill>
                  <a:srgbClr val="212121"/>
                </a:solidFill>
                <a:latin typeface="Arial MT"/>
                <a:cs typeface="Arial MT"/>
              </a:rPr>
              <a:t>comunicar sus planes para mejorar la sustentabilidad, incluso solo para ver </a:t>
            </a:r>
            <a:r>
              <a:rPr sz="1600" spc="5" dirty="0">
                <a:solidFill>
                  <a:srgbClr val="212121"/>
                </a:solidFill>
                <a:latin typeface="Arial MT"/>
                <a:cs typeface="Arial MT"/>
              </a:rPr>
              <a:t>si </a:t>
            </a:r>
            <a:r>
              <a:rPr sz="1600" spc="10" dirty="0">
                <a:solidFill>
                  <a:srgbClr val="212121"/>
                </a:solidFill>
                <a:latin typeface="Arial MT"/>
                <a:cs typeface="Arial MT"/>
              </a:rPr>
              <a:t> alguien</a:t>
            </a:r>
            <a:r>
              <a:rPr sz="1600" dirty="0">
                <a:solidFill>
                  <a:srgbClr val="212121"/>
                </a:solidFill>
                <a:latin typeface="Arial MT"/>
                <a:cs typeface="Arial MT"/>
              </a:rPr>
              <a:t> </a:t>
            </a:r>
            <a:r>
              <a:rPr sz="1600" spc="15" dirty="0">
                <a:solidFill>
                  <a:srgbClr val="212121"/>
                </a:solidFill>
                <a:latin typeface="Arial MT"/>
                <a:cs typeface="Arial MT"/>
              </a:rPr>
              <a:t>más</a:t>
            </a:r>
            <a:r>
              <a:rPr sz="1600" spc="5" dirty="0">
                <a:solidFill>
                  <a:srgbClr val="212121"/>
                </a:solidFill>
                <a:latin typeface="Arial MT"/>
                <a:cs typeface="Arial MT"/>
              </a:rPr>
              <a:t> </a:t>
            </a:r>
            <a:r>
              <a:rPr sz="1600" spc="10" dirty="0">
                <a:solidFill>
                  <a:srgbClr val="212121"/>
                </a:solidFill>
                <a:latin typeface="Arial MT"/>
                <a:cs typeface="Arial MT"/>
              </a:rPr>
              <a:t>está</a:t>
            </a:r>
            <a:r>
              <a:rPr sz="1600" spc="5" dirty="0">
                <a:solidFill>
                  <a:srgbClr val="212121"/>
                </a:solidFill>
                <a:latin typeface="Arial MT"/>
                <a:cs typeface="Arial MT"/>
              </a:rPr>
              <a:t> </a:t>
            </a:r>
            <a:r>
              <a:rPr sz="1600" spc="10" dirty="0">
                <a:solidFill>
                  <a:srgbClr val="212121"/>
                </a:solidFill>
                <a:latin typeface="Arial MT"/>
                <a:cs typeface="Arial MT"/>
              </a:rPr>
              <a:t>a</a:t>
            </a:r>
            <a:r>
              <a:rPr sz="1600" spc="5" dirty="0">
                <a:solidFill>
                  <a:srgbClr val="212121"/>
                </a:solidFill>
                <a:latin typeface="Arial MT"/>
                <a:cs typeface="Arial MT"/>
              </a:rPr>
              <a:t> </a:t>
            </a:r>
            <a:r>
              <a:rPr sz="1600" spc="10" dirty="0">
                <a:solidFill>
                  <a:srgbClr val="212121"/>
                </a:solidFill>
                <a:latin typeface="Arial MT"/>
                <a:cs typeface="Arial MT"/>
              </a:rPr>
              <a:t>bordo.</a:t>
            </a:r>
            <a:endParaRPr sz="1600" dirty="0">
              <a:latin typeface="Arial MT"/>
              <a:cs typeface="Arial MT"/>
            </a:endParaRPr>
          </a:p>
          <a:p>
            <a:pPr>
              <a:lnSpc>
                <a:spcPct val="100000"/>
              </a:lnSpc>
              <a:spcBef>
                <a:spcPts val="35"/>
              </a:spcBef>
            </a:pPr>
            <a:endParaRPr sz="2000" dirty="0">
              <a:latin typeface="Arial MT"/>
              <a:cs typeface="Arial MT"/>
            </a:endParaRPr>
          </a:p>
          <a:p>
            <a:pPr marL="12700" marR="881380" indent="15875">
              <a:lnSpc>
                <a:spcPct val="116500"/>
              </a:lnSpc>
            </a:pPr>
            <a:r>
              <a:rPr sz="1600" spc="15" dirty="0">
                <a:solidFill>
                  <a:srgbClr val="212121"/>
                </a:solidFill>
                <a:latin typeface="Arial MT"/>
                <a:cs typeface="Arial MT"/>
              </a:rPr>
              <a:t>Establecer</a:t>
            </a:r>
            <a:r>
              <a:rPr sz="1600" spc="55" dirty="0">
                <a:solidFill>
                  <a:srgbClr val="212121"/>
                </a:solidFill>
                <a:latin typeface="Arial MT"/>
                <a:cs typeface="Arial MT"/>
              </a:rPr>
              <a:t> </a:t>
            </a:r>
            <a:r>
              <a:rPr sz="1600" spc="15" dirty="0">
                <a:solidFill>
                  <a:srgbClr val="87A56E"/>
                </a:solidFill>
                <a:latin typeface="Arial MT"/>
                <a:cs typeface="Arial MT"/>
                <a:hlinkClick r:id="rId3"/>
              </a:rPr>
              <a:t>un</a:t>
            </a:r>
            <a:r>
              <a:rPr sz="1600" spc="60" dirty="0">
                <a:solidFill>
                  <a:srgbClr val="87A56E"/>
                </a:solidFill>
                <a:latin typeface="Arial MT"/>
                <a:cs typeface="Arial MT"/>
                <a:hlinkClick r:id="rId3"/>
              </a:rPr>
              <a:t> </a:t>
            </a:r>
            <a:r>
              <a:rPr sz="1600" spc="15" dirty="0">
                <a:solidFill>
                  <a:srgbClr val="87A56E"/>
                </a:solidFill>
                <a:latin typeface="Arial MT"/>
                <a:cs typeface="Arial MT"/>
                <a:hlinkClick r:id="rId3"/>
              </a:rPr>
              <a:t>marco</a:t>
            </a:r>
            <a:r>
              <a:rPr sz="1600" spc="55" dirty="0">
                <a:solidFill>
                  <a:srgbClr val="87A56E"/>
                </a:solidFill>
                <a:latin typeface="Arial MT"/>
                <a:cs typeface="Arial MT"/>
                <a:hlinkClick r:id="rId3"/>
              </a:rPr>
              <a:t> </a:t>
            </a:r>
            <a:r>
              <a:rPr sz="1600" spc="15" dirty="0">
                <a:solidFill>
                  <a:srgbClr val="87A56E"/>
                </a:solidFill>
                <a:latin typeface="Arial MT"/>
                <a:cs typeface="Arial MT"/>
                <a:hlinkClick r:id="rId3"/>
              </a:rPr>
              <a:t>de</a:t>
            </a:r>
            <a:r>
              <a:rPr sz="1600" spc="60" dirty="0">
                <a:solidFill>
                  <a:srgbClr val="87A56E"/>
                </a:solidFill>
                <a:latin typeface="Arial MT"/>
                <a:cs typeface="Arial MT"/>
                <a:hlinkClick r:id="rId3"/>
              </a:rPr>
              <a:t> </a:t>
            </a:r>
            <a:r>
              <a:rPr sz="1600" spc="15" dirty="0">
                <a:solidFill>
                  <a:srgbClr val="87A56E"/>
                </a:solidFill>
                <a:latin typeface="Arial MT"/>
                <a:cs typeface="Arial MT"/>
                <a:hlinkClick r:id="rId3"/>
              </a:rPr>
              <a:t>decisión</a:t>
            </a:r>
            <a:r>
              <a:rPr sz="1600" spc="55" dirty="0">
                <a:solidFill>
                  <a:srgbClr val="87A56E"/>
                </a:solidFill>
                <a:latin typeface="Arial MT"/>
                <a:cs typeface="Arial MT"/>
                <a:hlinkClick r:id="rId3"/>
              </a:rPr>
              <a:t> </a:t>
            </a:r>
            <a:r>
              <a:rPr sz="1600" spc="15" dirty="0">
                <a:solidFill>
                  <a:srgbClr val="87A56E"/>
                </a:solidFill>
                <a:latin typeface="Arial MT"/>
                <a:cs typeface="Arial MT"/>
                <a:hlinkClick r:id="rId3"/>
              </a:rPr>
              <a:t>para</a:t>
            </a:r>
            <a:r>
              <a:rPr sz="1600" spc="60" dirty="0">
                <a:solidFill>
                  <a:srgbClr val="87A56E"/>
                </a:solidFill>
                <a:latin typeface="Arial MT"/>
                <a:cs typeface="Arial MT"/>
                <a:hlinkClick r:id="rId3"/>
              </a:rPr>
              <a:t> </a:t>
            </a:r>
            <a:r>
              <a:rPr sz="1600" spc="10" dirty="0">
                <a:solidFill>
                  <a:srgbClr val="87A56E"/>
                </a:solidFill>
                <a:latin typeface="Arial MT"/>
                <a:cs typeface="Arial MT"/>
                <a:hlinkClick r:id="rId3"/>
              </a:rPr>
              <a:t>la</a:t>
            </a:r>
            <a:r>
              <a:rPr sz="1600" spc="55" dirty="0">
                <a:solidFill>
                  <a:srgbClr val="87A56E"/>
                </a:solidFill>
                <a:latin typeface="Arial MT"/>
                <a:cs typeface="Arial MT"/>
                <a:hlinkClick r:id="rId3"/>
              </a:rPr>
              <a:t> </a:t>
            </a:r>
            <a:r>
              <a:rPr sz="1600" spc="15" dirty="0">
                <a:solidFill>
                  <a:srgbClr val="87A56E"/>
                </a:solidFill>
                <a:latin typeface="Arial MT"/>
                <a:cs typeface="Arial MT"/>
                <a:hlinkClick r:id="rId3"/>
              </a:rPr>
              <a:t>elección</a:t>
            </a:r>
            <a:r>
              <a:rPr sz="1600" spc="60" dirty="0">
                <a:solidFill>
                  <a:srgbClr val="87A56E"/>
                </a:solidFill>
                <a:latin typeface="Arial MT"/>
                <a:cs typeface="Arial MT"/>
                <a:hlinkClick r:id="rId3"/>
              </a:rPr>
              <a:t> </a:t>
            </a:r>
            <a:r>
              <a:rPr sz="1600" spc="15" dirty="0">
                <a:solidFill>
                  <a:srgbClr val="87A56E"/>
                </a:solidFill>
                <a:latin typeface="Arial MT"/>
                <a:cs typeface="Arial MT"/>
                <a:hlinkClick r:id="rId3"/>
              </a:rPr>
              <a:t>de</a:t>
            </a:r>
            <a:r>
              <a:rPr sz="1600" spc="60" dirty="0">
                <a:solidFill>
                  <a:srgbClr val="87A56E"/>
                </a:solidFill>
                <a:latin typeface="Arial MT"/>
                <a:cs typeface="Arial MT"/>
                <a:hlinkClick r:id="rId3"/>
              </a:rPr>
              <a:t> </a:t>
            </a:r>
            <a:r>
              <a:rPr sz="1600" spc="15" dirty="0">
                <a:solidFill>
                  <a:srgbClr val="87A56E"/>
                </a:solidFill>
                <a:latin typeface="Arial MT"/>
                <a:cs typeface="Arial MT"/>
                <a:hlinkClick r:id="rId3"/>
              </a:rPr>
              <a:t>nuevos</a:t>
            </a:r>
            <a:r>
              <a:rPr sz="1600" spc="55" dirty="0">
                <a:solidFill>
                  <a:srgbClr val="87A56E"/>
                </a:solidFill>
                <a:latin typeface="Arial MT"/>
                <a:cs typeface="Arial MT"/>
                <a:hlinkClick r:id="rId3"/>
              </a:rPr>
              <a:t> </a:t>
            </a:r>
            <a:r>
              <a:rPr sz="1600" spc="15" dirty="0">
                <a:solidFill>
                  <a:srgbClr val="87A56E"/>
                </a:solidFill>
                <a:latin typeface="Arial MT"/>
                <a:cs typeface="Arial MT"/>
                <a:hlinkClick r:id="rId3"/>
              </a:rPr>
              <a:t>proveedores. </a:t>
            </a:r>
            <a:r>
              <a:rPr sz="1600" spc="20" dirty="0">
                <a:solidFill>
                  <a:srgbClr val="87A56E"/>
                </a:solidFill>
                <a:latin typeface="Arial MT"/>
                <a:cs typeface="Arial MT"/>
              </a:rPr>
              <a:t> </a:t>
            </a:r>
            <a:r>
              <a:rPr sz="1600" spc="15" dirty="0">
                <a:solidFill>
                  <a:srgbClr val="212121"/>
                </a:solidFill>
                <a:latin typeface="Arial MT"/>
                <a:cs typeface="Arial MT"/>
              </a:rPr>
              <a:t>para</a:t>
            </a:r>
            <a:r>
              <a:rPr sz="1600" spc="10" dirty="0">
                <a:solidFill>
                  <a:srgbClr val="212121"/>
                </a:solidFill>
                <a:latin typeface="Arial MT"/>
                <a:cs typeface="Arial MT"/>
              </a:rPr>
              <a:t> trabajar </a:t>
            </a:r>
            <a:r>
              <a:rPr sz="1600" spc="15" dirty="0">
                <a:solidFill>
                  <a:srgbClr val="212121"/>
                </a:solidFill>
                <a:latin typeface="Arial MT"/>
                <a:cs typeface="Arial MT"/>
              </a:rPr>
              <a:t>Al</a:t>
            </a:r>
            <a:r>
              <a:rPr sz="1600" spc="10" dirty="0">
                <a:solidFill>
                  <a:srgbClr val="212121"/>
                </a:solidFill>
                <a:latin typeface="Arial MT"/>
                <a:cs typeface="Arial MT"/>
              </a:rPr>
              <a:t> emitir </a:t>
            </a:r>
            <a:r>
              <a:rPr sz="1600" spc="15" dirty="0">
                <a:solidFill>
                  <a:srgbClr val="212121"/>
                </a:solidFill>
                <a:latin typeface="Arial MT"/>
                <a:cs typeface="Arial MT"/>
              </a:rPr>
              <a:t>Solicitudes</a:t>
            </a:r>
            <a:r>
              <a:rPr sz="1600" spc="10" dirty="0">
                <a:solidFill>
                  <a:srgbClr val="212121"/>
                </a:solidFill>
                <a:latin typeface="Arial MT"/>
                <a:cs typeface="Arial MT"/>
              </a:rPr>
              <a:t> </a:t>
            </a:r>
            <a:r>
              <a:rPr sz="1600" spc="15" dirty="0">
                <a:solidFill>
                  <a:srgbClr val="212121"/>
                </a:solidFill>
                <a:latin typeface="Arial MT"/>
                <a:cs typeface="Arial MT"/>
              </a:rPr>
              <a:t>de</a:t>
            </a:r>
            <a:r>
              <a:rPr sz="1600" spc="10" dirty="0">
                <a:solidFill>
                  <a:srgbClr val="212121"/>
                </a:solidFill>
                <a:latin typeface="Arial MT"/>
                <a:cs typeface="Arial MT"/>
              </a:rPr>
              <a:t> </a:t>
            </a:r>
            <a:r>
              <a:rPr sz="1600" spc="15" dirty="0">
                <a:solidFill>
                  <a:srgbClr val="212121"/>
                </a:solidFill>
                <a:latin typeface="Arial MT"/>
                <a:cs typeface="Arial MT"/>
              </a:rPr>
              <a:t>Propuestas (RFP), asegúrese</a:t>
            </a:r>
            <a:r>
              <a:rPr sz="1600" spc="10" dirty="0">
                <a:solidFill>
                  <a:srgbClr val="212121"/>
                </a:solidFill>
                <a:latin typeface="Arial MT"/>
                <a:cs typeface="Arial MT"/>
              </a:rPr>
              <a:t> </a:t>
            </a:r>
            <a:r>
              <a:rPr sz="1600" spc="15" dirty="0">
                <a:solidFill>
                  <a:srgbClr val="212121"/>
                </a:solidFill>
                <a:latin typeface="Arial MT"/>
                <a:cs typeface="Arial MT"/>
              </a:rPr>
              <a:t>de</a:t>
            </a:r>
            <a:r>
              <a:rPr sz="1600" spc="10" dirty="0">
                <a:solidFill>
                  <a:srgbClr val="212121"/>
                </a:solidFill>
                <a:latin typeface="Arial MT"/>
                <a:cs typeface="Arial MT"/>
              </a:rPr>
              <a:t> </a:t>
            </a:r>
            <a:r>
              <a:rPr sz="1600" spc="15" dirty="0">
                <a:solidFill>
                  <a:srgbClr val="212121"/>
                </a:solidFill>
                <a:latin typeface="Arial MT"/>
                <a:cs typeface="Arial MT"/>
              </a:rPr>
              <a:t>negociar</a:t>
            </a:r>
            <a:endParaRPr sz="1600" dirty="0">
              <a:latin typeface="Arial MT"/>
              <a:cs typeface="Arial MT"/>
            </a:endParaRPr>
          </a:p>
          <a:p>
            <a:pPr marL="12700" marR="606425" indent="5080">
              <a:lnSpc>
                <a:spcPct val="116500"/>
              </a:lnSpc>
            </a:pPr>
            <a:r>
              <a:rPr sz="1600" spc="15" dirty="0">
                <a:solidFill>
                  <a:srgbClr val="212121"/>
                </a:solidFill>
                <a:latin typeface="Arial MT"/>
                <a:cs typeface="Arial MT"/>
              </a:rPr>
              <a:t>prácticas ambientalmente racionales y </a:t>
            </a:r>
            <a:r>
              <a:rPr sz="1600" spc="10" dirty="0">
                <a:solidFill>
                  <a:srgbClr val="212121"/>
                </a:solidFill>
                <a:latin typeface="Arial MT"/>
                <a:cs typeface="Arial MT"/>
              </a:rPr>
              <a:t>eficientes </a:t>
            </a:r>
            <a:r>
              <a:rPr sz="1600" spc="15" dirty="0">
                <a:solidFill>
                  <a:srgbClr val="212121"/>
                </a:solidFill>
                <a:latin typeface="Arial MT"/>
                <a:cs typeface="Arial MT"/>
              </a:rPr>
              <a:t>en recursos con </a:t>
            </a:r>
            <a:r>
              <a:rPr sz="1600" spc="10" dirty="0">
                <a:solidFill>
                  <a:srgbClr val="212121"/>
                </a:solidFill>
                <a:latin typeface="Arial MT"/>
                <a:cs typeface="Arial MT"/>
              </a:rPr>
              <a:t>los </a:t>
            </a:r>
            <a:r>
              <a:rPr sz="1600" spc="15" dirty="0">
                <a:solidFill>
                  <a:srgbClr val="212121"/>
                </a:solidFill>
                <a:latin typeface="Arial MT"/>
                <a:cs typeface="Arial MT"/>
              </a:rPr>
              <a:t>proveedores </a:t>
            </a:r>
            <a:r>
              <a:rPr sz="1600" spc="-459" dirty="0">
                <a:solidFill>
                  <a:srgbClr val="212121"/>
                </a:solidFill>
                <a:latin typeface="Arial MT"/>
                <a:cs typeface="Arial MT"/>
              </a:rPr>
              <a:t> </a:t>
            </a:r>
            <a:r>
              <a:rPr sz="1600" spc="15" dirty="0">
                <a:solidFill>
                  <a:srgbClr val="212121"/>
                </a:solidFill>
                <a:latin typeface="Arial MT"/>
                <a:cs typeface="Arial MT"/>
              </a:rPr>
              <a:t>potenciales. Además, es importante asegurar </a:t>
            </a:r>
            <a:r>
              <a:rPr sz="1600" spc="10" dirty="0">
                <a:solidFill>
                  <a:srgbClr val="212121"/>
                </a:solidFill>
                <a:latin typeface="Arial MT"/>
                <a:cs typeface="Arial MT"/>
              </a:rPr>
              <a:t>los </a:t>
            </a:r>
            <a:r>
              <a:rPr sz="1600" spc="15" dirty="0">
                <a:solidFill>
                  <a:srgbClr val="212121"/>
                </a:solidFill>
                <a:latin typeface="Arial MT"/>
                <a:cs typeface="Arial MT"/>
              </a:rPr>
              <a:t>productos </a:t>
            </a:r>
            <a:r>
              <a:rPr sz="1600" spc="20" dirty="0">
                <a:solidFill>
                  <a:srgbClr val="212121"/>
                </a:solidFill>
                <a:latin typeface="Arial MT"/>
                <a:cs typeface="Arial MT"/>
              </a:rPr>
              <a:t>más </a:t>
            </a:r>
            <a:r>
              <a:rPr sz="1600" spc="15" dirty="0">
                <a:solidFill>
                  <a:srgbClr val="212121"/>
                </a:solidFill>
                <a:latin typeface="Arial MT"/>
                <a:cs typeface="Arial MT"/>
              </a:rPr>
              <a:t>ecológicos y de </a:t>
            </a:r>
            <a:r>
              <a:rPr sz="1600" spc="20" dirty="0">
                <a:solidFill>
                  <a:srgbClr val="212121"/>
                </a:solidFill>
                <a:latin typeface="Arial MT"/>
                <a:cs typeface="Arial MT"/>
              </a:rPr>
              <a:t> </a:t>
            </a:r>
            <a:r>
              <a:rPr sz="1600" spc="15" dirty="0">
                <a:solidFill>
                  <a:srgbClr val="212121"/>
                </a:solidFill>
                <a:latin typeface="Arial MT"/>
                <a:cs typeface="Arial MT"/>
              </a:rPr>
              <a:t>mayor </a:t>
            </a:r>
            <a:r>
              <a:rPr sz="1600" spc="10" dirty="0">
                <a:solidFill>
                  <a:srgbClr val="212121"/>
                </a:solidFill>
                <a:latin typeface="Arial MT"/>
                <a:cs typeface="Arial MT"/>
              </a:rPr>
              <a:t>eficiencia </a:t>
            </a:r>
            <a:r>
              <a:rPr sz="1600" spc="15" dirty="0">
                <a:solidFill>
                  <a:srgbClr val="212121"/>
                </a:solidFill>
                <a:latin typeface="Arial MT"/>
                <a:cs typeface="Arial MT"/>
              </a:rPr>
              <a:t>energética disponibles </a:t>
            </a:r>
            <a:r>
              <a:rPr sz="1600" spc="10" dirty="0">
                <a:solidFill>
                  <a:srgbClr val="212121"/>
                </a:solidFill>
                <a:latin typeface="Arial MT"/>
                <a:cs typeface="Arial MT"/>
              </a:rPr>
              <a:t>al </a:t>
            </a:r>
            <a:r>
              <a:rPr sz="1600" spc="20" dirty="0">
                <a:solidFill>
                  <a:srgbClr val="212121"/>
                </a:solidFill>
                <a:latin typeface="Arial MT"/>
                <a:cs typeface="Arial MT"/>
              </a:rPr>
              <a:t>mismo </a:t>
            </a:r>
            <a:r>
              <a:rPr sz="1600" spc="15" dirty="0">
                <a:solidFill>
                  <a:srgbClr val="212121"/>
                </a:solidFill>
                <a:latin typeface="Arial MT"/>
                <a:cs typeface="Arial MT"/>
              </a:rPr>
              <a:t>precio o a un precio </a:t>
            </a:r>
            <a:r>
              <a:rPr sz="1600" spc="20" dirty="0">
                <a:solidFill>
                  <a:srgbClr val="212121"/>
                </a:solidFill>
                <a:latin typeface="Arial MT"/>
                <a:cs typeface="Arial MT"/>
              </a:rPr>
              <a:t>más </a:t>
            </a:r>
            <a:r>
              <a:rPr sz="1600" spc="15" dirty="0">
                <a:solidFill>
                  <a:srgbClr val="212121"/>
                </a:solidFill>
                <a:latin typeface="Arial MT"/>
                <a:cs typeface="Arial MT"/>
              </a:rPr>
              <a:t>bajo </a:t>
            </a:r>
            <a:r>
              <a:rPr sz="1600" spc="20" dirty="0">
                <a:solidFill>
                  <a:srgbClr val="212121"/>
                </a:solidFill>
                <a:latin typeface="Arial MT"/>
                <a:cs typeface="Arial MT"/>
              </a:rPr>
              <a:t> </a:t>
            </a:r>
            <a:r>
              <a:rPr sz="1600" spc="15" dirty="0">
                <a:solidFill>
                  <a:srgbClr val="212121"/>
                </a:solidFill>
                <a:latin typeface="Arial MT"/>
                <a:cs typeface="Arial MT"/>
              </a:rPr>
              <a:t>que</a:t>
            </a:r>
            <a:r>
              <a:rPr sz="1600" spc="5" dirty="0">
                <a:solidFill>
                  <a:srgbClr val="212121"/>
                </a:solidFill>
                <a:latin typeface="Arial MT"/>
                <a:cs typeface="Arial MT"/>
              </a:rPr>
              <a:t> </a:t>
            </a:r>
            <a:r>
              <a:rPr sz="1600" spc="10" dirty="0">
                <a:solidFill>
                  <a:srgbClr val="212121"/>
                </a:solidFill>
                <a:latin typeface="Arial MT"/>
                <a:cs typeface="Arial MT"/>
              </a:rPr>
              <a:t>las alternativas, </a:t>
            </a:r>
            <a:r>
              <a:rPr sz="1600" spc="15" dirty="0">
                <a:solidFill>
                  <a:srgbClr val="212121"/>
                </a:solidFill>
                <a:latin typeface="Arial MT"/>
                <a:cs typeface="Arial MT"/>
              </a:rPr>
              <a:t>algo</a:t>
            </a:r>
            <a:r>
              <a:rPr sz="1600" spc="5" dirty="0">
                <a:solidFill>
                  <a:srgbClr val="212121"/>
                </a:solidFill>
                <a:latin typeface="Arial MT"/>
                <a:cs typeface="Arial MT"/>
              </a:rPr>
              <a:t> </a:t>
            </a:r>
            <a:r>
              <a:rPr sz="1600" spc="15" dirty="0">
                <a:solidFill>
                  <a:srgbClr val="212121"/>
                </a:solidFill>
                <a:latin typeface="Arial MT"/>
                <a:cs typeface="Arial MT"/>
              </a:rPr>
              <a:t>que</a:t>
            </a:r>
            <a:r>
              <a:rPr sz="1600" spc="10" dirty="0">
                <a:solidFill>
                  <a:srgbClr val="212121"/>
                </a:solidFill>
                <a:latin typeface="Arial MT"/>
                <a:cs typeface="Arial MT"/>
              </a:rPr>
              <a:t> </a:t>
            </a:r>
            <a:r>
              <a:rPr sz="1600" spc="15" dirty="0">
                <a:solidFill>
                  <a:srgbClr val="212121"/>
                </a:solidFill>
                <a:latin typeface="Arial MT"/>
                <a:cs typeface="Arial MT"/>
              </a:rPr>
              <a:t>siempre</a:t>
            </a:r>
            <a:r>
              <a:rPr sz="1600" spc="10" dirty="0">
                <a:solidFill>
                  <a:srgbClr val="212121"/>
                </a:solidFill>
                <a:latin typeface="Arial MT"/>
                <a:cs typeface="Arial MT"/>
              </a:rPr>
              <a:t> </a:t>
            </a:r>
            <a:r>
              <a:rPr sz="1600" spc="15" dirty="0">
                <a:solidFill>
                  <a:srgbClr val="212121"/>
                </a:solidFill>
                <a:latin typeface="Arial MT"/>
                <a:cs typeface="Arial MT"/>
              </a:rPr>
              <a:t>debe</a:t>
            </a:r>
            <a:r>
              <a:rPr sz="1600" spc="5" dirty="0">
                <a:solidFill>
                  <a:srgbClr val="212121"/>
                </a:solidFill>
                <a:latin typeface="Arial MT"/>
                <a:cs typeface="Arial MT"/>
              </a:rPr>
              <a:t> </a:t>
            </a:r>
            <a:r>
              <a:rPr sz="1600" spc="10" dirty="0">
                <a:solidFill>
                  <a:srgbClr val="212121"/>
                </a:solidFill>
                <a:latin typeface="Arial MT"/>
                <a:cs typeface="Arial MT"/>
              </a:rPr>
              <a:t>incluirse </a:t>
            </a:r>
            <a:r>
              <a:rPr sz="1600" spc="15" dirty="0">
                <a:solidFill>
                  <a:srgbClr val="212121"/>
                </a:solidFill>
                <a:latin typeface="Arial MT"/>
                <a:cs typeface="Arial MT"/>
              </a:rPr>
              <a:t>en</a:t>
            </a:r>
            <a:r>
              <a:rPr sz="1600" spc="10" dirty="0">
                <a:solidFill>
                  <a:srgbClr val="212121"/>
                </a:solidFill>
                <a:latin typeface="Arial MT"/>
                <a:cs typeface="Arial MT"/>
              </a:rPr>
              <a:t> los </a:t>
            </a:r>
            <a:r>
              <a:rPr sz="1600" spc="15" dirty="0">
                <a:solidFill>
                  <a:srgbClr val="212121"/>
                </a:solidFill>
                <a:latin typeface="Arial MT"/>
                <a:cs typeface="Arial MT"/>
              </a:rPr>
              <a:t>acuerdos.</a:t>
            </a:r>
            <a:endParaRPr sz="1600" dirty="0">
              <a:latin typeface="Arial MT"/>
              <a:cs typeface="Arial M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2681" y="288036"/>
            <a:ext cx="11899318" cy="5961888"/>
          </a:xfrm>
          <a:prstGeom prst="rect">
            <a:avLst/>
          </a:prstGeom>
        </p:spPr>
      </p:pic>
      <p:sp>
        <p:nvSpPr>
          <p:cNvPr id="3" name="object 3"/>
          <p:cNvSpPr txBox="1"/>
          <p:nvPr/>
        </p:nvSpPr>
        <p:spPr>
          <a:xfrm>
            <a:off x="794258" y="2839773"/>
            <a:ext cx="5658485" cy="2863733"/>
          </a:xfrm>
          <a:prstGeom prst="rect">
            <a:avLst/>
          </a:prstGeom>
        </p:spPr>
        <p:txBody>
          <a:bodyPr vert="horz" wrap="square" lIns="0" tIns="37465" rIns="0" bIns="0" rtlCol="0">
            <a:spAutoFit/>
          </a:bodyPr>
          <a:lstStyle/>
          <a:p>
            <a:pPr marL="12700" marR="788670" indent="64135" algn="just">
              <a:lnSpc>
                <a:spcPct val="117300"/>
              </a:lnSpc>
              <a:spcBef>
                <a:spcPts val="295"/>
              </a:spcBef>
            </a:pPr>
            <a:endParaRPr lang="es-ES" sz="1700" spc="10" dirty="0">
              <a:solidFill>
                <a:srgbClr val="0B572D"/>
              </a:solidFill>
              <a:latin typeface="Arial MT"/>
              <a:cs typeface="Arial MT"/>
            </a:endParaRPr>
          </a:p>
          <a:p>
            <a:pPr marL="12700" marR="788670" indent="64135" algn="just">
              <a:lnSpc>
                <a:spcPct val="117300"/>
              </a:lnSpc>
              <a:spcBef>
                <a:spcPts val="295"/>
              </a:spcBef>
            </a:pPr>
            <a:r>
              <a:rPr lang="es-ES" sz="1700" b="1" spc="15" dirty="0">
                <a:solidFill>
                  <a:srgbClr val="87A56E"/>
                </a:solidFill>
                <a:latin typeface="Arial"/>
                <a:cs typeface="Arial"/>
                <a:hlinkClick r:id="rId3"/>
              </a:rPr>
              <a:t>Cadena de suministro de cuencas </a:t>
            </a:r>
            <a:r>
              <a:rPr lang="es-ES" sz="1700" b="1" spc="20" dirty="0">
                <a:solidFill>
                  <a:srgbClr val="87A56E"/>
                </a:solidFill>
                <a:latin typeface="Arial"/>
                <a:cs typeface="Arial"/>
                <a:hlinkClick r:id="rId3"/>
              </a:rPr>
              <a:t> </a:t>
            </a:r>
            <a:r>
              <a:rPr lang="es-ES" sz="1700" b="1" spc="10" dirty="0">
                <a:solidFill>
                  <a:srgbClr val="87A56E"/>
                </a:solidFill>
                <a:latin typeface="Arial"/>
                <a:cs typeface="Arial"/>
                <a:hlinkClick r:id="rId3"/>
              </a:rPr>
              <a:t>hidrográficas, </a:t>
            </a:r>
            <a:r>
              <a:rPr lang="es-ES" sz="1700" b="1" spc="15" dirty="0">
                <a:solidFill>
                  <a:srgbClr val="0B572D"/>
                </a:solidFill>
                <a:latin typeface="Arial"/>
                <a:cs typeface="Arial"/>
                <a:hlinkClick r:id="rId3"/>
              </a:rPr>
              <a:t>es una solución </a:t>
            </a:r>
            <a:r>
              <a:rPr lang="es-ES" sz="1700" b="1" spc="15" dirty="0">
                <a:solidFill>
                  <a:srgbClr val="0B572D"/>
                </a:solidFill>
                <a:latin typeface="Arial"/>
                <a:cs typeface="Arial"/>
              </a:rPr>
              <a:t>dedicada a </a:t>
            </a:r>
            <a:r>
              <a:rPr lang="es-ES" sz="1700" b="1" spc="20" dirty="0">
                <a:solidFill>
                  <a:srgbClr val="0B572D"/>
                </a:solidFill>
                <a:latin typeface="Arial"/>
                <a:cs typeface="Arial"/>
              </a:rPr>
              <a:t> </a:t>
            </a:r>
            <a:r>
              <a:rPr lang="es-ES" sz="1700" b="1" spc="15" dirty="0">
                <a:solidFill>
                  <a:srgbClr val="0B572D"/>
                </a:solidFill>
                <a:latin typeface="Arial"/>
                <a:cs typeface="Arial"/>
              </a:rPr>
              <a:t>ayudar</a:t>
            </a:r>
            <a:r>
              <a:rPr lang="es-ES" sz="1700" b="1" spc="5" dirty="0">
                <a:solidFill>
                  <a:srgbClr val="0B572D"/>
                </a:solidFill>
                <a:latin typeface="Arial"/>
                <a:cs typeface="Arial"/>
              </a:rPr>
              <a:t> </a:t>
            </a:r>
            <a:r>
              <a:rPr lang="es-ES" sz="1700" b="1" spc="15" dirty="0">
                <a:solidFill>
                  <a:srgbClr val="0B572D"/>
                </a:solidFill>
                <a:latin typeface="Arial"/>
                <a:cs typeface="Arial"/>
              </a:rPr>
              <a:t>a</a:t>
            </a:r>
            <a:r>
              <a:rPr lang="es-ES" sz="1700" b="1" spc="5" dirty="0">
                <a:solidFill>
                  <a:srgbClr val="0B572D"/>
                </a:solidFill>
                <a:latin typeface="Arial"/>
                <a:cs typeface="Arial"/>
              </a:rPr>
              <a:t> </a:t>
            </a:r>
            <a:r>
              <a:rPr lang="es-ES" sz="1700" b="1" spc="10" dirty="0">
                <a:solidFill>
                  <a:srgbClr val="0B572D"/>
                </a:solidFill>
                <a:latin typeface="Arial"/>
                <a:cs typeface="Arial"/>
              </a:rPr>
              <a:t>las</a:t>
            </a:r>
            <a:r>
              <a:rPr lang="es-ES" sz="1700" b="1" spc="5" dirty="0">
                <a:solidFill>
                  <a:srgbClr val="0B572D"/>
                </a:solidFill>
                <a:latin typeface="Arial"/>
                <a:cs typeface="Arial"/>
              </a:rPr>
              <a:t> </a:t>
            </a:r>
            <a:r>
              <a:rPr lang="es-ES" sz="1700" b="1" spc="15" dirty="0">
                <a:solidFill>
                  <a:srgbClr val="0B572D"/>
                </a:solidFill>
                <a:latin typeface="Arial"/>
                <a:cs typeface="Arial"/>
              </a:rPr>
              <a:t>empresas</a:t>
            </a:r>
            <a:r>
              <a:rPr lang="es-ES" sz="1700" b="1" spc="5" dirty="0">
                <a:solidFill>
                  <a:srgbClr val="0B572D"/>
                </a:solidFill>
                <a:latin typeface="Arial"/>
                <a:cs typeface="Arial"/>
              </a:rPr>
              <a:t> </a:t>
            </a:r>
            <a:r>
              <a:rPr lang="es-ES" sz="1700" b="1" spc="15" dirty="0">
                <a:solidFill>
                  <a:srgbClr val="0B572D"/>
                </a:solidFill>
                <a:latin typeface="Arial"/>
                <a:cs typeface="Arial"/>
              </a:rPr>
              <a:t>para</a:t>
            </a:r>
            <a:r>
              <a:rPr lang="es-ES" sz="1700" b="1" spc="5" dirty="0">
                <a:solidFill>
                  <a:srgbClr val="0B572D"/>
                </a:solidFill>
                <a:latin typeface="Arial"/>
                <a:cs typeface="Arial"/>
              </a:rPr>
              <a:t> </a:t>
            </a:r>
            <a:r>
              <a:rPr lang="es-ES" sz="1700" b="1" spc="10" dirty="0">
                <a:solidFill>
                  <a:srgbClr val="0B572D"/>
                </a:solidFill>
                <a:latin typeface="Arial"/>
                <a:cs typeface="Arial"/>
              </a:rPr>
              <a:t>reducir</a:t>
            </a:r>
            <a:r>
              <a:rPr lang="es-ES" sz="1700" b="1" spc="5" dirty="0">
                <a:solidFill>
                  <a:srgbClr val="0B572D"/>
                </a:solidFill>
                <a:latin typeface="Arial"/>
                <a:cs typeface="Arial"/>
              </a:rPr>
              <a:t> </a:t>
            </a:r>
            <a:r>
              <a:rPr lang="es-ES" sz="1700" b="1" spc="10" dirty="0">
                <a:solidFill>
                  <a:srgbClr val="0B572D"/>
                </a:solidFill>
                <a:latin typeface="Arial"/>
                <a:cs typeface="Arial"/>
              </a:rPr>
              <a:t>las</a:t>
            </a:r>
            <a:r>
              <a:rPr lang="es-ES" sz="1700" b="1" spc="5" dirty="0">
                <a:solidFill>
                  <a:srgbClr val="0B572D"/>
                </a:solidFill>
                <a:latin typeface="Arial"/>
                <a:cs typeface="Arial"/>
              </a:rPr>
              <a:t> </a:t>
            </a:r>
            <a:r>
              <a:rPr lang="es-ES" sz="1700" b="1" spc="15" dirty="0">
                <a:solidFill>
                  <a:srgbClr val="0B572D"/>
                </a:solidFill>
                <a:latin typeface="Arial"/>
                <a:cs typeface="Arial"/>
              </a:rPr>
              <a:t>emisiones</a:t>
            </a:r>
            <a:r>
              <a:rPr lang="es-ES" sz="1700" dirty="0">
                <a:latin typeface="Arial"/>
                <a:cs typeface="Arial"/>
              </a:rPr>
              <a:t> </a:t>
            </a:r>
            <a:r>
              <a:rPr lang="es-ES" sz="1700" b="1" spc="15" dirty="0">
                <a:solidFill>
                  <a:srgbClr val="0B572D"/>
                </a:solidFill>
                <a:latin typeface="Arial"/>
                <a:cs typeface="Arial"/>
              </a:rPr>
              <a:t>de carbono a gran escala en toda su cadena de </a:t>
            </a:r>
            <a:r>
              <a:rPr lang="es-ES" sz="1700" b="1" spc="20" dirty="0">
                <a:solidFill>
                  <a:srgbClr val="0B572D"/>
                </a:solidFill>
                <a:latin typeface="Arial"/>
                <a:cs typeface="Arial"/>
              </a:rPr>
              <a:t> </a:t>
            </a:r>
            <a:r>
              <a:rPr lang="es-ES" sz="1700" b="1" spc="10" dirty="0">
                <a:solidFill>
                  <a:srgbClr val="0B572D"/>
                </a:solidFill>
                <a:latin typeface="Arial"/>
                <a:cs typeface="Arial"/>
              </a:rPr>
              <a:t>suministro. </a:t>
            </a:r>
            <a:r>
              <a:rPr lang="es-ES" sz="1700" spc="15" dirty="0">
                <a:solidFill>
                  <a:srgbClr val="0B572D"/>
                </a:solidFill>
                <a:latin typeface="Arial MT"/>
                <a:cs typeface="Arial MT"/>
              </a:rPr>
              <a:t>Su </a:t>
            </a:r>
            <a:r>
              <a:rPr lang="es-ES" sz="1700" spc="10" dirty="0">
                <a:solidFill>
                  <a:srgbClr val="0B572D"/>
                </a:solidFill>
                <a:latin typeface="Arial MT"/>
                <a:cs typeface="Arial MT"/>
              </a:rPr>
              <a:t>objetivo </a:t>
            </a:r>
            <a:r>
              <a:rPr lang="es-ES" sz="1700" spc="15" dirty="0">
                <a:solidFill>
                  <a:srgbClr val="0B572D"/>
                </a:solidFill>
                <a:latin typeface="Arial MT"/>
                <a:cs typeface="Arial MT"/>
              </a:rPr>
              <a:t>es hacer que </a:t>
            </a:r>
            <a:r>
              <a:rPr lang="es-ES" sz="1700" spc="10" dirty="0">
                <a:solidFill>
                  <a:srgbClr val="0B572D"/>
                </a:solidFill>
                <a:latin typeface="Arial MT"/>
                <a:cs typeface="Arial MT"/>
              </a:rPr>
              <a:t>medir, </a:t>
            </a:r>
            <a:r>
              <a:rPr lang="es-ES" sz="1700" spc="15" dirty="0">
                <a:solidFill>
                  <a:srgbClr val="0B572D"/>
                </a:solidFill>
                <a:latin typeface="Arial MT"/>
                <a:cs typeface="Arial MT"/>
              </a:rPr>
              <a:t> comprender</a:t>
            </a:r>
            <a:r>
              <a:rPr lang="es-ES" sz="1700" dirty="0">
                <a:solidFill>
                  <a:srgbClr val="0B572D"/>
                </a:solidFill>
                <a:latin typeface="Arial MT"/>
                <a:cs typeface="Arial MT"/>
              </a:rPr>
              <a:t> </a:t>
            </a:r>
            <a:r>
              <a:rPr lang="es-ES" sz="1700" spc="15" dirty="0">
                <a:solidFill>
                  <a:srgbClr val="0B572D"/>
                </a:solidFill>
                <a:latin typeface="Arial MT"/>
                <a:cs typeface="Arial MT"/>
              </a:rPr>
              <a:t>y</a:t>
            </a:r>
            <a:r>
              <a:rPr lang="es-ES" sz="1700" spc="-5" dirty="0">
                <a:solidFill>
                  <a:srgbClr val="0B572D"/>
                </a:solidFill>
                <a:latin typeface="Arial MT"/>
                <a:cs typeface="Arial MT"/>
              </a:rPr>
              <a:t> </a:t>
            </a:r>
            <a:r>
              <a:rPr lang="es-ES" sz="1700" spc="10" dirty="0">
                <a:solidFill>
                  <a:srgbClr val="0B572D"/>
                </a:solidFill>
                <a:latin typeface="Arial MT"/>
                <a:cs typeface="Arial MT"/>
              </a:rPr>
              <a:t>reducir</a:t>
            </a:r>
            <a:r>
              <a:rPr lang="es-ES" sz="1700" dirty="0">
                <a:solidFill>
                  <a:srgbClr val="0B572D"/>
                </a:solidFill>
                <a:latin typeface="Arial MT"/>
                <a:cs typeface="Arial MT"/>
              </a:rPr>
              <a:t> </a:t>
            </a:r>
            <a:r>
              <a:rPr lang="es-ES" sz="1700" spc="10" dirty="0">
                <a:solidFill>
                  <a:srgbClr val="0B572D"/>
                </a:solidFill>
                <a:latin typeface="Arial MT"/>
                <a:cs typeface="Arial MT"/>
              </a:rPr>
              <a:t>las</a:t>
            </a:r>
            <a:r>
              <a:rPr lang="es-ES" sz="1700" dirty="0">
                <a:solidFill>
                  <a:srgbClr val="0B572D"/>
                </a:solidFill>
                <a:latin typeface="Arial MT"/>
                <a:cs typeface="Arial MT"/>
              </a:rPr>
              <a:t> </a:t>
            </a:r>
            <a:r>
              <a:rPr lang="es-ES" sz="1700" spc="15" dirty="0">
                <a:solidFill>
                  <a:srgbClr val="0B572D"/>
                </a:solidFill>
                <a:latin typeface="Arial MT"/>
                <a:cs typeface="Arial MT"/>
              </a:rPr>
              <a:t>emisiones</a:t>
            </a:r>
            <a:r>
              <a:rPr lang="es-ES" sz="1700" dirty="0">
                <a:solidFill>
                  <a:srgbClr val="0B572D"/>
                </a:solidFill>
                <a:latin typeface="Arial MT"/>
                <a:cs typeface="Arial MT"/>
              </a:rPr>
              <a:t> </a:t>
            </a:r>
            <a:r>
              <a:rPr lang="es-ES" sz="1700" spc="15" dirty="0">
                <a:solidFill>
                  <a:srgbClr val="0B572D"/>
                </a:solidFill>
                <a:latin typeface="Arial MT"/>
                <a:cs typeface="Arial MT"/>
              </a:rPr>
              <a:t>en</a:t>
            </a:r>
            <a:r>
              <a:rPr lang="es-ES" sz="1700" dirty="0">
                <a:solidFill>
                  <a:srgbClr val="0B572D"/>
                </a:solidFill>
                <a:latin typeface="Arial MT"/>
                <a:cs typeface="Arial MT"/>
              </a:rPr>
              <a:t> </a:t>
            </a:r>
            <a:r>
              <a:rPr lang="es-ES" sz="1700" spc="10" dirty="0">
                <a:solidFill>
                  <a:srgbClr val="0B572D"/>
                </a:solidFill>
                <a:latin typeface="Arial MT"/>
                <a:cs typeface="Arial MT"/>
              </a:rPr>
              <a:t>las</a:t>
            </a:r>
            <a:r>
              <a:rPr lang="es-ES" sz="1700" dirty="0">
                <a:solidFill>
                  <a:srgbClr val="0B572D"/>
                </a:solidFill>
                <a:latin typeface="Arial MT"/>
                <a:cs typeface="Arial MT"/>
              </a:rPr>
              <a:t> </a:t>
            </a:r>
            <a:r>
              <a:rPr lang="es-ES" sz="1700" spc="15" dirty="0">
                <a:solidFill>
                  <a:srgbClr val="0B572D"/>
                </a:solidFill>
                <a:latin typeface="Arial MT"/>
                <a:cs typeface="Arial MT"/>
              </a:rPr>
              <a:t>cadenas</a:t>
            </a:r>
            <a:r>
              <a:rPr lang="es-ES" sz="1700" dirty="0">
                <a:latin typeface="Arial MT"/>
                <a:cs typeface="Arial MT"/>
              </a:rPr>
              <a:t> </a:t>
            </a:r>
            <a:r>
              <a:rPr lang="es-ES" sz="1700" spc="15" dirty="0">
                <a:solidFill>
                  <a:srgbClr val="0B572D"/>
                </a:solidFill>
                <a:latin typeface="Arial MT"/>
                <a:cs typeface="Arial MT"/>
              </a:rPr>
              <a:t>de</a:t>
            </a:r>
            <a:r>
              <a:rPr lang="es-ES" sz="1700" spc="5" dirty="0">
                <a:solidFill>
                  <a:srgbClr val="0B572D"/>
                </a:solidFill>
                <a:latin typeface="Arial MT"/>
                <a:cs typeface="Arial MT"/>
              </a:rPr>
              <a:t> </a:t>
            </a:r>
            <a:r>
              <a:rPr lang="es-ES" sz="1700" spc="10" dirty="0">
                <a:solidFill>
                  <a:srgbClr val="0B572D"/>
                </a:solidFill>
                <a:latin typeface="Arial MT"/>
                <a:cs typeface="Arial MT"/>
              </a:rPr>
              <a:t>suministro</a:t>
            </a:r>
            <a:r>
              <a:rPr lang="es-ES" sz="1700" spc="5" dirty="0">
                <a:solidFill>
                  <a:srgbClr val="0B572D"/>
                </a:solidFill>
                <a:latin typeface="Arial MT"/>
                <a:cs typeface="Arial MT"/>
              </a:rPr>
              <a:t> </a:t>
            </a:r>
            <a:r>
              <a:rPr lang="es-ES" sz="1700" spc="15" dirty="0">
                <a:solidFill>
                  <a:srgbClr val="0B572D"/>
                </a:solidFill>
                <a:latin typeface="Arial MT"/>
                <a:cs typeface="Arial MT"/>
              </a:rPr>
              <a:t>de</a:t>
            </a:r>
            <a:r>
              <a:rPr lang="es-ES" sz="1700" spc="10" dirty="0">
                <a:solidFill>
                  <a:srgbClr val="0B572D"/>
                </a:solidFill>
                <a:latin typeface="Arial MT"/>
                <a:cs typeface="Arial MT"/>
              </a:rPr>
              <a:t> las</a:t>
            </a:r>
            <a:r>
              <a:rPr lang="es-ES" sz="1700" spc="5" dirty="0">
                <a:solidFill>
                  <a:srgbClr val="0B572D"/>
                </a:solidFill>
                <a:latin typeface="Arial MT"/>
                <a:cs typeface="Arial MT"/>
              </a:rPr>
              <a:t> </a:t>
            </a:r>
            <a:r>
              <a:rPr lang="es-ES" sz="1700" spc="15" dirty="0">
                <a:solidFill>
                  <a:srgbClr val="0B572D"/>
                </a:solidFill>
                <a:latin typeface="Arial MT"/>
                <a:cs typeface="Arial MT"/>
              </a:rPr>
              <a:t>empresas</a:t>
            </a:r>
            <a:r>
              <a:rPr lang="es-ES" sz="1700" spc="5" dirty="0">
                <a:solidFill>
                  <a:srgbClr val="0B572D"/>
                </a:solidFill>
                <a:latin typeface="Arial MT"/>
                <a:cs typeface="Arial MT"/>
              </a:rPr>
              <a:t> </a:t>
            </a:r>
            <a:r>
              <a:rPr lang="es-ES" sz="1700" spc="15" dirty="0">
                <a:solidFill>
                  <a:srgbClr val="0B572D"/>
                </a:solidFill>
                <a:latin typeface="Arial MT"/>
                <a:cs typeface="Arial MT"/>
              </a:rPr>
              <a:t>sea</a:t>
            </a:r>
            <a:r>
              <a:rPr lang="es-ES" sz="1700" spc="10" dirty="0">
                <a:solidFill>
                  <a:srgbClr val="0B572D"/>
                </a:solidFill>
                <a:latin typeface="Arial MT"/>
                <a:cs typeface="Arial MT"/>
              </a:rPr>
              <a:t> rápido,</a:t>
            </a:r>
            <a:r>
              <a:rPr lang="es-ES" sz="1700" spc="5" dirty="0">
                <a:solidFill>
                  <a:srgbClr val="0B572D"/>
                </a:solidFill>
                <a:latin typeface="Arial MT"/>
                <a:cs typeface="Arial MT"/>
              </a:rPr>
              <a:t> </a:t>
            </a:r>
            <a:r>
              <a:rPr lang="es-ES" sz="1700" spc="10" dirty="0">
                <a:solidFill>
                  <a:srgbClr val="0B572D"/>
                </a:solidFill>
                <a:latin typeface="Arial MT"/>
                <a:cs typeface="Arial MT"/>
              </a:rPr>
              <a:t>fácil </a:t>
            </a:r>
            <a:r>
              <a:rPr lang="es-ES" sz="1700" spc="15" dirty="0">
                <a:solidFill>
                  <a:srgbClr val="0B572D"/>
                </a:solidFill>
                <a:latin typeface="Arial MT"/>
                <a:cs typeface="Arial MT"/>
              </a:rPr>
              <a:t>y</a:t>
            </a:r>
            <a:r>
              <a:rPr lang="es-ES" sz="1700" spc="5" dirty="0">
                <a:solidFill>
                  <a:srgbClr val="0B572D"/>
                </a:solidFill>
                <a:latin typeface="Arial MT"/>
                <a:cs typeface="Arial MT"/>
              </a:rPr>
              <a:t> </a:t>
            </a:r>
            <a:r>
              <a:rPr lang="es-ES" sz="1700" spc="10" dirty="0">
                <a:solidFill>
                  <a:srgbClr val="0B572D"/>
                </a:solidFill>
                <a:latin typeface="Arial MT"/>
                <a:cs typeface="Arial MT"/>
              </a:rPr>
              <a:t>efectivo</a:t>
            </a:r>
            <a:endParaRPr sz="1700" dirty="0">
              <a:latin typeface="Arial MT"/>
              <a:cs typeface="Arial MT"/>
            </a:endParaRPr>
          </a:p>
        </p:txBody>
      </p:sp>
      <p:sp>
        <p:nvSpPr>
          <p:cNvPr id="6" name="object 6"/>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a:spLocks noGrp="1"/>
          </p:cNvSpPr>
          <p:nvPr>
            <p:ph type="title"/>
          </p:nvPr>
        </p:nvSpPr>
        <p:spPr>
          <a:xfrm>
            <a:off x="794258" y="708427"/>
            <a:ext cx="3429000" cy="1661795"/>
          </a:xfrm>
          <a:prstGeom prst="rect">
            <a:avLst/>
          </a:prstGeom>
        </p:spPr>
        <p:txBody>
          <a:bodyPr vert="horz" wrap="square" lIns="0" tIns="11430" rIns="0" bIns="0" rtlCol="0">
            <a:spAutoFit/>
          </a:bodyPr>
          <a:lstStyle/>
          <a:p>
            <a:pPr marL="16510" marR="5080" indent="-4445">
              <a:lnSpc>
                <a:spcPct val="136300"/>
              </a:lnSpc>
              <a:spcBef>
                <a:spcPts val="90"/>
              </a:spcBef>
            </a:pPr>
            <a:r>
              <a:rPr sz="2750" spc="15" dirty="0">
                <a:solidFill>
                  <a:srgbClr val="FFFFFF"/>
                </a:solidFill>
              </a:rPr>
              <a:t>Herramientas que </a:t>
            </a:r>
            <a:r>
              <a:rPr sz="2750" spc="20" dirty="0">
                <a:solidFill>
                  <a:srgbClr val="FFFFFF"/>
                </a:solidFill>
              </a:rPr>
              <a:t> </a:t>
            </a:r>
            <a:r>
              <a:rPr sz="2750" spc="15" dirty="0">
                <a:solidFill>
                  <a:srgbClr val="FFFFFF"/>
                </a:solidFill>
              </a:rPr>
              <a:t>existen</a:t>
            </a:r>
            <a:r>
              <a:rPr sz="2750" spc="-25" dirty="0">
                <a:solidFill>
                  <a:srgbClr val="FFFFFF"/>
                </a:solidFill>
              </a:rPr>
              <a:t> </a:t>
            </a:r>
            <a:r>
              <a:rPr sz="2750" spc="15" dirty="0">
                <a:solidFill>
                  <a:srgbClr val="FFFFFF"/>
                </a:solidFill>
              </a:rPr>
              <a:t>para</a:t>
            </a:r>
            <a:r>
              <a:rPr sz="2750" spc="-20" dirty="0">
                <a:solidFill>
                  <a:srgbClr val="FFFFFF"/>
                </a:solidFill>
              </a:rPr>
              <a:t> </a:t>
            </a:r>
            <a:r>
              <a:rPr sz="2750" spc="10" dirty="0">
                <a:solidFill>
                  <a:srgbClr val="FFFFFF"/>
                </a:solidFill>
              </a:rPr>
              <a:t>ayudar...</a:t>
            </a:r>
            <a:endParaRPr sz="2750"/>
          </a:p>
          <a:p>
            <a:pPr marL="29845">
              <a:lnSpc>
                <a:spcPct val="100000"/>
              </a:lnSpc>
              <a:spcBef>
                <a:spcPts val="590"/>
              </a:spcBef>
            </a:pPr>
            <a:r>
              <a:rPr sz="2750" spc="15" dirty="0">
                <a:solidFill>
                  <a:srgbClr val="FFFFFF"/>
                </a:solidFill>
              </a:rPr>
              <a:t>¡un</a:t>
            </a:r>
            <a:r>
              <a:rPr sz="2750" spc="-40" dirty="0">
                <a:solidFill>
                  <a:srgbClr val="FFFFFF"/>
                </a:solidFill>
              </a:rPr>
              <a:t> </a:t>
            </a:r>
            <a:r>
              <a:rPr sz="2750" spc="15" dirty="0">
                <a:solidFill>
                  <a:srgbClr val="FFFFFF"/>
                </a:solidFill>
              </a:rPr>
              <a:t>ejemplo!</a:t>
            </a:r>
            <a:endParaRPr sz="275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3260" y="158922"/>
            <a:ext cx="11565479" cy="5099680"/>
          </a:xfrm>
          <a:prstGeom prst="rect">
            <a:avLst/>
          </a:prstGeom>
        </p:spPr>
      </p:pic>
      <p:sp>
        <p:nvSpPr>
          <p:cNvPr id="3" name="object 3"/>
          <p:cNvSpPr txBox="1">
            <a:spLocks noGrp="1"/>
          </p:cNvSpPr>
          <p:nvPr>
            <p:ph type="title"/>
          </p:nvPr>
        </p:nvSpPr>
        <p:spPr>
          <a:xfrm>
            <a:off x="582421" y="285781"/>
            <a:ext cx="8872220" cy="1055370"/>
          </a:xfrm>
          <a:prstGeom prst="rect">
            <a:avLst/>
          </a:prstGeom>
        </p:spPr>
        <p:txBody>
          <a:bodyPr vert="horz" wrap="square" lIns="0" tIns="46990" rIns="0" bIns="0" rtlCol="0">
            <a:spAutoFit/>
          </a:bodyPr>
          <a:lstStyle/>
          <a:p>
            <a:pPr marL="12700">
              <a:lnSpc>
                <a:spcPct val="100000"/>
              </a:lnSpc>
              <a:spcBef>
                <a:spcPts val="370"/>
              </a:spcBef>
            </a:pPr>
            <a:r>
              <a:rPr sz="3150" b="1" dirty="0">
                <a:solidFill>
                  <a:srgbClr val="FFFFFF"/>
                </a:solidFill>
                <a:latin typeface="Arial"/>
                <a:cs typeface="Arial"/>
              </a:rPr>
              <a:t>2.</a:t>
            </a:r>
            <a:r>
              <a:rPr sz="3150" b="1" spc="5" dirty="0">
                <a:solidFill>
                  <a:srgbClr val="FFFFFF"/>
                </a:solidFill>
                <a:latin typeface="Arial"/>
                <a:cs typeface="Arial"/>
              </a:rPr>
              <a:t> </a:t>
            </a:r>
            <a:r>
              <a:rPr sz="3150" b="1" dirty="0">
                <a:solidFill>
                  <a:srgbClr val="FFFFFF"/>
                </a:solidFill>
                <a:latin typeface="Arial"/>
                <a:cs typeface="Arial"/>
              </a:rPr>
              <a:t>Definir</a:t>
            </a:r>
            <a:r>
              <a:rPr sz="3150" b="1" spc="10" dirty="0">
                <a:solidFill>
                  <a:srgbClr val="FFFFFF"/>
                </a:solidFill>
                <a:latin typeface="Arial"/>
                <a:cs typeface="Arial"/>
              </a:rPr>
              <a:t> </a:t>
            </a:r>
            <a:r>
              <a:rPr sz="3150" b="1" dirty="0">
                <a:solidFill>
                  <a:srgbClr val="FFFFFF"/>
                </a:solidFill>
                <a:latin typeface="Arial"/>
                <a:cs typeface="Arial"/>
              </a:rPr>
              <a:t>un</a:t>
            </a:r>
            <a:r>
              <a:rPr sz="3150" b="1" spc="5" dirty="0">
                <a:solidFill>
                  <a:srgbClr val="FFFFFF"/>
                </a:solidFill>
                <a:latin typeface="Arial"/>
                <a:cs typeface="Arial"/>
              </a:rPr>
              <a:t> </a:t>
            </a:r>
            <a:r>
              <a:rPr sz="3150" b="1" dirty="0">
                <a:solidFill>
                  <a:srgbClr val="FFFFFF"/>
                </a:solidFill>
                <a:latin typeface="Arial"/>
                <a:cs typeface="Arial"/>
              </a:rPr>
              <a:t>Código</a:t>
            </a:r>
            <a:r>
              <a:rPr sz="3150" b="1" spc="10" dirty="0">
                <a:solidFill>
                  <a:srgbClr val="FFFFFF"/>
                </a:solidFill>
                <a:latin typeface="Arial"/>
                <a:cs typeface="Arial"/>
              </a:rPr>
              <a:t> </a:t>
            </a:r>
            <a:r>
              <a:rPr sz="3150" b="1" dirty="0">
                <a:solidFill>
                  <a:srgbClr val="FFFFFF"/>
                </a:solidFill>
                <a:latin typeface="Arial"/>
                <a:cs typeface="Arial"/>
              </a:rPr>
              <a:t>de</a:t>
            </a:r>
            <a:r>
              <a:rPr sz="3150" b="1" spc="10" dirty="0">
                <a:solidFill>
                  <a:srgbClr val="FFFFFF"/>
                </a:solidFill>
                <a:latin typeface="Arial"/>
                <a:cs typeface="Arial"/>
              </a:rPr>
              <a:t> </a:t>
            </a:r>
            <a:r>
              <a:rPr sz="3150" b="1" dirty="0">
                <a:solidFill>
                  <a:srgbClr val="FFFFFF"/>
                </a:solidFill>
                <a:latin typeface="Arial"/>
                <a:cs typeface="Arial"/>
              </a:rPr>
              <a:t>Conducta</a:t>
            </a:r>
            <a:r>
              <a:rPr sz="3150" b="1" spc="5" dirty="0">
                <a:solidFill>
                  <a:srgbClr val="FFFFFF"/>
                </a:solidFill>
                <a:latin typeface="Arial"/>
                <a:cs typeface="Arial"/>
              </a:rPr>
              <a:t> </a:t>
            </a:r>
            <a:r>
              <a:rPr sz="3150" b="1" dirty="0">
                <a:solidFill>
                  <a:srgbClr val="FFFFFF"/>
                </a:solidFill>
                <a:latin typeface="Arial"/>
                <a:cs typeface="Arial"/>
              </a:rPr>
              <a:t>y</a:t>
            </a:r>
            <a:r>
              <a:rPr sz="3150" b="1" spc="10" dirty="0">
                <a:solidFill>
                  <a:srgbClr val="FFFFFF"/>
                </a:solidFill>
                <a:latin typeface="Arial"/>
                <a:cs typeface="Arial"/>
              </a:rPr>
              <a:t> </a:t>
            </a:r>
            <a:r>
              <a:rPr sz="3150" b="1" dirty="0" err="1">
                <a:solidFill>
                  <a:srgbClr val="FFFFFF"/>
                </a:solidFill>
                <a:latin typeface="Arial"/>
                <a:cs typeface="Arial"/>
              </a:rPr>
              <a:t>Requisitos</a:t>
            </a:r>
            <a:r>
              <a:rPr lang="es-ES" sz="3150" dirty="0">
                <a:latin typeface="Arial"/>
                <a:cs typeface="Arial"/>
              </a:rPr>
              <a:t> </a:t>
            </a:r>
            <a:r>
              <a:rPr sz="3150" b="1" spc="10" dirty="0">
                <a:solidFill>
                  <a:srgbClr val="FFFFFF"/>
                </a:solidFill>
                <a:latin typeface="Arial"/>
                <a:cs typeface="Arial"/>
              </a:rPr>
              <a:t>de Colaboración</a:t>
            </a:r>
          </a:p>
        </p:txBody>
      </p:sp>
      <p:sp>
        <p:nvSpPr>
          <p:cNvPr id="6" name="object 6"/>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p:nvPr/>
        </p:nvSpPr>
        <p:spPr>
          <a:xfrm>
            <a:off x="442219" y="1659469"/>
            <a:ext cx="7606030" cy="4182555"/>
          </a:xfrm>
          <a:prstGeom prst="rect">
            <a:avLst/>
          </a:prstGeom>
        </p:spPr>
        <p:txBody>
          <a:bodyPr vert="horz" wrap="square" lIns="0" tIns="45085" rIns="0" bIns="0" rtlCol="0">
            <a:spAutoFit/>
          </a:bodyPr>
          <a:lstStyle/>
          <a:p>
            <a:pPr marL="21590">
              <a:lnSpc>
                <a:spcPct val="100000"/>
              </a:lnSpc>
              <a:spcBef>
                <a:spcPts val="355"/>
              </a:spcBef>
            </a:pPr>
            <a:r>
              <a:rPr sz="1700" spc="10" dirty="0">
                <a:solidFill>
                  <a:srgbClr val="212121"/>
                </a:solidFill>
                <a:latin typeface="Arial MT"/>
                <a:cs typeface="Arial MT"/>
              </a:rPr>
              <a:t>Colaborar con</a:t>
            </a:r>
            <a:r>
              <a:rPr sz="1700" spc="15" dirty="0">
                <a:solidFill>
                  <a:srgbClr val="212121"/>
                </a:solidFill>
                <a:latin typeface="Arial MT"/>
                <a:cs typeface="Arial MT"/>
              </a:rPr>
              <a:t> </a:t>
            </a:r>
            <a:r>
              <a:rPr sz="1700" spc="10" dirty="0">
                <a:solidFill>
                  <a:srgbClr val="212121"/>
                </a:solidFill>
                <a:latin typeface="Arial MT"/>
                <a:cs typeface="Arial MT"/>
              </a:rPr>
              <a:t>proveedores y</a:t>
            </a:r>
            <a:r>
              <a:rPr sz="1700" spc="15" dirty="0">
                <a:solidFill>
                  <a:srgbClr val="212121"/>
                </a:solidFill>
                <a:latin typeface="Arial MT"/>
                <a:cs typeface="Arial MT"/>
              </a:rPr>
              <a:t> </a:t>
            </a:r>
            <a:r>
              <a:rPr sz="1700" spc="10" dirty="0">
                <a:solidFill>
                  <a:srgbClr val="212121"/>
                </a:solidFill>
                <a:latin typeface="Arial MT"/>
                <a:cs typeface="Arial MT"/>
              </a:rPr>
              <a:t>socios</a:t>
            </a:r>
            <a:r>
              <a:rPr sz="1700" spc="15" dirty="0">
                <a:solidFill>
                  <a:srgbClr val="212121"/>
                </a:solidFill>
                <a:latin typeface="Arial MT"/>
                <a:cs typeface="Arial MT"/>
              </a:rPr>
              <a:t> </a:t>
            </a:r>
            <a:r>
              <a:rPr sz="1700" spc="10" dirty="0">
                <a:solidFill>
                  <a:srgbClr val="212121"/>
                </a:solidFill>
                <a:latin typeface="Arial MT"/>
                <a:cs typeface="Arial MT"/>
              </a:rPr>
              <a:t>ecológicos siempre</a:t>
            </a:r>
            <a:r>
              <a:rPr sz="1700" spc="15" dirty="0">
                <a:solidFill>
                  <a:srgbClr val="212121"/>
                </a:solidFill>
                <a:latin typeface="Arial MT"/>
                <a:cs typeface="Arial MT"/>
              </a:rPr>
              <a:t> </a:t>
            </a:r>
            <a:r>
              <a:rPr sz="1700" spc="10" dirty="0">
                <a:solidFill>
                  <a:srgbClr val="212121"/>
                </a:solidFill>
                <a:latin typeface="Arial MT"/>
                <a:cs typeface="Arial MT"/>
              </a:rPr>
              <a:t>es</a:t>
            </a:r>
            <a:r>
              <a:rPr sz="1700" spc="15" dirty="0">
                <a:solidFill>
                  <a:srgbClr val="212121"/>
                </a:solidFill>
                <a:latin typeface="Arial MT"/>
                <a:cs typeface="Arial MT"/>
              </a:rPr>
              <a:t> </a:t>
            </a:r>
            <a:r>
              <a:rPr sz="1700" spc="10" dirty="0">
                <a:solidFill>
                  <a:srgbClr val="212121"/>
                </a:solidFill>
                <a:latin typeface="Arial MT"/>
                <a:cs typeface="Arial MT"/>
              </a:rPr>
              <a:t>una</a:t>
            </a:r>
            <a:endParaRPr sz="1700" dirty="0">
              <a:latin typeface="Arial MT"/>
              <a:cs typeface="Arial MT"/>
            </a:endParaRPr>
          </a:p>
          <a:p>
            <a:pPr marL="29845" marR="287020" indent="-9525">
              <a:lnSpc>
                <a:spcPct val="112900"/>
              </a:lnSpc>
              <a:spcBef>
                <a:spcPts val="5"/>
              </a:spcBef>
            </a:pPr>
            <a:r>
              <a:rPr sz="1700" spc="10" dirty="0">
                <a:solidFill>
                  <a:srgbClr val="212121"/>
                </a:solidFill>
                <a:latin typeface="Arial MT"/>
                <a:cs typeface="Arial MT"/>
              </a:rPr>
              <a:t>ventaja, pero </a:t>
            </a:r>
            <a:r>
              <a:rPr sz="1700" spc="15" dirty="0">
                <a:solidFill>
                  <a:srgbClr val="212121"/>
                </a:solidFill>
                <a:latin typeface="Arial MT"/>
                <a:cs typeface="Arial MT"/>
              </a:rPr>
              <a:t>¿qué </a:t>
            </a:r>
            <a:r>
              <a:rPr sz="1700" spc="10" dirty="0">
                <a:solidFill>
                  <a:srgbClr val="212121"/>
                </a:solidFill>
                <a:latin typeface="Arial MT"/>
                <a:cs typeface="Arial MT"/>
              </a:rPr>
              <a:t>significa eso? </a:t>
            </a:r>
            <a:r>
              <a:rPr sz="1700" spc="15" dirty="0">
                <a:solidFill>
                  <a:srgbClr val="212121"/>
                </a:solidFill>
                <a:latin typeface="Arial MT"/>
                <a:cs typeface="Arial MT"/>
              </a:rPr>
              <a:t>¿Cómo </a:t>
            </a:r>
            <a:r>
              <a:rPr sz="1700" spc="10" dirty="0">
                <a:solidFill>
                  <a:srgbClr val="212121"/>
                </a:solidFill>
                <a:latin typeface="Arial MT"/>
                <a:cs typeface="Arial MT"/>
              </a:rPr>
              <a:t>se ve para su negocio, productos </a:t>
            </a:r>
            <a:r>
              <a:rPr sz="1700" spc="-459" dirty="0">
                <a:solidFill>
                  <a:srgbClr val="212121"/>
                </a:solidFill>
                <a:latin typeface="Arial MT"/>
                <a:cs typeface="Arial MT"/>
              </a:rPr>
              <a:t> </a:t>
            </a:r>
            <a:r>
              <a:rPr sz="1700" spc="10" dirty="0">
                <a:solidFill>
                  <a:srgbClr val="212121"/>
                </a:solidFill>
                <a:latin typeface="Arial MT"/>
                <a:cs typeface="Arial MT"/>
              </a:rPr>
              <a:t>y</a:t>
            </a:r>
            <a:r>
              <a:rPr sz="1700" dirty="0">
                <a:solidFill>
                  <a:srgbClr val="212121"/>
                </a:solidFill>
                <a:latin typeface="Arial MT"/>
                <a:cs typeface="Arial MT"/>
              </a:rPr>
              <a:t> </a:t>
            </a:r>
            <a:r>
              <a:rPr sz="1700" spc="10" dirty="0">
                <a:solidFill>
                  <a:srgbClr val="212121"/>
                </a:solidFill>
                <a:latin typeface="Arial MT"/>
                <a:cs typeface="Arial MT"/>
              </a:rPr>
              <a:t>prácticas?</a:t>
            </a:r>
            <a:endParaRPr sz="1700" dirty="0">
              <a:latin typeface="Arial MT"/>
              <a:cs typeface="Arial MT"/>
            </a:endParaRPr>
          </a:p>
          <a:p>
            <a:pPr>
              <a:lnSpc>
                <a:spcPct val="100000"/>
              </a:lnSpc>
              <a:spcBef>
                <a:spcPts val="45"/>
              </a:spcBef>
            </a:pPr>
            <a:endParaRPr sz="2050" dirty="0">
              <a:latin typeface="Arial MT"/>
              <a:cs typeface="Arial MT"/>
            </a:endParaRPr>
          </a:p>
          <a:p>
            <a:pPr marL="12700" marR="5080" indent="20320">
              <a:lnSpc>
                <a:spcPct val="98500"/>
              </a:lnSpc>
            </a:pPr>
            <a:r>
              <a:rPr sz="1700" spc="10" dirty="0">
                <a:solidFill>
                  <a:srgbClr val="212121"/>
                </a:solidFill>
                <a:latin typeface="Arial MT"/>
              </a:rPr>
              <a:t>Para mayor claridad, es importante establecer </a:t>
            </a:r>
            <a:r>
              <a:rPr sz="1700" b="1" spc="10" dirty="0">
                <a:solidFill>
                  <a:srgbClr val="212121"/>
                </a:solidFill>
                <a:latin typeface="Arial MT"/>
              </a:rPr>
              <a:t>un código de  conducta </a:t>
            </a:r>
            <a:r>
              <a:rPr sz="1700" spc="10" dirty="0">
                <a:solidFill>
                  <a:srgbClr val="212121"/>
                </a:solidFill>
                <a:latin typeface="Arial MT"/>
              </a:rPr>
              <a:t>y </a:t>
            </a:r>
            <a:r>
              <a:rPr sz="1700" b="1" spc="10" dirty="0">
                <a:solidFill>
                  <a:srgbClr val="212121"/>
                </a:solidFill>
                <a:latin typeface="Arial MT"/>
              </a:rPr>
              <a:t>una serie de requisitos </a:t>
            </a:r>
            <a:r>
              <a:rPr sz="1700" spc="10" dirty="0">
                <a:solidFill>
                  <a:srgbClr val="212121"/>
                </a:solidFill>
                <a:latin typeface="Arial MT"/>
              </a:rPr>
              <a:t>que puedan aplicarse a todos  los proveedores potenciales y existentes. Deja claro lo que buscas  y cuáles serán sus responsabilidades. ¿Qué comportamientos</a:t>
            </a:r>
          </a:p>
          <a:p>
            <a:pPr marL="12700" marR="5080">
              <a:lnSpc>
                <a:spcPct val="89800"/>
              </a:lnSpc>
              <a:spcBef>
                <a:spcPts val="204"/>
              </a:spcBef>
            </a:pPr>
            <a:r>
              <a:rPr sz="1700" spc="10" dirty="0">
                <a:solidFill>
                  <a:srgbClr val="212121"/>
                </a:solidFill>
                <a:latin typeface="Arial MT"/>
              </a:rPr>
              <a:t>espera ver, cómo quiere que se manejen los desechos y sus puntos  de vista sobre las emisiones? ¿Existen límites o fronteras para  dichas restricciones?</a:t>
            </a:r>
          </a:p>
          <a:p>
            <a:pPr>
              <a:lnSpc>
                <a:spcPct val="100000"/>
              </a:lnSpc>
              <a:spcBef>
                <a:spcPts val="20"/>
              </a:spcBef>
            </a:pPr>
            <a:endParaRPr sz="2250" dirty="0">
              <a:latin typeface="Arial MT"/>
              <a:cs typeface="Arial MT"/>
            </a:endParaRPr>
          </a:p>
          <a:p>
            <a:pPr marL="15240" marR="124460" indent="-3175">
              <a:lnSpc>
                <a:spcPct val="112900"/>
              </a:lnSpc>
            </a:pPr>
            <a:r>
              <a:rPr sz="1600" u="sng" spc="10" dirty="0">
                <a:solidFill>
                  <a:srgbClr val="212121"/>
                </a:solidFill>
                <a:latin typeface="Arial MT"/>
                <a:hlinkClick r:id="rId3">
                  <a:extLst>
                    <a:ext uri="{A12FA001-AC4F-418D-AE19-62706E023703}">
                      <ahyp:hlinkClr xmlns:ahyp="http://schemas.microsoft.com/office/drawing/2018/hyperlinkcolor" val="tx"/>
                    </a:ext>
                  </a:extLst>
                </a:hlinkClick>
              </a:rPr>
              <a:t>Una buena idea para honrar esto es </a:t>
            </a:r>
            <a:r>
              <a:rPr lang="es-ES" sz="1600" u="sng" spc="10" dirty="0">
                <a:solidFill>
                  <a:srgbClr val="212121"/>
                </a:solidFill>
                <a:latin typeface="Arial MT"/>
              </a:rPr>
              <a:t>     </a:t>
            </a:r>
            <a:r>
              <a:rPr sz="1600" spc="10" dirty="0" err="1">
                <a:solidFill>
                  <a:srgbClr val="87A56E"/>
                </a:solidFill>
                <a:latin typeface="Arial MT"/>
                <a:cs typeface="Arial MT"/>
                <a:hlinkClick r:id="rId3"/>
              </a:rPr>
              <a:t>incorporar</a:t>
            </a:r>
            <a:r>
              <a:rPr sz="1600" spc="10" dirty="0">
                <a:solidFill>
                  <a:srgbClr val="87A56E"/>
                </a:solidFill>
                <a:latin typeface="Arial MT"/>
                <a:cs typeface="Arial MT"/>
                <a:hlinkClick r:id="rId3"/>
              </a:rPr>
              <a:t> los</a:t>
            </a:r>
            <a:r>
              <a:rPr sz="1600" spc="15" dirty="0">
                <a:solidFill>
                  <a:srgbClr val="87A56E"/>
                </a:solidFill>
                <a:latin typeface="Arial MT"/>
                <a:cs typeface="Arial MT"/>
                <a:hlinkClick r:id="rId3"/>
              </a:rPr>
              <a:t> </a:t>
            </a:r>
            <a:r>
              <a:rPr sz="1600" spc="10" dirty="0">
                <a:solidFill>
                  <a:srgbClr val="87A56E"/>
                </a:solidFill>
                <a:latin typeface="Arial MT"/>
                <a:cs typeface="Arial MT"/>
                <a:hlinkClick r:id="rId3"/>
              </a:rPr>
              <a:t>estándares </a:t>
            </a:r>
            <a:r>
              <a:rPr sz="1600" spc="15" dirty="0">
                <a:solidFill>
                  <a:srgbClr val="87A56E"/>
                </a:solidFill>
                <a:latin typeface="Arial MT"/>
                <a:cs typeface="Arial MT"/>
                <a:hlinkClick r:id="rId3"/>
              </a:rPr>
              <a:t>ISO</a:t>
            </a:r>
            <a:r>
              <a:rPr sz="1600" spc="10" dirty="0">
                <a:solidFill>
                  <a:srgbClr val="87A56E"/>
                </a:solidFill>
                <a:latin typeface="Arial MT"/>
                <a:cs typeface="Arial MT"/>
                <a:hlinkClick r:id="rId3"/>
              </a:rPr>
              <a:t> </a:t>
            </a:r>
            <a:endParaRPr lang="es-ES" sz="1600" spc="10" dirty="0">
              <a:solidFill>
                <a:srgbClr val="87A56E"/>
              </a:solidFill>
              <a:latin typeface="Arial MT"/>
              <a:cs typeface="Arial MT"/>
            </a:endParaRPr>
          </a:p>
          <a:p>
            <a:pPr marL="15240" marR="124460" indent="-3175">
              <a:lnSpc>
                <a:spcPct val="112900"/>
              </a:lnSpc>
            </a:pPr>
            <a:r>
              <a:rPr lang="es-ES" sz="1600" spc="10" dirty="0">
                <a:solidFill>
                  <a:srgbClr val="87A56E"/>
                </a:solidFill>
                <a:latin typeface="Arial MT"/>
                <a:cs typeface="Arial MT"/>
              </a:rPr>
              <a:t>   </a:t>
            </a:r>
            <a:r>
              <a:rPr sz="1600" spc="10" dirty="0">
                <a:solidFill>
                  <a:srgbClr val="87A56E"/>
                </a:solidFill>
                <a:latin typeface="Arial MT"/>
                <a:cs typeface="Arial MT"/>
              </a:rPr>
              <a:t>y obtener </a:t>
            </a:r>
            <a:r>
              <a:rPr sz="1600" spc="-455" dirty="0">
                <a:solidFill>
                  <a:srgbClr val="87A56E"/>
                </a:solidFill>
                <a:latin typeface="Arial MT"/>
                <a:cs typeface="Arial MT"/>
              </a:rPr>
              <a:t> </a:t>
            </a:r>
            <a:r>
              <a:rPr sz="1600" spc="10" dirty="0">
                <a:solidFill>
                  <a:srgbClr val="87A56E"/>
                </a:solidFill>
                <a:latin typeface="Arial MT"/>
                <a:cs typeface="Arial MT"/>
              </a:rPr>
              <a:t>la</a:t>
            </a:r>
            <a:r>
              <a:rPr sz="1600" spc="5" dirty="0">
                <a:solidFill>
                  <a:srgbClr val="87A56E"/>
                </a:solidFill>
                <a:latin typeface="Arial MT"/>
                <a:cs typeface="Arial MT"/>
              </a:rPr>
              <a:t> </a:t>
            </a:r>
            <a:r>
              <a:rPr sz="1600" spc="10" dirty="0" err="1">
                <a:solidFill>
                  <a:srgbClr val="87A56E"/>
                </a:solidFill>
                <a:latin typeface="Arial MT"/>
                <a:cs typeface="Arial MT"/>
              </a:rPr>
              <a:t>certificación</a:t>
            </a:r>
            <a:r>
              <a:rPr lang="es-ES" sz="1600" spc="5" dirty="0">
                <a:solidFill>
                  <a:srgbClr val="87A56E"/>
                </a:solidFill>
                <a:latin typeface="Arial MT"/>
                <a:cs typeface="Arial MT"/>
              </a:rPr>
              <a:t>        .</a:t>
            </a:r>
            <a:r>
              <a:rPr sz="1600" spc="10" dirty="0">
                <a:solidFill>
                  <a:srgbClr val="212121"/>
                </a:solidFill>
                <a:latin typeface="Arial MT"/>
                <a:cs typeface="Arial MT"/>
              </a:rPr>
              <a:t>La nueva</a:t>
            </a:r>
            <a:r>
              <a:rPr sz="1600" spc="5" dirty="0">
                <a:solidFill>
                  <a:srgbClr val="212121"/>
                </a:solidFill>
                <a:latin typeface="Arial MT"/>
                <a:cs typeface="Arial MT"/>
              </a:rPr>
              <a:t> </a:t>
            </a:r>
            <a:r>
              <a:rPr sz="1600" spc="15" dirty="0">
                <a:solidFill>
                  <a:srgbClr val="212121"/>
                </a:solidFill>
                <a:latin typeface="Arial MT"/>
                <a:cs typeface="Arial MT"/>
              </a:rPr>
              <a:t>ISO</a:t>
            </a:r>
            <a:r>
              <a:rPr sz="1600" spc="5" dirty="0">
                <a:solidFill>
                  <a:srgbClr val="212121"/>
                </a:solidFill>
                <a:latin typeface="Arial MT"/>
                <a:cs typeface="Arial MT"/>
              </a:rPr>
              <a:t> </a:t>
            </a:r>
            <a:r>
              <a:rPr sz="1600" spc="10" dirty="0">
                <a:solidFill>
                  <a:srgbClr val="212121"/>
                </a:solidFill>
                <a:latin typeface="Arial MT"/>
                <a:cs typeface="Arial MT"/>
              </a:rPr>
              <a:t>20400 se</a:t>
            </a:r>
            <a:r>
              <a:rPr sz="1600" spc="5" dirty="0">
                <a:solidFill>
                  <a:srgbClr val="212121"/>
                </a:solidFill>
                <a:latin typeface="Arial MT"/>
                <a:cs typeface="Arial MT"/>
              </a:rPr>
              <a:t> </a:t>
            </a:r>
            <a:r>
              <a:rPr sz="1600" spc="10" dirty="0">
                <a:solidFill>
                  <a:srgbClr val="212121"/>
                </a:solidFill>
                <a:latin typeface="Arial MT"/>
                <a:cs typeface="Arial MT"/>
              </a:rPr>
              <a:t>ocupa explícitamente</a:t>
            </a:r>
            <a:r>
              <a:rPr sz="1600" spc="5" dirty="0">
                <a:solidFill>
                  <a:srgbClr val="212121"/>
                </a:solidFill>
                <a:latin typeface="Arial MT"/>
                <a:cs typeface="Arial MT"/>
              </a:rPr>
              <a:t> </a:t>
            </a:r>
            <a:r>
              <a:rPr sz="1600" spc="10" dirty="0">
                <a:solidFill>
                  <a:srgbClr val="212121"/>
                </a:solidFill>
                <a:latin typeface="Arial MT"/>
                <a:cs typeface="Arial MT"/>
              </a:rPr>
              <a:t>de</a:t>
            </a:r>
            <a:r>
              <a:rPr sz="1600" spc="5" dirty="0">
                <a:solidFill>
                  <a:srgbClr val="212121"/>
                </a:solidFill>
                <a:latin typeface="Arial MT"/>
                <a:cs typeface="Arial MT"/>
              </a:rPr>
              <a:t> </a:t>
            </a:r>
            <a:r>
              <a:rPr sz="1600" spc="10" dirty="0">
                <a:solidFill>
                  <a:srgbClr val="212121"/>
                </a:solidFill>
                <a:latin typeface="Arial MT"/>
                <a:cs typeface="Arial MT"/>
              </a:rPr>
              <a:t>las</a:t>
            </a:r>
            <a:r>
              <a:rPr lang="es-ES" sz="1600" dirty="0">
                <a:latin typeface="Arial MT"/>
                <a:cs typeface="Arial MT"/>
              </a:rPr>
              <a:t> </a:t>
            </a:r>
            <a:r>
              <a:rPr sz="1600" spc="10" dirty="0" err="1">
                <a:solidFill>
                  <a:srgbClr val="212121"/>
                </a:solidFill>
                <a:latin typeface="Arial MT"/>
                <a:cs typeface="Arial MT"/>
              </a:rPr>
              <a:t>prácticas</a:t>
            </a:r>
            <a:r>
              <a:rPr sz="1600" spc="10" dirty="0">
                <a:solidFill>
                  <a:srgbClr val="212121"/>
                </a:solidFill>
                <a:latin typeface="Arial MT"/>
                <a:cs typeface="Arial MT"/>
              </a:rPr>
              <a:t> de adquisición sostenible, lo que la convierte</a:t>
            </a:r>
            <a:r>
              <a:rPr sz="1600" spc="15" dirty="0">
                <a:solidFill>
                  <a:srgbClr val="212121"/>
                </a:solidFill>
                <a:latin typeface="Arial MT"/>
                <a:cs typeface="Arial MT"/>
              </a:rPr>
              <a:t> </a:t>
            </a:r>
            <a:r>
              <a:rPr sz="1600" spc="10" dirty="0">
                <a:solidFill>
                  <a:srgbClr val="212121"/>
                </a:solidFill>
                <a:latin typeface="Arial MT"/>
                <a:cs typeface="Arial MT"/>
              </a:rPr>
              <a:t>en la combinación </a:t>
            </a:r>
            <a:r>
              <a:rPr sz="1600" spc="-459" dirty="0">
                <a:solidFill>
                  <a:srgbClr val="212121"/>
                </a:solidFill>
                <a:latin typeface="Arial MT"/>
                <a:cs typeface="Arial MT"/>
              </a:rPr>
              <a:t> </a:t>
            </a:r>
            <a:r>
              <a:rPr sz="1600" spc="10" dirty="0">
                <a:solidFill>
                  <a:srgbClr val="212121"/>
                </a:solidFill>
                <a:latin typeface="Arial MT"/>
                <a:cs typeface="Arial MT"/>
              </a:rPr>
              <a:t>ideal</a:t>
            </a:r>
            <a:r>
              <a:rPr sz="1600" spc="5" dirty="0">
                <a:solidFill>
                  <a:srgbClr val="212121"/>
                </a:solidFill>
                <a:latin typeface="Arial MT"/>
                <a:cs typeface="Arial MT"/>
              </a:rPr>
              <a:t> </a:t>
            </a:r>
            <a:r>
              <a:rPr sz="1600" spc="10" dirty="0">
                <a:solidFill>
                  <a:srgbClr val="212121"/>
                </a:solidFill>
                <a:latin typeface="Arial MT"/>
                <a:cs typeface="Arial MT"/>
              </a:rPr>
              <a:t>para</a:t>
            </a:r>
            <a:r>
              <a:rPr sz="1600" dirty="0">
                <a:solidFill>
                  <a:srgbClr val="212121"/>
                </a:solidFill>
                <a:latin typeface="Arial MT"/>
                <a:cs typeface="Arial MT"/>
              </a:rPr>
              <a:t> </a:t>
            </a:r>
            <a:r>
              <a:rPr sz="1600" spc="10" dirty="0">
                <a:solidFill>
                  <a:srgbClr val="212121"/>
                </a:solidFill>
                <a:latin typeface="Arial MT"/>
                <a:cs typeface="Arial MT"/>
              </a:rPr>
              <a:t>la</a:t>
            </a:r>
            <a:r>
              <a:rPr sz="1600" spc="5" dirty="0">
                <a:solidFill>
                  <a:srgbClr val="212121"/>
                </a:solidFill>
                <a:latin typeface="Arial MT"/>
                <a:cs typeface="Arial MT"/>
              </a:rPr>
              <a:t> </a:t>
            </a:r>
            <a:r>
              <a:rPr sz="1600" spc="10" dirty="0">
                <a:solidFill>
                  <a:srgbClr val="212121"/>
                </a:solidFill>
                <a:latin typeface="Arial MT"/>
                <a:cs typeface="Arial MT"/>
              </a:rPr>
              <a:t>mayoría</a:t>
            </a:r>
            <a:r>
              <a:rPr sz="1600" spc="5" dirty="0">
                <a:solidFill>
                  <a:srgbClr val="212121"/>
                </a:solidFill>
                <a:latin typeface="Arial MT"/>
                <a:cs typeface="Arial MT"/>
              </a:rPr>
              <a:t> </a:t>
            </a:r>
            <a:r>
              <a:rPr sz="1600" spc="10" dirty="0">
                <a:solidFill>
                  <a:srgbClr val="212121"/>
                </a:solidFill>
                <a:latin typeface="Arial MT"/>
                <a:cs typeface="Arial MT"/>
              </a:rPr>
              <a:t>de</a:t>
            </a:r>
            <a:r>
              <a:rPr sz="1600" spc="5" dirty="0">
                <a:solidFill>
                  <a:srgbClr val="212121"/>
                </a:solidFill>
                <a:latin typeface="Arial MT"/>
                <a:cs typeface="Arial MT"/>
              </a:rPr>
              <a:t> </a:t>
            </a:r>
            <a:r>
              <a:rPr sz="1600" spc="10" dirty="0">
                <a:solidFill>
                  <a:srgbClr val="212121"/>
                </a:solidFill>
                <a:latin typeface="Arial MT"/>
                <a:cs typeface="Arial MT"/>
              </a:rPr>
              <a:t>las</a:t>
            </a:r>
            <a:r>
              <a:rPr sz="1600" spc="5" dirty="0">
                <a:solidFill>
                  <a:srgbClr val="212121"/>
                </a:solidFill>
                <a:latin typeface="Arial MT"/>
                <a:cs typeface="Arial MT"/>
              </a:rPr>
              <a:t> </a:t>
            </a:r>
            <a:r>
              <a:rPr sz="1600" spc="10" dirty="0">
                <a:solidFill>
                  <a:srgbClr val="212121"/>
                </a:solidFill>
                <a:latin typeface="Arial MT"/>
                <a:cs typeface="Arial MT"/>
              </a:rPr>
              <a:t>empresas.</a:t>
            </a:r>
            <a:endParaRPr sz="1600" dirty="0">
              <a:latin typeface="Arial MT"/>
              <a:cs typeface="Arial M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2681" y="288036"/>
            <a:ext cx="11638649" cy="4910328"/>
          </a:xfrm>
          <a:prstGeom prst="rect">
            <a:avLst/>
          </a:prstGeom>
        </p:spPr>
      </p:pic>
      <p:sp>
        <p:nvSpPr>
          <p:cNvPr id="3" name="object 3"/>
          <p:cNvSpPr txBox="1"/>
          <p:nvPr/>
        </p:nvSpPr>
        <p:spPr>
          <a:xfrm>
            <a:off x="439623" y="1628687"/>
            <a:ext cx="7077075" cy="3820533"/>
          </a:xfrm>
          <a:prstGeom prst="rect">
            <a:avLst/>
          </a:prstGeom>
        </p:spPr>
        <p:txBody>
          <a:bodyPr vert="horz" wrap="square" lIns="0" tIns="17145" rIns="0" bIns="0" rtlCol="0">
            <a:spAutoFit/>
          </a:bodyPr>
          <a:lstStyle/>
          <a:p>
            <a:pPr marL="33020">
              <a:lnSpc>
                <a:spcPct val="100000"/>
              </a:lnSpc>
              <a:spcBef>
                <a:spcPts val="135"/>
              </a:spcBef>
            </a:pPr>
            <a:r>
              <a:rPr spc="10" dirty="0">
                <a:solidFill>
                  <a:srgbClr val="212121"/>
                </a:solidFill>
                <a:latin typeface="Arial MT"/>
              </a:rPr>
              <a:t>Establezca un equipo dedicado a la responsabilidad</a:t>
            </a:r>
          </a:p>
          <a:p>
            <a:pPr marL="17780" marR="361950" indent="12065">
              <a:lnSpc>
                <a:spcPct val="103800"/>
              </a:lnSpc>
            </a:pPr>
            <a:r>
              <a:rPr spc="10" dirty="0">
                <a:solidFill>
                  <a:srgbClr val="212121"/>
                </a:solidFill>
                <a:latin typeface="Arial MT"/>
              </a:rPr>
              <a:t>social corporativa y la sostenibilidad y utilice su ayuda para  optimizar el negocio. Más importante aún, ese equipo también  debe invertir tiempo en </a:t>
            </a:r>
            <a:r>
              <a:rPr b="1" spc="10" dirty="0">
                <a:solidFill>
                  <a:srgbClr val="212121"/>
                </a:solidFill>
                <a:latin typeface="Arial MT"/>
              </a:rPr>
              <a:t>educar y difundir la conciencia </a:t>
            </a:r>
            <a:r>
              <a:rPr spc="10" dirty="0">
                <a:solidFill>
                  <a:srgbClr val="212121"/>
                </a:solidFill>
                <a:latin typeface="Arial MT"/>
              </a:rPr>
              <a:t>sobre  las iniciativas ecológicas con los proveedores, tanto para los  prospectos existentes como para los potenciales.</a:t>
            </a:r>
          </a:p>
          <a:p>
            <a:pPr>
              <a:lnSpc>
                <a:spcPct val="100000"/>
              </a:lnSpc>
              <a:spcBef>
                <a:spcPts val="45"/>
              </a:spcBef>
            </a:pPr>
            <a:endParaRPr spc="10" dirty="0">
              <a:solidFill>
                <a:srgbClr val="212121"/>
              </a:solidFill>
              <a:latin typeface="Arial MT"/>
            </a:endParaRPr>
          </a:p>
          <a:p>
            <a:pPr marL="15240" marR="195580" indent="-3175">
              <a:lnSpc>
                <a:spcPct val="122100"/>
              </a:lnSpc>
            </a:pPr>
            <a:r>
              <a:rPr spc="10" dirty="0">
                <a:solidFill>
                  <a:srgbClr val="212121"/>
                </a:solidFill>
                <a:latin typeface="Arial MT"/>
              </a:rPr>
              <a:t>Una alternativa para las pequeñas y medianas empresas que no  tienen la mano de obra para crear un equipo dedicado sería</a:t>
            </a:r>
          </a:p>
          <a:p>
            <a:pPr marL="12700" marR="5080" indent="1905">
              <a:lnSpc>
                <a:spcPct val="103800"/>
              </a:lnSpc>
            </a:pPr>
            <a:r>
              <a:rPr spc="10" dirty="0">
                <a:solidFill>
                  <a:srgbClr val="212121"/>
                </a:solidFill>
                <a:latin typeface="Arial MT"/>
              </a:rPr>
              <a:t>patrocinar seminarios y programas de capacitación en línea. Al  compartir estos programas con los proveedores, los gerentes  pueden comunicar mejor lo que buscan y lo que eso significa para  la relación. ¡¡Compartir es demostrar interés!!</a:t>
            </a:r>
          </a:p>
        </p:txBody>
      </p:sp>
      <p:sp>
        <p:nvSpPr>
          <p:cNvPr id="6" name="object 6"/>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a:spLocks noGrp="1"/>
          </p:cNvSpPr>
          <p:nvPr>
            <p:ph type="title"/>
          </p:nvPr>
        </p:nvSpPr>
        <p:spPr>
          <a:xfrm>
            <a:off x="666712" y="617152"/>
            <a:ext cx="4605655" cy="432434"/>
          </a:xfrm>
          <a:prstGeom prst="rect">
            <a:avLst/>
          </a:prstGeom>
        </p:spPr>
        <p:txBody>
          <a:bodyPr vert="horz" wrap="square" lIns="0" tIns="15240" rIns="0" bIns="0" rtlCol="0">
            <a:spAutoFit/>
          </a:bodyPr>
          <a:lstStyle/>
          <a:p>
            <a:pPr marL="12700">
              <a:lnSpc>
                <a:spcPct val="100000"/>
              </a:lnSpc>
              <a:spcBef>
                <a:spcPts val="120"/>
              </a:spcBef>
            </a:pPr>
            <a:r>
              <a:rPr sz="2650" b="1" spc="5" dirty="0">
                <a:solidFill>
                  <a:srgbClr val="FFFFFF"/>
                </a:solidFill>
                <a:latin typeface="Arial"/>
                <a:cs typeface="Arial"/>
              </a:rPr>
              <a:t>3.</a:t>
            </a:r>
            <a:r>
              <a:rPr sz="2650" b="1" spc="-10" dirty="0">
                <a:solidFill>
                  <a:srgbClr val="FFFFFF"/>
                </a:solidFill>
                <a:latin typeface="Arial"/>
                <a:cs typeface="Arial"/>
              </a:rPr>
              <a:t> </a:t>
            </a:r>
            <a:r>
              <a:rPr sz="2650" b="1" spc="10" dirty="0">
                <a:solidFill>
                  <a:srgbClr val="FFFFFF"/>
                </a:solidFill>
                <a:latin typeface="Arial"/>
                <a:cs typeface="Arial"/>
              </a:rPr>
              <a:t>Educar</a:t>
            </a:r>
            <a:r>
              <a:rPr sz="2650" b="1" spc="-10" dirty="0">
                <a:solidFill>
                  <a:srgbClr val="FFFFFF"/>
                </a:solidFill>
                <a:latin typeface="Arial"/>
                <a:cs typeface="Arial"/>
              </a:rPr>
              <a:t> </a:t>
            </a:r>
            <a:r>
              <a:rPr sz="2650" b="1" spc="10" dirty="0">
                <a:solidFill>
                  <a:srgbClr val="FFFFFF"/>
                </a:solidFill>
                <a:latin typeface="Arial"/>
                <a:cs typeface="Arial"/>
              </a:rPr>
              <a:t>y</a:t>
            </a:r>
            <a:r>
              <a:rPr sz="2650" b="1" spc="-10" dirty="0">
                <a:solidFill>
                  <a:srgbClr val="FFFFFF"/>
                </a:solidFill>
                <a:latin typeface="Arial"/>
                <a:cs typeface="Arial"/>
              </a:rPr>
              <a:t> </a:t>
            </a:r>
            <a:r>
              <a:rPr sz="2650" b="1" spc="5" dirty="0">
                <a:solidFill>
                  <a:srgbClr val="FFFFFF"/>
                </a:solidFill>
                <a:latin typeface="Arial"/>
                <a:cs typeface="Arial"/>
              </a:rPr>
              <a:t>crear</a:t>
            </a:r>
            <a:r>
              <a:rPr sz="2650" b="1" spc="-15" dirty="0">
                <a:solidFill>
                  <a:srgbClr val="FFFFFF"/>
                </a:solidFill>
                <a:latin typeface="Arial"/>
                <a:cs typeface="Arial"/>
              </a:rPr>
              <a:t> </a:t>
            </a:r>
            <a:r>
              <a:rPr sz="2650" b="1" spc="10" dirty="0">
                <a:solidFill>
                  <a:srgbClr val="FFFFFF"/>
                </a:solidFill>
                <a:latin typeface="Arial"/>
                <a:cs typeface="Arial"/>
              </a:rPr>
              <a:t>conciencia</a:t>
            </a:r>
            <a:endParaRPr sz="265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125432-3B18-046A-9044-17C553CD93C1}"/>
              </a:ext>
            </a:extLst>
          </p:cNvPr>
          <p:cNvSpPr>
            <a:spLocks noGrp="1"/>
          </p:cNvSpPr>
          <p:nvPr>
            <p:ph type="body" sz="quarter" idx="18"/>
          </p:nvPr>
        </p:nvSpPr>
        <p:spPr>
          <a:xfrm>
            <a:off x="4638601" y="661586"/>
            <a:ext cx="7091283" cy="4881940"/>
          </a:xfrm>
        </p:spPr>
        <p:txBody>
          <a:bodyPr/>
          <a:lstStyle/>
          <a:p>
            <a:pPr marL="0" indent="0"/>
            <a:r>
              <a:rPr lang="es" dirty="0"/>
              <a:t>Todos somos conscientes de la importancia del cambio climático, y las organizaciones, grandes o pequeñas, están comenzando a reconocer el impacto negativo que nuestras cadenas de suministro tienen sobre esto.</a:t>
            </a:r>
          </a:p>
          <a:p>
            <a:pPr marL="0" indent="0"/>
            <a:r>
              <a:rPr lang="es" dirty="0"/>
              <a:t>Los consumidores también están comenzando a exigir que las empresas (incluso la suya) realicen un cambio inmediato, y algunas están boicoteando a aquellas empresas que continúan brindando una transparencia mínima en la cadena de suministro y continúan operando sin preocuparse por su impacto ambiental.</a:t>
            </a:r>
          </a:p>
          <a:p>
            <a:pPr marL="0" indent="0"/>
            <a:endParaRPr lang="en-US" sz="1800" dirty="0"/>
          </a:p>
          <a:p>
            <a:pPr marL="0" indent="0" algn="ctr"/>
            <a:r>
              <a:rPr lang="es" b="1" dirty="0"/>
              <a:t>¡El caso para el cambio es claro, y el apoyo para hacer el cambio requerido debe ser impulsado por USTED!</a:t>
            </a:r>
            <a:endParaRPr lang="en-IE" b="1" dirty="0"/>
          </a:p>
        </p:txBody>
      </p:sp>
      <p:sp>
        <p:nvSpPr>
          <p:cNvPr id="3" name="Text Placeholder 2">
            <a:extLst>
              <a:ext uri="{FF2B5EF4-FFF2-40B4-BE49-F238E27FC236}">
                <a16:creationId xmlns:a16="http://schemas.microsoft.com/office/drawing/2014/main" id="{B8E63FD7-80F3-9703-3A7E-FC7CDA658CA2}"/>
              </a:ext>
            </a:extLst>
          </p:cNvPr>
          <p:cNvSpPr>
            <a:spLocks noGrp="1"/>
          </p:cNvSpPr>
          <p:nvPr>
            <p:ph type="body" sz="quarter" idx="16"/>
          </p:nvPr>
        </p:nvSpPr>
        <p:spPr>
          <a:xfrm>
            <a:off x="978101" y="1729325"/>
            <a:ext cx="3089893" cy="2445682"/>
          </a:xfrm>
        </p:spPr>
        <p:txBody>
          <a:bodyPr>
            <a:normAutofit lnSpcReduction="10000"/>
          </a:bodyPr>
          <a:lstStyle/>
          <a:p>
            <a:r>
              <a:rPr lang="es" dirty="0"/>
              <a:t>La fuerza impulsora detrás de las compras sostenibles</a:t>
            </a:r>
          </a:p>
        </p:txBody>
      </p:sp>
      <p:pic>
        <p:nvPicPr>
          <p:cNvPr id="5" name="Picture 5">
            <a:extLst>
              <a:ext uri="{FF2B5EF4-FFF2-40B4-BE49-F238E27FC236}">
                <a16:creationId xmlns:a16="http://schemas.microsoft.com/office/drawing/2014/main" id="{C4841096-88F5-8915-5C34-E40F319BFC9C}"/>
              </a:ext>
            </a:extLst>
          </p:cNvPr>
          <p:cNvPicPr>
            <a:picLocks noChangeAspect="1"/>
          </p:cNvPicPr>
          <p:nvPr/>
        </p:nvPicPr>
        <p:blipFill>
          <a:blip r:embed="rId2"/>
          <a:stretch>
            <a:fillRect/>
          </a:stretch>
        </p:blipFill>
        <p:spPr>
          <a:xfrm>
            <a:off x="363788" y="4175007"/>
            <a:ext cx="1976289" cy="1607090"/>
          </a:xfrm>
          <a:prstGeom prst="rect">
            <a:avLst/>
          </a:prstGeom>
        </p:spPr>
      </p:pic>
    </p:spTree>
    <p:extLst>
      <p:ext uri="{BB962C8B-B14F-4D97-AF65-F5344CB8AC3E}">
        <p14:creationId xmlns:p14="http://schemas.microsoft.com/office/powerpoint/2010/main" val="26598540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43532" y="2066246"/>
            <a:ext cx="7284084" cy="443865"/>
          </a:xfrm>
          <a:prstGeom prst="rect">
            <a:avLst/>
          </a:prstGeom>
        </p:spPr>
        <p:txBody>
          <a:bodyPr vert="horz" wrap="square" lIns="0" tIns="11430" rIns="0" bIns="0" rtlCol="0">
            <a:spAutoFit/>
          </a:bodyPr>
          <a:lstStyle/>
          <a:p>
            <a:pPr marL="12700">
              <a:lnSpc>
                <a:spcPct val="100000"/>
              </a:lnSpc>
              <a:spcBef>
                <a:spcPts val="90"/>
              </a:spcBef>
            </a:pPr>
            <a:r>
              <a:rPr sz="2750" spc="-5" dirty="0">
                <a:solidFill>
                  <a:srgbClr val="287238"/>
                </a:solidFill>
                <a:latin typeface="Arial MT"/>
                <a:cs typeface="Arial MT"/>
              </a:rPr>
              <a:t>Nadie</a:t>
            </a:r>
            <a:r>
              <a:rPr sz="2750" spc="-15" dirty="0">
                <a:solidFill>
                  <a:srgbClr val="287238"/>
                </a:solidFill>
                <a:latin typeface="Arial MT"/>
                <a:cs typeface="Arial MT"/>
              </a:rPr>
              <a:t> </a:t>
            </a:r>
            <a:r>
              <a:rPr sz="2750" spc="-5" dirty="0">
                <a:solidFill>
                  <a:srgbClr val="287238"/>
                </a:solidFill>
                <a:latin typeface="Arial MT"/>
                <a:cs typeface="Arial MT"/>
              </a:rPr>
              <a:t>protegerá</a:t>
            </a:r>
            <a:r>
              <a:rPr sz="2750" spc="-10" dirty="0">
                <a:solidFill>
                  <a:srgbClr val="287238"/>
                </a:solidFill>
                <a:latin typeface="Arial MT"/>
                <a:cs typeface="Arial MT"/>
              </a:rPr>
              <a:t> </a:t>
            </a:r>
            <a:r>
              <a:rPr sz="2750" spc="-5" dirty="0">
                <a:solidFill>
                  <a:srgbClr val="287238"/>
                </a:solidFill>
                <a:latin typeface="Arial MT"/>
                <a:cs typeface="Arial MT"/>
              </a:rPr>
              <a:t>lo</a:t>
            </a:r>
            <a:r>
              <a:rPr sz="2750" spc="-10" dirty="0">
                <a:solidFill>
                  <a:srgbClr val="287238"/>
                </a:solidFill>
                <a:latin typeface="Arial MT"/>
                <a:cs typeface="Arial MT"/>
              </a:rPr>
              <a:t> </a:t>
            </a:r>
            <a:r>
              <a:rPr sz="2750" spc="-5" dirty="0">
                <a:solidFill>
                  <a:srgbClr val="287238"/>
                </a:solidFill>
                <a:latin typeface="Arial MT"/>
                <a:cs typeface="Arial MT"/>
              </a:rPr>
              <a:t>que</a:t>
            </a:r>
            <a:r>
              <a:rPr sz="2750" spc="-15" dirty="0">
                <a:solidFill>
                  <a:srgbClr val="287238"/>
                </a:solidFill>
                <a:latin typeface="Arial MT"/>
                <a:cs typeface="Arial MT"/>
              </a:rPr>
              <a:t> </a:t>
            </a:r>
            <a:r>
              <a:rPr sz="2750" spc="-5" dirty="0">
                <a:solidFill>
                  <a:srgbClr val="287238"/>
                </a:solidFill>
                <a:latin typeface="Arial MT"/>
                <a:cs typeface="Arial MT"/>
              </a:rPr>
              <a:t>no</a:t>
            </a:r>
            <a:r>
              <a:rPr sz="2750" spc="-10" dirty="0">
                <a:solidFill>
                  <a:srgbClr val="287238"/>
                </a:solidFill>
                <a:latin typeface="Arial MT"/>
                <a:cs typeface="Arial MT"/>
              </a:rPr>
              <a:t> </a:t>
            </a:r>
            <a:r>
              <a:rPr sz="2750" spc="-5" dirty="0">
                <a:solidFill>
                  <a:srgbClr val="287238"/>
                </a:solidFill>
                <a:latin typeface="Arial MT"/>
                <a:cs typeface="Arial MT"/>
              </a:rPr>
              <a:t>le</a:t>
            </a:r>
            <a:r>
              <a:rPr sz="2750" spc="-10" dirty="0">
                <a:solidFill>
                  <a:srgbClr val="287238"/>
                </a:solidFill>
                <a:latin typeface="Arial MT"/>
                <a:cs typeface="Arial MT"/>
              </a:rPr>
              <a:t> </a:t>
            </a:r>
            <a:r>
              <a:rPr sz="2750" spc="-5" dirty="0">
                <a:solidFill>
                  <a:srgbClr val="287238"/>
                </a:solidFill>
                <a:latin typeface="Arial MT"/>
                <a:cs typeface="Arial MT"/>
              </a:rPr>
              <a:t>importa,</a:t>
            </a:r>
            <a:r>
              <a:rPr sz="2750" spc="-15" dirty="0">
                <a:solidFill>
                  <a:srgbClr val="287238"/>
                </a:solidFill>
                <a:latin typeface="Arial MT"/>
                <a:cs typeface="Arial MT"/>
              </a:rPr>
              <a:t> </a:t>
            </a:r>
            <a:r>
              <a:rPr sz="2750" spc="-5" dirty="0">
                <a:solidFill>
                  <a:srgbClr val="287238"/>
                </a:solidFill>
                <a:latin typeface="Arial MT"/>
                <a:cs typeface="Arial MT"/>
              </a:rPr>
              <a:t>y</a:t>
            </a:r>
            <a:r>
              <a:rPr sz="2750" spc="-10" dirty="0">
                <a:solidFill>
                  <a:srgbClr val="287238"/>
                </a:solidFill>
                <a:latin typeface="Arial MT"/>
                <a:cs typeface="Arial MT"/>
              </a:rPr>
              <a:t> </a:t>
            </a:r>
            <a:r>
              <a:rPr sz="2750" spc="-5" dirty="0">
                <a:solidFill>
                  <a:srgbClr val="287238"/>
                </a:solidFill>
                <a:latin typeface="Arial MT"/>
                <a:cs typeface="Arial MT"/>
              </a:rPr>
              <a:t>a</a:t>
            </a:r>
            <a:r>
              <a:rPr sz="2750" spc="-10" dirty="0">
                <a:solidFill>
                  <a:srgbClr val="287238"/>
                </a:solidFill>
                <a:latin typeface="Arial MT"/>
                <a:cs typeface="Arial MT"/>
              </a:rPr>
              <a:t> </a:t>
            </a:r>
            <a:r>
              <a:rPr sz="2750" spc="-5" dirty="0">
                <a:solidFill>
                  <a:srgbClr val="287238"/>
                </a:solidFill>
                <a:latin typeface="Arial MT"/>
                <a:cs typeface="Arial MT"/>
              </a:rPr>
              <a:t>nadie</a:t>
            </a:r>
            <a:endParaRPr sz="2750">
              <a:latin typeface="Arial MT"/>
              <a:cs typeface="Arial MT"/>
            </a:endParaRPr>
          </a:p>
        </p:txBody>
      </p:sp>
      <p:sp>
        <p:nvSpPr>
          <p:cNvPr id="3" name="object 3"/>
          <p:cNvSpPr txBox="1"/>
          <p:nvPr/>
        </p:nvSpPr>
        <p:spPr>
          <a:xfrm>
            <a:off x="2215782" y="2477780"/>
            <a:ext cx="7032625" cy="443865"/>
          </a:xfrm>
          <a:prstGeom prst="rect">
            <a:avLst/>
          </a:prstGeom>
        </p:spPr>
        <p:txBody>
          <a:bodyPr vert="horz" wrap="square" lIns="0" tIns="11430" rIns="0" bIns="0" rtlCol="0">
            <a:spAutoFit/>
          </a:bodyPr>
          <a:lstStyle/>
          <a:p>
            <a:pPr marL="12700">
              <a:lnSpc>
                <a:spcPct val="100000"/>
              </a:lnSpc>
              <a:spcBef>
                <a:spcPts val="90"/>
              </a:spcBef>
            </a:pPr>
            <a:r>
              <a:rPr sz="2750" spc="-5" dirty="0">
                <a:solidFill>
                  <a:srgbClr val="287238"/>
                </a:solidFill>
                <a:latin typeface="Arial MT"/>
                <a:cs typeface="Arial MT"/>
              </a:rPr>
              <a:t>le</a:t>
            </a:r>
            <a:r>
              <a:rPr sz="2750" spc="-15" dirty="0">
                <a:solidFill>
                  <a:srgbClr val="287238"/>
                </a:solidFill>
                <a:latin typeface="Arial MT"/>
                <a:cs typeface="Arial MT"/>
              </a:rPr>
              <a:t> </a:t>
            </a:r>
            <a:r>
              <a:rPr sz="2750" spc="-5" dirty="0">
                <a:solidFill>
                  <a:srgbClr val="287238"/>
                </a:solidFill>
                <a:latin typeface="Arial MT"/>
                <a:cs typeface="Arial MT"/>
              </a:rPr>
              <a:t>importará</a:t>
            </a:r>
            <a:r>
              <a:rPr sz="2750" spc="-15" dirty="0">
                <a:solidFill>
                  <a:srgbClr val="287238"/>
                </a:solidFill>
                <a:latin typeface="Arial MT"/>
                <a:cs typeface="Arial MT"/>
              </a:rPr>
              <a:t> </a:t>
            </a:r>
            <a:r>
              <a:rPr sz="2750" spc="-5" dirty="0">
                <a:solidFill>
                  <a:srgbClr val="287238"/>
                </a:solidFill>
                <a:latin typeface="Arial MT"/>
                <a:cs typeface="Arial MT"/>
              </a:rPr>
              <a:t>lo</a:t>
            </a:r>
            <a:r>
              <a:rPr sz="2750" spc="-15" dirty="0">
                <a:solidFill>
                  <a:srgbClr val="287238"/>
                </a:solidFill>
                <a:latin typeface="Arial MT"/>
                <a:cs typeface="Arial MT"/>
              </a:rPr>
              <a:t> </a:t>
            </a:r>
            <a:r>
              <a:rPr sz="2750" spc="-5" dirty="0">
                <a:solidFill>
                  <a:srgbClr val="287238"/>
                </a:solidFill>
                <a:latin typeface="Arial MT"/>
                <a:cs typeface="Arial MT"/>
              </a:rPr>
              <a:t>que</a:t>
            </a:r>
            <a:r>
              <a:rPr sz="2750" spc="-15" dirty="0">
                <a:solidFill>
                  <a:srgbClr val="287238"/>
                </a:solidFill>
                <a:latin typeface="Arial MT"/>
                <a:cs typeface="Arial MT"/>
              </a:rPr>
              <a:t> </a:t>
            </a:r>
            <a:r>
              <a:rPr sz="2750" spc="-5" dirty="0">
                <a:solidFill>
                  <a:srgbClr val="287238"/>
                </a:solidFill>
                <a:latin typeface="Arial MT"/>
                <a:cs typeface="Arial MT"/>
              </a:rPr>
              <a:t>nunca</a:t>
            </a:r>
            <a:r>
              <a:rPr sz="2750" spc="-10" dirty="0">
                <a:solidFill>
                  <a:srgbClr val="287238"/>
                </a:solidFill>
                <a:latin typeface="Arial MT"/>
                <a:cs typeface="Arial MT"/>
              </a:rPr>
              <a:t> </a:t>
            </a:r>
            <a:r>
              <a:rPr sz="2750" spc="-5" dirty="0">
                <a:solidFill>
                  <a:srgbClr val="287238"/>
                </a:solidFill>
                <a:latin typeface="Arial MT"/>
                <a:cs typeface="Arial MT"/>
              </a:rPr>
              <a:t>ha</a:t>
            </a:r>
            <a:r>
              <a:rPr sz="2750" spc="-15" dirty="0">
                <a:solidFill>
                  <a:srgbClr val="287238"/>
                </a:solidFill>
                <a:latin typeface="Arial MT"/>
                <a:cs typeface="Arial MT"/>
              </a:rPr>
              <a:t> </a:t>
            </a:r>
            <a:r>
              <a:rPr sz="2750" spc="-5" dirty="0">
                <a:solidFill>
                  <a:srgbClr val="287238"/>
                </a:solidFill>
                <a:latin typeface="Arial MT"/>
                <a:cs typeface="Arial MT"/>
              </a:rPr>
              <a:t>experimentado</a:t>
            </a:r>
            <a:r>
              <a:rPr sz="2750" spc="-15" dirty="0">
                <a:solidFill>
                  <a:srgbClr val="287238"/>
                </a:solidFill>
                <a:latin typeface="Arial MT"/>
                <a:cs typeface="Arial MT"/>
              </a:rPr>
              <a:t> </a:t>
            </a:r>
            <a:r>
              <a:rPr sz="2750" spc="-5" dirty="0">
                <a:solidFill>
                  <a:srgbClr val="287238"/>
                </a:solidFill>
                <a:latin typeface="Arial MT"/>
                <a:cs typeface="Arial MT"/>
              </a:rPr>
              <a:t>.</a:t>
            </a:r>
            <a:endParaRPr sz="2750">
              <a:latin typeface="Arial MT"/>
              <a:cs typeface="Arial MT"/>
            </a:endParaRPr>
          </a:p>
        </p:txBody>
      </p:sp>
      <p:sp>
        <p:nvSpPr>
          <p:cNvPr id="4" name="object 4"/>
          <p:cNvSpPr txBox="1">
            <a:spLocks noGrp="1"/>
          </p:cNvSpPr>
          <p:nvPr>
            <p:ph type="title"/>
          </p:nvPr>
        </p:nvSpPr>
        <p:spPr>
          <a:xfrm>
            <a:off x="726209" y="1259850"/>
            <a:ext cx="1029969" cy="2435860"/>
          </a:xfrm>
          <a:prstGeom prst="rect">
            <a:avLst/>
          </a:prstGeom>
        </p:spPr>
        <p:txBody>
          <a:bodyPr vert="horz" wrap="square" lIns="0" tIns="14605" rIns="0" bIns="0" rtlCol="0">
            <a:spAutoFit/>
          </a:bodyPr>
          <a:lstStyle/>
          <a:p>
            <a:pPr marL="12700">
              <a:lnSpc>
                <a:spcPct val="100000"/>
              </a:lnSpc>
              <a:spcBef>
                <a:spcPts val="115"/>
              </a:spcBef>
            </a:pPr>
            <a:r>
              <a:rPr sz="15800" b="1" spc="5" dirty="0">
                <a:solidFill>
                  <a:srgbClr val="83BA41"/>
                </a:solidFill>
                <a:latin typeface="Arial"/>
                <a:cs typeface="Arial"/>
              </a:rPr>
              <a:t>“</a:t>
            </a:r>
            <a:endParaRPr sz="15800" dirty="0">
              <a:latin typeface="Arial"/>
              <a:cs typeface="Arial"/>
            </a:endParaRPr>
          </a:p>
        </p:txBody>
      </p:sp>
      <p:sp>
        <p:nvSpPr>
          <p:cNvPr id="5" name="object 5"/>
          <p:cNvSpPr txBox="1"/>
          <p:nvPr/>
        </p:nvSpPr>
        <p:spPr>
          <a:xfrm>
            <a:off x="6310013" y="2128945"/>
            <a:ext cx="3883660" cy="2435860"/>
          </a:xfrm>
          <a:prstGeom prst="rect">
            <a:avLst/>
          </a:prstGeom>
        </p:spPr>
        <p:txBody>
          <a:bodyPr vert="horz" wrap="square" lIns="0" tIns="14605" rIns="0" bIns="0" rtlCol="0">
            <a:spAutoFit/>
          </a:bodyPr>
          <a:lstStyle/>
          <a:p>
            <a:pPr marL="12700">
              <a:lnSpc>
                <a:spcPct val="100000"/>
              </a:lnSpc>
              <a:spcBef>
                <a:spcPts val="115"/>
              </a:spcBef>
              <a:tabLst>
                <a:tab pos="2866390" algn="l"/>
              </a:tabLst>
            </a:pPr>
            <a:r>
              <a:rPr sz="2200" b="1" spc="-5" dirty="0">
                <a:solidFill>
                  <a:srgbClr val="287238"/>
                </a:solidFill>
                <a:latin typeface="Arial"/>
                <a:cs typeface="Arial"/>
              </a:rPr>
              <a:t>David Attenborough</a:t>
            </a:r>
            <a:r>
              <a:rPr sz="2200" b="1" dirty="0">
                <a:solidFill>
                  <a:srgbClr val="287238"/>
                </a:solidFill>
                <a:latin typeface="Arial"/>
                <a:cs typeface="Arial"/>
              </a:rPr>
              <a:t>	</a:t>
            </a:r>
            <a:r>
              <a:rPr sz="23700" b="1" spc="7" baseline="1054" dirty="0">
                <a:solidFill>
                  <a:srgbClr val="83BA41"/>
                </a:solidFill>
                <a:latin typeface="Arial"/>
                <a:cs typeface="Arial"/>
              </a:rPr>
              <a:t>”</a:t>
            </a:r>
            <a:endParaRPr sz="23700" baseline="1054" dirty="0">
              <a:latin typeface="Arial"/>
              <a:cs typeface="Arial"/>
            </a:endParaRPr>
          </a:p>
        </p:txBody>
      </p:sp>
      <p:sp>
        <p:nvSpPr>
          <p:cNvPr id="6" name="object 6"/>
          <p:cNvSpPr txBox="1"/>
          <p:nvPr/>
        </p:nvSpPr>
        <p:spPr>
          <a:xfrm rot="10800000">
            <a:off x="11992551" y="4054933"/>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pic>
        <p:nvPicPr>
          <p:cNvPr id="8" name="Imagen 7">
            <a:extLst>
              <a:ext uri="{FF2B5EF4-FFF2-40B4-BE49-F238E27FC236}">
                <a16:creationId xmlns:a16="http://schemas.microsoft.com/office/drawing/2014/main" id="{A8E95860-7E3B-A891-1EC9-58AE00994C0F}"/>
              </a:ext>
            </a:extLst>
          </p:cNvPr>
          <p:cNvPicPr>
            <a:picLocks noChangeAspect="1"/>
          </p:cNvPicPr>
          <p:nvPr/>
        </p:nvPicPr>
        <p:blipFill>
          <a:blip r:embed="rId2"/>
          <a:stretch>
            <a:fillRect/>
          </a:stretch>
        </p:blipFill>
        <p:spPr>
          <a:xfrm>
            <a:off x="11845252" y="2803068"/>
            <a:ext cx="294597" cy="339207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2681" y="288036"/>
            <a:ext cx="11560906" cy="5783580"/>
          </a:xfrm>
          <a:prstGeom prst="rect">
            <a:avLst/>
          </a:prstGeom>
        </p:spPr>
      </p:pic>
      <p:sp>
        <p:nvSpPr>
          <p:cNvPr id="3" name="object 3"/>
          <p:cNvSpPr txBox="1"/>
          <p:nvPr/>
        </p:nvSpPr>
        <p:spPr>
          <a:xfrm>
            <a:off x="430783" y="1613428"/>
            <a:ext cx="6769734" cy="4471417"/>
          </a:xfrm>
          <a:prstGeom prst="rect">
            <a:avLst/>
          </a:prstGeom>
        </p:spPr>
        <p:txBody>
          <a:bodyPr vert="horz" wrap="square" lIns="0" tIns="12700" rIns="0" bIns="0" rtlCol="0">
            <a:spAutoFit/>
          </a:bodyPr>
          <a:lstStyle/>
          <a:p>
            <a:pPr marL="12700" marR="5080">
              <a:lnSpc>
                <a:spcPct val="113700"/>
              </a:lnSpc>
              <a:spcBef>
                <a:spcPts val="100"/>
              </a:spcBef>
            </a:pPr>
            <a:r>
              <a:rPr sz="2000" spc="10" dirty="0">
                <a:solidFill>
                  <a:srgbClr val="212121"/>
                </a:solidFill>
                <a:latin typeface="Arial MT"/>
              </a:rPr>
              <a:t>Al igual que lo hace con los empleados para las operaciones  convencionales, es importante evaluar y responder de acuerdo  con el progreso y los logros de su proveedor.</a:t>
            </a:r>
          </a:p>
          <a:p>
            <a:pPr>
              <a:lnSpc>
                <a:spcPct val="100000"/>
              </a:lnSpc>
            </a:pPr>
            <a:endParaRPr sz="2000" spc="10" dirty="0">
              <a:solidFill>
                <a:srgbClr val="212121"/>
              </a:solidFill>
              <a:latin typeface="Arial MT"/>
            </a:endParaRPr>
          </a:p>
          <a:p>
            <a:pPr>
              <a:lnSpc>
                <a:spcPct val="100000"/>
              </a:lnSpc>
              <a:spcBef>
                <a:spcPts val="55"/>
              </a:spcBef>
            </a:pPr>
            <a:endParaRPr sz="2000" spc="10" dirty="0">
              <a:solidFill>
                <a:srgbClr val="212121"/>
              </a:solidFill>
              <a:latin typeface="Arial MT"/>
            </a:endParaRPr>
          </a:p>
          <a:p>
            <a:pPr marL="12700" marR="346710" indent="20320">
              <a:lnSpc>
                <a:spcPct val="113700"/>
              </a:lnSpc>
            </a:pPr>
            <a:r>
              <a:rPr sz="2000" spc="10" dirty="0">
                <a:solidFill>
                  <a:srgbClr val="212121"/>
                </a:solidFill>
                <a:latin typeface="Arial MT"/>
              </a:rPr>
              <a:t>Establecer una serie de </a:t>
            </a:r>
            <a:r>
              <a:rPr sz="2000" b="1" spc="10" dirty="0">
                <a:solidFill>
                  <a:srgbClr val="212121"/>
                </a:solidFill>
                <a:latin typeface="Arial MT"/>
              </a:rPr>
              <a:t>mecanismos de auditoría </a:t>
            </a:r>
            <a:r>
              <a:rPr sz="2000" spc="10" dirty="0">
                <a:solidFill>
                  <a:srgbClr val="212121"/>
                </a:solidFill>
                <a:latin typeface="Arial MT"/>
              </a:rPr>
              <a:t>para  calificar su compromiso con la sostenibilidad y premiar el  buen comportamiento/operaciones. Ofrezca incentivos para  ayudar a fomentar mayores niveles de compromiso. Esos  incentivos no necesariamente tienen que ser </a:t>
            </a:r>
            <a:r>
              <a:rPr sz="2000" spc="10" dirty="0" err="1">
                <a:solidFill>
                  <a:srgbClr val="212121"/>
                </a:solidFill>
                <a:latin typeface="Arial MT"/>
              </a:rPr>
              <a:t>monetarios</a:t>
            </a:r>
            <a:r>
              <a:rPr sz="2000" spc="10" dirty="0">
                <a:solidFill>
                  <a:srgbClr val="212121"/>
                </a:solidFill>
                <a:latin typeface="Arial MT"/>
              </a:rPr>
              <a:t>,</a:t>
            </a:r>
            <a:r>
              <a:rPr lang="es-ES" sz="2000" spc="10" dirty="0">
                <a:solidFill>
                  <a:srgbClr val="212121"/>
                </a:solidFill>
                <a:latin typeface="Arial MT"/>
              </a:rPr>
              <a:t> </a:t>
            </a:r>
            <a:r>
              <a:rPr sz="2000" spc="10" dirty="0" err="1">
                <a:solidFill>
                  <a:srgbClr val="212121"/>
                </a:solidFill>
                <a:latin typeface="Arial MT"/>
              </a:rPr>
              <a:t>pero</a:t>
            </a:r>
            <a:r>
              <a:rPr sz="2000" spc="10" dirty="0">
                <a:solidFill>
                  <a:srgbClr val="212121"/>
                </a:solidFill>
                <a:latin typeface="Arial MT"/>
              </a:rPr>
              <a:t> deben mostrar valor por el tiempo y el compromiso de  su pareja.</a:t>
            </a:r>
          </a:p>
        </p:txBody>
      </p:sp>
      <p:sp>
        <p:nvSpPr>
          <p:cNvPr id="6" name="object 6"/>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a:spLocks noGrp="1"/>
          </p:cNvSpPr>
          <p:nvPr>
            <p:ph type="title"/>
          </p:nvPr>
        </p:nvSpPr>
        <p:spPr>
          <a:xfrm>
            <a:off x="655731" y="618866"/>
            <a:ext cx="5052695" cy="491490"/>
          </a:xfrm>
          <a:prstGeom prst="rect">
            <a:avLst/>
          </a:prstGeom>
        </p:spPr>
        <p:txBody>
          <a:bodyPr vert="horz" wrap="square" lIns="0" tIns="13335" rIns="0" bIns="0" rtlCol="0">
            <a:spAutoFit/>
          </a:bodyPr>
          <a:lstStyle/>
          <a:p>
            <a:pPr marL="12700">
              <a:lnSpc>
                <a:spcPct val="100000"/>
              </a:lnSpc>
              <a:spcBef>
                <a:spcPts val="105"/>
              </a:spcBef>
            </a:pPr>
            <a:r>
              <a:rPr sz="3050" b="1" dirty="0">
                <a:solidFill>
                  <a:srgbClr val="FFFFFF"/>
                </a:solidFill>
                <a:latin typeface="Arial"/>
                <a:cs typeface="Arial"/>
              </a:rPr>
              <a:t>4.</a:t>
            </a:r>
            <a:r>
              <a:rPr sz="3050" b="1" spc="-10" dirty="0">
                <a:solidFill>
                  <a:srgbClr val="FFFFFF"/>
                </a:solidFill>
                <a:latin typeface="Arial"/>
                <a:cs typeface="Arial"/>
              </a:rPr>
              <a:t> </a:t>
            </a:r>
            <a:r>
              <a:rPr sz="3050" b="1" dirty="0">
                <a:solidFill>
                  <a:srgbClr val="FFFFFF"/>
                </a:solidFill>
                <a:latin typeface="Arial"/>
                <a:cs typeface="Arial"/>
              </a:rPr>
              <a:t>Recompensa</a:t>
            </a:r>
            <a:r>
              <a:rPr sz="3050" b="1" spc="-5" dirty="0">
                <a:solidFill>
                  <a:srgbClr val="FFFFFF"/>
                </a:solidFill>
                <a:latin typeface="Arial"/>
                <a:cs typeface="Arial"/>
              </a:rPr>
              <a:t> </a:t>
            </a:r>
            <a:r>
              <a:rPr sz="3050" b="1" dirty="0">
                <a:solidFill>
                  <a:srgbClr val="FFFFFF"/>
                </a:solidFill>
                <a:latin typeface="Arial"/>
                <a:cs typeface="Arial"/>
              </a:rPr>
              <a:t>y</a:t>
            </a:r>
            <a:r>
              <a:rPr sz="3050" b="1" spc="-5" dirty="0">
                <a:solidFill>
                  <a:srgbClr val="FFFFFF"/>
                </a:solidFill>
                <a:latin typeface="Arial"/>
                <a:cs typeface="Arial"/>
              </a:rPr>
              <a:t> </a:t>
            </a:r>
            <a:r>
              <a:rPr sz="3050" b="1" dirty="0">
                <a:solidFill>
                  <a:srgbClr val="FFFFFF"/>
                </a:solidFill>
                <a:latin typeface="Arial"/>
                <a:cs typeface="Arial"/>
              </a:rPr>
              <a:t>responde</a:t>
            </a:r>
            <a:endParaRPr sz="3050">
              <a:latin typeface="Arial"/>
              <a:cs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2681" y="288036"/>
            <a:ext cx="11565479" cy="5495544"/>
          </a:xfrm>
          <a:prstGeom prst="rect">
            <a:avLst/>
          </a:prstGeom>
        </p:spPr>
      </p:pic>
      <p:sp>
        <p:nvSpPr>
          <p:cNvPr id="3" name="object 3"/>
          <p:cNvSpPr txBox="1"/>
          <p:nvPr/>
        </p:nvSpPr>
        <p:spPr>
          <a:xfrm>
            <a:off x="429791" y="1563164"/>
            <a:ext cx="7730983" cy="4933402"/>
          </a:xfrm>
          <a:prstGeom prst="rect">
            <a:avLst/>
          </a:prstGeom>
        </p:spPr>
        <p:txBody>
          <a:bodyPr vert="horz" wrap="square" lIns="0" tIns="11430" rIns="0" bIns="0" rtlCol="0">
            <a:spAutoFit/>
          </a:bodyPr>
          <a:lstStyle/>
          <a:p>
            <a:pPr marL="16510">
              <a:lnSpc>
                <a:spcPts val="2320"/>
              </a:lnSpc>
              <a:spcBef>
                <a:spcPts val="90"/>
              </a:spcBef>
            </a:pPr>
            <a:r>
              <a:rPr sz="2000" spc="10" dirty="0">
                <a:solidFill>
                  <a:srgbClr val="212121"/>
                </a:solidFill>
                <a:latin typeface="Arial MT"/>
              </a:rPr>
              <a:t>No podemos reiterar este punto lo suficiente... Toda esta</a:t>
            </a:r>
          </a:p>
          <a:p>
            <a:pPr marL="12700" marR="47625" indent="8255">
              <a:lnSpc>
                <a:spcPts val="2300"/>
              </a:lnSpc>
              <a:spcBef>
                <a:spcPts val="95"/>
              </a:spcBef>
            </a:pPr>
            <a:r>
              <a:rPr sz="2000" spc="10" dirty="0">
                <a:solidFill>
                  <a:srgbClr val="212121"/>
                </a:solidFill>
                <a:latin typeface="Arial MT"/>
              </a:rPr>
              <a:t>charla sobre la evaluación de proveedores y prospectos no servirá de  nada si no hay canales abiertos de comunicación y colaboración. Es  importante implementar un método simplificado de comunicación entre  todas las partes involucradas, no solo internamente.</a:t>
            </a:r>
          </a:p>
          <a:p>
            <a:pPr>
              <a:lnSpc>
                <a:spcPct val="100000"/>
              </a:lnSpc>
              <a:spcBef>
                <a:spcPts val="45"/>
              </a:spcBef>
            </a:pPr>
            <a:endParaRPr sz="2000" spc="10" dirty="0">
              <a:solidFill>
                <a:srgbClr val="212121"/>
              </a:solidFill>
              <a:latin typeface="Arial MT"/>
            </a:endParaRPr>
          </a:p>
          <a:p>
            <a:pPr marL="12700" algn="just">
              <a:lnSpc>
                <a:spcPts val="2320"/>
              </a:lnSpc>
            </a:pPr>
            <a:r>
              <a:rPr sz="2000" spc="10" dirty="0">
                <a:solidFill>
                  <a:srgbClr val="212121"/>
                </a:solidFill>
                <a:latin typeface="Arial MT"/>
              </a:rPr>
              <a:t>¿Hay formas de resaltar un proceso activo y sugerir mejoras?</a:t>
            </a:r>
          </a:p>
          <a:p>
            <a:pPr marL="15240" marR="5080" indent="11430" algn="just">
              <a:lnSpc>
                <a:spcPts val="2310"/>
              </a:lnSpc>
              <a:spcBef>
                <a:spcPts val="85"/>
              </a:spcBef>
            </a:pPr>
            <a:r>
              <a:rPr sz="2000" spc="10" dirty="0">
                <a:solidFill>
                  <a:srgbClr val="212121"/>
                </a:solidFill>
                <a:latin typeface="Arial MT"/>
              </a:rPr>
              <a:t>¿Qué oportunidades de tiempo real y mantenimiento están disponibles  para su equipo de gestión? Si algo sale mal, ¿cuánto tiempo hasta que  se notifique a los contactos apropiados?</a:t>
            </a:r>
          </a:p>
          <a:p>
            <a:pPr marL="12700" marR="306705" indent="9525">
              <a:lnSpc>
                <a:spcPct val="98500"/>
              </a:lnSpc>
              <a:spcBef>
                <a:spcPts val="925"/>
              </a:spcBef>
            </a:pPr>
            <a:r>
              <a:rPr sz="2000" spc="10" dirty="0">
                <a:solidFill>
                  <a:srgbClr val="212121"/>
                </a:solidFill>
                <a:latin typeface="Arial MT"/>
              </a:rPr>
              <a:t>Una vez que esa línea de comunicación está abierta, es igual de  importante mantenerla consistente y efectiva. Usted y su equipo  deben poder comunicarse con cualquier socio, no solo para evaluar,  sino también para ayudar a mejorar los procesos de colaboración.</a:t>
            </a:r>
          </a:p>
        </p:txBody>
      </p:sp>
      <p:sp>
        <p:nvSpPr>
          <p:cNvPr id="6" name="object 6"/>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a:spLocks noGrp="1"/>
          </p:cNvSpPr>
          <p:nvPr>
            <p:ph type="title"/>
          </p:nvPr>
        </p:nvSpPr>
        <p:spPr>
          <a:xfrm>
            <a:off x="668999" y="613495"/>
            <a:ext cx="5658485" cy="514350"/>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FFFFFF"/>
                </a:solidFill>
                <a:latin typeface="Arial"/>
                <a:cs typeface="Arial"/>
              </a:rPr>
              <a:t>5.</a:t>
            </a:r>
            <a:r>
              <a:rPr sz="3200" b="1" spc="-15" dirty="0">
                <a:solidFill>
                  <a:srgbClr val="FFFFFF"/>
                </a:solidFill>
                <a:latin typeface="Arial"/>
                <a:cs typeface="Arial"/>
              </a:rPr>
              <a:t> </a:t>
            </a:r>
            <a:r>
              <a:rPr sz="3200" b="1" dirty="0">
                <a:solidFill>
                  <a:srgbClr val="FFFFFF"/>
                </a:solidFill>
                <a:latin typeface="Arial"/>
                <a:cs typeface="Arial"/>
              </a:rPr>
              <a:t>Optimizar</a:t>
            </a:r>
            <a:r>
              <a:rPr sz="3200" b="1" spc="-10" dirty="0">
                <a:solidFill>
                  <a:srgbClr val="FFFFFF"/>
                </a:solidFill>
                <a:latin typeface="Arial"/>
                <a:cs typeface="Arial"/>
              </a:rPr>
              <a:t> </a:t>
            </a:r>
            <a:r>
              <a:rPr sz="3200" b="1" dirty="0">
                <a:solidFill>
                  <a:srgbClr val="FFFFFF"/>
                </a:solidFill>
                <a:latin typeface="Arial"/>
                <a:cs typeface="Arial"/>
              </a:rPr>
              <a:t>la</a:t>
            </a:r>
            <a:r>
              <a:rPr sz="3200" b="1" spc="-10" dirty="0">
                <a:solidFill>
                  <a:srgbClr val="FFFFFF"/>
                </a:solidFill>
                <a:latin typeface="Arial"/>
                <a:cs typeface="Arial"/>
              </a:rPr>
              <a:t> </a:t>
            </a:r>
            <a:r>
              <a:rPr sz="3200" b="1" dirty="0">
                <a:solidFill>
                  <a:srgbClr val="FFFFFF"/>
                </a:solidFill>
                <a:latin typeface="Arial"/>
                <a:cs typeface="Arial"/>
              </a:rPr>
              <a:t>comunicación</a:t>
            </a:r>
            <a:endParaRPr sz="3200">
              <a:latin typeface="Arial"/>
              <a:cs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2681" y="288036"/>
            <a:ext cx="11565479" cy="4983480"/>
          </a:xfrm>
          <a:prstGeom prst="rect">
            <a:avLst/>
          </a:prstGeom>
        </p:spPr>
      </p:pic>
      <p:sp>
        <p:nvSpPr>
          <p:cNvPr id="3" name="object 3"/>
          <p:cNvSpPr txBox="1"/>
          <p:nvPr/>
        </p:nvSpPr>
        <p:spPr>
          <a:xfrm>
            <a:off x="453339" y="1616960"/>
            <a:ext cx="7333615" cy="4672369"/>
          </a:xfrm>
          <a:prstGeom prst="rect">
            <a:avLst/>
          </a:prstGeom>
        </p:spPr>
        <p:txBody>
          <a:bodyPr vert="horz" wrap="square" lIns="0" tIns="12065" rIns="0" bIns="0" rtlCol="0">
            <a:spAutoFit/>
          </a:bodyPr>
          <a:lstStyle/>
          <a:p>
            <a:pPr marL="15240" marR="239395" indent="-3175">
              <a:lnSpc>
                <a:spcPct val="113700"/>
              </a:lnSpc>
              <a:spcBef>
                <a:spcPts val="95"/>
              </a:spcBef>
            </a:pPr>
            <a:r>
              <a:rPr sz="2000" spc="10" dirty="0">
                <a:solidFill>
                  <a:srgbClr val="212121"/>
                </a:solidFill>
                <a:latin typeface="Arial MT"/>
              </a:rPr>
              <a:t>El adagio dice que </a:t>
            </a:r>
            <a:r>
              <a:rPr sz="2000" b="1" spc="10" dirty="0">
                <a:solidFill>
                  <a:srgbClr val="212121"/>
                </a:solidFill>
                <a:latin typeface="Arial MT"/>
              </a:rPr>
              <a:t>practiques lo que predicas</a:t>
            </a:r>
            <a:r>
              <a:rPr sz="2000" spc="10" dirty="0">
                <a:solidFill>
                  <a:srgbClr val="212121"/>
                </a:solidFill>
                <a:latin typeface="Arial MT"/>
              </a:rPr>
              <a:t>, y eso es cierto  aquí. Asegúrese de que sus empleados y sus operaciones  cumplan con los requisitos sostenibles y ecológicos. Si no es una  prioridad para su equipo, todos los proveedores y socios con los  que trabaje seguirán ese ejemplo.</a:t>
            </a:r>
          </a:p>
          <a:p>
            <a:pPr marL="15240" marR="5080" indent="-3175">
              <a:lnSpc>
                <a:spcPct val="113700"/>
              </a:lnSpc>
              <a:spcBef>
                <a:spcPts val="1005"/>
              </a:spcBef>
            </a:pPr>
            <a:r>
              <a:rPr sz="2000" spc="10" dirty="0">
                <a:solidFill>
                  <a:srgbClr val="212121"/>
                </a:solidFill>
                <a:latin typeface="Arial MT"/>
              </a:rPr>
              <a:t>Por eso quieres predicar con el ejemplo. Envíe un mensaje  contundente a sus socios de que la sustentabilidad está arraigada  en sus prácticas comerciales principales. No es solo un movimiento  o una ocurrencia tardía. Es un modo de vida. Cuando vean cuán  serios son usted y sus electores, lo convertirán en una prioridad  para hacer negocios con usted, como deberían hacerlo.</a:t>
            </a:r>
          </a:p>
        </p:txBody>
      </p:sp>
      <p:sp>
        <p:nvSpPr>
          <p:cNvPr id="6" name="object 6"/>
          <p:cNvSpPr txBox="1"/>
          <p:nvPr/>
        </p:nvSpPr>
        <p:spPr>
          <a:xfrm>
            <a:off x="8370619" y="6425446"/>
            <a:ext cx="2820670" cy="142240"/>
          </a:xfrm>
          <a:prstGeom prst="rect">
            <a:avLst/>
          </a:prstGeom>
        </p:spPr>
        <p:txBody>
          <a:bodyPr vert="horz" wrap="square" lIns="0" tIns="5080" rIns="0" bIns="0" rtlCol="0">
            <a:spAutoFit/>
          </a:bodyPr>
          <a:lstStyle/>
          <a:p>
            <a:pPr marL="12700">
              <a:lnSpc>
                <a:spcPct val="100000"/>
              </a:lnSpc>
              <a:spcBef>
                <a:spcPts val="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4" name="object 4"/>
          <p:cNvSpPr txBox="1">
            <a:spLocks noGrp="1"/>
          </p:cNvSpPr>
          <p:nvPr>
            <p:ph type="title"/>
          </p:nvPr>
        </p:nvSpPr>
        <p:spPr>
          <a:xfrm>
            <a:off x="666254" y="679149"/>
            <a:ext cx="6898005" cy="393065"/>
          </a:xfrm>
          <a:prstGeom prst="rect">
            <a:avLst/>
          </a:prstGeom>
        </p:spPr>
        <p:txBody>
          <a:bodyPr vert="horz" wrap="square" lIns="0" tIns="13970" rIns="0" bIns="0" rtlCol="0">
            <a:spAutoFit/>
          </a:bodyPr>
          <a:lstStyle/>
          <a:p>
            <a:pPr marL="12700">
              <a:lnSpc>
                <a:spcPct val="100000"/>
              </a:lnSpc>
              <a:spcBef>
                <a:spcPts val="110"/>
              </a:spcBef>
            </a:pPr>
            <a:r>
              <a:rPr sz="2400" b="1" dirty="0">
                <a:solidFill>
                  <a:srgbClr val="FFFFFF"/>
                </a:solidFill>
                <a:latin typeface="Arial"/>
                <a:cs typeface="Arial"/>
              </a:rPr>
              <a:t>6.</a:t>
            </a:r>
            <a:r>
              <a:rPr sz="2400" b="1" spc="5" dirty="0">
                <a:solidFill>
                  <a:srgbClr val="FFFFFF"/>
                </a:solidFill>
                <a:latin typeface="Arial"/>
                <a:cs typeface="Arial"/>
              </a:rPr>
              <a:t> </a:t>
            </a:r>
            <a:r>
              <a:rPr sz="2400" b="1" dirty="0">
                <a:solidFill>
                  <a:srgbClr val="FFFFFF"/>
                </a:solidFill>
                <a:latin typeface="Arial"/>
                <a:cs typeface="Arial"/>
              </a:rPr>
              <a:t>Alinear</a:t>
            </a:r>
            <a:r>
              <a:rPr sz="2400" b="1" spc="10" dirty="0">
                <a:solidFill>
                  <a:srgbClr val="FFFFFF"/>
                </a:solidFill>
                <a:latin typeface="Arial"/>
                <a:cs typeface="Arial"/>
              </a:rPr>
              <a:t> </a:t>
            </a:r>
            <a:r>
              <a:rPr sz="2400" b="1" dirty="0">
                <a:solidFill>
                  <a:srgbClr val="FFFFFF"/>
                </a:solidFill>
                <a:latin typeface="Arial"/>
                <a:cs typeface="Arial"/>
              </a:rPr>
              <a:t>las</a:t>
            </a:r>
            <a:r>
              <a:rPr sz="2400" b="1" spc="10" dirty="0">
                <a:solidFill>
                  <a:srgbClr val="FFFFFF"/>
                </a:solidFill>
                <a:latin typeface="Arial"/>
                <a:cs typeface="Arial"/>
              </a:rPr>
              <a:t> </a:t>
            </a:r>
            <a:r>
              <a:rPr sz="2400" b="1" dirty="0">
                <a:solidFill>
                  <a:srgbClr val="FFFFFF"/>
                </a:solidFill>
                <a:latin typeface="Arial"/>
                <a:cs typeface="Arial"/>
              </a:rPr>
              <a:t>estrategias</a:t>
            </a:r>
            <a:r>
              <a:rPr sz="2400" b="1" spc="10" dirty="0">
                <a:solidFill>
                  <a:srgbClr val="FFFFFF"/>
                </a:solidFill>
                <a:latin typeface="Arial"/>
                <a:cs typeface="Arial"/>
              </a:rPr>
              <a:t> </a:t>
            </a:r>
            <a:r>
              <a:rPr sz="2400" b="1" spc="5" dirty="0">
                <a:solidFill>
                  <a:srgbClr val="FFFFFF"/>
                </a:solidFill>
                <a:latin typeface="Arial"/>
                <a:cs typeface="Arial"/>
              </a:rPr>
              <a:t>comerciales </a:t>
            </a:r>
            <a:r>
              <a:rPr sz="2400" b="1" dirty="0">
                <a:solidFill>
                  <a:srgbClr val="FFFFFF"/>
                </a:solidFill>
                <a:latin typeface="Arial"/>
                <a:cs typeface="Arial"/>
              </a:rPr>
              <a:t>centrales</a:t>
            </a:r>
            <a:endParaRPr sz="2400">
              <a:latin typeface="Arial"/>
              <a:cs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583680"/>
          </a:xfrm>
          <a:prstGeom prst="rect">
            <a:avLst/>
          </a:prstGeom>
        </p:spPr>
      </p:pic>
      <p:sp>
        <p:nvSpPr>
          <p:cNvPr id="3" name="object 3"/>
          <p:cNvSpPr txBox="1"/>
          <p:nvPr/>
        </p:nvSpPr>
        <p:spPr>
          <a:xfrm>
            <a:off x="469192" y="1137258"/>
            <a:ext cx="3412490" cy="2259330"/>
          </a:xfrm>
          <a:prstGeom prst="rect">
            <a:avLst/>
          </a:prstGeom>
        </p:spPr>
        <p:txBody>
          <a:bodyPr vert="horz" wrap="square" lIns="0" tIns="223520" rIns="0" bIns="0" rtlCol="0">
            <a:spAutoFit/>
          </a:bodyPr>
          <a:lstStyle/>
          <a:p>
            <a:pPr marL="38735">
              <a:lnSpc>
                <a:spcPct val="100000"/>
              </a:lnSpc>
              <a:spcBef>
                <a:spcPts val="1760"/>
              </a:spcBef>
            </a:pPr>
            <a:r>
              <a:rPr sz="2700" b="1" dirty="0">
                <a:solidFill>
                  <a:srgbClr val="0B572D"/>
                </a:solidFill>
                <a:latin typeface="Arial"/>
                <a:cs typeface="Arial"/>
              </a:rPr>
              <a:t>RECUERDA…</a:t>
            </a:r>
            <a:endParaRPr sz="2700" dirty="0">
              <a:latin typeface="Arial"/>
              <a:cs typeface="Arial"/>
            </a:endParaRPr>
          </a:p>
          <a:p>
            <a:pPr marL="12700" marR="5080" indent="8255">
              <a:lnSpc>
                <a:spcPct val="120000"/>
              </a:lnSpc>
              <a:spcBef>
                <a:spcPts val="1019"/>
              </a:spcBef>
            </a:pPr>
            <a:r>
              <a:rPr sz="2700" b="1" dirty="0">
                <a:solidFill>
                  <a:srgbClr val="83BA41"/>
                </a:solidFill>
                <a:latin typeface="Arial"/>
                <a:cs typeface="Arial"/>
              </a:rPr>
              <a:t>¡ La compra </a:t>
            </a:r>
            <a:r>
              <a:rPr sz="2700" b="1" spc="5" dirty="0">
                <a:solidFill>
                  <a:srgbClr val="83BA41"/>
                </a:solidFill>
                <a:latin typeface="Arial"/>
                <a:cs typeface="Arial"/>
              </a:rPr>
              <a:t> </a:t>
            </a:r>
            <a:r>
              <a:rPr sz="2700" b="1" dirty="0">
                <a:solidFill>
                  <a:srgbClr val="83BA41"/>
                </a:solidFill>
                <a:latin typeface="Arial"/>
                <a:cs typeface="Arial"/>
              </a:rPr>
              <a:t>sostenible comienza </a:t>
            </a:r>
            <a:r>
              <a:rPr sz="2700" b="1" spc="-740" dirty="0">
                <a:solidFill>
                  <a:srgbClr val="83BA41"/>
                </a:solidFill>
                <a:latin typeface="Arial"/>
                <a:cs typeface="Arial"/>
              </a:rPr>
              <a:t> </a:t>
            </a:r>
            <a:r>
              <a:rPr sz="2700" b="1" dirty="0">
                <a:solidFill>
                  <a:srgbClr val="83BA41"/>
                </a:solidFill>
                <a:latin typeface="Arial"/>
                <a:cs typeface="Arial"/>
              </a:rPr>
              <a:t>desde</a:t>
            </a:r>
            <a:r>
              <a:rPr sz="2700" b="1" spc="-10" dirty="0">
                <a:solidFill>
                  <a:srgbClr val="83BA41"/>
                </a:solidFill>
                <a:latin typeface="Arial"/>
                <a:cs typeface="Arial"/>
              </a:rPr>
              <a:t> </a:t>
            </a:r>
            <a:r>
              <a:rPr sz="2700" b="1" dirty="0">
                <a:solidFill>
                  <a:srgbClr val="83BA41"/>
                </a:solidFill>
                <a:latin typeface="Arial"/>
                <a:cs typeface="Arial"/>
              </a:rPr>
              <a:t>adentro!</a:t>
            </a:r>
            <a:endParaRPr sz="2700" dirty="0">
              <a:latin typeface="Arial"/>
              <a:cs typeface="Arial"/>
            </a:endParaRPr>
          </a:p>
        </p:txBody>
      </p:sp>
      <p:sp>
        <p:nvSpPr>
          <p:cNvPr id="4" name="object 4"/>
          <p:cNvSpPr txBox="1"/>
          <p:nvPr/>
        </p:nvSpPr>
        <p:spPr>
          <a:xfrm rot="10800000">
            <a:off x="11972739" y="4054933"/>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5" name="object 5"/>
          <p:cNvSpPr txBox="1"/>
          <p:nvPr/>
        </p:nvSpPr>
        <p:spPr>
          <a:xfrm>
            <a:off x="5407515" y="274320"/>
            <a:ext cx="5923280" cy="5829994"/>
          </a:xfrm>
          <a:prstGeom prst="rect">
            <a:avLst/>
          </a:prstGeom>
        </p:spPr>
        <p:txBody>
          <a:bodyPr vert="horz" wrap="square" lIns="0" tIns="12700" rIns="0" bIns="0" rtlCol="0">
            <a:spAutoFit/>
          </a:bodyPr>
          <a:lstStyle/>
          <a:p>
            <a:pPr marL="15240" marR="5080" indent="3810">
              <a:lnSpc>
                <a:spcPts val="2300"/>
              </a:lnSpc>
              <a:spcBef>
                <a:spcPts val="100"/>
              </a:spcBef>
            </a:pPr>
            <a:r>
              <a:rPr sz="2000" spc="10" dirty="0">
                <a:solidFill>
                  <a:srgbClr val="212121"/>
                </a:solidFill>
                <a:latin typeface="Arial MT"/>
              </a:rPr>
              <a:t>Si bien es cierto que los proveedores pueden causar  problemas reales cuando se trata de sostenibilidad y  responsabilidad social corporativa, no son la única razón  por la que las cosas salen mal. Las iniciativas ecológicas  y la sustentabilidad mejorada comienzan desde adentro,</a:t>
            </a:r>
          </a:p>
          <a:p>
            <a:pPr marL="18415">
              <a:lnSpc>
                <a:spcPct val="100000"/>
              </a:lnSpc>
              <a:spcBef>
                <a:spcPts val="60"/>
              </a:spcBef>
            </a:pPr>
            <a:r>
              <a:rPr sz="2000" spc="10" dirty="0">
                <a:solidFill>
                  <a:srgbClr val="212121"/>
                </a:solidFill>
                <a:latin typeface="Arial MT"/>
              </a:rPr>
              <a:t>como parte de una estrategia comercial central.</a:t>
            </a:r>
          </a:p>
          <a:p>
            <a:pPr marL="15875" marR="73660" indent="-3810">
              <a:lnSpc>
                <a:spcPct val="106700"/>
              </a:lnSpc>
              <a:spcBef>
                <a:spcPts val="994"/>
              </a:spcBef>
            </a:pPr>
            <a:r>
              <a:rPr sz="2000" spc="10" dirty="0">
                <a:solidFill>
                  <a:srgbClr val="212121"/>
                </a:solidFill>
                <a:latin typeface="Arial MT"/>
              </a:rPr>
              <a:t>Estas mejores prácticas envían un mensaje claro de  que es importante establecer prácticas relevantes en un  nivel fundamental. El mejor lugar para comenzar es  educar y capacitar a los empleados, gerentes y socios  sobre lo que pueden hacer para contribuir y mantener la</a:t>
            </a:r>
          </a:p>
          <a:p>
            <a:pPr marL="23495" marR="8890">
              <a:lnSpc>
                <a:spcPct val="106700"/>
              </a:lnSpc>
            </a:pPr>
            <a:r>
              <a:rPr sz="2000" spc="10" dirty="0">
                <a:solidFill>
                  <a:srgbClr val="212121"/>
                </a:solidFill>
                <a:latin typeface="Arial MT"/>
              </a:rPr>
              <a:t>sustentabilidad. Luego pasa a estrategias más prácticas,  como incorporar iniciativas ecológicas internamente,  colaborar con proveedores ecológicos y continuar  evaluando la huella total de su negocio.</a:t>
            </a:r>
          </a:p>
        </p:txBody>
      </p:sp>
      <p:sp>
        <p:nvSpPr>
          <p:cNvPr id="6" name="object 6"/>
          <p:cNvSpPr txBox="1"/>
          <p:nvPr/>
        </p:nvSpPr>
        <p:spPr>
          <a:xfrm>
            <a:off x="7095028" y="5813625"/>
            <a:ext cx="2548255" cy="347980"/>
          </a:xfrm>
          <a:prstGeom prst="rect">
            <a:avLst/>
          </a:prstGeom>
        </p:spPr>
        <p:txBody>
          <a:bodyPr vert="horz" wrap="square" lIns="0" tIns="14604" rIns="0" bIns="0" rtlCol="0">
            <a:spAutoFit/>
          </a:bodyPr>
          <a:lstStyle/>
          <a:p>
            <a:pPr marL="12700">
              <a:lnSpc>
                <a:spcPct val="100000"/>
              </a:lnSpc>
              <a:spcBef>
                <a:spcPts val="114"/>
              </a:spcBef>
            </a:pPr>
            <a:r>
              <a:rPr sz="2100" b="1" spc="5" dirty="0">
                <a:solidFill>
                  <a:srgbClr val="0B572D"/>
                </a:solidFill>
                <a:latin typeface="Arial"/>
                <a:cs typeface="Arial"/>
              </a:rPr>
              <a:t>¡¡¡Puedes</a:t>
            </a:r>
            <a:r>
              <a:rPr sz="2100" b="1" spc="-50" dirty="0">
                <a:solidFill>
                  <a:srgbClr val="0B572D"/>
                </a:solidFill>
                <a:latin typeface="Arial"/>
                <a:cs typeface="Arial"/>
              </a:rPr>
              <a:t> </a:t>
            </a:r>
            <a:r>
              <a:rPr sz="2100" b="1" spc="5" dirty="0">
                <a:solidFill>
                  <a:srgbClr val="0B572D"/>
                </a:solidFill>
                <a:latin typeface="Arial"/>
                <a:cs typeface="Arial"/>
              </a:rPr>
              <a:t>hacerlo!!!</a:t>
            </a:r>
            <a:endParaRPr sz="2100">
              <a:latin typeface="Arial"/>
              <a:cs typeface="Arial"/>
            </a:endParaRPr>
          </a:p>
        </p:txBody>
      </p:sp>
      <p:pic>
        <p:nvPicPr>
          <p:cNvPr id="8" name="Imagen 7">
            <a:extLst>
              <a:ext uri="{FF2B5EF4-FFF2-40B4-BE49-F238E27FC236}">
                <a16:creationId xmlns:a16="http://schemas.microsoft.com/office/drawing/2014/main" id="{014AF638-2E33-D125-9431-D563410BD153}"/>
              </a:ext>
            </a:extLst>
          </p:cNvPr>
          <p:cNvPicPr>
            <a:picLocks noChangeAspect="1"/>
          </p:cNvPicPr>
          <p:nvPr/>
        </p:nvPicPr>
        <p:blipFill>
          <a:blip r:embed="rId3"/>
          <a:stretch>
            <a:fillRect/>
          </a:stretch>
        </p:blipFill>
        <p:spPr>
          <a:xfrm>
            <a:off x="11846634" y="2803068"/>
            <a:ext cx="294597" cy="339207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597545" y="0"/>
            <a:ext cx="9114274" cy="6858000"/>
          </a:xfrm>
          <a:prstGeom prst="rect">
            <a:avLst/>
          </a:prstGeom>
        </p:spPr>
      </p:pic>
      <p:sp>
        <p:nvSpPr>
          <p:cNvPr id="3" name="object 3"/>
          <p:cNvSpPr txBox="1"/>
          <p:nvPr/>
        </p:nvSpPr>
        <p:spPr>
          <a:xfrm>
            <a:off x="3957980" y="2076145"/>
            <a:ext cx="3494872" cy="1936299"/>
          </a:xfrm>
          <a:prstGeom prst="rect">
            <a:avLst/>
          </a:prstGeom>
        </p:spPr>
        <p:txBody>
          <a:bodyPr vert="horz" wrap="square" lIns="0" tIns="12065" rIns="0" bIns="0" rtlCol="0">
            <a:spAutoFit/>
          </a:bodyPr>
          <a:lstStyle/>
          <a:p>
            <a:pPr marL="473075" marR="298450" indent="-461009">
              <a:lnSpc>
                <a:spcPct val="132900"/>
              </a:lnSpc>
              <a:spcBef>
                <a:spcPts val="95"/>
              </a:spcBef>
            </a:pPr>
            <a:r>
              <a:rPr sz="3250" spc="20" dirty="0">
                <a:solidFill>
                  <a:srgbClr val="287238"/>
                </a:solidFill>
                <a:latin typeface="Arial MT"/>
                <a:cs typeface="Arial MT"/>
              </a:rPr>
              <a:t>¿</a:t>
            </a:r>
            <a:r>
              <a:rPr sz="3250" spc="20" dirty="0" err="1">
                <a:solidFill>
                  <a:srgbClr val="287238"/>
                </a:solidFill>
                <a:latin typeface="Arial MT"/>
                <a:cs typeface="Arial MT"/>
              </a:rPr>
              <a:t>Cómo</a:t>
            </a:r>
            <a:r>
              <a:rPr sz="3250" spc="20" dirty="0">
                <a:solidFill>
                  <a:srgbClr val="287238"/>
                </a:solidFill>
                <a:latin typeface="Arial MT"/>
                <a:cs typeface="Arial MT"/>
              </a:rPr>
              <a:t> </a:t>
            </a:r>
            <a:r>
              <a:rPr lang="es-ES" sz="3250" spc="20" dirty="0">
                <a:solidFill>
                  <a:srgbClr val="287238"/>
                </a:solidFill>
                <a:latin typeface="Arial MT"/>
                <a:cs typeface="Arial MT"/>
              </a:rPr>
              <a:t>te beneficiarás como </a:t>
            </a:r>
            <a:r>
              <a:rPr sz="3250" spc="15" dirty="0" err="1">
                <a:solidFill>
                  <a:srgbClr val="287238"/>
                </a:solidFill>
                <a:latin typeface="Arial MT"/>
                <a:cs typeface="Arial MT"/>
              </a:rPr>
              <a:t>pyme</a:t>
            </a:r>
            <a:r>
              <a:rPr sz="3250" spc="-35" dirty="0">
                <a:solidFill>
                  <a:srgbClr val="287238"/>
                </a:solidFill>
                <a:latin typeface="Arial MT"/>
                <a:cs typeface="Arial MT"/>
              </a:rPr>
              <a:t> </a:t>
            </a:r>
            <a:r>
              <a:rPr sz="3250" spc="15" dirty="0">
                <a:solidFill>
                  <a:srgbClr val="287238"/>
                </a:solidFill>
                <a:latin typeface="Arial MT"/>
                <a:cs typeface="Arial MT"/>
              </a:rPr>
              <a:t>?</a:t>
            </a:r>
            <a:endParaRPr sz="3250" dirty="0">
              <a:latin typeface="Arial MT"/>
              <a:cs typeface="Arial MT"/>
            </a:endParaRPr>
          </a:p>
        </p:txBody>
      </p:sp>
      <p:sp>
        <p:nvSpPr>
          <p:cNvPr id="4" name="object 4"/>
          <p:cNvSpPr txBox="1"/>
          <p:nvPr/>
        </p:nvSpPr>
        <p:spPr>
          <a:xfrm rot="10800000">
            <a:off x="11484171" y="4013255"/>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5" name="object 5"/>
          <p:cNvSpPr txBox="1">
            <a:spLocks noGrp="1"/>
          </p:cNvSpPr>
          <p:nvPr>
            <p:ph type="title"/>
          </p:nvPr>
        </p:nvSpPr>
        <p:spPr>
          <a:xfrm>
            <a:off x="5503555" y="1406039"/>
            <a:ext cx="1438275" cy="411480"/>
          </a:xfrm>
          <a:prstGeom prst="rect">
            <a:avLst/>
          </a:prstGeom>
        </p:spPr>
        <p:txBody>
          <a:bodyPr vert="horz" wrap="square" lIns="0" tIns="16510" rIns="0" bIns="0" rtlCol="0">
            <a:spAutoFit/>
          </a:bodyPr>
          <a:lstStyle/>
          <a:p>
            <a:pPr marL="12700">
              <a:lnSpc>
                <a:spcPct val="100000"/>
              </a:lnSpc>
              <a:spcBef>
                <a:spcPts val="130"/>
              </a:spcBef>
            </a:pPr>
            <a:r>
              <a:rPr sz="2500" spc="15" dirty="0">
                <a:solidFill>
                  <a:srgbClr val="83BA41"/>
                </a:solidFill>
              </a:rPr>
              <a:t>Sección</a:t>
            </a:r>
            <a:r>
              <a:rPr sz="2500" spc="-70" dirty="0">
                <a:solidFill>
                  <a:srgbClr val="83BA41"/>
                </a:solidFill>
              </a:rPr>
              <a:t> </a:t>
            </a:r>
            <a:r>
              <a:rPr sz="2500" spc="15" dirty="0">
                <a:solidFill>
                  <a:srgbClr val="83BA41"/>
                </a:solidFill>
              </a:rPr>
              <a:t>5</a:t>
            </a:r>
            <a:endParaRPr sz="2500"/>
          </a:p>
        </p:txBody>
      </p:sp>
      <p:pic>
        <p:nvPicPr>
          <p:cNvPr id="7" name="Imagen 6">
            <a:extLst>
              <a:ext uri="{FF2B5EF4-FFF2-40B4-BE49-F238E27FC236}">
                <a16:creationId xmlns:a16="http://schemas.microsoft.com/office/drawing/2014/main" id="{D7648B00-2D0E-ADA1-B3BD-D71AA8C12BAF}"/>
              </a:ext>
            </a:extLst>
          </p:cNvPr>
          <p:cNvPicPr>
            <a:picLocks noChangeAspect="1"/>
          </p:cNvPicPr>
          <p:nvPr/>
        </p:nvPicPr>
        <p:blipFill>
          <a:blip r:embed="rId3"/>
          <a:stretch>
            <a:fillRect/>
          </a:stretch>
        </p:blipFill>
        <p:spPr>
          <a:xfrm>
            <a:off x="11336872" y="2817668"/>
            <a:ext cx="294597" cy="339207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1853587" cy="6254496"/>
          </a:xfrm>
          <a:prstGeom prst="rect">
            <a:avLst/>
          </a:prstGeom>
        </p:spPr>
      </p:pic>
      <p:sp>
        <p:nvSpPr>
          <p:cNvPr id="3" name="object 3"/>
          <p:cNvSpPr txBox="1"/>
          <p:nvPr/>
        </p:nvSpPr>
        <p:spPr>
          <a:xfrm>
            <a:off x="4906296" y="710654"/>
            <a:ext cx="6805692" cy="4662170"/>
          </a:xfrm>
          <a:prstGeom prst="rect">
            <a:avLst/>
          </a:prstGeom>
        </p:spPr>
        <p:txBody>
          <a:bodyPr vert="horz" wrap="square" lIns="0" tIns="3810" rIns="0" bIns="0" rtlCol="0">
            <a:spAutoFit/>
          </a:bodyPr>
          <a:lstStyle/>
          <a:p>
            <a:pPr marL="229870" marR="5080" indent="-208279">
              <a:lnSpc>
                <a:spcPct val="103800"/>
              </a:lnSpc>
              <a:spcBef>
                <a:spcPts val="30"/>
              </a:spcBef>
            </a:pPr>
            <a:r>
              <a:rPr sz="1850" spc="5" dirty="0">
                <a:solidFill>
                  <a:srgbClr val="FFFFFF"/>
                </a:solidFill>
                <a:latin typeface="Arial MT"/>
              </a:rPr>
              <a:t>Al comprometerse con adquisiciones sostenibles y tener la  capacidad de satisfacer las demandas de los mercados  emergentes , incluso mientras reduce las presiones de los  costos por la reducción del consumo de energía y la</a:t>
            </a:r>
          </a:p>
          <a:p>
            <a:pPr marL="230504" marR="5080" indent="1905">
              <a:lnSpc>
                <a:spcPts val="1900"/>
              </a:lnSpc>
              <a:spcBef>
                <a:spcPts val="415"/>
              </a:spcBef>
            </a:pPr>
            <a:r>
              <a:rPr sz="1850" spc="5" dirty="0">
                <a:solidFill>
                  <a:srgbClr val="FFFFFF"/>
                </a:solidFill>
                <a:latin typeface="Arial MT"/>
              </a:rPr>
              <a:t>generación de desechos, tiene estos 2 beneficios principales  que espera:</a:t>
            </a:r>
          </a:p>
          <a:p>
            <a:pPr marL="231140" indent="-219075">
              <a:lnSpc>
                <a:spcPts val="2950"/>
              </a:lnSpc>
              <a:spcBef>
                <a:spcPts val="1120"/>
              </a:spcBef>
              <a:buChar char="•"/>
              <a:tabLst>
                <a:tab pos="231775" algn="l"/>
              </a:tabLst>
            </a:pPr>
            <a:r>
              <a:rPr sz="1850" spc="5" dirty="0">
                <a:solidFill>
                  <a:srgbClr val="FFFFFF"/>
                </a:solidFill>
                <a:latin typeface="Arial MT"/>
              </a:rPr>
              <a:t>Su marca se diferenciaría de su</a:t>
            </a:r>
          </a:p>
          <a:p>
            <a:pPr marL="238125">
              <a:lnSpc>
                <a:spcPts val="1930"/>
              </a:lnSpc>
            </a:pPr>
            <a:r>
              <a:rPr sz="1850" spc="5" dirty="0">
                <a:solidFill>
                  <a:srgbClr val="FFFFFF"/>
                </a:solidFill>
                <a:latin typeface="Arial MT"/>
              </a:rPr>
              <a:t>competidores a medida que realiza compras sostenibles</a:t>
            </a:r>
          </a:p>
          <a:p>
            <a:pPr marL="229870" marR="481330" indent="14604">
              <a:lnSpc>
                <a:spcPct val="103800"/>
              </a:lnSpc>
            </a:pPr>
            <a:r>
              <a:rPr sz="1850" spc="5" dirty="0">
                <a:solidFill>
                  <a:srgbClr val="FFFFFF"/>
                </a:solidFill>
                <a:latin typeface="Arial MT"/>
              </a:rPr>
              <a:t>para desarrollar productos y servicios innovadores según  lo exijan sus clientes.</a:t>
            </a:r>
          </a:p>
          <a:p>
            <a:pPr marL="161925" marR="517525" indent="-161925">
              <a:lnSpc>
                <a:spcPct val="104800"/>
              </a:lnSpc>
              <a:spcBef>
                <a:spcPts val="900"/>
              </a:spcBef>
              <a:buChar char="•"/>
              <a:tabLst>
                <a:tab pos="161925" algn="l"/>
              </a:tabLst>
            </a:pPr>
            <a:r>
              <a:rPr sz="1850" spc="5" dirty="0">
                <a:solidFill>
                  <a:srgbClr val="FFFFFF"/>
                </a:solidFill>
                <a:latin typeface="Arial MT"/>
              </a:rPr>
              <a:t>El </a:t>
            </a:r>
            <a:r>
              <a:rPr sz="1850" spc="5" dirty="0">
                <a:solidFill>
                  <a:srgbClr val="FFFFFF"/>
                </a:solidFill>
                <a:latin typeface="Arial MT"/>
                <a:hlinkClick r:id="rId3">
                  <a:extLst>
                    <a:ext uri="{A12FA001-AC4F-418D-AE19-62706E023703}">
                      <ahyp:hlinkClr xmlns:ahyp="http://schemas.microsoft.com/office/drawing/2018/hyperlinkcolor" val="tx"/>
                    </a:ext>
                  </a:extLst>
                </a:hlinkClick>
              </a:rPr>
              <a:t>conocimiento </a:t>
            </a:r>
            <a:r>
              <a:rPr sz="1850" spc="5" dirty="0">
                <a:solidFill>
                  <a:srgbClr val="FFFFFF"/>
                </a:solidFill>
                <a:latin typeface="Arial MT"/>
              </a:rPr>
              <a:t>de su marca aumentaría y su  </a:t>
            </a:r>
            <a:r>
              <a:rPr sz="1850" spc="5" dirty="0">
                <a:solidFill>
                  <a:srgbClr val="FFFFFF"/>
                </a:solidFill>
                <a:latin typeface="Arial MT"/>
                <a:hlinkClick r:id="rId4">
                  <a:extLst>
                    <a:ext uri="{A12FA001-AC4F-418D-AE19-62706E023703}">
                      <ahyp:hlinkClr xmlns:ahyp="http://schemas.microsoft.com/office/drawing/2018/hyperlinkcolor" val="tx"/>
                    </a:ext>
                  </a:extLst>
                </a:hlinkClick>
              </a:rPr>
              <a:t>declaración de posicionamiento de marca </a:t>
            </a:r>
            <a:r>
              <a:rPr sz="1850" spc="5" dirty="0">
                <a:solidFill>
                  <a:srgbClr val="FFFFFF"/>
                </a:solidFill>
                <a:latin typeface="Arial MT"/>
              </a:rPr>
              <a:t>se  fortalecería. Sin embargo, esto requerirá una gestión de  riesgos adecuada y abordar las áreas débiles para evitar  escándalos y mala publicidad para su empresa.</a:t>
            </a:r>
          </a:p>
        </p:txBody>
      </p:sp>
      <p:sp>
        <p:nvSpPr>
          <p:cNvPr id="4" name="object 4"/>
          <p:cNvSpPr txBox="1"/>
          <p:nvPr/>
        </p:nvSpPr>
        <p:spPr>
          <a:xfrm>
            <a:off x="223062" y="1092837"/>
            <a:ext cx="4702899" cy="3064942"/>
          </a:xfrm>
          <a:prstGeom prst="rect">
            <a:avLst/>
          </a:prstGeom>
        </p:spPr>
        <p:txBody>
          <a:bodyPr vert="horz" wrap="square" lIns="0" tIns="11430" rIns="0" bIns="0" rtlCol="0">
            <a:spAutoFit/>
          </a:bodyPr>
          <a:lstStyle/>
          <a:p>
            <a:pPr marL="35560" marR="2306955" indent="2540">
              <a:lnSpc>
                <a:spcPct val="115799"/>
              </a:lnSpc>
              <a:spcBef>
                <a:spcPts val="90"/>
              </a:spcBef>
            </a:pPr>
            <a:r>
              <a:rPr sz="2800" b="1" spc="15" dirty="0" err="1">
                <a:solidFill>
                  <a:srgbClr val="83BA41"/>
                </a:solidFill>
                <a:latin typeface="Arial"/>
                <a:cs typeface="Arial"/>
              </a:rPr>
              <a:t>Máximos</a:t>
            </a:r>
            <a:r>
              <a:rPr sz="2800" b="1" spc="15" dirty="0">
                <a:solidFill>
                  <a:srgbClr val="83BA41"/>
                </a:solidFill>
                <a:latin typeface="Arial"/>
                <a:cs typeface="Arial"/>
              </a:rPr>
              <a:t> </a:t>
            </a:r>
            <a:r>
              <a:rPr sz="2800" b="1" spc="20" dirty="0">
                <a:solidFill>
                  <a:srgbClr val="83BA41"/>
                </a:solidFill>
                <a:latin typeface="Arial"/>
                <a:cs typeface="Arial"/>
              </a:rPr>
              <a:t> </a:t>
            </a:r>
            <a:r>
              <a:rPr sz="2800" b="1" spc="10" dirty="0" err="1">
                <a:solidFill>
                  <a:srgbClr val="83BA41"/>
                </a:solidFill>
                <a:latin typeface="Arial"/>
                <a:cs typeface="Arial"/>
              </a:rPr>
              <a:t>beneficios</a:t>
            </a:r>
            <a:r>
              <a:rPr lang="es-ES" sz="2800" b="1" spc="10" dirty="0">
                <a:solidFill>
                  <a:srgbClr val="83BA41"/>
                </a:solidFill>
                <a:latin typeface="Arial"/>
                <a:cs typeface="Arial"/>
              </a:rPr>
              <a:t> </a:t>
            </a:r>
            <a:r>
              <a:rPr sz="2800" b="1" spc="15" dirty="0" err="1">
                <a:solidFill>
                  <a:srgbClr val="83BA41"/>
                </a:solidFill>
                <a:latin typeface="Arial"/>
                <a:cs typeface="Arial"/>
              </a:rPr>
              <a:t>cuando</a:t>
            </a:r>
            <a:r>
              <a:rPr sz="2800" b="1" spc="15" dirty="0">
                <a:solidFill>
                  <a:srgbClr val="83BA41"/>
                </a:solidFill>
                <a:latin typeface="Arial"/>
                <a:cs typeface="Arial"/>
              </a:rPr>
              <a:t> </a:t>
            </a:r>
            <a:r>
              <a:rPr sz="2800" b="1" spc="10" dirty="0">
                <a:solidFill>
                  <a:srgbClr val="83BA41"/>
                </a:solidFill>
                <a:latin typeface="Arial"/>
                <a:cs typeface="Arial"/>
              </a:rPr>
              <a:t>se </a:t>
            </a:r>
            <a:r>
              <a:rPr sz="2800" b="1" spc="15" dirty="0">
                <a:solidFill>
                  <a:srgbClr val="83BA41"/>
                </a:solidFill>
                <a:latin typeface="Arial"/>
                <a:cs typeface="Arial"/>
              </a:rPr>
              <a:t> </a:t>
            </a:r>
            <a:r>
              <a:rPr sz="2800" b="1" spc="15" dirty="0" err="1">
                <a:solidFill>
                  <a:srgbClr val="83BA41"/>
                </a:solidFill>
                <a:latin typeface="Arial"/>
                <a:cs typeface="Arial"/>
              </a:rPr>
              <a:t>compro</a:t>
            </a:r>
            <a:r>
              <a:rPr lang="es-ES" sz="2800" b="1" spc="15" dirty="0">
                <a:solidFill>
                  <a:srgbClr val="83BA41"/>
                </a:solidFill>
                <a:latin typeface="Arial"/>
                <a:cs typeface="Arial"/>
              </a:rPr>
              <a:t>m</a:t>
            </a:r>
            <a:r>
              <a:rPr sz="2800" b="1" spc="15" dirty="0" err="1">
                <a:solidFill>
                  <a:srgbClr val="83BA41"/>
                </a:solidFill>
                <a:latin typeface="Arial"/>
                <a:cs typeface="Arial"/>
              </a:rPr>
              <a:t>ete</a:t>
            </a:r>
            <a:endParaRPr sz="2800" dirty="0">
              <a:latin typeface="Arial"/>
              <a:cs typeface="Arial"/>
            </a:endParaRPr>
          </a:p>
          <a:p>
            <a:pPr marL="35560">
              <a:lnSpc>
                <a:spcPct val="100000"/>
              </a:lnSpc>
              <a:spcBef>
                <a:spcPts val="1030"/>
              </a:spcBef>
            </a:pPr>
            <a:r>
              <a:rPr sz="2800" b="1" spc="15" dirty="0">
                <a:solidFill>
                  <a:srgbClr val="83BA41"/>
                </a:solidFill>
                <a:latin typeface="Arial"/>
                <a:cs typeface="Arial"/>
              </a:rPr>
              <a:t>con</a:t>
            </a:r>
            <a:r>
              <a:rPr sz="2800" b="1" spc="-30" dirty="0">
                <a:solidFill>
                  <a:srgbClr val="83BA41"/>
                </a:solidFill>
                <a:latin typeface="Arial"/>
                <a:cs typeface="Arial"/>
              </a:rPr>
              <a:t> </a:t>
            </a:r>
            <a:r>
              <a:rPr sz="2800" b="1" spc="10" dirty="0">
                <a:solidFill>
                  <a:srgbClr val="83BA41"/>
                </a:solidFill>
                <a:latin typeface="Arial"/>
                <a:cs typeface="Arial"/>
              </a:rPr>
              <a:t>estrategias</a:t>
            </a:r>
            <a:endParaRPr sz="2800" dirty="0">
              <a:latin typeface="Arial"/>
              <a:cs typeface="Arial"/>
            </a:endParaRPr>
          </a:p>
          <a:p>
            <a:pPr marL="24130">
              <a:lnSpc>
                <a:spcPct val="100000"/>
              </a:lnSpc>
              <a:spcBef>
                <a:spcPts val="535"/>
              </a:spcBef>
            </a:pPr>
            <a:r>
              <a:rPr sz="2800" b="1" spc="15" dirty="0">
                <a:solidFill>
                  <a:srgbClr val="83BA41"/>
                </a:solidFill>
                <a:latin typeface="Arial"/>
                <a:cs typeface="Arial"/>
              </a:rPr>
              <a:t>de</a:t>
            </a:r>
            <a:r>
              <a:rPr sz="2800" b="1" spc="-25" dirty="0">
                <a:solidFill>
                  <a:srgbClr val="83BA41"/>
                </a:solidFill>
                <a:latin typeface="Arial"/>
                <a:cs typeface="Arial"/>
              </a:rPr>
              <a:t> </a:t>
            </a:r>
            <a:r>
              <a:rPr sz="2800" b="1" spc="15" dirty="0">
                <a:solidFill>
                  <a:srgbClr val="83BA41"/>
                </a:solidFill>
                <a:latin typeface="Arial"/>
                <a:cs typeface="Arial"/>
              </a:rPr>
              <a:t>compras</a:t>
            </a:r>
            <a:r>
              <a:rPr sz="2800" b="1" spc="-25" dirty="0">
                <a:solidFill>
                  <a:srgbClr val="83BA41"/>
                </a:solidFill>
                <a:latin typeface="Arial"/>
                <a:cs typeface="Arial"/>
              </a:rPr>
              <a:t> </a:t>
            </a:r>
            <a:r>
              <a:rPr sz="2800" b="1" spc="10" dirty="0">
                <a:solidFill>
                  <a:srgbClr val="83BA41"/>
                </a:solidFill>
                <a:latin typeface="Arial"/>
                <a:cs typeface="Arial"/>
              </a:rPr>
              <a:t>sostenibles</a:t>
            </a:r>
            <a:endParaRPr sz="2800" dirty="0">
              <a:latin typeface="Arial"/>
              <a:cs typeface="Arial"/>
            </a:endParaRPr>
          </a:p>
        </p:txBody>
      </p:sp>
      <p:sp>
        <p:nvSpPr>
          <p:cNvPr id="5" name="object 5"/>
          <p:cNvSpPr txBox="1"/>
          <p:nvPr/>
        </p:nvSpPr>
        <p:spPr>
          <a:xfrm>
            <a:off x="8370619" y="6415582"/>
            <a:ext cx="2820670" cy="150495"/>
          </a:xfrm>
          <a:prstGeom prst="rect">
            <a:avLst/>
          </a:prstGeom>
        </p:spPr>
        <p:txBody>
          <a:bodyPr vert="horz" wrap="square" lIns="0" tIns="15240" rIns="0" bIns="0" rtlCol="0">
            <a:spAutoFit/>
          </a:bodyPr>
          <a:lstStyle/>
          <a:p>
            <a:pPr marL="12700">
              <a:lnSpc>
                <a:spcPct val="100000"/>
              </a:lnSpc>
              <a:spcBef>
                <a:spcPts val="12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65851" y="36576"/>
            <a:ext cx="11826148" cy="6405372"/>
          </a:xfrm>
          <a:prstGeom prst="rect">
            <a:avLst/>
          </a:prstGeom>
        </p:spPr>
      </p:pic>
      <p:sp>
        <p:nvSpPr>
          <p:cNvPr id="3" name="object 3"/>
          <p:cNvSpPr txBox="1"/>
          <p:nvPr/>
        </p:nvSpPr>
        <p:spPr>
          <a:xfrm>
            <a:off x="867409" y="2362155"/>
            <a:ext cx="2672204" cy="2094484"/>
          </a:xfrm>
          <a:prstGeom prst="rect">
            <a:avLst/>
          </a:prstGeom>
        </p:spPr>
        <p:txBody>
          <a:bodyPr vert="horz" wrap="square" lIns="0" tIns="87630" rIns="0" bIns="0" rtlCol="0">
            <a:spAutoFit/>
          </a:bodyPr>
          <a:lstStyle/>
          <a:p>
            <a:pPr marL="29845">
              <a:lnSpc>
                <a:spcPct val="100000"/>
              </a:lnSpc>
              <a:spcBef>
                <a:spcPts val="690"/>
              </a:spcBef>
            </a:pPr>
            <a:r>
              <a:rPr sz="3000" b="1" dirty="0">
                <a:solidFill>
                  <a:srgbClr val="A1CC3A"/>
                </a:solidFill>
                <a:latin typeface="Arial"/>
                <a:cs typeface="Arial"/>
              </a:rPr>
              <a:t>Controladores para</a:t>
            </a:r>
          </a:p>
          <a:p>
            <a:pPr marL="29845" marR="220345" indent="-17780">
              <a:lnSpc>
                <a:spcPct val="120100"/>
              </a:lnSpc>
              <a:spcBef>
                <a:spcPts val="235"/>
              </a:spcBef>
            </a:pPr>
            <a:r>
              <a:rPr lang="es-ES" sz="3000" b="1" dirty="0">
                <a:solidFill>
                  <a:srgbClr val="A1CC3A"/>
                </a:solidFill>
                <a:latin typeface="Arial"/>
                <a:cs typeface="Arial"/>
              </a:rPr>
              <a:t>Compras Sostenibles</a:t>
            </a:r>
            <a:endParaRPr sz="3000" b="1" dirty="0">
              <a:solidFill>
                <a:srgbClr val="A1CC3A"/>
              </a:solidFill>
              <a:latin typeface="Arial"/>
              <a:cs typeface="Arial"/>
            </a:endParaRPr>
          </a:p>
        </p:txBody>
      </p:sp>
      <p:sp>
        <p:nvSpPr>
          <p:cNvPr id="5" name="object 5"/>
          <p:cNvSpPr txBox="1"/>
          <p:nvPr/>
        </p:nvSpPr>
        <p:spPr>
          <a:xfrm>
            <a:off x="7601524" y="2093790"/>
            <a:ext cx="1538190" cy="834203"/>
          </a:xfrm>
          <a:prstGeom prst="rect">
            <a:avLst/>
          </a:prstGeom>
        </p:spPr>
        <p:txBody>
          <a:bodyPr vert="horz" wrap="square" lIns="0" tIns="12065" rIns="0" bIns="0" rtlCol="0">
            <a:spAutoFit/>
          </a:bodyPr>
          <a:lstStyle/>
          <a:p>
            <a:pPr marL="12700" marR="5080" indent="69215" algn="ctr">
              <a:lnSpc>
                <a:spcPct val="109100"/>
              </a:lnSpc>
              <a:spcBef>
                <a:spcPts val="95"/>
              </a:spcBef>
            </a:pPr>
            <a:r>
              <a:rPr lang="es-ES" sz="1650" b="1" spc="5" dirty="0">
                <a:solidFill>
                  <a:srgbClr val="0B572D"/>
                </a:solidFill>
                <a:latin typeface="Arial"/>
                <a:cs typeface="Arial"/>
              </a:rPr>
              <a:t>Controladores para Compra</a:t>
            </a:r>
          </a:p>
          <a:p>
            <a:pPr marL="12700" marR="5080" indent="69215" algn="ctr">
              <a:lnSpc>
                <a:spcPct val="109100"/>
              </a:lnSpc>
              <a:spcBef>
                <a:spcPts val="95"/>
              </a:spcBef>
            </a:pPr>
            <a:r>
              <a:rPr lang="es-ES" sz="1650" b="1" spc="5" dirty="0">
                <a:solidFill>
                  <a:srgbClr val="0B572D"/>
                </a:solidFill>
                <a:latin typeface="Arial"/>
                <a:cs typeface="Arial"/>
              </a:rPr>
              <a:t>Sostenible</a:t>
            </a:r>
            <a:endParaRPr lang="es-ES" sz="1650" dirty="0">
              <a:latin typeface="Arial"/>
              <a:cs typeface="Arial"/>
            </a:endParaRPr>
          </a:p>
        </p:txBody>
      </p:sp>
      <p:sp>
        <p:nvSpPr>
          <p:cNvPr id="6" name="object 6"/>
          <p:cNvSpPr txBox="1"/>
          <p:nvPr/>
        </p:nvSpPr>
        <p:spPr>
          <a:xfrm>
            <a:off x="5808033" y="3409397"/>
            <a:ext cx="941783" cy="296235"/>
          </a:xfrm>
          <a:prstGeom prst="rect">
            <a:avLst/>
          </a:prstGeom>
        </p:spPr>
        <p:txBody>
          <a:bodyPr vert="horz" wrap="square" lIns="0" tIns="13970" rIns="0" bIns="0" rtlCol="0">
            <a:spAutoFit/>
          </a:bodyPr>
          <a:lstStyle/>
          <a:p>
            <a:pPr marL="12700" algn="ctr">
              <a:lnSpc>
                <a:spcPts val="1105"/>
              </a:lnSpc>
            </a:pPr>
            <a:r>
              <a:rPr sz="1200" b="1" spc="20" dirty="0" err="1">
                <a:solidFill>
                  <a:srgbClr val="FFFFFF"/>
                </a:solidFill>
                <a:latin typeface="Arial"/>
                <a:cs typeface="Arial"/>
              </a:rPr>
              <a:t>Reducción</a:t>
            </a:r>
            <a:r>
              <a:rPr lang="es-ES" sz="1200" b="1" spc="20" dirty="0">
                <a:solidFill>
                  <a:srgbClr val="FFFFFF"/>
                </a:solidFill>
                <a:latin typeface="Arial"/>
                <a:cs typeface="Arial"/>
              </a:rPr>
              <a:t> de Costes</a:t>
            </a:r>
            <a:endParaRPr sz="1200" dirty="0">
              <a:latin typeface="Arial"/>
              <a:cs typeface="Arial"/>
            </a:endParaRPr>
          </a:p>
        </p:txBody>
      </p:sp>
      <p:sp>
        <p:nvSpPr>
          <p:cNvPr id="7" name="object 7"/>
          <p:cNvSpPr txBox="1"/>
          <p:nvPr/>
        </p:nvSpPr>
        <p:spPr>
          <a:xfrm>
            <a:off x="9975363" y="3409397"/>
            <a:ext cx="859786" cy="352661"/>
          </a:xfrm>
          <a:prstGeom prst="rect">
            <a:avLst/>
          </a:prstGeom>
        </p:spPr>
        <p:txBody>
          <a:bodyPr vert="horz" wrap="square" lIns="0" tIns="13970" rIns="0" bIns="0" rtlCol="0">
            <a:spAutoFit/>
          </a:bodyPr>
          <a:lstStyle/>
          <a:p>
            <a:pPr marL="44450">
              <a:lnSpc>
                <a:spcPct val="100000"/>
              </a:lnSpc>
              <a:spcBef>
                <a:spcPts val="5"/>
              </a:spcBef>
            </a:pPr>
            <a:r>
              <a:rPr sz="1100" b="1" spc="5" dirty="0" err="1">
                <a:solidFill>
                  <a:srgbClr val="FFFFFF"/>
                </a:solidFill>
                <a:latin typeface="Arial"/>
                <a:cs typeface="Arial"/>
              </a:rPr>
              <a:t>Crecimiento</a:t>
            </a:r>
            <a:r>
              <a:rPr lang="es-ES" sz="1100" b="1" spc="5" dirty="0">
                <a:solidFill>
                  <a:srgbClr val="FFFFFF"/>
                </a:solidFill>
                <a:latin typeface="Arial"/>
                <a:cs typeface="Arial"/>
              </a:rPr>
              <a:t> de Ingresos</a:t>
            </a:r>
            <a:endParaRPr sz="1100" b="1" spc="5" dirty="0">
              <a:solidFill>
                <a:srgbClr val="FFFFFF"/>
              </a:solidFill>
              <a:latin typeface="Arial"/>
              <a:cs typeface="Arial"/>
            </a:endParaRPr>
          </a:p>
        </p:txBody>
      </p:sp>
      <p:sp>
        <p:nvSpPr>
          <p:cNvPr id="8" name="object 8"/>
          <p:cNvSpPr txBox="1"/>
          <p:nvPr/>
        </p:nvSpPr>
        <p:spPr>
          <a:xfrm>
            <a:off x="7952131" y="4887865"/>
            <a:ext cx="836976" cy="295594"/>
          </a:xfrm>
          <a:prstGeom prst="rect">
            <a:avLst/>
          </a:prstGeom>
        </p:spPr>
        <p:txBody>
          <a:bodyPr vert="horz" wrap="square" lIns="0" tIns="13335" rIns="0" bIns="0" rtlCol="0">
            <a:spAutoFit/>
          </a:bodyPr>
          <a:lstStyle/>
          <a:p>
            <a:pPr marL="12700">
              <a:lnSpc>
                <a:spcPts val="1135"/>
              </a:lnSpc>
            </a:pPr>
            <a:r>
              <a:rPr sz="1100" b="1" spc="5" dirty="0" err="1">
                <a:solidFill>
                  <a:srgbClr val="FFFFFF"/>
                </a:solidFill>
                <a:latin typeface="Arial"/>
                <a:cs typeface="Arial"/>
              </a:rPr>
              <a:t>Reducción</a:t>
            </a:r>
            <a:r>
              <a:rPr lang="es-ES" sz="1100" b="1" spc="5" dirty="0">
                <a:solidFill>
                  <a:srgbClr val="FFFFFF"/>
                </a:solidFill>
                <a:latin typeface="Arial"/>
                <a:cs typeface="Arial"/>
              </a:rPr>
              <a:t> de Riesgos</a:t>
            </a:r>
            <a:endParaRPr sz="1100" dirty="0">
              <a:latin typeface="Arial"/>
              <a:cs typeface="Arial"/>
            </a:endParaRPr>
          </a:p>
        </p:txBody>
      </p:sp>
      <p:sp>
        <p:nvSpPr>
          <p:cNvPr id="9" name="object 9"/>
          <p:cNvSpPr txBox="1"/>
          <p:nvPr/>
        </p:nvSpPr>
        <p:spPr>
          <a:xfrm>
            <a:off x="8370619" y="6388138"/>
            <a:ext cx="2973070" cy="330200"/>
          </a:xfrm>
          <a:prstGeom prst="rect">
            <a:avLst/>
          </a:prstGeom>
        </p:spPr>
        <p:txBody>
          <a:bodyPr vert="horz" wrap="square" lIns="0" tIns="42545" rIns="0" bIns="0" rtlCol="0">
            <a:spAutoFit/>
          </a:bodyPr>
          <a:lstStyle/>
          <a:p>
            <a:pPr marL="12700">
              <a:lnSpc>
                <a:spcPct val="100000"/>
              </a:lnSpc>
              <a:spcBef>
                <a:spcPts val="335"/>
              </a:spcBef>
            </a:pPr>
            <a:r>
              <a:rPr sz="800" spc="10" dirty="0">
                <a:latin typeface="Arial MT"/>
                <a:cs typeface="Arial MT"/>
              </a:rPr>
              <a:t>FUTUROS</a:t>
            </a:r>
            <a:endParaRPr sz="800">
              <a:latin typeface="Arial MT"/>
              <a:cs typeface="Arial MT"/>
            </a:endParaRPr>
          </a:p>
          <a:p>
            <a:pPr marL="165100">
              <a:lnSpc>
                <a:spcPct val="100000"/>
              </a:lnSpc>
              <a:spcBef>
                <a:spcPts val="24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10" name="object 10"/>
          <p:cNvSpPr txBox="1"/>
          <p:nvPr/>
        </p:nvSpPr>
        <p:spPr>
          <a:xfrm>
            <a:off x="115974" y="29383"/>
            <a:ext cx="1220470" cy="129539"/>
          </a:xfrm>
          <a:prstGeom prst="rect">
            <a:avLst/>
          </a:prstGeom>
        </p:spPr>
        <p:txBody>
          <a:bodyPr vert="horz" wrap="square" lIns="0" tIns="16510" rIns="0" bIns="0" rtlCol="0">
            <a:spAutoFit/>
          </a:bodyPr>
          <a:lstStyle/>
          <a:p>
            <a:pPr marL="12700">
              <a:lnSpc>
                <a:spcPct val="100000"/>
              </a:lnSpc>
              <a:spcBef>
                <a:spcPts val="130"/>
              </a:spcBef>
            </a:pPr>
            <a:r>
              <a:rPr sz="650" spc="-5" dirty="0">
                <a:latin typeface="Lucida Sans Unicode"/>
                <a:cs typeface="Lucida Sans Unicode"/>
              </a:rPr>
              <a:t>Machine</a:t>
            </a:r>
            <a:r>
              <a:rPr sz="650" spc="-30" dirty="0">
                <a:latin typeface="Lucida Sans Unicode"/>
                <a:cs typeface="Lucida Sans Unicode"/>
              </a:rPr>
              <a:t> </a:t>
            </a:r>
            <a:r>
              <a:rPr sz="650" spc="-5" dirty="0">
                <a:latin typeface="Lucida Sans Unicode"/>
                <a:cs typeface="Lucida Sans Unicode"/>
              </a:rPr>
              <a:t>Translated</a:t>
            </a:r>
            <a:r>
              <a:rPr sz="650" spc="-30" dirty="0">
                <a:latin typeface="Lucida Sans Unicode"/>
                <a:cs typeface="Lucida Sans Unicode"/>
              </a:rPr>
              <a:t> </a:t>
            </a:r>
            <a:r>
              <a:rPr sz="650" spc="-5" dirty="0">
                <a:latin typeface="Lucida Sans Unicode"/>
                <a:cs typeface="Lucida Sans Unicode"/>
              </a:rPr>
              <a:t>by</a:t>
            </a:r>
            <a:r>
              <a:rPr sz="650" spc="-25" dirty="0">
                <a:latin typeface="Lucida Sans Unicode"/>
                <a:cs typeface="Lucida Sans Unicode"/>
              </a:rPr>
              <a:t> </a:t>
            </a:r>
            <a:r>
              <a:rPr sz="650" spc="-5" dirty="0">
                <a:latin typeface="Lucida Sans Unicode"/>
                <a:cs typeface="Lucida Sans Unicode"/>
              </a:rPr>
              <a:t>Google</a:t>
            </a:r>
            <a:endParaRPr sz="650">
              <a:latin typeface="Lucida Sans Unicode"/>
              <a:cs typeface="Lucida Sans Unicode"/>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28005"/>
            <a:ext cx="12192000" cy="6583680"/>
          </a:xfrm>
          <a:prstGeom prst="rect">
            <a:avLst/>
          </a:prstGeom>
        </p:spPr>
      </p:pic>
      <p:sp>
        <p:nvSpPr>
          <p:cNvPr id="3" name="object 3"/>
          <p:cNvSpPr txBox="1"/>
          <p:nvPr/>
        </p:nvSpPr>
        <p:spPr>
          <a:xfrm>
            <a:off x="684834" y="1294552"/>
            <a:ext cx="3107055" cy="414655"/>
          </a:xfrm>
          <a:prstGeom prst="rect">
            <a:avLst/>
          </a:prstGeom>
        </p:spPr>
        <p:txBody>
          <a:bodyPr vert="horz" wrap="square" lIns="0" tIns="12700" rIns="0" bIns="0" rtlCol="0">
            <a:spAutoFit/>
          </a:bodyPr>
          <a:lstStyle/>
          <a:p>
            <a:pPr marL="12700">
              <a:lnSpc>
                <a:spcPct val="100000"/>
              </a:lnSpc>
              <a:spcBef>
                <a:spcPts val="100"/>
              </a:spcBef>
            </a:pPr>
            <a:r>
              <a:rPr sz="2550" b="1" dirty="0">
                <a:solidFill>
                  <a:srgbClr val="83BA41"/>
                </a:solidFill>
                <a:latin typeface="Arial"/>
                <a:cs typeface="Arial"/>
              </a:rPr>
              <a:t>Reducción</a:t>
            </a:r>
            <a:r>
              <a:rPr sz="2550" b="1" spc="-35" dirty="0">
                <a:solidFill>
                  <a:srgbClr val="83BA41"/>
                </a:solidFill>
                <a:latin typeface="Arial"/>
                <a:cs typeface="Arial"/>
              </a:rPr>
              <a:t> </a:t>
            </a:r>
            <a:r>
              <a:rPr sz="2550" b="1" dirty="0">
                <a:solidFill>
                  <a:srgbClr val="83BA41"/>
                </a:solidFill>
                <a:latin typeface="Arial"/>
                <a:cs typeface="Arial"/>
              </a:rPr>
              <a:t>de</a:t>
            </a:r>
            <a:r>
              <a:rPr sz="2550" b="1" spc="-30" dirty="0">
                <a:solidFill>
                  <a:srgbClr val="83BA41"/>
                </a:solidFill>
                <a:latin typeface="Arial"/>
                <a:cs typeface="Arial"/>
              </a:rPr>
              <a:t> </a:t>
            </a:r>
            <a:r>
              <a:rPr sz="2550" b="1" dirty="0">
                <a:solidFill>
                  <a:srgbClr val="83BA41"/>
                </a:solidFill>
                <a:latin typeface="Arial"/>
                <a:cs typeface="Arial"/>
              </a:rPr>
              <a:t>costo</a:t>
            </a:r>
            <a:endParaRPr sz="2550">
              <a:latin typeface="Arial"/>
              <a:cs typeface="Arial"/>
            </a:endParaRPr>
          </a:p>
        </p:txBody>
      </p:sp>
      <p:sp>
        <p:nvSpPr>
          <p:cNvPr id="4" name="object 4"/>
          <p:cNvSpPr txBox="1"/>
          <p:nvPr/>
        </p:nvSpPr>
        <p:spPr>
          <a:xfrm rot="10800000">
            <a:off x="11972739" y="4054933"/>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5" name="object 5"/>
          <p:cNvSpPr txBox="1">
            <a:spLocks noGrp="1"/>
          </p:cNvSpPr>
          <p:nvPr>
            <p:ph type="title"/>
          </p:nvPr>
        </p:nvSpPr>
        <p:spPr>
          <a:xfrm>
            <a:off x="5292640" y="165051"/>
            <a:ext cx="5650663" cy="5858100"/>
          </a:xfrm>
          <a:prstGeom prst="rect">
            <a:avLst/>
          </a:prstGeom>
        </p:spPr>
        <p:txBody>
          <a:bodyPr vert="horz" wrap="square" lIns="0" tIns="60092" rIns="0" bIns="0" rtlCol="0">
            <a:spAutoFit/>
          </a:bodyPr>
          <a:lstStyle/>
          <a:p>
            <a:pPr marL="20955" marR="5080" indent="-8890">
              <a:lnSpc>
                <a:spcPct val="123500"/>
              </a:lnSpc>
              <a:spcBef>
                <a:spcPts val="90"/>
              </a:spcBef>
            </a:pPr>
            <a:r>
              <a:rPr spc="10" dirty="0">
                <a:solidFill>
                  <a:srgbClr val="212121"/>
                </a:solidFill>
                <a:ea typeface="+mn-ea"/>
                <a:cs typeface="+mn-cs"/>
              </a:rPr>
              <a:t>Seguir prácticas y decisiones de adquisición sostenibles  conducirá a una reducción en el costo total de</a:t>
            </a:r>
            <a:r>
              <a:rPr lang="es-ES" spc="10" dirty="0">
                <a:solidFill>
                  <a:srgbClr val="212121"/>
                </a:solidFill>
                <a:ea typeface="+mn-ea"/>
                <a:cs typeface="+mn-cs"/>
              </a:rPr>
              <a:t> propiedad. Esto se logra mediante la reducción de los  costos de energía, la reducción del exceso de  especificaciones, la reducción del consumo y la reducción  de los costos de cumplimiento social y ambiental.</a:t>
            </a:r>
            <a:br>
              <a:rPr lang="es-ES" spc="10" dirty="0">
                <a:solidFill>
                  <a:srgbClr val="212121"/>
                </a:solidFill>
                <a:ea typeface="+mn-ea"/>
                <a:cs typeface="+mn-cs"/>
              </a:rPr>
            </a:br>
            <a:br>
              <a:rPr lang="es-ES" spc="10" dirty="0">
                <a:solidFill>
                  <a:srgbClr val="212121"/>
                </a:solidFill>
                <a:ea typeface="+mn-ea"/>
                <a:cs typeface="+mn-cs"/>
              </a:rPr>
            </a:br>
            <a:r>
              <a:rPr lang="es-ES" spc="10" dirty="0">
                <a:solidFill>
                  <a:srgbClr val="212121"/>
                </a:solidFill>
                <a:ea typeface="+mn-ea"/>
                <a:cs typeface="+mn-cs"/>
              </a:rPr>
              <a:t>Por ejemplo…Evitar costos de energía.</a:t>
            </a:r>
            <a:br>
              <a:rPr lang="es-ES" spc="10" dirty="0">
                <a:solidFill>
                  <a:srgbClr val="212121"/>
                </a:solidFill>
                <a:ea typeface="+mn-ea"/>
                <a:cs typeface="+mn-cs"/>
              </a:rPr>
            </a:br>
            <a:r>
              <a:rPr lang="es-ES" spc="10" dirty="0">
                <a:solidFill>
                  <a:srgbClr val="212121"/>
                </a:solidFill>
                <a:ea typeface="+mn-ea"/>
                <a:cs typeface="+mn-cs"/>
              </a:rPr>
              <a:t>La adquisición sostenible se basa en máquinas,  sistemas y equipos que consumen la menor cantidad  de energía y generan la menor cantidad de desechos.</a:t>
            </a:r>
            <a:br>
              <a:rPr lang="es-ES" spc="10" dirty="0">
                <a:solidFill>
                  <a:srgbClr val="212121"/>
                </a:solidFill>
                <a:ea typeface="+mn-ea"/>
                <a:cs typeface="+mn-cs"/>
              </a:rPr>
            </a:br>
            <a:r>
              <a:rPr lang="es-ES" spc="10" dirty="0">
                <a:solidFill>
                  <a:srgbClr val="212121"/>
                </a:solidFill>
                <a:ea typeface="+mn-ea"/>
                <a:cs typeface="+mn-cs"/>
              </a:rPr>
              <a:t>La adquisición sostenible busca reducir el consumo  de energía y las emisiones de energía, evitando así  los altos costos asociados con la degradación  ambiental.</a:t>
            </a:r>
            <a:br>
              <a:rPr lang="es-ES" sz="1750" dirty="0">
                <a:latin typeface="Arial MT"/>
                <a:cs typeface="Arial MT"/>
              </a:rPr>
            </a:br>
            <a:endParaRPr sz="1750" dirty="0"/>
          </a:p>
        </p:txBody>
      </p:sp>
      <p:pic>
        <p:nvPicPr>
          <p:cNvPr id="8" name="Imagen 7">
            <a:extLst>
              <a:ext uri="{FF2B5EF4-FFF2-40B4-BE49-F238E27FC236}">
                <a16:creationId xmlns:a16="http://schemas.microsoft.com/office/drawing/2014/main" id="{37145C6C-FCCB-A379-3EFB-D50012E5D1DB}"/>
              </a:ext>
            </a:extLst>
          </p:cNvPr>
          <p:cNvPicPr>
            <a:picLocks noChangeAspect="1"/>
          </p:cNvPicPr>
          <p:nvPr/>
        </p:nvPicPr>
        <p:blipFill>
          <a:blip r:embed="rId3"/>
          <a:stretch>
            <a:fillRect/>
          </a:stretch>
        </p:blipFill>
        <p:spPr>
          <a:xfrm>
            <a:off x="11825440" y="2817668"/>
            <a:ext cx="294597" cy="3392075"/>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583680"/>
          </a:xfrm>
          <a:prstGeom prst="rect">
            <a:avLst/>
          </a:prstGeom>
        </p:spPr>
      </p:pic>
      <p:sp>
        <p:nvSpPr>
          <p:cNvPr id="3" name="object 3"/>
          <p:cNvSpPr txBox="1"/>
          <p:nvPr/>
        </p:nvSpPr>
        <p:spPr>
          <a:xfrm>
            <a:off x="1101672" y="1242085"/>
            <a:ext cx="3028950" cy="752129"/>
          </a:xfrm>
          <a:prstGeom prst="rect">
            <a:avLst/>
          </a:prstGeom>
        </p:spPr>
        <p:txBody>
          <a:bodyPr vert="horz" wrap="square" lIns="0" tIns="13335" rIns="0" bIns="0" rtlCol="0">
            <a:spAutoFit/>
          </a:bodyPr>
          <a:lstStyle/>
          <a:p>
            <a:pPr marL="12700">
              <a:lnSpc>
                <a:spcPct val="100000"/>
              </a:lnSpc>
              <a:spcBef>
                <a:spcPts val="105"/>
              </a:spcBef>
            </a:pPr>
            <a:r>
              <a:rPr sz="2400" b="1" dirty="0">
                <a:solidFill>
                  <a:srgbClr val="83BA41"/>
                </a:solidFill>
                <a:latin typeface="Arial"/>
                <a:cs typeface="Arial"/>
              </a:rPr>
              <a:t>La</a:t>
            </a:r>
            <a:r>
              <a:rPr sz="2400" b="1" spc="-15" dirty="0">
                <a:solidFill>
                  <a:srgbClr val="83BA41"/>
                </a:solidFill>
                <a:latin typeface="Arial"/>
                <a:cs typeface="Arial"/>
              </a:rPr>
              <a:t> </a:t>
            </a:r>
            <a:r>
              <a:rPr sz="2400" b="1" dirty="0">
                <a:solidFill>
                  <a:srgbClr val="83BA41"/>
                </a:solidFill>
                <a:latin typeface="Arial"/>
                <a:cs typeface="Arial"/>
              </a:rPr>
              <a:t>reducción</a:t>
            </a:r>
            <a:r>
              <a:rPr sz="2400" b="1" spc="-10" dirty="0">
                <a:solidFill>
                  <a:srgbClr val="83BA41"/>
                </a:solidFill>
                <a:latin typeface="Arial"/>
                <a:cs typeface="Arial"/>
              </a:rPr>
              <a:t> </a:t>
            </a:r>
            <a:r>
              <a:rPr sz="2400" b="1" dirty="0">
                <a:solidFill>
                  <a:srgbClr val="83BA41"/>
                </a:solidFill>
                <a:latin typeface="Arial"/>
                <a:cs typeface="Arial"/>
              </a:rPr>
              <a:t>de</a:t>
            </a:r>
            <a:r>
              <a:rPr sz="2400" b="1" spc="-15" dirty="0">
                <a:solidFill>
                  <a:srgbClr val="83BA41"/>
                </a:solidFill>
                <a:latin typeface="Arial"/>
                <a:cs typeface="Arial"/>
              </a:rPr>
              <a:t> </a:t>
            </a:r>
            <a:r>
              <a:rPr sz="2400" b="1" dirty="0">
                <a:solidFill>
                  <a:srgbClr val="83BA41"/>
                </a:solidFill>
                <a:latin typeface="Arial"/>
                <a:cs typeface="Arial"/>
              </a:rPr>
              <a:t>riesgos</a:t>
            </a:r>
            <a:endParaRPr sz="2400" dirty="0">
              <a:latin typeface="Arial"/>
              <a:cs typeface="Arial"/>
            </a:endParaRPr>
          </a:p>
        </p:txBody>
      </p:sp>
      <p:sp>
        <p:nvSpPr>
          <p:cNvPr id="4" name="object 4"/>
          <p:cNvSpPr txBox="1"/>
          <p:nvPr/>
        </p:nvSpPr>
        <p:spPr>
          <a:xfrm rot="10800000">
            <a:off x="11972739" y="4054933"/>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5" name="object 5"/>
          <p:cNvSpPr txBox="1">
            <a:spLocks noGrp="1"/>
          </p:cNvSpPr>
          <p:nvPr>
            <p:ph type="title"/>
          </p:nvPr>
        </p:nvSpPr>
        <p:spPr>
          <a:xfrm>
            <a:off x="5142271" y="614586"/>
            <a:ext cx="6312309" cy="5918928"/>
          </a:xfrm>
          <a:prstGeom prst="rect">
            <a:avLst/>
          </a:prstGeom>
        </p:spPr>
        <p:txBody>
          <a:bodyPr vert="horz" wrap="square" lIns="0" tIns="12065" rIns="0" bIns="0" rtlCol="0">
            <a:spAutoFit/>
          </a:bodyPr>
          <a:lstStyle/>
          <a:p>
            <a:pPr marL="18415" marR="1242060" indent="14604">
              <a:lnSpc>
                <a:spcPts val="2190"/>
              </a:lnSpc>
              <a:spcBef>
                <a:spcPts val="315"/>
              </a:spcBef>
            </a:pPr>
            <a:br>
              <a:rPr lang="es-ES" sz="1950" dirty="0">
                <a:latin typeface="Arial MT"/>
                <a:cs typeface="Arial MT"/>
              </a:rPr>
            </a:br>
            <a:r>
              <a:rPr lang="es-ES" spc="10" dirty="0">
                <a:solidFill>
                  <a:srgbClr val="212121"/>
                </a:solidFill>
                <a:ea typeface="+mn-ea"/>
                <a:cs typeface="+mn-cs"/>
              </a:rPr>
              <a:t>Al seguir prácticas y decisiones de compras  sostenibles, los riesgos se reducen porque ya no  enfrentará el impacto financiero en el valor de su marca debido a las malas prácticas de los  proveedores. También se salvaría de los costos económicos de las interrupciones de adquisiciones  sostenibles, como el incumplimiento de las normas ambientales.</a:t>
            </a:r>
            <a:br>
              <a:rPr lang="es-ES" spc="10" dirty="0">
                <a:solidFill>
                  <a:srgbClr val="212121"/>
                </a:solidFill>
                <a:ea typeface="+mn-ea"/>
                <a:cs typeface="+mn-cs"/>
              </a:rPr>
            </a:br>
            <a:br>
              <a:rPr lang="es-ES" spc="10" dirty="0">
                <a:solidFill>
                  <a:srgbClr val="212121"/>
                </a:solidFill>
                <a:ea typeface="+mn-ea"/>
                <a:cs typeface="+mn-cs"/>
              </a:rPr>
            </a:br>
            <a:r>
              <a:rPr lang="es-ES" spc="10" dirty="0">
                <a:solidFill>
                  <a:srgbClr val="212121"/>
                </a:solidFill>
                <a:ea typeface="+mn-ea"/>
                <a:cs typeface="+mn-cs"/>
              </a:rPr>
              <a:t>El proceso de evaluación de la sostenibilidad de la cadena de suministro revelará  aquellas áreas de alto riesgo que históricamente se  han descuidado, ya sean malas prácticas de los  proveedores (como la esclavitud moderna) o riesgos  ambientales (incluida la contaminación local).</a:t>
            </a:r>
            <a:br>
              <a:rPr lang="es-ES" spc="10" dirty="0">
                <a:solidFill>
                  <a:srgbClr val="212121"/>
                </a:solidFill>
                <a:ea typeface="+mn-ea"/>
                <a:cs typeface="+mn-cs"/>
              </a:rPr>
            </a:br>
            <a:r>
              <a:rPr lang="es-ES" spc="10" dirty="0">
                <a:solidFill>
                  <a:srgbClr val="212121"/>
                </a:solidFill>
                <a:ea typeface="+mn-ea"/>
                <a:cs typeface="+mn-cs"/>
              </a:rPr>
              <a:t>Invertir en prácticas sostenibles significa trabajar  junto a proveedores que cumplen (o trabajar para  cumplir) cuando se trata de factores como las regulaciones ambientales.</a:t>
            </a:r>
            <a:endParaRPr sz="1950" dirty="0"/>
          </a:p>
        </p:txBody>
      </p:sp>
      <p:pic>
        <p:nvPicPr>
          <p:cNvPr id="8" name="Imagen 7">
            <a:extLst>
              <a:ext uri="{FF2B5EF4-FFF2-40B4-BE49-F238E27FC236}">
                <a16:creationId xmlns:a16="http://schemas.microsoft.com/office/drawing/2014/main" id="{9453BC56-E1ED-1F7F-E079-E191EFE070CD}"/>
              </a:ext>
            </a:extLst>
          </p:cNvPr>
          <p:cNvPicPr>
            <a:picLocks noChangeAspect="1"/>
          </p:cNvPicPr>
          <p:nvPr/>
        </p:nvPicPr>
        <p:blipFill>
          <a:blip r:embed="rId3"/>
          <a:stretch>
            <a:fillRect/>
          </a:stretch>
        </p:blipFill>
        <p:spPr>
          <a:xfrm>
            <a:off x="11825440" y="2827500"/>
            <a:ext cx="294597" cy="33920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6C0EB9-B13A-194C-94A3-C781FFF1C228}"/>
              </a:ext>
            </a:extLst>
          </p:cNvPr>
          <p:cNvSpPr>
            <a:spLocks noGrp="1"/>
          </p:cNvSpPr>
          <p:nvPr>
            <p:ph type="body" sz="quarter" idx="31"/>
          </p:nvPr>
        </p:nvSpPr>
        <p:spPr>
          <a:xfrm>
            <a:off x="1976390" y="4240204"/>
            <a:ext cx="2061046" cy="1626027"/>
          </a:xfrm>
        </p:spPr>
        <p:txBody>
          <a:bodyPr>
            <a:normAutofit/>
          </a:bodyPr>
          <a:lstStyle/>
          <a:p>
            <a:pPr marL="0" indent="0"/>
            <a:r>
              <a:rPr lang="es" b="1"/>
              <a:t>Ganancias brutas</a:t>
            </a:r>
          </a:p>
        </p:txBody>
      </p:sp>
      <p:sp>
        <p:nvSpPr>
          <p:cNvPr id="4" name="Text Placeholder 3">
            <a:extLst>
              <a:ext uri="{FF2B5EF4-FFF2-40B4-BE49-F238E27FC236}">
                <a16:creationId xmlns:a16="http://schemas.microsoft.com/office/drawing/2014/main" id="{84984A2F-91B0-4F4B-BEF4-C509E3077516}"/>
              </a:ext>
            </a:extLst>
          </p:cNvPr>
          <p:cNvSpPr>
            <a:spLocks noGrp="1"/>
          </p:cNvSpPr>
          <p:nvPr>
            <p:ph type="body" sz="quarter" idx="33"/>
          </p:nvPr>
        </p:nvSpPr>
        <p:spPr>
          <a:xfrm>
            <a:off x="5065477" y="4240204"/>
            <a:ext cx="2061046" cy="1626027"/>
          </a:xfrm>
        </p:spPr>
        <p:txBody>
          <a:bodyPr>
            <a:normAutofit/>
          </a:bodyPr>
          <a:lstStyle/>
          <a:p>
            <a:pPr marL="0" indent="0"/>
            <a:r>
              <a:rPr lang="es" b="1"/>
              <a:t>Aumento de las ventas</a:t>
            </a:r>
          </a:p>
        </p:txBody>
      </p:sp>
      <p:sp>
        <p:nvSpPr>
          <p:cNvPr id="5" name="Text Placeholder 4">
            <a:extLst>
              <a:ext uri="{FF2B5EF4-FFF2-40B4-BE49-F238E27FC236}">
                <a16:creationId xmlns:a16="http://schemas.microsoft.com/office/drawing/2014/main" id="{A28C897B-FFD5-5545-B518-952AEC4D08E1}"/>
              </a:ext>
            </a:extLst>
          </p:cNvPr>
          <p:cNvSpPr>
            <a:spLocks noGrp="1"/>
          </p:cNvSpPr>
          <p:nvPr>
            <p:ph type="body" sz="quarter" idx="35"/>
          </p:nvPr>
        </p:nvSpPr>
        <p:spPr>
          <a:xfrm>
            <a:off x="8298473" y="4240204"/>
            <a:ext cx="2578376" cy="1626027"/>
          </a:xfrm>
        </p:spPr>
        <p:txBody>
          <a:bodyPr>
            <a:normAutofit/>
          </a:bodyPr>
          <a:lstStyle/>
          <a:p>
            <a:pPr marL="0" indent="0"/>
            <a:r>
              <a:rPr lang="es" b="1"/>
              <a:t>Mejor experiencia del cliente</a:t>
            </a:r>
          </a:p>
        </p:txBody>
      </p:sp>
      <p:sp>
        <p:nvSpPr>
          <p:cNvPr id="2" name="Text Placeholder 1">
            <a:extLst>
              <a:ext uri="{FF2B5EF4-FFF2-40B4-BE49-F238E27FC236}">
                <a16:creationId xmlns:a16="http://schemas.microsoft.com/office/drawing/2014/main" id="{BAD36E59-B0E4-2A40-B9C1-DCE8665DAF32}"/>
              </a:ext>
            </a:extLst>
          </p:cNvPr>
          <p:cNvSpPr>
            <a:spLocks noGrp="1"/>
          </p:cNvSpPr>
          <p:nvPr>
            <p:ph type="body" sz="quarter" idx="29"/>
          </p:nvPr>
        </p:nvSpPr>
        <p:spPr>
          <a:xfrm>
            <a:off x="10764" y="279400"/>
            <a:ext cx="12181236" cy="1236133"/>
          </a:xfrm>
        </p:spPr>
        <p:txBody>
          <a:bodyPr>
            <a:normAutofit/>
          </a:bodyPr>
          <a:lstStyle/>
          <a:p>
            <a:r>
              <a:rPr lang="es" b="1" i="0">
                <a:solidFill>
                  <a:srgbClr val="0B582E"/>
                </a:solidFill>
                <a:effectLst/>
                <a:latin typeface="Inter"/>
              </a:rPr>
              <a:t>Las compras sostenibles mejorarán el futuro de su negocio con garantías...</a:t>
            </a:r>
            <a:endParaRPr lang="en-US" b="1">
              <a:solidFill>
                <a:srgbClr val="0B582E"/>
              </a:solidFill>
            </a:endParaRPr>
          </a:p>
        </p:txBody>
      </p:sp>
      <p:pic>
        <p:nvPicPr>
          <p:cNvPr id="6" name="Picture 5" descr="Graphical user interface&#10;&#10;Description automatically generated">
            <a:extLst>
              <a:ext uri="{FF2B5EF4-FFF2-40B4-BE49-F238E27FC236}">
                <a16:creationId xmlns:a16="http://schemas.microsoft.com/office/drawing/2014/main" id="{2D6F07BA-D82E-4582-EC5B-16595697BEF5}"/>
              </a:ext>
            </a:extLst>
          </p:cNvPr>
          <p:cNvPicPr>
            <a:picLocks noChangeAspect="1"/>
          </p:cNvPicPr>
          <p:nvPr/>
        </p:nvPicPr>
        <p:blipFill>
          <a:blip r:embed="rId2"/>
          <a:stretch>
            <a:fillRect/>
          </a:stretch>
        </p:blipFill>
        <p:spPr>
          <a:xfrm>
            <a:off x="2417037" y="1994028"/>
            <a:ext cx="1179753" cy="930407"/>
          </a:xfrm>
          <a:prstGeom prst="rect">
            <a:avLst/>
          </a:prstGeom>
        </p:spPr>
      </p:pic>
      <p:pic>
        <p:nvPicPr>
          <p:cNvPr id="7" name="Picture 2" descr="Icon&#10;&#10;Description automatically generated">
            <a:extLst>
              <a:ext uri="{FF2B5EF4-FFF2-40B4-BE49-F238E27FC236}">
                <a16:creationId xmlns:a16="http://schemas.microsoft.com/office/drawing/2014/main" id="{D87D5264-ECD6-452C-0D81-531417272649}"/>
              </a:ext>
            </a:extLst>
          </p:cNvPr>
          <p:cNvPicPr>
            <a:picLocks noChangeAspect="1"/>
          </p:cNvPicPr>
          <p:nvPr/>
        </p:nvPicPr>
        <p:blipFill>
          <a:blip r:embed="rId3"/>
          <a:stretch>
            <a:fillRect/>
          </a:stretch>
        </p:blipFill>
        <p:spPr>
          <a:xfrm rot="20894351">
            <a:off x="5500600" y="2094990"/>
            <a:ext cx="1190801" cy="859343"/>
          </a:xfrm>
          <a:prstGeom prst="rect">
            <a:avLst/>
          </a:prstGeom>
        </p:spPr>
      </p:pic>
      <p:pic>
        <p:nvPicPr>
          <p:cNvPr id="8" name="Picture 8" descr="Icon&#10;&#10;Description automatically generated">
            <a:extLst>
              <a:ext uri="{FF2B5EF4-FFF2-40B4-BE49-F238E27FC236}">
                <a16:creationId xmlns:a16="http://schemas.microsoft.com/office/drawing/2014/main" id="{8E8BFA82-BF62-5050-625A-C5AB939644D8}"/>
              </a:ext>
            </a:extLst>
          </p:cNvPr>
          <p:cNvPicPr>
            <a:picLocks noChangeAspect="1"/>
          </p:cNvPicPr>
          <p:nvPr/>
        </p:nvPicPr>
        <p:blipFill>
          <a:blip r:embed="rId4"/>
          <a:stretch>
            <a:fillRect/>
          </a:stretch>
        </p:blipFill>
        <p:spPr>
          <a:xfrm>
            <a:off x="8942180" y="2219976"/>
            <a:ext cx="1134867" cy="704459"/>
          </a:xfrm>
          <a:prstGeom prst="rect">
            <a:avLst/>
          </a:prstGeom>
        </p:spPr>
      </p:pic>
      <p:sp>
        <p:nvSpPr>
          <p:cNvPr id="9" name="Arrow: Right 8">
            <a:extLst>
              <a:ext uri="{FF2B5EF4-FFF2-40B4-BE49-F238E27FC236}">
                <a16:creationId xmlns:a16="http://schemas.microsoft.com/office/drawing/2014/main" id="{6535972B-B514-39B7-1B80-4D36ADFD7564}"/>
              </a:ext>
            </a:extLst>
          </p:cNvPr>
          <p:cNvSpPr/>
          <p:nvPr/>
        </p:nvSpPr>
        <p:spPr>
          <a:xfrm>
            <a:off x="2142067" y="5442257"/>
            <a:ext cx="1193800" cy="599965"/>
          </a:xfrm>
          <a:prstGeom prst="rightArrow">
            <a:avLst/>
          </a:prstGeom>
          <a:solidFill>
            <a:srgbClr val="84BA41"/>
          </a:solidFill>
          <a:ln>
            <a:solidFill>
              <a:srgbClr val="84BA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Ribbon: Tilted Up 9">
            <a:extLst>
              <a:ext uri="{FF2B5EF4-FFF2-40B4-BE49-F238E27FC236}">
                <a16:creationId xmlns:a16="http://schemas.microsoft.com/office/drawing/2014/main" id="{7B314451-8F63-EFBF-4333-395B8328E226}"/>
              </a:ext>
            </a:extLst>
          </p:cNvPr>
          <p:cNvSpPr/>
          <p:nvPr/>
        </p:nvSpPr>
        <p:spPr>
          <a:xfrm>
            <a:off x="3928845" y="5231815"/>
            <a:ext cx="4597400" cy="855134"/>
          </a:xfrm>
          <a:prstGeom prst="ribbon2">
            <a:avLst/>
          </a:prstGeom>
          <a:solidFill>
            <a:srgbClr val="468940"/>
          </a:solidFill>
          <a:ln>
            <a:solidFill>
              <a:srgbClr val="84BA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 b="1"/>
              <a:t>Futuro más brillante para todos</a:t>
            </a:r>
          </a:p>
        </p:txBody>
      </p:sp>
    </p:spTree>
    <p:extLst>
      <p:ext uri="{BB962C8B-B14F-4D97-AF65-F5344CB8AC3E}">
        <p14:creationId xmlns:p14="http://schemas.microsoft.com/office/powerpoint/2010/main" val="28874668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583680"/>
          </a:xfrm>
          <a:prstGeom prst="rect">
            <a:avLst/>
          </a:prstGeom>
        </p:spPr>
      </p:pic>
      <p:sp>
        <p:nvSpPr>
          <p:cNvPr id="3" name="object 3"/>
          <p:cNvSpPr txBox="1"/>
          <p:nvPr/>
        </p:nvSpPr>
        <p:spPr>
          <a:xfrm>
            <a:off x="737879" y="1653643"/>
            <a:ext cx="3435350" cy="751488"/>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83BA41"/>
                </a:solidFill>
                <a:latin typeface="Arial"/>
                <a:cs typeface="Arial"/>
              </a:rPr>
              <a:t>Crecimiento</a:t>
            </a:r>
            <a:r>
              <a:rPr sz="2400" b="1" spc="-55" dirty="0">
                <a:solidFill>
                  <a:srgbClr val="83BA41"/>
                </a:solidFill>
                <a:latin typeface="Arial"/>
                <a:cs typeface="Arial"/>
              </a:rPr>
              <a:t> </a:t>
            </a:r>
            <a:r>
              <a:rPr sz="2400" b="1" dirty="0">
                <a:solidFill>
                  <a:srgbClr val="83BA41"/>
                </a:solidFill>
                <a:latin typeface="Arial"/>
                <a:cs typeface="Arial"/>
              </a:rPr>
              <a:t>de</a:t>
            </a:r>
            <a:r>
              <a:rPr sz="2400" b="1" spc="-45" dirty="0">
                <a:solidFill>
                  <a:srgbClr val="83BA41"/>
                </a:solidFill>
                <a:latin typeface="Arial"/>
                <a:cs typeface="Arial"/>
              </a:rPr>
              <a:t> </a:t>
            </a:r>
            <a:r>
              <a:rPr sz="2400" b="1" dirty="0">
                <a:solidFill>
                  <a:srgbClr val="83BA41"/>
                </a:solidFill>
                <a:latin typeface="Arial"/>
                <a:cs typeface="Arial"/>
              </a:rPr>
              <a:t>ingresos</a:t>
            </a:r>
            <a:endParaRPr sz="2400" dirty="0">
              <a:latin typeface="Arial"/>
              <a:cs typeface="Arial"/>
            </a:endParaRPr>
          </a:p>
        </p:txBody>
      </p:sp>
      <p:sp>
        <p:nvSpPr>
          <p:cNvPr id="4" name="object 4"/>
          <p:cNvSpPr txBox="1"/>
          <p:nvPr/>
        </p:nvSpPr>
        <p:spPr>
          <a:xfrm rot="10800000">
            <a:off x="11972739" y="4054933"/>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5" name="object 5"/>
          <p:cNvSpPr txBox="1">
            <a:spLocks noGrp="1"/>
          </p:cNvSpPr>
          <p:nvPr>
            <p:ph type="title"/>
          </p:nvPr>
        </p:nvSpPr>
        <p:spPr>
          <a:xfrm>
            <a:off x="5360579" y="995998"/>
            <a:ext cx="6093542" cy="4291688"/>
          </a:xfrm>
          <a:prstGeom prst="rect">
            <a:avLst/>
          </a:prstGeom>
        </p:spPr>
        <p:txBody>
          <a:bodyPr vert="horz" wrap="square" lIns="0" tIns="11430" rIns="0" bIns="0" rtlCol="0">
            <a:spAutoFit/>
          </a:bodyPr>
          <a:lstStyle/>
          <a:p>
            <a:pPr marL="27305" marR="105410" indent="-15240">
              <a:lnSpc>
                <a:spcPct val="110600"/>
              </a:lnSpc>
              <a:spcBef>
                <a:spcPts val="295"/>
              </a:spcBef>
            </a:pPr>
            <a:r>
              <a:rPr lang="es-ES" spc="10" dirty="0">
                <a:solidFill>
                  <a:srgbClr val="212121"/>
                </a:solidFill>
                <a:ea typeface="+mn-ea"/>
                <a:cs typeface="+mn-cs"/>
              </a:rPr>
              <a:t>Al seguir procesos de adquisición sostenibles,  podrá obtener ingresos adicionales a través de la </a:t>
            </a:r>
            <a:r>
              <a:rPr spc="10" dirty="0" err="1">
                <a:solidFill>
                  <a:srgbClr val="212121"/>
                </a:solidFill>
                <a:ea typeface="+mn-ea"/>
                <a:cs typeface="+mn-cs"/>
              </a:rPr>
              <a:t>innovación</a:t>
            </a:r>
            <a:r>
              <a:rPr spc="10" dirty="0">
                <a:solidFill>
                  <a:srgbClr val="212121"/>
                </a:solidFill>
                <a:ea typeface="+mn-ea"/>
                <a:cs typeface="+mn-cs"/>
              </a:rPr>
              <a:t> de productos y servicios ecológicos y primas  de precios o ingresos de programas de </a:t>
            </a:r>
            <a:r>
              <a:rPr spc="10" dirty="0" err="1">
                <a:solidFill>
                  <a:srgbClr val="212121"/>
                </a:solidFill>
                <a:ea typeface="+mn-ea"/>
                <a:cs typeface="+mn-cs"/>
              </a:rPr>
              <a:t>reciclaje</a:t>
            </a:r>
            <a:r>
              <a:rPr spc="10" dirty="0">
                <a:solidFill>
                  <a:srgbClr val="212121"/>
                </a:solidFill>
                <a:ea typeface="+mn-ea"/>
                <a:cs typeface="+mn-cs"/>
              </a:rPr>
              <a:t>.</a:t>
            </a:r>
            <a:r>
              <a:rPr lang="es-ES" spc="10" dirty="0">
                <a:solidFill>
                  <a:srgbClr val="212121"/>
                </a:solidFill>
                <a:ea typeface="+mn-ea"/>
                <a:cs typeface="+mn-cs"/>
              </a:rPr>
              <a:t>  </a:t>
            </a:r>
            <a:br>
              <a:rPr lang="es-ES" spc="10" dirty="0">
                <a:solidFill>
                  <a:srgbClr val="212121"/>
                </a:solidFill>
                <a:ea typeface="+mn-ea"/>
                <a:cs typeface="+mn-cs"/>
              </a:rPr>
            </a:br>
            <a:br>
              <a:rPr lang="es-ES" spc="10" dirty="0">
                <a:solidFill>
                  <a:srgbClr val="212121"/>
                </a:solidFill>
                <a:ea typeface="+mn-ea"/>
                <a:cs typeface="+mn-cs"/>
              </a:rPr>
            </a:br>
            <a:r>
              <a:rPr lang="es-ES" spc="10" dirty="0">
                <a:solidFill>
                  <a:srgbClr val="212121"/>
                </a:solidFill>
                <a:ea typeface="+mn-ea"/>
                <a:cs typeface="+mn-cs"/>
              </a:rPr>
              <a:t>Además, las iniciativas de sostenibilidad bien  comercializadas le darán un gran impulso a la  reputación de su marca. Esto se puede correlacionar</a:t>
            </a:r>
            <a:br>
              <a:rPr lang="es-ES" spc="10" dirty="0">
                <a:solidFill>
                  <a:srgbClr val="212121"/>
                </a:solidFill>
                <a:ea typeface="+mn-ea"/>
                <a:cs typeface="+mn-cs"/>
              </a:rPr>
            </a:br>
            <a:r>
              <a:rPr lang="es-ES" spc="10" dirty="0">
                <a:solidFill>
                  <a:srgbClr val="212121"/>
                </a:solidFill>
                <a:ea typeface="+mn-ea"/>
                <a:cs typeface="+mn-cs"/>
              </a:rPr>
              <a:t>con la retención del personal y la atracción de los  mejores talentos también debería mejorar porque los  empleados quieren cada vez más trabajar en un lugar  donde sientan que están marcando la diferencia y  haciendo el bien.</a:t>
            </a:r>
            <a:br>
              <a:rPr lang="es-ES" sz="1800" dirty="0">
                <a:latin typeface="Arial MT"/>
                <a:cs typeface="Arial MT"/>
              </a:rPr>
            </a:br>
            <a:endParaRPr spc="15" dirty="0"/>
          </a:p>
        </p:txBody>
      </p:sp>
      <p:pic>
        <p:nvPicPr>
          <p:cNvPr id="8" name="Imagen 7">
            <a:extLst>
              <a:ext uri="{FF2B5EF4-FFF2-40B4-BE49-F238E27FC236}">
                <a16:creationId xmlns:a16="http://schemas.microsoft.com/office/drawing/2014/main" id="{36181E10-C8D3-F00A-A488-1DB396FB3412}"/>
              </a:ext>
            </a:extLst>
          </p:cNvPr>
          <p:cNvPicPr>
            <a:picLocks noChangeAspect="1"/>
          </p:cNvPicPr>
          <p:nvPr/>
        </p:nvPicPr>
        <p:blipFill>
          <a:blip r:embed="rId3"/>
          <a:stretch>
            <a:fillRect/>
          </a:stretch>
        </p:blipFill>
        <p:spPr>
          <a:xfrm>
            <a:off x="11825440" y="2803068"/>
            <a:ext cx="294597" cy="3392075"/>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7254" y="288036"/>
            <a:ext cx="11560906" cy="2130552"/>
          </a:xfrm>
          <a:prstGeom prst="rect">
            <a:avLst/>
          </a:prstGeom>
        </p:spPr>
      </p:pic>
      <p:sp>
        <p:nvSpPr>
          <p:cNvPr id="3" name="object 3"/>
          <p:cNvSpPr txBox="1"/>
          <p:nvPr/>
        </p:nvSpPr>
        <p:spPr>
          <a:xfrm>
            <a:off x="648105" y="2668046"/>
            <a:ext cx="10543183" cy="3155094"/>
          </a:xfrm>
          <a:prstGeom prst="rect">
            <a:avLst/>
          </a:prstGeom>
        </p:spPr>
        <p:txBody>
          <a:bodyPr vert="horz" wrap="square" lIns="0" tIns="12065" rIns="0" bIns="0" rtlCol="0">
            <a:spAutoFit/>
          </a:bodyPr>
          <a:lstStyle/>
          <a:p>
            <a:pPr marL="252729" marR="5080" indent="-236854">
              <a:lnSpc>
                <a:spcPct val="113700"/>
              </a:lnSpc>
              <a:spcBef>
                <a:spcPts val="95"/>
              </a:spcBef>
            </a:pPr>
            <a:r>
              <a:rPr spc="10" dirty="0">
                <a:solidFill>
                  <a:srgbClr val="212121"/>
                </a:solidFill>
                <a:latin typeface="Arial MT"/>
              </a:rPr>
              <a:t>Como se discutió en las secciones anteriores, las compras sostenibles comienzan con una  asociación con sus proveedores. Generar confianza y monitorear el desempeño y el  cumplimiento de manera efectiva puede conducir a relaciones más rentables con sus  proveedores y costos reducidos para su negocio.</a:t>
            </a:r>
          </a:p>
          <a:p>
            <a:pPr marL="26670" marR="3792220" indent="-14604" algn="just">
              <a:lnSpc>
                <a:spcPct val="157400"/>
              </a:lnSpc>
              <a:spcBef>
                <a:spcPts val="10"/>
              </a:spcBef>
            </a:pPr>
            <a:r>
              <a:rPr sz="2000" b="1" dirty="0">
                <a:solidFill>
                  <a:srgbClr val="0B582E"/>
                </a:solidFill>
              </a:rPr>
              <a:t>Por lo tanto, los beneficios se pueden dividir en dos  grupos: </a:t>
            </a:r>
            <a:endParaRPr lang="es-ES" sz="2000" b="1" dirty="0">
              <a:solidFill>
                <a:srgbClr val="0B582E"/>
              </a:solidFill>
            </a:endParaRPr>
          </a:p>
          <a:p>
            <a:pPr marL="26670" marR="3792220" indent="-14604" algn="just">
              <a:lnSpc>
                <a:spcPct val="157400"/>
              </a:lnSpc>
              <a:spcBef>
                <a:spcPts val="10"/>
              </a:spcBef>
            </a:pPr>
            <a:r>
              <a:rPr sz="2000" b="1" dirty="0">
                <a:solidFill>
                  <a:srgbClr val="0B582E"/>
                </a:solidFill>
              </a:rPr>
              <a:t>• </a:t>
            </a:r>
            <a:r>
              <a:rPr lang="es-ES" sz="2000" b="1" dirty="0">
                <a:solidFill>
                  <a:srgbClr val="0B582E"/>
                </a:solidFill>
              </a:rPr>
              <a:t>  </a:t>
            </a:r>
            <a:r>
              <a:rPr sz="2000" b="1" dirty="0" err="1">
                <a:solidFill>
                  <a:srgbClr val="0B582E"/>
                </a:solidFill>
              </a:rPr>
              <a:t>beneficios</a:t>
            </a:r>
            <a:r>
              <a:rPr sz="2000" b="1" dirty="0">
                <a:solidFill>
                  <a:srgbClr val="0B582E"/>
                </a:solidFill>
              </a:rPr>
              <a:t> para su empresa y </a:t>
            </a:r>
            <a:endParaRPr lang="es-ES" sz="2000" b="1" dirty="0">
              <a:solidFill>
                <a:srgbClr val="0B582E"/>
              </a:solidFill>
            </a:endParaRPr>
          </a:p>
          <a:p>
            <a:pPr marL="26670" marR="3792220" indent="-14604" algn="just">
              <a:lnSpc>
                <a:spcPct val="157400"/>
              </a:lnSpc>
              <a:spcBef>
                <a:spcPts val="10"/>
              </a:spcBef>
            </a:pPr>
            <a:r>
              <a:rPr sz="2000" b="1" dirty="0">
                <a:solidFill>
                  <a:srgbClr val="0B582E"/>
                </a:solidFill>
              </a:rPr>
              <a:t>• beneficios  para la comunidad y el medio </a:t>
            </a:r>
            <a:r>
              <a:rPr sz="2000" b="1" dirty="0" err="1">
                <a:solidFill>
                  <a:srgbClr val="0B582E"/>
                </a:solidFill>
              </a:rPr>
              <a:t>ambiente</a:t>
            </a:r>
            <a:r>
              <a:rPr sz="2000" b="1" dirty="0">
                <a:solidFill>
                  <a:srgbClr val="0B582E"/>
                </a:solidFill>
              </a:rPr>
              <a:t> </a:t>
            </a:r>
            <a:r>
              <a:rPr sz="2000" b="1" dirty="0" err="1">
                <a:solidFill>
                  <a:srgbClr val="0B582E"/>
                </a:solidFill>
              </a:rPr>
              <a:t>en</a:t>
            </a:r>
            <a:r>
              <a:rPr lang="es-ES" sz="2000" b="1" dirty="0">
                <a:solidFill>
                  <a:srgbClr val="0B582E"/>
                </a:solidFill>
              </a:rPr>
              <a:t> </a:t>
            </a:r>
            <a:r>
              <a:rPr sz="2000" b="1" dirty="0">
                <a:solidFill>
                  <a:srgbClr val="0B582E"/>
                </a:solidFill>
              </a:rPr>
              <a:t>general.</a:t>
            </a:r>
          </a:p>
        </p:txBody>
      </p:sp>
      <p:sp>
        <p:nvSpPr>
          <p:cNvPr id="4" name="object 4"/>
          <p:cNvSpPr txBox="1"/>
          <p:nvPr/>
        </p:nvSpPr>
        <p:spPr>
          <a:xfrm>
            <a:off x="8370619" y="6415582"/>
            <a:ext cx="2820670" cy="150495"/>
          </a:xfrm>
          <a:prstGeom prst="rect">
            <a:avLst/>
          </a:prstGeom>
        </p:spPr>
        <p:txBody>
          <a:bodyPr vert="horz" wrap="square" lIns="0" tIns="15240" rIns="0" bIns="0" rtlCol="0">
            <a:spAutoFit/>
          </a:bodyPr>
          <a:lstStyle/>
          <a:p>
            <a:pPr marL="12700">
              <a:lnSpc>
                <a:spcPct val="100000"/>
              </a:lnSpc>
              <a:spcBef>
                <a:spcPts val="12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5" name="object 5"/>
          <p:cNvSpPr txBox="1">
            <a:spLocks noGrp="1"/>
          </p:cNvSpPr>
          <p:nvPr>
            <p:ph type="title"/>
          </p:nvPr>
        </p:nvSpPr>
        <p:spPr>
          <a:xfrm>
            <a:off x="661679" y="651925"/>
            <a:ext cx="10532745" cy="515620"/>
          </a:xfrm>
          <a:prstGeom prst="rect">
            <a:avLst/>
          </a:prstGeom>
        </p:spPr>
        <p:txBody>
          <a:bodyPr vert="horz" wrap="square" lIns="0" tIns="14604" rIns="0" bIns="0" rtlCol="0">
            <a:spAutoFit/>
          </a:bodyPr>
          <a:lstStyle/>
          <a:p>
            <a:pPr marL="12700">
              <a:lnSpc>
                <a:spcPct val="100000"/>
              </a:lnSpc>
              <a:spcBef>
                <a:spcPts val="114"/>
              </a:spcBef>
            </a:pPr>
            <a:r>
              <a:rPr sz="3200" b="1" spc="5" dirty="0">
                <a:solidFill>
                  <a:srgbClr val="FFFFFF"/>
                </a:solidFill>
                <a:latin typeface="Arial"/>
                <a:cs typeface="Arial"/>
              </a:rPr>
              <a:t>Resumen: Los</a:t>
            </a:r>
            <a:r>
              <a:rPr sz="3200" b="1" spc="15" dirty="0">
                <a:solidFill>
                  <a:srgbClr val="FFFFFF"/>
                </a:solidFill>
                <a:latin typeface="Arial"/>
                <a:cs typeface="Arial"/>
              </a:rPr>
              <a:t> </a:t>
            </a:r>
            <a:r>
              <a:rPr sz="3200" b="1" spc="5" dirty="0">
                <a:solidFill>
                  <a:srgbClr val="FFFFFF"/>
                </a:solidFill>
                <a:latin typeface="Arial"/>
                <a:cs typeface="Arial"/>
              </a:rPr>
              <a:t>beneficios</a:t>
            </a:r>
            <a:r>
              <a:rPr sz="3200" b="1" spc="10" dirty="0">
                <a:solidFill>
                  <a:srgbClr val="FFFFFF"/>
                </a:solidFill>
                <a:latin typeface="Arial"/>
                <a:cs typeface="Arial"/>
              </a:rPr>
              <a:t> </a:t>
            </a:r>
            <a:r>
              <a:rPr sz="3200" b="1" spc="5" dirty="0">
                <a:solidFill>
                  <a:srgbClr val="FFFFFF"/>
                </a:solidFill>
                <a:latin typeface="Arial"/>
                <a:cs typeface="Arial"/>
              </a:rPr>
              <a:t>de</a:t>
            </a:r>
            <a:r>
              <a:rPr sz="3200" b="1" spc="10" dirty="0">
                <a:solidFill>
                  <a:srgbClr val="FFFFFF"/>
                </a:solidFill>
                <a:latin typeface="Arial"/>
                <a:cs typeface="Arial"/>
              </a:rPr>
              <a:t> </a:t>
            </a:r>
            <a:r>
              <a:rPr sz="3200" b="1" spc="5" dirty="0">
                <a:solidFill>
                  <a:srgbClr val="FFFFFF"/>
                </a:solidFill>
                <a:latin typeface="Arial"/>
                <a:cs typeface="Arial"/>
              </a:rPr>
              <a:t>las</a:t>
            </a:r>
            <a:r>
              <a:rPr sz="3200" b="1" spc="10" dirty="0">
                <a:solidFill>
                  <a:srgbClr val="FFFFFF"/>
                </a:solidFill>
                <a:latin typeface="Arial"/>
                <a:cs typeface="Arial"/>
              </a:rPr>
              <a:t> </a:t>
            </a:r>
            <a:r>
              <a:rPr sz="3200" b="1" spc="5" dirty="0">
                <a:solidFill>
                  <a:srgbClr val="FFFFFF"/>
                </a:solidFill>
                <a:latin typeface="Arial"/>
                <a:cs typeface="Arial"/>
              </a:rPr>
              <a:t>Compras Sostenibles</a:t>
            </a:r>
            <a:endParaRPr sz="3200">
              <a:latin typeface="Arial"/>
              <a:cs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3763" y="1765070"/>
            <a:ext cx="11053287" cy="4535424"/>
          </a:xfrm>
          <a:prstGeom prst="rect">
            <a:avLst/>
          </a:prstGeom>
        </p:spPr>
      </p:pic>
      <p:sp>
        <p:nvSpPr>
          <p:cNvPr id="3" name="object 3"/>
          <p:cNvSpPr txBox="1"/>
          <p:nvPr/>
        </p:nvSpPr>
        <p:spPr>
          <a:xfrm>
            <a:off x="6744550" y="3899754"/>
            <a:ext cx="1642365" cy="1540165"/>
          </a:xfrm>
          <a:prstGeom prst="rect">
            <a:avLst/>
          </a:prstGeom>
        </p:spPr>
        <p:txBody>
          <a:bodyPr vert="horz" wrap="square" lIns="0" tIns="46990" rIns="0" bIns="0" rtlCol="0">
            <a:spAutoFit/>
          </a:bodyPr>
          <a:lstStyle/>
          <a:p>
            <a:pPr marL="247650" marR="76835" indent="10795" algn="ctr">
              <a:lnSpc>
                <a:spcPts val="1480"/>
              </a:lnSpc>
              <a:spcBef>
                <a:spcPts val="370"/>
              </a:spcBef>
            </a:pPr>
            <a:r>
              <a:rPr sz="1450" dirty="0" err="1">
                <a:solidFill>
                  <a:srgbClr val="FFFFFF"/>
                </a:solidFill>
                <a:latin typeface="Arial MT"/>
                <a:cs typeface="Arial MT"/>
              </a:rPr>
              <a:t>Califi</a:t>
            </a:r>
            <a:r>
              <a:rPr lang="es-ES" sz="1450" dirty="0">
                <a:solidFill>
                  <a:srgbClr val="FFFFFF"/>
                </a:solidFill>
                <a:latin typeface="Arial MT"/>
                <a:cs typeface="Arial MT"/>
              </a:rPr>
              <a:t>cado</a:t>
            </a:r>
            <a:r>
              <a:rPr sz="1450" spc="-50" dirty="0">
                <a:solidFill>
                  <a:srgbClr val="FFFFFF"/>
                </a:solidFill>
                <a:latin typeface="Arial MT"/>
                <a:cs typeface="Arial MT"/>
              </a:rPr>
              <a:t> </a:t>
            </a:r>
            <a:r>
              <a:rPr sz="1450" dirty="0">
                <a:solidFill>
                  <a:srgbClr val="FFFFFF"/>
                </a:solidFill>
                <a:latin typeface="Arial MT"/>
                <a:cs typeface="Arial MT"/>
              </a:rPr>
              <a:t>para </a:t>
            </a:r>
            <a:r>
              <a:rPr sz="1450" spc="-390" dirty="0">
                <a:solidFill>
                  <a:srgbClr val="FFFFFF"/>
                </a:solidFill>
                <a:latin typeface="Arial MT"/>
                <a:cs typeface="Arial MT"/>
              </a:rPr>
              <a:t> </a:t>
            </a:r>
            <a:r>
              <a:rPr sz="1450" dirty="0">
                <a:solidFill>
                  <a:srgbClr val="FFFFFF"/>
                </a:solidFill>
                <a:latin typeface="Arial MT"/>
                <a:cs typeface="Arial MT"/>
              </a:rPr>
              <a:t>préstamos</a:t>
            </a:r>
            <a:endParaRPr sz="1450" dirty="0">
              <a:latin typeface="Arial MT"/>
              <a:cs typeface="Arial MT"/>
            </a:endParaRPr>
          </a:p>
          <a:p>
            <a:pPr marL="12700" algn="ctr">
              <a:lnSpc>
                <a:spcPts val="1610"/>
              </a:lnSpc>
              <a:spcBef>
                <a:spcPts val="105"/>
              </a:spcBef>
            </a:pPr>
            <a:r>
              <a:rPr sz="1450" dirty="0">
                <a:solidFill>
                  <a:srgbClr val="FFFFFF"/>
                </a:solidFill>
                <a:latin typeface="Arial MT"/>
                <a:cs typeface="Arial MT"/>
              </a:rPr>
              <a:t>favorables,</a:t>
            </a:r>
            <a:r>
              <a:rPr sz="1450" spc="-35" dirty="0">
                <a:solidFill>
                  <a:srgbClr val="FFFFFF"/>
                </a:solidFill>
                <a:latin typeface="Arial MT"/>
                <a:cs typeface="Arial MT"/>
              </a:rPr>
              <a:t> </a:t>
            </a:r>
            <a:r>
              <a:rPr sz="1450" dirty="0" err="1">
                <a:solidFill>
                  <a:srgbClr val="FFFFFF"/>
                </a:solidFill>
                <a:latin typeface="Arial MT"/>
                <a:cs typeface="Arial MT"/>
              </a:rPr>
              <a:t>apoyo</a:t>
            </a:r>
            <a:r>
              <a:rPr lang="es-ES" sz="1450" dirty="0">
                <a:solidFill>
                  <a:srgbClr val="FFFFFF"/>
                </a:solidFill>
                <a:latin typeface="Arial MT"/>
                <a:cs typeface="Arial MT"/>
              </a:rPr>
              <a:t>  comercial</a:t>
            </a:r>
            <a:r>
              <a:rPr lang="es-ES" sz="1450" spc="-30" dirty="0">
                <a:solidFill>
                  <a:srgbClr val="FFFFFF"/>
                </a:solidFill>
                <a:latin typeface="Arial MT"/>
                <a:cs typeface="Arial MT"/>
              </a:rPr>
              <a:t> </a:t>
            </a:r>
            <a:r>
              <a:rPr lang="es-ES" sz="1450" dirty="0">
                <a:solidFill>
                  <a:srgbClr val="FFFFFF"/>
                </a:solidFill>
                <a:latin typeface="Arial MT"/>
                <a:cs typeface="Arial MT"/>
              </a:rPr>
              <a:t>o</a:t>
            </a:r>
            <a:endParaRPr lang="es-ES" sz="1450" dirty="0">
              <a:latin typeface="Arial MT"/>
              <a:cs typeface="Arial MT"/>
            </a:endParaRPr>
          </a:p>
          <a:p>
            <a:pPr marL="529590" algn="ctr">
              <a:lnSpc>
                <a:spcPts val="1610"/>
              </a:lnSpc>
            </a:pPr>
            <a:r>
              <a:rPr lang="es-ES" sz="1450" dirty="0">
                <a:solidFill>
                  <a:srgbClr val="FFFFFF"/>
                </a:solidFill>
                <a:latin typeface="Arial MT"/>
                <a:cs typeface="Arial MT"/>
              </a:rPr>
              <a:t>desgravación</a:t>
            </a:r>
            <a:r>
              <a:rPr lang="es-ES" sz="1450" spc="-30" dirty="0">
                <a:solidFill>
                  <a:srgbClr val="FFFFFF"/>
                </a:solidFill>
                <a:latin typeface="Arial MT"/>
                <a:cs typeface="Arial MT"/>
              </a:rPr>
              <a:t> </a:t>
            </a:r>
            <a:r>
              <a:rPr lang="es-ES" sz="1450" dirty="0">
                <a:solidFill>
                  <a:srgbClr val="FFFFFF"/>
                </a:solidFill>
                <a:latin typeface="Arial MT"/>
                <a:cs typeface="Arial MT"/>
              </a:rPr>
              <a:t>fiscal</a:t>
            </a:r>
            <a:endParaRPr lang="es-ES" sz="1450" dirty="0">
              <a:latin typeface="Arial MT"/>
              <a:cs typeface="Arial MT"/>
            </a:endParaRPr>
          </a:p>
          <a:p>
            <a:pPr marL="12700">
              <a:lnSpc>
                <a:spcPct val="100000"/>
              </a:lnSpc>
              <a:spcBef>
                <a:spcPts val="395"/>
              </a:spcBef>
            </a:pPr>
            <a:endParaRPr sz="1450" dirty="0">
              <a:latin typeface="Arial MT"/>
              <a:cs typeface="Arial MT"/>
            </a:endParaRPr>
          </a:p>
        </p:txBody>
      </p:sp>
      <p:sp>
        <p:nvSpPr>
          <p:cNvPr id="5" name="object 5"/>
          <p:cNvSpPr txBox="1"/>
          <p:nvPr/>
        </p:nvSpPr>
        <p:spPr>
          <a:xfrm>
            <a:off x="3866096" y="3551563"/>
            <a:ext cx="1852288" cy="1760867"/>
          </a:xfrm>
          <a:prstGeom prst="rect">
            <a:avLst/>
          </a:prstGeom>
        </p:spPr>
        <p:txBody>
          <a:bodyPr vert="horz" wrap="square" lIns="0" tIns="12065" rIns="0" bIns="0" rtlCol="0">
            <a:spAutoFit/>
          </a:bodyPr>
          <a:lstStyle/>
          <a:p>
            <a:pPr marL="408940" marR="78105" indent="-337820" algn="ctr">
              <a:lnSpc>
                <a:spcPct val="142700"/>
              </a:lnSpc>
              <a:spcBef>
                <a:spcPts val="95"/>
              </a:spcBef>
            </a:pPr>
            <a:r>
              <a:rPr sz="1450" dirty="0" err="1">
                <a:solidFill>
                  <a:srgbClr val="FFFFFF"/>
                </a:solidFill>
                <a:latin typeface="Arial MT"/>
                <a:cs typeface="Arial MT"/>
              </a:rPr>
              <a:t>Reducción</a:t>
            </a:r>
            <a:r>
              <a:rPr sz="1450" dirty="0">
                <a:solidFill>
                  <a:srgbClr val="FFFFFF"/>
                </a:solidFill>
                <a:latin typeface="Arial MT"/>
                <a:cs typeface="Arial MT"/>
              </a:rPr>
              <a:t> de</a:t>
            </a:r>
            <a:r>
              <a:rPr lang="es-ES" sz="1450" dirty="0">
                <a:solidFill>
                  <a:srgbClr val="FFFFFF"/>
                </a:solidFill>
                <a:latin typeface="Arial MT"/>
                <a:cs typeface="Arial MT"/>
              </a:rPr>
              <a:t> </a:t>
            </a:r>
            <a:r>
              <a:rPr sz="1450" dirty="0" err="1">
                <a:solidFill>
                  <a:srgbClr val="FFFFFF"/>
                </a:solidFill>
                <a:latin typeface="Arial MT"/>
                <a:cs typeface="Arial MT"/>
              </a:rPr>
              <a:t>costos</a:t>
            </a:r>
            <a:r>
              <a:rPr sz="1450" spc="-25" dirty="0">
                <a:solidFill>
                  <a:srgbClr val="FFFFFF"/>
                </a:solidFill>
                <a:latin typeface="Arial MT"/>
                <a:cs typeface="Arial MT"/>
              </a:rPr>
              <a:t> </a:t>
            </a:r>
            <a:r>
              <a:rPr sz="1450" dirty="0">
                <a:solidFill>
                  <a:srgbClr val="FFFFFF"/>
                </a:solidFill>
                <a:latin typeface="Arial MT"/>
                <a:cs typeface="Arial MT"/>
              </a:rPr>
              <a:t>a</a:t>
            </a:r>
            <a:r>
              <a:rPr sz="1450" spc="-25" dirty="0">
                <a:solidFill>
                  <a:srgbClr val="FFFFFF"/>
                </a:solidFill>
                <a:latin typeface="Arial MT"/>
                <a:cs typeface="Arial MT"/>
              </a:rPr>
              <a:t> </a:t>
            </a:r>
            <a:r>
              <a:rPr sz="1450" dirty="0">
                <a:solidFill>
                  <a:srgbClr val="FFFFFF"/>
                </a:solidFill>
                <a:latin typeface="Arial MT"/>
                <a:cs typeface="Arial MT"/>
              </a:rPr>
              <a:t>través</a:t>
            </a:r>
            <a:endParaRPr sz="1450" dirty="0">
              <a:latin typeface="Arial MT"/>
              <a:cs typeface="Arial MT"/>
            </a:endParaRPr>
          </a:p>
          <a:p>
            <a:pPr marL="81280" marR="5080" indent="-68580" algn="ctr">
              <a:lnSpc>
                <a:spcPct val="100000"/>
              </a:lnSpc>
              <a:spcBef>
                <a:spcPts val="375"/>
              </a:spcBef>
            </a:pPr>
            <a:r>
              <a:rPr sz="1450" dirty="0">
                <a:solidFill>
                  <a:srgbClr val="FFFFFF"/>
                </a:solidFill>
                <a:latin typeface="Arial MT"/>
                <a:cs typeface="Arial MT"/>
              </a:rPr>
              <a:t>del </a:t>
            </a:r>
            <a:r>
              <a:rPr sz="1450" dirty="0" err="1">
                <a:solidFill>
                  <a:srgbClr val="FFFFFF"/>
                </a:solidFill>
                <a:latin typeface="Arial MT"/>
                <a:cs typeface="Arial MT"/>
              </a:rPr>
              <a:t>reciclaje</a:t>
            </a:r>
            <a:r>
              <a:rPr sz="1450" dirty="0">
                <a:solidFill>
                  <a:srgbClr val="FFFFFF"/>
                </a:solidFill>
                <a:latin typeface="Arial MT"/>
                <a:cs typeface="Arial MT"/>
              </a:rPr>
              <a:t>,</a:t>
            </a:r>
            <a:r>
              <a:rPr lang="es-ES" sz="1450" dirty="0">
                <a:solidFill>
                  <a:srgbClr val="FFFFFF"/>
                </a:solidFill>
                <a:latin typeface="Arial MT"/>
                <a:cs typeface="Arial MT"/>
              </a:rPr>
              <a:t> </a:t>
            </a:r>
            <a:r>
              <a:rPr sz="1450" dirty="0" err="1">
                <a:solidFill>
                  <a:srgbClr val="FFFFFF"/>
                </a:solidFill>
                <a:latin typeface="Arial MT"/>
                <a:cs typeface="Arial MT"/>
              </a:rPr>
              <a:t>utilizando</a:t>
            </a:r>
            <a:r>
              <a:rPr sz="1450" spc="-35" dirty="0">
                <a:solidFill>
                  <a:srgbClr val="FFFFFF"/>
                </a:solidFill>
                <a:latin typeface="Arial MT"/>
                <a:cs typeface="Arial MT"/>
              </a:rPr>
              <a:t> </a:t>
            </a:r>
            <a:r>
              <a:rPr sz="1450" dirty="0">
                <a:solidFill>
                  <a:srgbClr val="FFFFFF"/>
                </a:solidFill>
                <a:latin typeface="Arial MT"/>
                <a:cs typeface="Arial MT"/>
              </a:rPr>
              <a:t>productos</a:t>
            </a:r>
            <a:endParaRPr sz="1450" dirty="0">
              <a:latin typeface="Arial MT"/>
              <a:cs typeface="Arial MT"/>
            </a:endParaRPr>
          </a:p>
          <a:p>
            <a:pPr marL="132715" algn="ctr">
              <a:lnSpc>
                <a:spcPct val="100000"/>
              </a:lnSpc>
              <a:spcBef>
                <a:spcPts val="745"/>
              </a:spcBef>
            </a:pPr>
            <a:r>
              <a:rPr sz="1450" spc="5" dirty="0">
                <a:solidFill>
                  <a:srgbClr val="FFFFFF"/>
                </a:solidFill>
                <a:latin typeface="Arial MT"/>
                <a:cs typeface="Arial MT"/>
              </a:rPr>
              <a:t>más</a:t>
            </a:r>
            <a:r>
              <a:rPr sz="1450" spc="-15" dirty="0">
                <a:solidFill>
                  <a:srgbClr val="FFFFFF"/>
                </a:solidFill>
                <a:latin typeface="Arial MT"/>
                <a:cs typeface="Arial MT"/>
              </a:rPr>
              <a:t> </a:t>
            </a:r>
            <a:r>
              <a:rPr sz="1450" dirty="0" err="1">
                <a:solidFill>
                  <a:srgbClr val="FFFFFF"/>
                </a:solidFill>
                <a:latin typeface="Arial MT"/>
                <a:cs typeface="Arial MT"/>
              </a:rPr>
              <a:t>eficientes</a:t>
            </a:r>
            <a:r>
              <a:rPr sz="1450" spc="-15" dirty="0">
                <a:solidFill>
                  <a:srgbClr val="FFFFFF"/>
                </a:solidFill>
                <a:latin typeface="Arial MT"/>
                <a:cs typeface="Arial MT"/>
              </a:rPr>
              <a:t> </a:t>
            </a:r>
            <a:r>
              <a:rPr sz="1450" dirty="0">
                <a:solidFill>
                  <a:srgbClr val="FFFFFF"/>
                </a:solidFill>
                <a:latin typeface="Arial MT"/>
                <a:cs typeface="Arial MT"/>
              </a:rPr>
              <a:t>y</a:t>
            </a:r>
            <a:endParaRPr sz="1450" dirty="0">
              <a:latin typeface="Arial"/>
              <a:cs typeface="Arial"/>
            </a:endParaRPr>
          </a:p>
          <a:p>
            <a:pPr marL="414020" algn="ctr">
              <a:lnSpc>
                <a:spcPct val="100000"/>
              </a:lnSpc>
              <a:spcBef>
                <a:spcPts val="575"/>
              </a:spcBef>
            </a:pPr>
            <a:r>
              <a:rPr sz="1450" dirty="0">
                <a:solidFill>
                  <a:srgbClr val="FFFFFF"/>
                </a:solidFill>
                <a:latin typeface="Arial MT"/>
                <a:cs typeface="Arial MT"/>
              </a:rPr>
              <a:t>servicios</a:t>
            </a:r>
            <a:endParaRPr sz="1450" dirty="0">
              <a:latin typeface="Arial MT"/>
              <a:cs typeface="Arial MT"/>
            </a:endParaRPr>
          </a:p>
        </p:txBody>
      </p:sp>
      <p:sp>
        <p:nvSpPr>
          <p:cNvPr id="6" name="object 6"/>
          <p:cNvSpPr txBox="1"/>
          <p:nvPr/>
        </p:nvSpPr>
        <p:spPr>
          <a:xfrm>
            <a:off x="491866" y="1110581"/>
            <a:ext cx="8868443" cy="236603"/>
          </a:xfrm>
          <a:prstGeom prst="rect">
            <a:avLst/>
          </a:prstGeom>
        </p:spPr>
        <p:txBody>
          <a:bodyPr vert="horz" wrap="square" lIns="0" tIns="13335" rIns="0" bIns="0" rtlCol="0">
            <a:spAutoFit/>
          </a:bodyPr>
          <a:lstStyle/>
          <a:p>
            <a:pPr marL="12700">
              <a:lnSpc>
                <a:spcPct val="100000"/>
              </a:lnSpc>
              <a:spcBef>
                <a:spcPts val="105"/>
              </a:spcBef>
            </a:pPr>
            <a:r>
              <a:rPr sz="1450" dirty="0">
                <a:latin typeface="Arial MT"/>
                <a:cs typeface="Arial MT"/>
              </a:rPr>
              <a:t>Estos</a:t>
            </a:r>
            <a:r>
              <a:rPr sz="1450" spc="10" dirty="0">
                <a:latin typeface="Arial MT"/>
                <a:cs typeface="Arial MT"/>
              </a:rPr>
              <a:t> </a:t>
            </a:r>
            <a:r>
              <a:rPr sz="1450" dirty="0">
                <a:latin typeface="Arial MT"/>
                <a:cs typeface="Arial MT"/>
              </a:rPr>
              <a:t>son</a:t>
            </a:r>
            <a:r>
              <a:rPr sz="1450" spc="15" dirty="0">
                <a:latin typeface="Arial MT"/>
                <a:cs typeface="Arial MT"/>
              </a:rPr>
              <a:t> </a:t>
            </a:r>
            <a:r>
              <a:rPr sz="1450" dirty="0">
                <a:latin typeface="Arial MT"/>
                <a:cs typeface="Arial MT"/>
              </a:rPr>
              <a:t>solo</a:t>
            </a:r>
            <a:r>
              <a:rPr sz="1450" spc="15" dirty="0">
                <a:latin typeface="Arial MT"/>
                <a:cs typeface="Arial MT"/>
              </a:rPr>
              <a:t> </a:t>
            </a:r>
            <a:r>
              <a:rPr sz="1450" dirty="0">
                <a:latin typeface="Arial MT"/>
                <a:cs typeface="Arial MT"/>
              </a:rPr>
              <a:t>6</a:t>
            </a:r>
            <a:r>
              <a:rPr sz="1450" spc="15" dirty="0">
                <a:latin typeface="Arial MT"/>
                <a:cs typeface="Arial MT"/>
              </a:rPr>
              <a:t> </a:t>
            </a:r>
            <a:r>
              <a:rPr sz="1450" dirty="0">
                <a:latin typeface="Arial MT"/>
                <a:cs typeface="Arial MT"/>
              </a:rPr>
              <a:t>beneficios,</a:t>
            </a:r>
            <a:r>
              <a:rPr sz="1450" spc="15" dirty="0">
                <a:latin typeface="Arial MT"/>
                <a:cs typeface="Arial MT"/>
              </a:rPr>
              <a:t> </a:t>
            </a:r>
            <a:r>
              <a:rPr sz="1450" dirty="0">
                <a:latin typeface="Arial MT"/>
                <a:cs typeface="Arial MT"/>
              </a:rPr>
              <a:t>pero</a:t>
            </a:r>
            <a:r>
              <a:rPr sz="1450" spc="15" dirty="0">
                <a:latin typeface="Arial MT"/>
                <a:cs typeface="Arial MT"/>
              </a:rPr>
              <a:t> </a:t>
            </a:r>
            <a:r>
              <a:rPr sz="1450" dirty="0">
                <a:latin typeface="Arial MT"/>
                <a:cs typeface="Arial MT"/>
              </a:rPr>
              <a:t>todos</a:t>
            </a:r>
            <a:r>
              <a:rPr sz="1450" spc="15" dirty="0">
                <a:latin typeface="Arial MT"/>
                <a:cs typeface="Arial MT"/>
              </a:rPr>
              <a:t> </a:t>
            </a:r>
            <a:r>
              <a:rPr sz="1450" dirty="0">
                <a:latin typeface="Arial MT"/>
                <a:cs typeface="Arial MT"/>
              </a:rPr>
              <a:t>con</a:t>
            </a:r>
            <a:r>
              <a:rPr sz="1450" spc="15" dirty="0">
                <a:latin typeface="Arial MT"/>
                <a:cs typeface="Arial MT"/>
              </a:rPr>
              <a:t> </a:t>
            </a:r>
            <a:r>
              <a:rPr sz="1450" dirty="0">
                <a:latin typeface="Arial MT"/>
                <a:cs typeface="Arial MT"/>
              </a:rPr>
              <a:t>potencial</a:t>
            </a:r>
            <a:r>
              <a:rPr sz="1450" spc="15" dirty="0">
                <a:latin typeface="Arial MT"/>
                <a:cs typeface="Arial MT"/>
              </a:rPr>
              <a:t> </a:t>
            </a:r>
            <a:r>
              <a:rPr sz="1450" dirty="0">
                <a:latin typeface="Arial MT"/>
                <a:cs typeface="Arial MT"/>
              </a:rPr>
              <a:t>de</a:t>
            </a:r>
            <a:r>
              <a:rPr sz="1450" spc="10" dirty="0">
                <a:latin typeface="Arial MT"/>
                <a:cs typeface="Arial MT"/>
              </a:rPr>
              <a:t> </a:t>
            </a:r>
            <a:r>
              <a:rPr sz="1450" dirty="0">
                <a:latin typeface="Arial MT"/>
                <a:cs typeface="Arial MT"/>
              </a:rPr>
              <a:t>creación</a:t>
            </a:r>
            <a:r>
              <a:rPr sz="1450" spc="15" dirty="0">
                <a:latin typeface="Arial MT"/>
                <a:cs typeface="Arial MT"/>
              </a:rPr>
              <a:t> </a:t>
            </a:r>
            <a:r>
              <a:rPr sz="1450" dirty="0">
                <a:latin typeface="Arial MT"/>
                <a:cs typeface="Arial MT"/>
              </a:rPr>
              <a:t>de</a:t>
            </a:r>
            <a:r>
              <a:rPr sz="1450" spc="15" dirty="0">
                <a:latin typeface="Arial MT"/>
                <a:cs typeface="Arial MT"/>
              </a:rPr>
              <a:t> </a:t>
            </a:r>
            <a:r>
              <a:rPr sz="1450" dirty="0">
                <a:latin typeface="Arial MT"/>
                <a:cs typeface="Arial MT"/>
              </a:rPr>
              <a:t>valor</a:t>
            </a:r>
            <a:r>
              <a:rPr sz="1450" spc="15" dirty="0">
                <a:latin typeface="Arial MT"/>
                <a:cs typeface="Arial MT"/>
              </a:rPr>
              <a:t> </a:t>
            </a:r>
            <a:r>
              <a:rPr sz="1450" dirty="0">
                <a:latin typeface="Arial MT"/>
                <a:cs typeface="Arial MT"/>
              </a:rPr>
              <a:t>y</a:t>
            </a:r>
            <a:r>
              <a:rPr sz="1450" spc="15" dirty="0">
                <a:latin typeface="Arial MT"/>
                <a:cs typeface="Arial MT"/>
              </a:rPr>
              <a:t> </a:t>
            </a:r>
            <a:r>
              <a:rPr sz="1450" dirty="0">
                <a:latin typeface="Arial MT"/>
                <a:cs typeface="Arial MT"/>
              </a:rPr>
              <a:t>crecimiento</a:t>
            </a:r>
            <a:r>
              <a:rPr sz="1450" spc="15" dirty="0">
                <a:latin typeface="Arial MT"/>
                <a:cs typeface="Arial MT"/>
              </a:rPr>
              <a:t> </a:t>
            </a:r>
            <a:r>
              <a:rPr sz="1450" dirty="0">
                <a:latin typeface="Arial MT"/>
                <a:cs typeface="Arial MT"/>
              </a:rPr>
              <a:t>empresarial</a:t>
            </a:r>
          </a:p>
        </p:txBody>
      </p:sp>
      <p:sp>
        <p:nvSpPr>
          <p:cNvPr id="8" name="object 8"/>
          <p:cNvSpPr txBox="1"/>
          <p:nvPr/>
        </p:nvSpPr>
        <p:spPr>
          <a:xfrm>
            <a:off x="8797759" y="2815936"/>
            <a:ext cx="1898650" cy="1388650"/>
          </a:xfrm>
          <a:prstGeom prst="rect">
            <a:avLst/>
          </a:prstGeom>
        </p:spPr>
        <p:txBody>
          <a:bodyPr vert="horz" wrap="square" lIns="0" tIns="12065" rIns="0" bIns="0" rtlCol="0">
            <a:spAutoFit/>
          </a:bodyPr>
          <a:lstStyle/>
          <a:p>
            <a:pPr marL="12700" marR="5080" indent="300990" algn="ctr">
              <a:lnSpc>
                <a:spcPct val="106300"/>
              </a:lnSpc>
              <a:spcBef>
                <a:spcPts val="95"/>
              </a:spcBef>
            </a:pPr>
            <a:r>
              <a:rPr sz="1450" dirty="0">
                <a:solidFill>
                  <a:srgbClr val="FFFFFF"/>
                </a:solidFill>
                <a:latin typeface="Arial MT"/>
                <a:cs typeface="Arial MT"/>
              </a:rPr>
              <a:t>Mejore sus </a:t>
            </a:r>
            <a:r>
              <a:rPr sz="1450" spc="5" dirty="0">
                <a:solidFill>
                  <a:srgbClr val="FFFFFF"/>
                </a:solidFill>
                <a:latin typeface="Arial MT"/>
                <a:cs typeface="Arial MT"/>
              </a:rPr>
              <a:t> </a:t>
            </a:r>
            <a:r>
              <a:rPr sz="1450" dirty="0">
                <a:solidFill>
                  <a:srgbClr val="FFFFFF"/>
                </a:solidFill>
                <a:latin typeface="Arial MT"/>
                <a:cs typeface="Arial MT"/>
              </a:rPr>
              <a:t>posibilidades de ganar </a:t>
            </a:r>
            <a:r>
              <a:rPr sz="1450" spc="-390" dirty="0">
                <a:solidFill>
                  <a:srgbClr val="FFFFFF"/>
                </a:solidFill>
                <a:latin typeface="Arial MT"/>
                <a:cs typeface="Arial MT"/>
              </a:rPr>
              <a:t> </a:t>
            </a:r>
            <a:r>
              <a:rPr sz="1450" dirty="0">
                <a:solidFill>
                  <a:srgbClr val="FFFFFF"/>
                </a:solidFill>
                <a:latin typeface="Arial MT"/>
                <a:cs typeface="Arial MT"/>
              </a:rPr>
              <a:t>negocios</a:t>
            </a:r>
            <a:r>
              <a:rPr sz="1450" spc="-5" dirty="0">
                <a:solidFill>
                  <a:srgbClr val="FFFFFF"/>
                </a:solidFill>
                <a:latin typeface="Arial MT"/>
                <a:cs typeface="Arial MT"/>
              </a:rPr>
              <a:t> </a:t>
            </a:r>
            <a:r>
              <a:rPr sz="1450" dirty="0">
                <a:solidFill>
                  <a:srgbClr val="FFFFFF"/>
                </a:solidFill>
                <a:latin typeface="Arial MT"/>
                <a:cs typeface="Arial MT"/>
              </a:rPr>
              <a:t>con</a:t>
            </a:r>
            <a:r>
              <a:rPr sz="1450" spc="-5" dirty="0">
                <a:solidFill>
                  <a:srgbClr val="FFFFFF"/>
                </a:solidFill>
                <a:latin typeface="Arial MT"/>
                <a:cs typeface="Arial MT"/>
              </a:rPr>
              <a:t> </a:t>
            </a:r>
            <a:r>
              <a:rPr sz="1450" dirty="0">
                <a:solidFill>
                  <a:srgbClr val="FFFFFF"/>
                </a:solidFill>
                <a:latin typeface="Arial MT"/>
                <a:cs typeface="Arial MT"/>
              </a:rPr>
              <a:t>sus</a:t>
            </a:r>
            <a:endParaRPr sz="1450" dirty="0">
              <a:latin typeface="Arial MT"/>
              <a:cs typeface="Arial MT"/>
            </a:endParaRPr>
          </a:p>
          <a:p>
            <a:pPr marL="505459" algn="ctr">
              <a:lnSpc>
                <a:spcPts val="1475"/>
              </a:lnSpc>
            </a:pPr>
            <a:r>
              <a:rPr sz="1450" dirty="0">
                <a:solidFill>
                  <a:srgbClr val="FFFFFF"/>
                </a:solidFill>
                <a:latin typeface="Arial MT"/>
                <a:cs typeface="Arial MT"/>
              </a:rPr>
              <a:t>estándares</a:t>
            </a:r>
            <a:r>
              <a:rPr sz="1450" spc="-25" dirty="0">
                <a:solidFill>
                  <a:srgbClr val="FFFFFF"/>
                </a:solidFill>
                <a:latin typeface="Arial MT"/>
                <a:cs typeface="Arial MT"/>
              </a:rPr>
              <a:t> </a:t>
            </a:r>
            <a:r>
              <a:rPr sz="1450" dirty="0">
                <a:solidFill>
                  <a:srgbClr val="FFFFFF"/>
                </a:solidFill>
                <a:latin typeface="Arial MT"/>
                <a:cs typeface="Arial MT"/>
              </a:rPr>
              <a:t>de</a:t>
            </a:r>
            <a:endParaRPr sz="1450" dirty="0">
              <a:latin typeface="Arial MT"/>
              <a:cs typeface="Arial MT"/>
            </a:endParaRPr>
          </a:p>
          <a:p>
            <a:pPr marL="507365" marR="338455" indent="-190500" algn="ctr">
              <a:lnSpc>
                <a:spcPts val="1480"/>
              </a:lnSpc>
              <a:spcBef>
                <a:spcPts val="745"/>
              </a:spcBef>
            </a:pPr>
            <a:r>
              <a:rPr sz="1450" dirty="0">
                <a:solidFill>
                  <a:srgbClr val="FFFFFF"/>
                </a:solidFill>
                <a:latin typeface="Arial MT"/>
                <a:cs typeface="Arial MT"/>
              </a:rPr>
              <a:t>s</a:t>
            </a:r>
            <a:r>
              <a:rPr lang="es-ES" sz="1450" dirty="0" err="1">
                <a:solidFill>
                  <a:srgbClr val="FFFFFF"/>
                </a:solidFill>
                <a:latin typeface="Arial MT"/>
                <a:cs typeface="Arial MT"/>
              </a:rPr>
              <a:t>ostenibilidad</a:t>
            </a:r>
            <a:r>
              <a:rPr sz="1450" dirty="0">
                <a:solidFill>
                  <a:srgbClr val="FFFFFF"/>
                </a:solidFill>
                <a:latin typeface="Arial MT"/>
                <a:cs typeface="Arial MT"/>
              </a:rPr>
              <a:t> mejorados</a:t>
            </a:r>
            <a:endParaRPr sz="1450" dirty="0">
              <a:latin typeface="Arial MT"/>
              <a:cs typeface="Arial MT"/>
            </a:endParaRPr>
          </a:p>
        </p:txBody>
      </p:sp>
      <p:sp>
        <p:nvSpPr>
          <p:cNvPr id="9" name="object 9"/>
          <p:cNvSpPr txBox="1"/>
          <p:nvPr/>
        </p:nvSpPr>
        <p:spPr>
          <a:xfrm>
            <a:off x="10738954" y="2333737"/>
            <a:ext cx="250190" cy="509905"/>
          </a:xfrm>
          <a:prstGeom prst="rect">
            <a:avLst/>
          </a:prstGeom>
        </p:spPr>
        <p:txBody>
          <a:bodyPr vert="horz" wrap="square" lIns="0" tIns="15875" rIns="0" bIns="0" rtlCol="0">
            <a:spAutoFit/>
          </a:bodyPr>
          <a:lstStyle/>
          <a:p>
            <a:pPr marL="12700">
              <a:lnSpc>
                <a:spcPct val="100000"/>
              </a:lnSpc>
              <a:spcBef>
                <a:spcPts val="125"/>
              </a:spcBef>
            </a:pPr>
            <a:r>
              <a:rPr sz="3150" b="1" spc="10" dirty="0">
                <a:solidFill>
                  <a:srgbClr val="FFFFFF"/>
                </a:solidFill>
                <a:latin typeface="Arial"/>
                <a:cs typeface="Arial"/>
              </a:rPr>
              <a:t>6</a:t>
            </a:r>
            <a:endParaRPr sz="3150">
              <a:latin typeface="Arial"/>
              <a:cs typeface="Arial"/>
            </a:endParaRPr>
          </a:p>
        </p:txBody>
      </p:sp>
      <p:sp>
        <p:nvSpPr>
          <p:cNvPr id="10" name="object 10"/>
          <p:cNvSpPr txBox="1"/>
          <p:nvPr/>
        </p:nvSpPr>
        <p:spPr>
          <a:xfrm>
            <a:off x="1580668" y="3763869"/>
            <a:ext cx="1741169" cy="964238"/>
          </a:xfrm>
          <a:prstGeom prst="rect">
            <a:avLst/>
          </a:prstGeom>
        </p:spPr>
        <p:txBody>
          <a:bodyPr vert="horz" wrap="square" lIns="0" tIns="15875" rIns="0" bIns="0" rtlCol="0">
            <a:spAutoFit/>
          </a:bodyPr>
          <a:lstStyle/>
          <a:p>
            <a:pPr marR="36195" algn="r">
              <a:lnSpc>
                <a:spcPct val="100000"/>
              </a:lnSpc>
              <a:spcBef>
                <a:spcPts val="125"/>
              </a:spcBef>
            </a:pPr>
            <a:r>
              <a:rPr sz="3150" b="1" spc="10" dirty="0">
                <a:solidFill>
                  <a:srgbClr val="FFFFFF"/>
                </a:solidFill>
                <a:latin typeface="Arial"/>
                <a:cs typeface="Arial"/>
              </a:rPr>
              <a:t>2</a:t>
            </a:r>
            <a:endParaRPr sz="3150" dirty="0">
              <a:latin typeface="Arial"/>
              <a:cs typeface="Arial"/>
            </a:endParaRPr>
          </a:p>
          <a:p>
            <a:pPr marL="12700" marR="5080" indent="88900">
              <a:lnSpc>
                <a:spcPct val="106300"/>
              </a:lnSpc>
              <a:spcBef>
                <a:spcPts val="1900"/>
              </a:spcBef>
            </a:pPr>
            <a:endParaRPr sz="1450" dirty="0">
              <a:latin typeface="Arial MT"/>
              <a:cs typeface="Arial MT"/>
            </a:endParaRPr>
          </a:p>
        </p:txBody>
      </p:sp>
      <p:sp>
        <p:nvSpPr>
          <p:cNvPr id="11" name="object 11"/>
          <p:cNvSpPr txBox="1"/>
          <p:nvPr/>
        </p:nvSpPr>
        <p:spPr>
          <a:xfrm>
            <a:off x="7892694" y="3142236"/>
            <a:ext cx="209550" cy="422275"/>
          </a:xfrm>
          <a:prstGeom prst="rect">
            <a:avLst/>
          </a:prstGeom>
        </p:spPr>
        <p:txBody>
          <a:bodyPr vert="horz" wrap="square" lIns="0" tIns="12700" rIns="0" bIns="0" rtlCol="0">
            <a:spAutoFit/>
          </a:bodyPr>
          <a:lstStyle/>
          <a:p>
            <a:pPr marL="12700">
              <a:lnSpc>
                <a:spcPct val="100000"/>
              </a:lnSpc>
              <a:spcBef>
                <a:spcPts val="100"/>
              </a:spcBef>
            </a:pPr>
            <a:r>
              <a:rPr sz="2600" b="1" dirty="0">
                <a:solidFill>
                  <a:srgbClr val="FFFFFF"/>
                </a:solidFill>
                <a:latin typeface="Arial"/>
                <a:cs typeface="Arial"/>
              </a:rPr>
              <a:t>5</a:t>
            </a:r>
            <a:endParaRPr sz="2600">
              <a:latin typeface="Arial"/>
              <a:cs typeface="Arial"/>
            </a:endParaRPr>
          </a:p>
        </p:txBody>
      </p:sp>
      <p:sp>
        <p:nvSpPr>
          <p:cNvPr id="12" name="object 12"/>
          <p:cNvSpPr txBox="1"/>
          <p:nvPr/>
        </p:nvSpPr>
        <p:spPr>
          <a:xfrm>
            <a:off x="5395315" y="1873658"/>
            <a:ext cx="1156970" cy="1360805"/>
          </a:xfrm>
          <a:prstGeom prst="rect">
            <a:avLst/>
          </a:prstGeom>
        </p:spPr>
        <p:txBody>
          <a:bodyPr vert="horz" wrap="square" lIns="0" tIns="12700" rIns="0" bIns="0" rtlCol="0">
            <a:spAutoFit/>
          </a:bodyPr>
          <a:lstStyle/>
          <a:p>
            <a:pPr marL="12700">
              <a:lnSpc>
                <a:spcPct val="100000"/>
              </a:lnSpc>
              <a:spcBef>
                <a:spcPts val="100"/>
              </a:spcBef>
            </a:pPr>
            <a:r>
              <a:rPr sz="2600" b="1" dirty="0">
                <a:solidFill>
                  <a:srgbClr val="FFFFFF"/>
                </a:solidFill>
                <a:latin typeface="Arial"/>
                <a:cs typeface="Arial"/>
              </a:rPr>
              <a:t>4</a:t>
            </a:r>
            <a:endParaRPr sz="2600" dirty="0">
              <a:latin typeface="Arial"/>
              <a:cs typeface="Arial"/>
            </a:endParaRPr>
          </a:p>
          <a:p>
            <a:pPr marL="52069" algn="ctr">
              <a:lnSpc>
                <a:spcPct val="100000"/>
              </a:lnSpc>
              <a:spcBef>
                <a:spcPts val="1950"/>
              </a:spcBef>
            </a:pPr>
            <a:r>
              <a:rPr sz="1450" dirty="0">
                <a:solidFill>
                  <a:srgbClr val="FFFFFF"/>
                </a:solidFill>
                <a:latin typeface="Arial MT"/>
                <a:cs typeface="Arial MT"/>
              </a:rPr>
              <a:t>Atraer</a:t>
            </a:r>
            <a:endParaRPr sz="1450" dirty="0">
              <a:latin typeface="Arial MT"/>
              <a:cs typeface="Arial MT"/>
            </a:endParaRPr>
          </a:p>
          <a:p>
            <a:pPr marL="212090" marR="5080" indent="77470" algn="ctr">
              <a:lnSpc>
                <a:spcPct val="106200"/>
              </a:lnSpc>
            </a:pPr>
            <a:r>
              <a:rPr sz="1450" dirty="0">
                <a:solidFill>
                  <a:srgbClr val="FFFFFF"/>
                </a:solidFill>
                <a:latin typeface="Arial MT"/>
                <a:cs typeface="Arial MT"/>
              </a:rPr>
              <a:t>inversores  afines</a:t>
            </a:r>
            <a:endParaRPr sz="1450" dirty="0">
              <a:latin typeface="Arial MT"/>
              <a:cs typeface="Arial MT"/>
            </a:endParaRPr>
          </a:p>
        </p:txBody>
      </p:sp>
      <p:sp>
        <p:nvSpPr>
          <p:cNvPr id="13" name="object 13"/>
          <p:cNvSpPr txBox="1"/>
          <p:nvPr/>
        </p:nvSpPr>
        <p:spPr>
          <a:xfrm>
            <a:off x="715568" y="2686422"/>
            <a:ext cx="1384935" cy="1042978"/>
          </a:xfrm>
          <a:prstGeom prst="rect">
            <a:avLst/>
          </a:prstGeom>
        </p:spPr>
        <p:txBody>
          <a:bodyPr vert="horz" wrap="square" lIns="0" tIns="11430" rIns="0" bIns="0" rtlCol="0">
            <a:spAutoFit/>
          </a:bodyPr>
          <a:lstStyle/>
          <a:p>
            <a:pPr marL="255904" marR="5080" indent="72390" algn="ctr">
              <a:lnSpc>
                <a:spcPct val="111700"/>
              </a:lnSpc>
              <a:spcBef>
                <a:spcPts val="90"/>
              </a:spcBef>
            </a:pPr>
            <a:r>
              <a:rPr sz="2050" spc="10" dirty="0">
                <a:solidFill>
                  <a:srgbClr val="FFFFFF"/>
                </a:solidFill>
                <a:latin typeface="Arial MT"/>
                <a:cs typeface="Arial MT"/>
              </a:rPr>
              <a:t>Gestión </a:t>
            </a:r>
            <a:r>
              <a:rPr sz="2050" spc="15" dirty="0">
                <a:solidFill>
                  <a:srgbClr val="FFFFFF"/>
                </a:solidFill>
                <a:latin typeface="Arial MT"/>
                <a:cs typeface="Arial MT"/>
              </a:rPr>
              <a:t> </a:t>
            </a:r>
            <a:r>
              <a:rPr sz="2050" spc="10" dirty="0" err="1">
                <a:solidFill>
                  <a:srgbClr val="FFFFFF"/>
                </a:solidFill>
                <a:latin typeface="Arial MT"/>
                <a:cs typeface="Arial MT"/>
              </a:rPr>
              <a:t>eficaz</a:t>
            </a:r>
            <a:r>
              <a:rPr sz="2050" spc="-70" dirty="0">
                <a:solidFill>
                  <a:srgbClr val="FFFFFF"/>
                </a:solidFill>
                <a:latin typeface="Arial MT"/>
                <a:cs typeface="Arial MT"/>
              </a:rPr>
              <a:t> </a:t>
            </a:r>
            <a:r>
              <a:rPr sz="2050" spc="10" dirty="0">
                <a:solidFill>
                  <a:srgbClr val="FFFFFF"/>
                </a:solidFill>
                <a:latin typeface="Arial MT"/>
                <a:cs typeface="Arial MT"/>
              </a:rPr>
              <a:t>del</a:t>
            </a:r>
            <a:r>
              <a:rPr lang="es-ES" sz="2050" dirty="0">
                <a:latin typeface="Arial MT"/>
                <a:cs typeface="Arial MT"/>
              </a:rPr>
              <a:t> </a:t>
            </a:r>
            <a:r>
              <a:rPr sz="2050" spc="10" dirty="0" err="1">
                <a:solidFill>
                  <a:srgbClr val="FFFFFF"/>
                </a:solidFill>
                <a:latin typeface="Arial MT"/>
                <a:cs typeface="Arial MT"/>
              </a:rPr>
              <a:t>riesgo</a:t>
            </a:r>
            <a:endParaRPr sz="2050" dirty="0">
              <a:latin typeface="Arial"/>
              <a:cs typeface="Arial"/>
            </a:endParaRPr>
          </a:p>
        </p:txBody>
      </p:sp>
      <p:sp>
        <p:nvSpPr>
          <p:cNvPr id="14" name="object 14"/>
          <p:cNvSpPr txBox="1">
            <a:spLocks noGrp="1"/>
          </p:cNvSpPr>
          <p:nvPr>
            <p:ph type="title"/>
          </p:nvPr>
        </p:nvSpPr>
        <p:spPr>
          <a:xfrm>
            <a:off x="528319" y="391136"/>
            <a:ext cx="3350260" cy="422275"/>
          </a:xfrm>
          <a:prstGeom prst="rect">
            <a:avLst/>
          </a:prstGeom>
        </p:spPr>
        <p:txBody>
          <a:bodyPr vert="horz" wrap="square" lIns="0" tIns="12700" rIns="0" bIns="0" rtlCol="0">
            <a:spAutoFit/>
          </a:bodyPr>
          <a:lstStyle/>
          <a:p>
            <a:pPr marL="12700">
              <a:lnSpc>
                <a:spcPct val="100000"/>
              </a:lnSpc>
              <a:spcBef>
                <a:spcPts val="100"/>
              </a:spcBef>
            </a:pPr>
            <a:r>
              <a:rPr sz="2600" dirty="0">
                <a:solidFill>
                  <a:srgbClr val="000000"/>
                </a:solidFill>
              </a:rPr>
              <a:t>Beneficios</a:t>
            </a:r>
            <a:r>
              <a:rPr sz="2600" spc="-45" dirty="0">
                <a:solidFill>
                  <a:srgbClr val="000000"/>
                </a:solidFill>
              </a:rPr>
              <a:t> </a:t>
            </a:r>
            <a:r>
              <a:rPr sz="2600" dirty="0">
                <a:solidFill>
                  <a:srgbClr val="000000"/>
                </a:solidFill>
              </a:rPr>
              <a:t>de</a:t>
            </a:r>
            <a:r>
              <a:rPr sz="2600" spc="-45" dirty="0">
                <a:solidFill>
                  <a:srgbClr val="000000"/>
                </a:solidFill>
              </a:rPr>
              <a:t> </a:t>
            </a:r>
            <a:r>
              <a:rPr sz="2600" dirty="0">
                <a:solidFill>
                  <a:srgbClr val="000000"/>
                </a:solidFill>
              </a:rPr>
              <a:t>negocio:</a:t>
            </a:r>
            <a:endParaRPr sz="2600"/>
          </a:p>
        </p:txBody>
      </p:sp>
      <p:sp>
        <p:nvSpPr>
          <p:cNvPr id="19" name="object 10">
            <a:extLst>
              <a:ext uri="{FF2B5EF4-FFF2-40B4-BE49-F238E27FC236}">
                <a16:creationId xmlns:a16="http://schemas.microsoft.com/office/drawing/2014/main" id="{63DCE464-8CB0-7F47-874A-B9B082617705}"/>
              </a:ext>
            </a:extLst>
          </p:cNvPr>
          <p:cNvSpPr txBox="1"/>
          <p:nvPr/>
        </p:nvSpPr>
        <p:spPr>
          <a:xfrm>
            <a:off x="-396279" y="3650089"/>
            <a:ext cx="1134110" cy="500778"/>
          </a:xfrm>
          <a:prstGeom prst="rect">
            <a:avLst/>
          </a:prstGeom>
        </p:spPr>
        <p:txBody>
          <a:bodyPr vert="horz" wrap="square" lIns="0" tIns="15875" rIns="0" bIns="0" rtlCol="0">
            <a:spAutoFit/>
          </a:bodyPr>
          <a:lstStyle/>
          <a:p>
            <a:pPr marR="36195" algn="r">
              <a:lnSpc>
                <a:spcPct val="100000"/>
              </a:lnSpc>
              <a:spcBef>
                <a:spcPts val="125"/>
              </a:spcBef>
            </a:pPr>
            <a:r>
              <a:rPr lang="es-ES" sz="3150" b="1" spc="10" dirty="0">
                <a:solidFill>
                  <a:srgbClr val="FFFFFF"/>
                </a:solidFill>
                <a:latin typeface="Arial"/>
                <a:cs typeface="Arial"/>
              </a:rPr>
              <a:t>1</a:t>
            </a:r>
            <a:endParaRPr sz="3150" dirty="0">
              <a:latin typeface="Arial"/>
              <a:cs typeface="Arial"/>
            </a:endParaRPr>
          </a:p>
        </p:txBody>
      </p:sp>
      <p:sp>
        <p:nvSpPr>
          <p:cNvPr id="20" name="CuadroTexto 19">
            <a:extLst>
              <a:ext uri="{FF2B5EF4-FFF2-40B4-BE49-F238E27FC236}">
                <a16:creationId xmlns:a16="http://schemas.microsoft.com/office/drawing/2014/main" id="{F3DB3801-A284-FA2D-AEA3-11DAF56E593B}"/>
              </a:ext>
            </a:extLst>
          </p:cNvPr>
          <p:cNvSpPr txBox="1"/>
          <p:nvPr/>
        </p:nvSpPr>
        <p:spPr>
          <a:xfrm>
            <a:off x="1686119" y="4429132"/>
            <a:ext cx="1852288" cy="1523494"/>
          </a:xfrm>
          <a:prstGeom prst="rect">
            <a:avLst/>
          </a:prstGeom>
          <a:noFill/>
        </p:spPr>
        <p:txBody>
          <a:bodyPr wrap="square" rtlCol="0">
            <a:spAutoFit/>
          </a:bodyPr>
          <a:lstStyle/>
          <a:p>
            <a:pPr marL="38735" marR="5080" indent="341630">
              <a:lnSpc>
                <a:spcPts val="1480"/>
              </a:lnSpc>
              <a:spcBef>
                <a:spcPts val="370"/>
              </a:spcBef>
            </a:pPr>
            <a:r>
              <a:rPr lang="es-ES" sz="1800" dirty="0">
                <a:solidFill>
                  <a:srgbClr val="FFFFFF"/>
                </a:solidFill>
                <a:latin typeface="Arial MT"/>
                <a:cs typeface="Arial MT"/>
              </a:rPr>
              <a:t>Mejora</a:t>
            </a:r>
            <a:r>
              <a:rPr lang="es-ES" sz="1800" spc="-30" dirty="0">
                <a:solidFill>
                  <a:srgbClr val="FFFFFF"/>
                </a:solidFill>
                <a:latin typeface="Arial MT"/>
                <a:cs typeface="Arial MT"/>
              </a:rPr>
              <a:t> </a:t>
            </a:r>
            <a:r>
              <a:rPr lang="es-ES" sz="1800" dirty="0">
                <a:solidFill>
                  <a:srgbClr val="FFFFFF"/>
                </a:solidFill>
                <a:latin typeface="Arial MT"/>
                <a:cs typeface="Arial MT"/>
              </a:rPr>
              <a:t>de</a:t>
            </a:r>
            <a:r>
              <a:rPr lang="es-ES" sz="1800" spc="-30" dirty="0">
                <a:solidFill>
                  <a:srgbClr val="FFFFFF"/>
                </a:solidFill>
                <a:latin typeface="Arial MT"/>
                <a:cs typeface="Arial MT"/>
              </a:rPr>
              <a:t> </a:t>
            </a:r>
            <a:r>
              <a:rPr lang="es-ES" sz="1800" dirty="0">
                <a:solidFill>
                  <a:srgbClr val="FFFFFF"/>
                </a:solidFill>
                <a:latin typeface="Arial MT"/>
                <a:cs typeface="Arial MT"/>
              </a:rPr>
              <a:t>la </a:t>
            </a:r>
            <a:r>
              <a:rPr lang="es-ES" sz="1800" spc="-390" dirty="0">
                <a:solidFill>
                  <a:srgbClr val="FFFFFF"/>
                </a:solidFill>
                <a:latin typeface="Arial MT"/>
                <a:cs typeface="Arial MT"/>
              </a:rPr>
              <a:t>     </a:t>
            </a:r>
            <a:r>
              <a:rPr lang="es-ES" sz="1800" dirty="0">
                <a:solidFill>
                  <a:srgbClr val="FFFFFF"/>
                </a:solidFill>
                <a:latin typeface="Arial MT"/>
                <a:cs typeface="Arial MT"/>
              </a:rPr>
              <a:t>reputación entre los </a:t>
            </a:r>
            <a:r>
              <a:rPr lang="es-ES" sz="1800" spc="5" dirty="0">
                <a:solidFill>
                  <a:srgbClr val="FFFFFF"/>
                </a:solidFill>
                <a:latin typeface="Arial MT"/>
                <a:cs typeface="Arial MT"/>
              </a:rPr>
              <a:t> </a:t>
            </a:r>
            <a:r>
              <a:rPr lang="es-ES" sz="1800" dirty="0">
                <a:solidFill>
                  <a:srgbClr val="FFFFFF"/>
                </a:solidFill>
                <a:latin typeface="Arial MT"/>
                <a:cs typeface="Arial MT"/>
              </a:rPr>
              <a:t>clientes</a:t>
            </a:r>
            <a:r>
              <a:rPr lang="es-ES" sz="1800" spc="-15" dirty="0">
                <a:solidFill>
                  <a:srgbClr val="FFFFFF"/>
                </a:solidFill>
                <a:latin typeface="Arial MT"/>
                <a:cs typeface="Arial MT"/>
              </a:rPr>
              <a:t> </a:t>
            </a:r>
            <a:r>
              <a:rPr lang="es-ES" sz="1800" dirty="0">
                <a:solidFill>
                  <a:srgbClr val="FFFFFF"/>
                </a:solidFill>
                <a:latin typeface="Arial MT"/>
                <a:cs typeface="Arial MT"/>
              </a:rPr>
              <a:t>y</a:t>
            </a:r>
            <a:r>
              <a:rPr lang="es-ES" sz="1800" spc="-15" dirty="0">
                <a:solidFill>
                  <a:srgbClr val="FFFFFF"/>
                </a:solidFill>
                <a:latin typeface="Arial MT"/>
                <a:cs typeface="Arial MT"/>
              </a:rPr>
              <a:t> </a:t>
            </a:r>
            <a:r>
              <a:rPr lang="es-ES" sz="1800" dirty="0">
                <a:solidFill>
                  <a:srgbClr val="FFFFFF"/>
                </a:solidFill>
                <a:latin typeface="Arial MT"/>
                <a:cs typeface="Arial MT"/>
              </a:rPr>
              <a:t>en</a:t>
            </a:r>
            <a:r>
              <a:rPr lang="es-ES" sz="1800" spc="-15" dirty="0">
                <a:solidFill>
                  <a:srgbClr val="FFFFFF"/>
                </a:solidFill>
                <a:latin typeface="Arial MT"/>
                <a:cs typeface="Arial MT"/>
              </a:rPr>
              <a:t> </a:t>
            </a:r>
            <a:r>
              <a:rPr lang="es-ES" sz="1800" dirty="0">
                <a:solidFill>
                  <a:srgbClr val="FFFFFF"/>
                </a:solidFill>
                <a:latin typeface="Arial MT"/>
                <a:cs typeface="Arial MT"/>
              </a:rPr>
              <a:t>todo</a:t>
            </a:r>
            <a:r>
              <a:rPr lang="es-ES" dirty="0">
                <a:latin typeface="Arial MT"/>
                <a:cs typeface="Arial MT"/>
              </a:rPr>
              <a:t> </a:t>
            </a:r>
            <a:r>
              <a:rPr lang="es-ES" sz="1800" dirty="0">
                <a:solidFill>
                  <a:srgbClr val="FFFFFF"/>
                </a:solidFill>
                <a:latin typeface="Arial MT"/>
                <a:cs typeface="Arial MT"/>
              </a:rPr>
              <a:t>su</a:t>
            </a:r>
            <a:r>
              <a:rPr lang="es-ES" sz="1800" spc="-65" dirty="0">
                <a:solidFill>
                  <a:srgbClr val="FFFFFF"/>
                </a:solidFill>
                <a:latin typeface="Arial MT"/>
                <a:cs typeface="Arial MT"/>
              </a:rPr>
              <a:t> </a:t>
            </a:r>
            <a:r>
              <a:rPr lang="es-ES" sz="1800" dirty="0">
                <a:solidFill>
                  <a:srgbClr val="FFFFFF"/>
                </a:solidFill>
                <a:latin typeface="Arial MT"/>
                <a:cs typeface="Arial MT"/>
              </a:rPr>
              <a:t>sector </a:t>
            </a:r>
            <a:r>
              <a:rPr lang="es-ES" sz="1800" spc="-390" dirty="0">
                <a:solidFill>
                  <a:srgbClr val="FFFFFF"/>
                </a:solidFill>
                <a:latin typeface="Arial MT"/>
                <a:cs typeface="Arial MT"/>
              </a:rPr>
              <a:t> </a:t>
            </a:r>
            <a:r>
              <a:rPr lang="es-ES" sz="1800" dirty="0">
                <a:solidFill>
                  <a:srgbClr val="FFFFFF"/>
                </a:solidFill>
                <a:latin typeface="Arial MT"/>
                <a:cs typeface="Arial MT"/>
              </a:rPr>
              <a:t>empresarial</a:t>
            </a:r>
            <a:endParaRPr lang="es-ES" sz="1800" dirty="0">
              <a:latin typeface="Arial MT"/>
              <a:cs typeface="Arial MT"/>
            </a:endParaRPr>
          </a:p>
          <a:p>
            <a:endParaRPr lang="es-ES" dirty="0"/>
          </a:p>
        </p:txBody>
      </p:sp>
      <p:sp>
        <p:nvSpPr>
          <p:cNvPr id="21" name="object 10">
            <a:extLst>
              <a:ext uri="{FF2B5EF4-FFF2-40B4-BE49-F238E27FC236}">
                <a16:creationId xmlns:a16="http://schemas.microsoft.com/office/drawing/2014/main" id="{DB5064F3-B00E-5A1B-3B4C-EA616801608B}"/>
              </a:ext>
            </a:extLst>
          </p:cNvPr>
          <p:cNvSpPr txBox="1"/>
          <p:nvPr/>
        </p:nvSpPr>
        <p:spPr>
          <a:xfrm>
            <a:off x="4674283" y="4940490"/>
            <a:ext cx="1134110" cy="500778"/>
          </a:xfrm>
          <a:prstGeom prst="rect">
            <a:avLst/>
          </a:prstGeom>
        </p:spPr>
        <p:txBody>
          <a:bodyPr vert="horz" wrap="square" lIns="0" tIns="15875" rIns="0" bIns="0" rtlCol="0">
            <a:spAutoFit/>
          </a:bodyPr>
          <a:lstStyle/>
          <a:p>
            <a:pPr marR="36195" algn="r">
              <a:lnSpc>
                <a:spcPct val="100000"/>
              </a:lnSpc>
              <a:spcBef>
                <a:spcPts val="125"/>
              </a:spcBef>
            </a:pPr>
            <a:r>
              <a:rPr lang="es-ES" sz="3150" b="1" spc="10" dirty="0">
                <a:solidFill>
                  <a:srgbClr val="FFFFFF"/>
                </a:solidFill>
                <a:latin typeface="Arial"/>
                <a:cs typeface="Arial"/>
              </a:rPr>
              <a:t>3</a:t>
            </a:r>
            <a:endParaRPr sz="3150" dirty="0">
              <a:latin typeface="Arial"/>
              <a:cs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46640" y="1751076"/>
            <a:ext cx="10252987" cy="2276856"/>
          </a:xfrm>
          <a:prstGeom prst="rect">
            <a:avLst/>
          </a:prstGeom>
        </p:spPr>
      </p:pic>
      <p:sp>
        <p:nvSpPr>
          <p:cNvPr id="3" name="object 3"/>
          <p:cNvSpPr txBox="1"/>
          <p:nvPr/>
        </p:nvSpPr>
        <p:spPr>
          <a:xfrm>
            <a:off x="900691" y="3950320"/>
            <a:ext cx="2397125" cy="627380"/>
          </a:xfrm>
          <a:prstGeom prst="rect">
            <a:avLst/>
          </a:prstGeom>
        </p:spPr>
        <p:txBody>
          <a:bodyPr vert="horz" wrap="square" lIns="0" tIns="121920" rIns="0" bIns="0" rtlCol="0">
            <a:spAutoFit/>
          </a:bodyPr>
          <a:lstStyle/>
          <a:p>
            <a:pPr marL="137795">
              <a:lnSpc>
                <a:spcPct val="100000"/>
              </a:lnSpc>
              <a:spcBef>
                <a:spcPts val="960"/>
              </a:spcBef>
            </a:pPr>
            <a:r>
              <a:rPr sz="1250" b="1" spc="20" dirty="0">
                <a:solidFill>
                  <a:srgbClr val="83BA41"/>
                </a:solidFill>
                <a:latin typeface="Arial"/>
                <a:cs typeface="Arial"/>
              </a:rPr>
              <a:t>Reducción</a:t>
            </a:r>
            <a:r>
              <a:rPr sz="1250" b="1" spc="-35" dirty="0">
                <a:solidFill>
                  <a:srgbClr val="83BA41"/>
                </a:solidFill>
                <a:latin typeface="Arial"/>
                <a:cs typeface="Arial"/>
              </a:rPr>
              <a:t> </a:t>
            </a:r>
            <a:r>
              <a:rPr sz="1250" b="1" spc="20" dirty="0">
                <a:solidFill>
                  <a:srgbClr val="83BA41"/>
                </a:solidFill>
                <a:latin typeface="Arial"/>
                <a:cs typeface="Arial"/>
              </a:rPr>
              <a:t>de</a:t>
            </a:r>
            <a:endParaRPr sz="1250">
              <a:latin typeface="Arial"/>
              <a:cs typeface="Arial"/>
            </a:endParaRPr>
          </a:p>
          <a:p>
            <a:pPr marL="12700">
              <a:lnSpc>
                <a:spcPct val="100000"/>
              </a:lnSpc>
              <a:spcBef>
                <a:spcPts val="870"/>
              </a:spcBef>
            </a:pPr>
            <a:r>
              <a:rPr sz="1250" b="1" spc="15" dirty="0">
                <a:solidFill>
                  <a:srgbClr val="83BA41"/>
                </a:solidFill>
                <a:latin typeface="Arial"/>
                <a:cs typeface="Arial"/>
              </a:rPr>
              <a:t>residuos</a:t>
            </a:r>
            <a:r>
              <a:rPr sz="1250" b="1" dirty="0">
                <a:solidFill>
                  <a:srgbClr val="83BA41"/>
                </a:solidFill>
                <a:latin typeface="Arial"/>
                <a:cs typeface="Arial"/>
              </a:rPr>
              <a:t> </a:t>
            </a:r>
            <a:r>
              <a:rPr sz="1250" b="1" spc="20" dirty="0">
                <a:solidFill>
                  <a:srgbClr val="83BA41"/>
                </a:solidFill>
                <a:latin typeface="Arial"/>
                <a:cs typeface="Arial"/>
              </a:rPr>
              <a:t>a</a:t>
            </a:r>
            <a:r>
              <a:rPr sz="1250" b="1" spc="5" dirty="0">
                <a:solidFill>
                  <a:srgbClr val="83BA41"/>
                </a:solidFill>
                <a:latin typeface="Arial"/>
                <a:cs typeface="Arial"/>
              </a:rPr>
              <a:t> </a:t>
            </a:r>
            <a:r>
              <a:rPr sz="1250" b="1" spc="15" dirty="0">
                <a:solidFill>
                  <a:srgbClr val="83BA41"/>
                </a:solidFill>
                <a:latin typeface="Arial"/>
                <a:cs typeface="Arial"/>
              </a:rPr>
              <a:t>través</a:t>
            </a:r>
            <a:r>
              <a:rPr sz="1250" b="1" spc="-5" dirty="0">
                <a:solidFill>
                  <a:srgbClr val="83BA41"/>
                </a:solidFill>
                <a:latin typeface="Arial"/>
                <a:cs typeface="Arial"/>
              </a:rPr>
              <a:t> </a:t>
            </a:r>
            <a:r>
              <a:rPr sz="1250" b="1" spc="15" dirty="0">
                <a:solidFill>
                  <a:srgbClr val="83BA41"/>
                </a:solidFill>
                <a:latin typeface="Arial"/>
                <a:cs typeface="Arial"/>
              </a:rPr>
              <a:t>del</a:t>
            </a:r>
            <a:r>
              <a:rPr sz="1250" b="1" spc="5" dirty="0">
                <a:solidFill>
                  <a:srgbClr val="83BA41"/>
                </a:solidFill>
                <a:latin typeface="Arial"/>
                <a:cs typeface="Arial"/>
              </a:rPr>
              <a:t> </a:t>
            </a:r>
            <a:r>
              <a:rPr sz="1250" b="1" spc="15" dirty="0">
                <a:solidFill>
                  <a:srgbClr val="83BA41"/>
                </a:solidFill>
                <a:latin typeface="Arial"/>
                <a:cs typeface="Arial"/>
              </a:rPr>
              <a:t>reciclaje.</a:t>
            </a:r>
            <a:endParaRPr sz="1250">
              <a:latin typeface="Arial"/>
              <a:cs typeface="Arial"/>
            </a:endParaRPr>
          </a:p>
        </p:txBody>
      </p:sp>
      <p:sp>
        <p:nvSpPr>
          <p:cNvPr id="4" name="object 4"/>
          <p:cNvSpPr txBox="1"/>
          <p:nvPr/>
        </p:nvSpPr>
        <p:spPr>
          <a:xfrm>
            <a:off x="9518085" y="3990532"/>
            <a:ext cx="1778635" cy="1629410"/>
          </a:xfrm>
          <a:prstGeom prst="rect">
            <a:avLst/>
          </a:prstGeom>
        </p:spPr>
        <p:txBody>
          <a:bodyPr vert="horz" wrap="square" lIns="0" tIns="11430" rIns="0" bIns="0" rtlCol="0">
            <a:spAutoFit/>
          </a:bodyPr>
          <a:lstStyle/>
          <a:p>
            <a:pPr marL="56515" marR="14604" indent="102235">
              <a:lnSpc>
                <a:spcPct val="136800"/>
              </a:lnSpc>
              <a:spcBef>
                <a:spcPts val="90"/>
              </a:spcBef>
            </a:pPr>
            <a:r>
              <a:rPr sz="1250" b="1" spc="20" dirty="0">
                <a:solidFill>
                  <a:srgbClr val="0B572D"/>
                </a:solidFill>
                <a:latin typeface="Arial"/>
                <a:cs typeface="Arial"/>
              </a:rPr>
              <a:t>Reducción </a:t>
            </a:r>
            <a:r>
              <a:rPr sz="1250" b="1" spc="15" dirty="0">
                <a:solidFill>
                  <a:srgbClr val="0B572D"/>
                </a:solidFill>
                <a:latin typeface="Arial"/>
                <a:cs typeface="Arial"/>
              </a:rPr>
              <a:t>del </a:t>
            </a:r>
            <a:r>
              <a:rPr sz="1250" b="1" spc="20" dirty="0">
                <a:solidFill>
                  <a:srgbClr val="0B572D"/>
                </a:solidFill>
                <a:latin typeface="Arial"/>
                <a:cs typeface="Arial"/>
              </a:rPr>
              <a:t>uso </a:t>
            </a:r>
            <a:r>
              <a:rPr sz="1250" b="1" spc="25" dirty="0">
                <a:solidFill>
                  <a:srgbClr val="0B572D"/>
                </a:solidFill>
                <a:latin typeface="Arial"/>
                <a:cs typeface="Arial"/>
              </a:rPr>
              <a:t> </a:t>
            </a:r>
            <a:r>
              <a:rPr sz="1250" b="1" spc="20" dirty="0">
                <a:solidFill>
                  <a:srgbClr val="0B572D"/>
                </a:solidFill>
                <a:latin typeface="Arial"/>
                <a:cs typeface="Arial"/>
              </a:rPr>
              <a:t>de</a:t>
            </a:r>
            <a:r>
              <a:rPr sz="1250" b="1" spc="-10" dirty="0">
                <a:solidFill>
                  <a:srgbClr val="0B572D"/>
                </a:solidFill>
                <a:latin typeface="Arial"/>
                <a:cs typeface="Arial"/>
              </a:rPr>
              <a:t> </a:t>
            </a:r>
            <a:r>
              <a:rPr sz="1250" b="1" spc="15" dirty="0">
                <a:solidFill>
                  <a:srgbClr val="0B572D"/>
                </a:solidFill>
                <a:latin typeface="Arial"/>
                <a:cs typeface="Arial"/>
              </a:rPr>
              <a:t>recursos</a:t>
            </a:r>
            <a:r>
              <a:rPr sz="1250" b="1" spc="-10" dirty="0">
                <a:solidFill>
                  <a:srgbClr val="0B572D"/>
                </a:solidFill>
                <a:latin typeface="Arial"/>
                <a:cs typeface="Arial"/>
              </a:rPr>
              <a:t> </a:t>
            </a:r>
            <a:r>
              <a:rPr sz="1250" b="1" spc="15" dirty="0">
                <a:solidFill>
                  <a:srgbClr val="0B572D"/>
                </a:solidFill>
                <a:latin typeface="Arial"/>
                <a:cs typeface="Arial"/>
              </a:rPr>
              <a:t>naturales</a:t>
            </a:r>
            <a:endParaRPr sz="1250">
              <a:latin typeface="Arial"/>
              <a:cs typeface="Arial"/>
            </a:endParaRPr>
          </a:p>
          <a:p>
            <a:pPr marL="395605" marR="5080" indent="-165100">
              <a:lnSpc>
                <a:spcPct val="136800"/>
              </a:lnSpc>
              <a:spcBef>
                <a:spcPts val="320"/>
              </a:spcBef>
            </a:pPr>
            <a:r>
              <a:rPr sz="1250" b="1" spc="20" dirty="0">
                <a:solidFill>
                  <a:srgbClr val="0B572D"/>
                </a:solidFill>
                <a:latin typeface="Arial"/>
                <a:cs typeface="Arial"/>
              </a:rPr>
              <a:t>mediante</a:t>
            </a:r>
            <a:r>
              <a:rPr sz="1250" b="1" spc="-35" dirty="0">
                <a:solidFill>
                  <a:srgbClr val="0B572D"/>
                </a:solidFill>
                <a:latin typeface="Arial"/>
                <a:cs typeface="Arial"/>
              </a:rPr>
              <a:t> </a:t>
            </a:r>
            <a:r>
              <a:rPr sz="1250" b="1" spc="15" dirty="0">
                <a:solidFill>
                  <a:srgbClr val="0B572D"/>
                </a:solidFill>
                <a:latin typeface="Arial"/>
                <a:cs typeface="Arial"/>
              </a:rPr>
              <a:t>la</a:t>
            </a:r>
            <a:r>
              <a:rPr sz="1250" b="1" spc="-30" dirty="0">
                <a:solidFill>
                  <a:srgbClr val="0B572D"/>
                </a:solidFill>
                <a:latin typeface="Arial"/>
                <a:cs typeface="Arial"/>
              </a:rPr>
              <a:t> </a:t>
            </a:r>
            <a:r>
              <a:rPr sz="1250" b="1" spc="20" dirty="0">
                <a:solidFill>
                  <a:srgbClr val="0B572D"/>
                </a:solidFill>
                <a:latin typeface="Arial"/>
                <a:cs typeface="Arial"/>
              </a:rPr>
              <a:t>compra </a:t>
            </a:r>
            <a:r>
              <a:rPr sz="1250" b="1" spc="-335" dirty="0">
                <a:solidFill>
                  <a:srgbClr val="0B572D"/>
                </a:solidFill>
                <a:latin typeface="Arial"/>
                <a:cs typeface="Arial"/>
              </a:rPr>
              <a:t> </a:t>
            </a:r>
            <a:r>
              <a:rPr sz="1250" b="1" spc="20" dirty="0">
                <a:solidFill>
                  <a:srgbClr val="0B572D"/>
                </a:solidFill>
                <a:latin typeface="Arial"/>
                <a:cs typeface="Arial"/>
              </a:rPr>
              <a:t>de</a:t>
            </a:r>
            <a:r>
              <a:rPr sz="1250" b="1" dirty="0">
                <a:solidFill>
                  <a:srgbClr val="0B572D"/>
                </a:solidFill>
                <a:latin typeface="Arial"/>
                <a:cs typeface="Arial"/>
              </a:rPr>
              <a:t> </a:t>
            </a:r>
            <a:r>
              <a:rPr sz="1250" b="1" spc="15" dirty="0">
                <a:solidFill>
                  <a:srgbClr val="0B572D"/>
                </a:solidFill>
                <a:latin typeface="Arial"/>
                <a:cs typeface="Arial"/>
              </a:rPr>
              <a:t>bienes</a:t>
            </a:r>
            <a:r>
              <a:rPr sz="1250" b="1" spc="5" dirty="0">
                <a:solidFill>
                  <a:srgbClr val="0B572D"/>
                </a:solidFill>
                <a:latin typeface="Arial"/>
                <a:cs typeface="Arial"/>
              </a:rPr>
              <a:t> </a:t>
            </a:r>
            <a:r>
              <a:rPr sz="1250" b="1" spc="20" dirty="0">
                <a:solidFill>
                  <a:srgbClr val="0B572D"/>
                </a:solidFill>
                <a:latin typeface="Arial"/>
                <a:cs typeface="Arial"/>
              </a:rPr>
              <a:t>y</a:t>
            </a:r>
            <a:endParaRPr sz="1250">
              <a:latin typeface="Arial"/>
              <a:cs typeface="Arial"/>
            </a:endParaRPr>
          </a:p>
          <a:p>
            <a:pPr marL="12700" marR="95250" indent="212725">
              <a:lnSpc>
                <a:spcPct val="136800"/>
              </a:lnSpc>
            </a:pPr>
            <a:r>
              <a:rPr sz="1250" b="1" spc="15" dirty="0">
                <a:solidFill>
                  <a:srgbClr val="0B572D"/>
                </a:solidFill>
                <a:latin typeface="Arial"/>
                <a:cs typeface="Arial"/>
              </a:rPr>
              <a:t>servicios </a:t>
            </a:r>
            <a:r>
              <a:rPr sz="1250" b="1" spc="20" dirty="0">
                <a:solidFill>
                  <a:srgbClr val="0B572D"/>
                </a:solidFill>
                <a:latin typeface="Arial"/>
                <a:cs typeface="Arial"/>
              </a:rPr>
              <a:t>con </a:t>
            </a:r>
            <a:r>
              <a:rPr sz="1250" b="1" spc="25" dirty="0">
                <a:solidFill>
                  <a:srgbClr val="0B572D"/>
                </a:solidFill>
                <a:latin typeface="Arial"/>
                <a:cs typeface="Arial"/>
              </a:rPr>
              <a:t> </a:t>
            </a:r>
            <a:r>
              <a:rPr sz="1250" b="1" spc="15" dirty="0">
                <a:solidFill>
                  <a:srgbClr val="0B572D"/>
                </a:solidFill>
                <a:latin typeface="Arial"/>
                <a:cs typeface="Arial"/>
              </a:rPr>
              <a:t>materiales</a:t>
            </a:r>
            <a:r>
              <a:rPr sz="1250" b="1" spc="-30" dirty="0">
                <a:solidFill>
                  <a:srgbClr val="0B572D"/>
                </a:solidFill>
                <a:latin typeface="Arial"/>
                <a:cs typeface="Arial"/>
              </a:rPr>
              <a:t> </a:t>
            </a:r>
            <a:r>
              <a:rPr sz="1250" b="1" spc="15" dirty="0">
                <a:solidFill>
                  <a:srgbClr val="0B572D"/>
                </a:solidFill>
                <a:latin typeface="Arial"/>
                <a:cs typeface="Arial"/>
              </a:rPr>
              <a:t>reciclados</a:t>
            </a:r>
            <a:endParaRPr sz="1250">
              <a:latin typeface="Arial"/>
              <a:cs typeface="Arial"/>
            </a:endParaRPr>
          </a:p>
        </p:txBody>
      </p:sp>
      <p:sp>
        <p:nvSpPr>
          <p:cNvPr id="5" name="object 5"/>
          <p:cNvSpPr txBox="1"/>
          <p:nvPr/>
        </p:nvSpPr>
        <p:spPr>
          <a:xfrm>
            <a:off x="3552997" y="4036841"/>
            <a:ext cx="1955164" cy="1838960"/>
          </a:xfrm>
          <a:prstGeom prst="rect">
            <a:avLst/>
          </a:prstGeom>
        </p:spPr>
        <p:txBody>
          <a:bodyPr vert="horz" wrap="square" lIns="0" tIns="11430" rIns="0" bIns="0" rtlCol="0">
            <a:spAutoFit/>
          </a:bodyPr>
          <a:lstStyle/>
          <a:p>
            <a:pPr marL="47625" marR="5080" indent="31750">
              <a:lnSpc>
                <a:spcPct val="121600"/>
              </a:lnSpc>
              <a:spcBef>
                <a:spcPts val="90"/>
              </a:spcBef>
            </a:pPr>
            <a:r>
              <a:rPr sz="1250" b="1" spc="15" dirty="0">
                <a:solidFill>
                  <a:srgbClr val="62A042"/>
                </a:solidFill>
                <a:latin typeface="Arial"/>
                <a:cs typeface="Arial"/>
              </a:rPr>
              <a:t>Mejorar</a:t>
            </a:r>
            <a:r>
              <a:rPr sz="1250" b="1" dirty="0">
                <a:solidFill>
                  <a:srgbClr val="62A042"/>
                </a:solidFill>
                <a:latin typeface="Arial"/>
                <a:cs typeface="Arial"/>
              </a:rPr>
              <a:t> </a:t>
            </a:r>
            <a:r>
              <a:rPr sz="1250" b="1" spc="15" dirty="0">
                <a:solidFill>
                  <a:srgbClr val="62A042"/>
                </a:solidFill>
                <a:latin typeface="Arial"/>
                <a:cs typeface="Arial"/>
              </a:rPr>
              <a:t>las</a:t>
            </a:r>
            <a:r>
              <a:rPr sz="1250" b="1" spc="5" dirty="0">
                <a:solidFill>
                  <a:srgbClr val="62A042"/>
                </a:solidFill>
                <a:latin typeface="Arial"/>
                <a:cs typeface="Arial"/>
              </a:rPr>
              <a:t> </a:t>
            </a:r>
            <a:r>
              <a:rPr sz="1250" b="1" spc="15" dirty="0">
                <a:solidFill>
                  <a:srgbClr val="62A042"/>
                </a:solidFill>
                <a:latin typeface="Arial"/>
                <a:cs typeface="Arial"/>
              </a:rPr>
              <a:t>condiciones </a:t>
            </a:r>
            <a:r>
              <a:rPr sz="1250" b="1" spc="-335" dirty="0">
                <a:solidFill>
                  <a:srgbClr val="62A042"/>
                </a:solidFill>
                <a:latin typeface="Arial"/>
                <a:cs typeface="Arial"/>
              </a:rPr>
              <a:t> </a:t>
            </a:r>
            <a:r>
              <a:rPr sz="1250" b="1" spc="20" dirty="0">
                <a:solidFill>
                  <a:srgbClr val="62A042"/>
                </a:solidFill>
                <a:latin typeface="Arial"/>
                <a:cs typeface="Arial"/>
              </a:rPr>
              <a:t>de </a:t>
            </a:r>
            <a:r>
              <a:rPr sz="1250" b="1" spc="15" dirty="0">
                <a:solidFill>
                  <a:srgbClr val="62A042"/>
                </a:solidFill>
                <a:latin typeface="Arial"/>
                <a:cs typeface="Arial"/>
              </a:rPr>
              <a:t>trabajo </a:t>
            </a:r>
            <a:r>
              <a:rPr sz="1250" b="1" spc="20" dirty="0">
                <a:solidFill>
                  <a:srgbClr val="62A042"/>
                </a:solidFill>
                <a:latin typeface="Arial"/>
                <a:cs typeface="Arial"/>
              </a:rPr>
              <a:t>y de </a:t>
            </a:r>
            <a:r>
              <a:rPr sz="1250" b="1" spc="15" dirty="0">
                <a:solidFill>
                  <a:srgbClr val="62A042"/>
                </a:solidFill>
                <a:latin typeface="Arial"/>
                <a:cs typeface="Arial"/>
              </a:rPr>
              <a:t>vida </a:t>
            </a:r>
            <a:r>
              <a:rPr sz="1250" b="1" spc="20" dirty="0">
                <a:solidFill>
                  <a:srgbClr val="62A042"/>
                </a:solidFill>
                <a:latin typeface="Arial"/>
                <a:cs typeface="Arial"/>
              </a:rPr>
              <a:t> mediante</a:t>
            </a:r>
            <a:r>
              <a:rPr sz="1250" b="1" spc="5" dirty="0">
                <a:solidFill>
                  <a:srgbClr val="62A042"/>
                </a:solidFill>
                <a:latin typeface="Arial"/>
                <a:cs typeface="Arial"/>
              </a:rPr>
              <a:t> </a:t>
            </a:r>
            <a:r>
              <a:rPr sz="1250" b="1" spc="15" dirty="0">
                <a:solidFill>
                  <a:srgbClr val="62A042"/>
                </a:solidFill>
                <a:latin typeface="Arial"/>
                <a:cs typeface="Arial"/>
              </a:rPr>
              <a:t>el</a:t>
            </a:r>
            <a:endParaRPr sz="1250">
              <a:latin typeface="Arial"/>
              <a:cs typeface="Arial"/>
            </a:endParaRPr>
          </a:p>
          <a:p>
            <a:pPr marL="12700" marR="127000" indent="194945">
              <a:lnSpc>
                <a:spcPts val="1830"/>
              </a:lnSpc>
              <a:spcBef>
                <a:spcPts val="110"/>
              </a:spcBef>
            </a:pPr>
            <a:r>
              <a:rPr sz="1250" b="1" spc="15" dirty="0">
                <a:solidFill>
                  <a:srgbClr val="62A042"/>
                </a:solidFill>
                <a:latin typeface="Arial"/>
                <a:cs typeface="Arial"/>
              </a:rPr>
              <a:t>abastecimiento </a:t>
            </a:r>
            <a:r>
              <a:rPr sz="1250" b="1" spc="20" dirty="0">
                <a:solidFill>
                  <a:srgbClr val="62A042"/>
                </a:solidFill>
                <a:latin typeface="Arial"/>
                <a:cs typeface="Arial"/>
              </a:rPr>
              <a:t>de </a:t>
            </a:r>
            <a:r>
              <a:rPr sz="1250" b="1" spc="25" dirty="0">
                <a:solidFill>
                  <a:srgbClr val="62A042"/>
                </a:solidFill>
                <a:latin typeface="Arial"/>
                <a:cs typeface="Arial"/>
              </a:rPr>
              <a:t> </a:t>
            </a:r>
            <a:r>
              <a:rPr sz="1250" b="1" spc="20" dirty="0">
                <a:solidFill>
                  <a:srgbClr val="62A042"/>
                </a:solidFill>
                <a:latin typeface="Arial"/>
                <a:cs typeface="Arial"/>
              </a:rPr>
              <a:t>productos</a:t>
            </a:r>
            <a:r>
              <a:rPr sz="1250" b="1" spc="-35" dirty="0">
                <a:solidFill>
                  <a:srgbClr val="62A042"/>
                </a:solidFill>
                <a:latin typeface="Arial"/>
                <a:cs typeface="Arial"/>
              </a:rPr>
              <a:t> </a:t>
            </a:r>
            <a:r>
              <a:rPr sz="1250" b="1" spc="20" dirty="0">
                <a:solidFill>
                  <a:srgbClr val="62A042"/>
                </a:solidFill>
                <a:latin typeface="Arial"/>
                <a:cs typeface="Arial"/>
              </a:rPr>
              <a:t>de</a:t>
            </a:r>
            <a:r>
              <a:rPr sz="1250" b="1" spc="-35" dirty="0">
                <a:solidFill>
                  <a:srgbClr val="62A042"/>
                </a:solidFill>
                <a:latin typeface="Arial"/>
                <a:cs typeface="Arial"/>
              </a:rPr>
              <a:t> </a:t>
            </a:r>
            <a:r>
              <a:rPr sz="1250" b="1" spc="20" dirty="0">
                <a:solidFill>
                  <a:srgbClr val="62A042"/>
                </a:solidFill>
                <a:latin typeface="Arial"/>
                <a:cs typeface="Arial"/>
              </a:rPr>
              <a:t>comercio</a:t>
            </a:r>
            <a:endParaRPr sz="1250">
              <a:latin typeface="Arial"/>
              <a:cs typeface="Arial"/>
            </a:endParaRPr>
          </a:p>
          <a:p>
            <a:pPr marL="258445">
              <a:lnSpc>
                <a:spcPct val="100000"/>
              </a:lnSpc>
              <a:spcBef>
                <a:spcPts val="204"/>
              </a:spcBef>
            </a:pPr>
            <a:r>
              <a:rPr sz="1250" b="1" spc="15" dirty="0">
                <a:solidFill>
                  <a:srgbClr val="62A042"/>
                </a:solidFill>
                <a:latin typeface="Arial"/>
                <a:cs typeface="Arial"/>
              </a:rPr>
              <a:t>justo</a:t>
            </a:r>
            <a:r>
              <a:rPr sz="1250" b="1" spc="-5" dirty="0">
                <a:solidFill>
                  <a:srgbClr val="62A042"/>
                </a:solidFill>
                <a:latin typeface="Arial"/>
                <a:cs typeface="Arial"/>
              </a:rPr>
              <a:t> </a:t>
            </a:r>
            <a:r>
              <a:rPr sz="1250" b="1" spc="20" dirty="0">
                <a:solidFill>
                  <a:srgbClr val="62A042"/>
                </a:solidFill>
                <a:latin typeface="Arial"/>
                <a:cs typeface="Arial"/>
              </a:rPr>
              <a:t>y</a:t>
            </a:r>
            <a:r>
              <a:rPr sz="1250" b="1" spc="-5" dirty="0">
                <a:solidFill>
                  <a:srgbClr val="62A042"/>
                </a:solidFill>
                <a:latin typeface="Arial"/>
                <a:cs typeface="Arial"/>
              </a:rPr>
              <a:t> </a:t>
            </a:r>
            <a:r>
              <a:rPr sz="1250" b="1" spc="15" dirty="0">
                <a:solidFill>
                  <a:srgbClr val="62A042"/>
                </a:solidFill>
                <a:latin typeface="Arial"/>
                <a:cs typeface="Arial"/>
              </a:rPr>
              <a:t>evitando</a:t>
            </a:r>
            <a:r>
              <a:rPr sz="1250" b="1" dirty="0">
                <a:solidFill>
                  <a:srgbClr val="62A042"/>
                </a:solidFill>
                <a:latin typeface="Arial"/>
                <a:cs typeface="Arial"/>
              </a:rPr>
              <a:t> </a:t>
            </a:r>
            <a:r>
              <a:rPr sz="1250" b="1" spc="15" dirty="0">
                <a:solidFill>
                  <a:srgbClr val="62A042"/>
                </a:solidFill>
                <a:latin typeface="Arial"/>
                <a:cs typeface="Arial"/>
              </a:rPr>
              <a:t>la</a:t>
            </a:r>
            <a:endParaRPr sz="1250">
              <a:latin typeface="Arial"/>
              <a:cs typeface="Arial"/>
            </a:endParaRPr>
          </a:p>
          <a:p>
            <a:pPr marL="122555" marR="70485" indent="71755">
              <a:lnSpc>
                <a:spcPct val="100000"/>
              </a:lnSpc>
              <a:spcBef>
                <a:spcPts val="325"/>
              </a:spcBef>
            </a:pPr>
            <a:r>
              <a:rPr sz="1250" b="1" spc="20" dirty="0">
                <a:solidFill>
                  <a:srgbClr val="62A042"/>
                </a:solidFill>
                <a:latin typeface="Arial"/>
                <a:cs typeface="Arial"/>
              </a:rPr>
              <a:t>compra de </a:t>
            </a:r>
            <a:r>
              <a:rPr sz="1250" b="1" spc="15" dirty="0">
                <a:solidFill>
                  <a:srgbClr val="62A042"/>
                </a:solidFill>
                <a:latin typeface="Arial"/>
                <a:cs typeface="Arial"/>
              </a:rPr>
              <a:t>bienes/ </a:t>
            </a:r>
            <a:r>
              <a:rPr sz="1250" b="1" spc="20" dirty="0">
                <a:solidFill>
                  <a:srgbClr val="62A042"/>
                </a:solidFill>
                <a:latin typeface="Arial"/>
                <a:cs typeface="Arial"/>
              </a:rPr>
              <a:t> </a:t>
            </a:r>
            <a:r>
              <a:rPr sz="1250" b="1" spc="15" dirty="0">
                <a:solidFill>
                  <a:srgbClr val="62A042"/>
                </a:solidFill>
                <a:latin typeface="Arial"/>
                <a:cs typeface="Arial"/>
              </a:rPr>
              <a:t>servicios</a:t>
            </a:r>
            <a:r>
              <a:rPr sz="1250" b="1" spc="-25" dirty="0">
                <a:solidFill>
                  <a:srgbClr val="62A042"/>
                </a:solidFill>
                <a:latin typeface="Arial"/>
                <a:cs typeface="Arial"/>
              </a:rPr>
              <a:t> </a:t>
            </a:r>
            <a:r>
              <a:rPr sz="1250" b="1" spc="20" dirty="0">
                <a:solidFill>
                  <a:srgbClr val="62A042"/>
                </a:solidFill>
                <a:latin typeface="Arial"/>
                <a:cs typeface="Arial"/>
              </a:rPr>
              <a:t>de</a:t>
            </a:r>
            <a:r>
              <a:rPr sz="1250" b="1" spc="-20" dirty="0">
                <a:solidFill>
                  <a:srgbClr val="62A042"/>
                </a:solidFill>
                <a:latin typeface="Arial"/>
                <a:cs typeface="Arial"/>
              </a:rPr>
              <a:t> </a:t>
            </a:r>
            <a:r>
              <a:rPr sz="1250" b="1" spc="20" dirty="0">
                <a:solidFill>
                  <a:srgbClr val="62A042"/>
                </a:solidFill>
                <a:latin typeface="Arial"/>
                <a:cs typeface="Arial"/>
              </a:rPr>
              <a:t>empresas</a:t>
            </a:r>
            <a:endParaRPr sz="1250">
              <a:latin typeface="Arial"/>
              <a:cs typeface="Arial"/>
            </a:endParaRPr>
          </a:p>
        </p:txBody>
      </p:sp>
      <p:sp>
        <p:nvSpPr>
          <p:cNvPr id="6" name="object 6"/>
          <p:cNvSpPr txBox="1"/>
          <p:nvPr/>
        </p:nvSpPr>
        <p:spPr>
          <a:xfrm>
            <a:off x="3629514" y="5925653"/>
            <a:ext cx="3068955" cy="221615"/>
          </a:xfrm>
          <a:prstGeom prst="rect">
            <a:avLst/>
          </a:prstGeom>
        </p:spPr>
        <p:txBody>
          <a:bodyPr vert="horz" wrap="square" lIns="0" tIns="17145" rIns="0" bIns="0" rtlCol="0">
            <a:spAutoFit/>
          </a:bodyPr>
          <a:lstStyle/>
          <a:p>
            <a:pPr marL="12700">
              <a:lnSpc>
                <a:spcPct val="100000"/>
              </a:lnSpc>
              <a:spcBef>
                <a:spcPts val="135"/>
              </a:spcBef>
            </a:pPr>
            <a:r>
              <a:rPr sz="1250" b="1" spc="20" dirty="0">
                <a:solidFill>
                  <a:srgbClr val="62A042"/>
                </a:solidFill>
                <a:latin typeface="Arial"/>
                <a:cs typeface="Arial"/>
              </a:rPr>
              <a:t>que</a:t>
            </a:r>
            <a:r>
              <a:rPr sz="1250" b="1" spc="5" dirty="0">
                <a:solidFill>
                  <a:srgbClr val="62A042"/>
                </a:solidFill>
                <a:latin typeface="Arial"/>
                <a:cs typeface="Arial"/>
              </a:rPr>
              <a:t> </a:t>
            </a:r>
            <a:r>
              <a:rPr sz="1250" b="1" spc="20" dirty="0">
                <a:solidFill>
                  <a:srgbClr val="62A042"/>
                </a:solidFill>
                <a:latin typeface="Arial"/>
                <a:cs typeface="Arial"/>
              </a:rPr>
              <a:t>no</a:t>
            </a:r>
            <a:r>
              <a:rPr sz="1250" b="1" spc="10" dirty="0">
                <a:solidFill>
                  <a:srgbClr val="62A042"/>
                </a:solidFill>
                <a:latin typeface="Arial"/>
                <a:cs typeface="Arial"/>
              </a:rPr>
              <a:t> </a:t>
            </a:r>
            <a:r>
              <a:rPr sz="1250" b="1" spc="20" dirty="0">
                <a:solidFill>
                  <a:srgbClr val="62A042"/>
                </a:solidFill>
                <a:latin typeface="Arial"/>
                <a:cs typeface="Arial"/>
              </a:rPr>
              <a:t>se</a:t>
            </a:r>
            <a:r>
              <a:rPr sz="1250" b="1" spc="10" dirty="0">
                <a:solidFill>
                  <a:srgbClr val="62A042"/>
                </a:solidFill>
                <a:latin typeface="Arial"/>
                <a:cs typeface="Arial"/>
              </a:rPr>
              <a:t> </a:t>
            </a:r>
            <a:r>
              <a:rPr sz="1250" b="1" spc="15" dirty="0">
                <a:solidFill>
                  <a:srgbClr val="62A042"/>
                </a:solidFill>
                <a:latin typeface="Arial"/>
                <a:cs typeface="Arial"/>
              </a:rPr>
              <a:t>adhieren</a:t>
            </a:r>
            <a:r>
              <a:rPr sz="1250" b="1" spc="5" dirty="0">
                <a:solidFill>
                  <a:srgbClr val="62A042"/>
                </a:solidFill>
                <a:latin typeface="Arial"/>
                <a:cs typeface="Arial"/>
              </a:rPr>
              <a:t> </a:t>
            </a:r>
            <a:r>
              <a:rPr sz="1250" b="1" spc="20" dirty="0">
                <a:solidFill>
                  <a:srgbClr val="62A042"/>
                </a:solidFill>
                <a:latin typeface="Arial"/>
                <a:cs typeface="Arial"/>
              </a:rPr>
              <a:t>a</a:t>
            </a:r>
            <a:r>
              <a:rPr sz="1250" b="1" spc="10" dirty="0">
                <a:solidFill>
                  <a:srgbClr val="62A042"/>
                </a:solidFill>
                <a:latin typeface="Arial"/>
                <a:cs typeface="Arial"/>
              </a:rPr>
              <a:t> </a:t>
            </a:r>
            <a:r>
              <a:rPr sz="1250" b="1" spc="15" dirty="0">
                <a:solidFill>
                  <a:srgbClr val="62A042"/>
                </a:solidFill>
                <a:latin typeface="Arial"/>
                <a:cs typeface="Arial"/>
              </a:rPr>
              <a:t>prácticas</a:t>
            </a:r>
            <a:r>
              <a:rPr sz="1250" b="1" spc="5" dirty="0">
                <a:solidFill>
                  <a:srgbClr val="62A042"/>
                </a:solidFill>
                <a:latin typeface="Arial"/>
                <a:cs typeface="Arial"/>
              </a:rPr>
              <a:t> </a:t>
            </a:r>
            <a:r>
              <a:rPr sz="1250" b="1" spc="15" dirty="0">
                <a:solidFill>
                  <a:srgbClr val="62A042"/>
                </a:solidFill>
                <a:latin typeface="Arial"/>
                <a:cs typeface="Arial"/>
              </a:rPr>
              <a:t>sólidas.</a:t>
            </a:r>
            <a:endParaRPr sz="1250">
              <a:latin typeface="Arial"/>
              <a:cs typeface="Arial"/>
            </a:endParaRPr>
          </a:p>
        </p:txBody>
      </p:sp>
      <p:sp>
        <p:nvSpPr>
          <p:cNvPr id="7" name="object 7"/>
          <p:cNvSpPr txBox="1"/>
          <p:nvPr/>
        </p:nvSpPr>
        <p:spPr>
          <a:xfrm>
            <a:off x="6517164" y="3950320"/>
            <a:ext cx="2554605" cy="1409065"/>
          </a:xfrm>
          <a:prstGeom prst="rect">
            <a:avLst/>
          </a:prstGeom>
        </p:spPr>
        <p:txBody>
          <a:bodyPr vert="horz" wrap="square" lIns="0" tIns="11430" rIns="0" bIns="0" rtlCol="0">
            <a:spAutoFit/>
          </a:bodyPr>
          <a:lstStyle/>
          <a:p>
            <a:pPr marL="12700" marR="807720" indent="133985">
              <a:lnSpc>
                <a:spcPct val="157900"/>
              </a:lnSpc>
              <a:spcBef>
                <a:spcPts val="90"/>
              </a:spcBef>
            </a:pPr>
            <a:r>
              <a:rPr sz="1250" b="1" spc="20" dirty="0">
                <a:solidFill>
                  <a:srgbClr val="287238"/>
                </a:solidFill>
                <a:latin typeface="Arial"/>
                <a:cs typeface="Arial"/>
              </a:rPr>
              <a:t>Reducción de </a:t>
            </a:r>
            <a:r>
              <a:rPr sz="1250" b="1" spc="15" dirty="0">
                <a:solidFill>
                  <a:srgbClr val="287238"/>
                </a:solidFill>
                <a:latin typeface="Arial"/>
                <a:cs typeface="Arial"/>
              </a:rPr>
              <a:t>las </a:t>
            </a:r>
            <a:r>
              <a:rPr sz="1250" b="1" spc="20" dirty="0">
                <a:solidFill>
                  <a:srgbClr val="287238"/>
                </a:solidFill>
                <a:latin typeface="Arial"/>
                <a:cs typeface="Arial"/>
              </a:rPr>
              <a:t> emisiones</a:t>
            </a:r>
            <a:r>
              <a:rPr sz="1250" b="1" spc="-35" dirty="0">
                <a:solidFill>
                  <a:srgbClr val="287238"/>
                </a:solidFill>
                <a:latin typeface="Arial"/>
                <a:cs typeface="Arial"/>
              </a:rPr>
              <a:t> </a:t>
            </a:r>
            <a:r>
              <a:rPr sz="1250" b="1" spc="20" dirty="0">
                <a:solidFill>
                  <a:srgbClr val="287238"/>
                </a:solidFill>
                <a:latin typeface="Arial"/>
                <a:cs typeface="Arial"/>
              </a:rPr>
              <a:t>de</a:t>
            </a:r>
            <a:r>
              <a:rPr sz="1250" b="1" spc="-35" dirty="0">
                <a:solidFill>
                  <a:srgbClr val="287238"/>
                </a:solidFill>
                <a:latin typeface="Arial"/>
                <a:cs typeface="Arial"/>
              </a:rPr>
              <a:t> </a:t>
            </a:r>
            <a:r>
              <a:rPr sz="1250" b="1" spc="20" dirty="0">
                <a:solidFill>
                  <a:srgbClr val="287238"/>
                </a:solidFill>
                <a:latin typeface="Arial"/>
                <a:cs typeface="Arial"/>
              </a:rPr>
              <a:t>carbono</a:t>
            </a:r>
            <a:endParaRPr sz="1250">
              <a:latin typeface="Arial"/>
              <a:cs typeface="Arial"/>
            </a:endParaRPr>
          </a:p>
          <a:p>
            <a:pPr marL="178435" marR="920115" indent="-24765">
              <a:lnSpc>
                <a:spcPct val="136700"/>
              </a:lnSpc>
              <a:spcBef>
                <a:spcPts val="5"/>
              </a:spcBef>
            </a:pPr>
            <a:r>
              <a:rPr sz="1250" b="1" spc="20" dirty="0">
                <a:solidFill>
                  <a:srgbClr val="287238"/>
                </a:solidFill>
                <a:latin typeface="Arial"/>
                <a:cs typeface="Arial"/>
              </a:rPr>
              <a:t>mediante</a:t>
            </a:r>
            <a:r>
              <a:rPr sz="1250" b="1" spc="-20" dirty="0">
                <a:solidFill>
                  <a:srgbClr val="287238"/>
                </a:solidFill>
                <a:latin typeface="Arial"/>
                <a:cs typeface="Arial"/>
              </a:rPr>
              <a:t> </a:t>
            </a:r>
            <a:r>
              <a:rPr sz="1250" b="1" spc="15" dirty="0">
                <a:solidFill>
                  <a:srgbClr val="287238"/>
                </a:solidFill>
                <a:latin typeface="Arial"/>
                <a:cs typeface="Arial"/>
              </a:rPr>
              <a:t>el</a:t>
            </a:r>
            <a:r>
              <a:rPr sz="1250" b="1" spc="-20" dirty="0">
                <a:solidFill>
                  <a:srgbClr val="287238"/>
                </a:solidFill>
                <a:latin typeface="Arial"/>
                <a:cs typeface="Arial"/>
              </a:rPr>
              <a:t> </a:t>
            </a:r>
            <a:r>
              <a:rPr sz="1250" b="1" spc="20" dirty="0">
                <a:solidFill>
                  <a:srgbClr val="287238"/>
                </a:solidFill>
                <a:latin typeface="Arial"/>
                <a:cs typeface="Arial"/>
              </a:rPr>
              <a:t>uso</a:t>
            </a:r>
            <a:r>
              <a:rPr sz="1250" b="1" spc="-20" dirty="0">
                <a:solidFill>
                  <a:srgbClr val="287238"/>
                </a:solidFill>
                <a:latin typeface="Arial"/>
                <a:cs typeface="Arial"/>
              </a:rPr>
              <a:t> </a:t>
            </a:r>
            <a:r>
              <a:rPr sz="1250" b="1" spc="20" dirty="0">
                <a:solidFill>
                  <a:srgbClr val="287238"/>
                </a:solidFill>
                <a:latin typeface="Arial"/>
                <a:cs typeface="Arial"/>
              </a:rPr>
              <a:t>de </a:t>
            </a:r>
            <a:r>
              <a:rPr sz="1250" b="1" spc="-330" dirty="0">
                <a:solidFill>
                  <a:srgbClr val="287238"/>
                </a:solidFill>
                <a:latin typeface="Arial"/>
                <a:cs typeface="Arial"/>
              </a:rPr>
              <a:t> </a:t>
            </a:r>
            <a:r>
              <a:rPr sz="1250" b="1" spc="20" dirty="0">
                <a:solidFill>
                  <a:srgbClr val="287238"/>
                </a:solidFill>
                <a:latin typeface="Arial"/>
                <a:cs typeface="Arial"/>
              </a:rPr>
              <a:t>equipos</a:t>
            </a:r>
            <a:r>
              <a:rPr sz="1250" b="1" spc="-5" dirty="0">
                <a:solidFill>
                  <a:srgbClr val="287238"/>
                </a:solidFill>
                <a:latin typeface="Arial"/>
                <a:cs typeface="Arial"/>
              </a:rPr>
              <a:t> </a:t>
            </a:r>
            <a:r>
              <a:rPr sz="1250" b="1" spc="20" dirty="0">
                <a:solidFill>
                  <a:srgbClr val="287238"/>
                </a:solidFill>
                <a:latin typeface="Arial"/>
                <a:cs typeface="Arial"/>
              </a:rPr>
              <a:t>de</a:t>
            </a:r>
            <a:r>
              <a:rPr sz="1250" b="1" dirty="0">
                <a:solidFill>
                  <a:srgbClr val="287238"/>
                </a:solidFill>
                <a:latin typeface="Arial"/>
                <a:cs typeface="Arial"/>
              </a:rPr>
              <a:t> </a:t>
            </a:r>
            <a:r>
              <a:rPr sz="1250" b="1" spc="15" dirty="0">
                <a:solidFill>
                  <a:srgbClr val="287238"/>
                </a:solidFill>
                <a:latin typeface="Arial"/>
                <a:cs typeface="Arial"/>
              </a:rPr>
              <a:t>bajo</a:t>
            </a:r>
            <a:endParaRPr sz="1250">
              <a:latin typeface="Arial"/>
              <a:cs typeface="Arial"/>
            </a:endParaRPr>
          </a:p>
          <a:p>
            <a:pPr marL="52069">
              <a:lnSpc>
                <a:spcPct val="100000"/>
              </a:lnSpc>
              <a:spcBef>
                <a:spcPts val="550"/>
              </a:spcBef>
            </a:pPr>
            <a:r>
              <a:rPr sz="1250" b="1" spc="20" dirty="0">
                <a:solidFill>
                  <a:srgbClr val="287238"/>
                </a:solidFill>
                <a:latin typeface="Arial"/>
                <a:cs typeface="Arial"/>
              </a:rPr>
              <a:t>consumo</a:t>
            </a:r>
            <a:r>
              <a:rPr sz="1250" b="1" spc="10" dirty="0">
                <a:solidFill>
                  <a:srgbClr val="287238"/>
                </a:solidFill>
                <a:latin typeface="Arial"/>
                <a:cs typeface="Arial"/>
              </a:rPr>
              <a:t> </a:t>
            </a:r>
            <a:r>
              <a:rPr sz="1250" b="1" spc="20" dirty="0">
                <a:solidFill>
                  <a:srgbClr val="287238"/>
                </a:solidFill>
                <a:latin typeface="Arial"/>
                <a:cs typeface="Arial"/>
              </a:rPr>
              <a:t>y</a:t>
            </a:r>
            <a:r>
              <a:rPr sz="1250" b="1" spc="10" dirty="0">
                <a:solidFill>
                  <a:srgbClr val="287238"/>
                </a:solidFill>
                <a:latin typeface="Arial"/>
                <a:cs typeface="Arial"/>
              </a:rPr>
              <a:t> </a:t>
            </a:r>
            <a:r>
              <a:rPr sz="1250" b="1" spc="15" dirty="0">
                <a:solidFill>
                  <a:srgbClr val="287238"/>
                </a:solidFill>
                <a:latin typeface="Arial"/>
                <a:cs typeface="Arial"/>
              </a:rPr>
              <a:t>energías</a:t>
            </a:r>
            <a:r>
              <a:rPr sz="1250" b="1" spc="10" dirty="0">
                <a:solidFill>
                  <a:srgbClr val="287238"/>
                </a:solidFill>
                <a:latin typeface="Arial"/>
                <a:cs typeface="Arial"/>
              </a:rPr>
              <a:t> </a:t>
            </a:r>
            <a:r>
              <a:rPr sz="1250" b="1" spc="15" dirty="0">
                <a:solidFill>
                  <a:srgbClr val="287238"/>
                </a:solidFill>
                <a:latin typeface="Arial"/>
                <a:cs typeface="Arial"/>
              </a:rPr>
              <a:t>renovables</a:t>
            </a:r>
            <a:endParaRPr sz="1250">
              <a:latin typeface="Arial"/>
              <a:cs typeface="Arial"/>
            </a:endParaRPr>
          </a:p>
        </p:txBody>
      </p:sp>
      <p:sp>
        <p:nvSpPr>
          <p:cNvPr id="8" name="object 8"/>
          <p:cNvSpPr txBox="1"/>
          <p:nvPr/>
        </p:nvSpPr>
        <p:spPr>
          <a:xfrm>
            <a:off x="4450510" y="6488124"/>
            <a:ext cx="2820670" cy="150495"/>
          </a:xfrm>
          <a:prstGeom prst="rect">
            <a:avLst/>
          </a:prstGeom>
        </p:spPr>
        <p:txBody>
          <a:bodyPr vert="horz" wrap="square" lIns="0" tIns="15240" rIns="0" bIns="0" rtlCol="0">
            <a:spAutoFit/>
          </a:bodyPr>
          <a:lstStyle/>
          <a:p>
            <a:pPr marL="12700">
              <a:lnSpc>
                <a:spcPct val="100000"/>
              </a:lnSpc>
              <a:spcBef>
                <a:spcPts val="12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9" name="object 9"/>
          <p:cNvSpPr txBox="1">
            <a:spLocks noGrp="1"/>
          </p:cNvSpPr>
          <p:nvPr>
            <p:ph type="title"/>
          </p:nvPr>
        </p:nvSpPr>
        <p:spPr>
          <a:xfrm>
            <a:off x="1361008" y="433044"/>
            <a:ext cx="9543415" cy="443230"/>
          </a:xfrm>
          <a:prstGeom prst="rect">
            <a:avLst/>
          </a:prstGeom>
        </p:spPr>
        <p:txBody>
          <a:bodyPr vert="horz" wrap="square" lIns="0" tIns="11430" rIns="0" bIns="0" rtlCol="0">
            <a:spAutoFit/>
          </a:bodyPr>
          <a:lstStyle/>
          <a:p>
            <a:pPr marL="12700">
              <a:lnSpc>
                <a:spcPct val="100000"/>
              </a:lnSpc>
              <a:spcBef>
                <a:spcPts val="90"/>
              </a:spcBef>
            </a:pPr>
            <a:r>
              <a:rPr sz="2750" spc="-5" dirty="0">
                <a:solidFill>
                  <a:srgbClr val="000000"/>
                </a:solidFill>
              </a:rPr>
              <a:t>Beneficios</a:t>
            </a:r>
            <a:r>
              <a:rPr sz="2750" spc="-10" dirty="0">
                <a:solidFill>
                  <a:srgbClr val="000000"/>
                </a:solidFill>
              </a:rPr>
              <a:t> </a:t>
            </a:r>
            <a:r>
              <a:rPr sz="2750" spc="-5" dirty="0">
                <a:solidFill>
                  <a:srgbClr val="000000"/>
                </a:solidFill>
              </a:rPr>
              <a:t>para la </a:t>
            </a:r>
            <a:r>
              <a:rPr sz="2750" spc="-10" dirty="0">
                <a:solidFill>
                  <a:srgbClr val="000000"/>
                </a:solidFill>
              </a:rPr>
              <a:t>comunidad en</a:t>
            </a:r>
            <a:r>
              <a:rPr sz="2750" spc="-5" dirty="0">
                <a:solidFill>
                  <a:srgbClr val="000000"/>
                </a:solidFill>
              </a:rPr>
              <a:t> general</a:t>
            </a:r>
            <a:r>
              <a:rPr sz="2750" spc="-10" dirty="0">
                <a:solidFill>
                  <a:srgbClr val="000000"/>
                </a:solidFill>
              </a:rPr>
              <a:t> </a:t>
            </a:r>
            <a:r>
              <a:rPr sz="2750" spc="-5" dirty="0">
                <a:solidFill>
                  <a:srgbClr val="000000"/>
                </a:solidFill>
              </a:rPr>
              <a:t>y el </a:t>
            </a:r>
            <a:r>
              <a:rPr sz="2750" spc="-10" dirty="0">
                <a:solidFill>
                  <a:srgbClr val="000000"/>
                </a:solidFill>
              </a:rPr>
              <a:t>medio</a:t>
            </a:r>
            <a:r>
              <a:rPr sz="2750" spc="-5" dirty="0">
                <a:solidFill>
                  <a:srgbClr val="000000"/>
                </a:solidFill>
              </a:rPr>
              <a:t> ambiente</a:t>
            </a:r>
            <a:endParaRPr sz="275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92425" y="2162217"/>
            <a:ext cx="3573145" cy="1979295"/>
          </a:xfrm>
          <a:prstGeom prst="rect">
            <a:avLst/>
          </a:prstGeom>
        </p:spPr>
        <p:txBody>
          <a:bodyPr vert="horz" wrap="square" lIns="0" tIns="16510" rIns="0" bIns="0" rtlCol="0">
            <a:spAutoFit/>
          </a:bodyPr>
          <a:lstStyle/>
          <a:p>
            <a:pPr marL="12700" marR="5080" indent="40640">
              <a:lnSpc>
                <a:spcPts val="5180"/>
              </a:lnSpc>
              <a:spcBef>
                <a:spcPts val="130"/>
              </a:spcBef>
            </a:pPr>
            <a:r>
              <a:rPr sz="4150" spc="10" dirty="0">
                <a:solidFill>
                  <a:srgbClr val="287238"/>
                </a:solidFill>
                <a:latin typeface="Arial MT"/>
                <a:cs typeface="Arial MT"/>
              </a:rPr>
              <a:t>Comprender</a:t>
            </a:r>
            <a:r>
              <a:rPr sz="4150" spc="-50" dirty="0">
                <a:solidFill>
                  <a:srgbClr val="287238"/>
                </a:solidFill>
                <a:latin typeface="Arial MT"/>
                <a:cs typeface="Arial MT"/>
              </a:rPr>
              <a:t> </a:t>
            </a:r>
            <a:r>
              <a:rPr sz="4150" spc="5" dirty="0">
                <a:solidFill>
                  <a:srgbClr val="287238"/>
                </a:solidFill>
                <a:latin typeface="Arial MT"/>
                <a:cs typeface="Arial MT"/>
              </a:rPr>
              <a:t>el </a:t>
            </a:r>
            <a:r>
              <a:rPr sz="4150" spc="-1145" dirty="0">
                <a:solidFill>
                  <a:srgbClr val="287238"/>
                </a:solidFill>
                <a:latin typeface="Arial MT"/>
                <a:cs typeface="Arial MT"/>
              </a:rPr>
              <a:t> </a:t>
            </a:r>
            <a:r>
              <a:rPr sz="4150" spc="10" dirty="0">
                <a:solidFill>
                  <a:srgbClr val="287238"/>
                </a:solidFill>
                <a:latin typeface="Arial MT"/>
                <a:cs typeface="Arial MT"/>
              </a:rPr>
              <a:t>impacto</a:t>
            </a:r>
            <a:r>
              <a:rPr sz="4150" spc="-5" dirty="0">
                <a:solidFill>
                  <a:srgbClr val="287238"/>
                </a:solidFill>
                <a:latin typeface="Arial MT"/>
                <a:cs typeface="Arial MT"/>
              </a:rPr>
              <a:t> </a:t>
            </a:r>
            <a:r>
              <a:rPr sz="4150" spc="10" dirty="0">
                <a:solidFill>
                  <a:srgbClr val="287238"/>
                </a:solidFill>
                <a:latin typeface="Arial MT"/>
                <a:cs typeface="Arial MT"/>
              </a:rPr>
              <a:t>de</a:t>
            </a:r>
            <a:endParaRPr sz="4150">
              <a:latin typeface="Arial MT"/>
              <a:cs typeface="Arial MT"/>
            </a:endParaRPr>
          </a:p>
          <a:p>
            <a:pPr marL="31115">
              <a:lnSpc>
                <a:spcPct val="100000"/>
              </a:lnSpc>
              <a:spcBef>
                <a:spcPts val="5"/>
              </a:spcBef>
            </a:pPr>
            <a:r>
              <a:rPr sz="4150" spc="10" dirty="0">
                <a:solidFill>
                  <a:srgbClr val="287238"/>
                </a:solidFill>
                <a:latin typeface="Arial MT"/>
                <a:cs typeface="Arial MT"/>
              </a:rPr>
              <a:t>Cambio</a:t>
            </a:r>
            <a:endParaRPr sz="4150">
              <a:latin typeface="Arial MT"/>
              <a:cs typeface="Arial MT"/>
            </a:endParaRPr>
          </a:p>
        </p:txBody>
      </p:sp>
      <p:sp>
        <p:nvSpPr>
          <p:cNvPr id="3" name="object 3"/>
          <p:cNvSpPr txBox="1"/>
          <p:nvPr/>
        </p:nvSpPr>
        <p:spPr>
          <a:xfrm rot="10800000">
            <a:off x="736643" y="3982774"/>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4" name="object 4"/>
          <p:cNvSpPr txBox="1"/>
          <p:nvPr/>
        </p:nvSpPr>
        <p:spPr>
          <a:xfrm>
            <a:off x="5096002" y="1222421"/>
            <a:ext cx="1443990" cy="413384"/>
          </a:xfrm>
          <a:prstGeom prst="rect">
            <a:avLst/>
          </a:prstGeom>
        </p:spPr>
        <p:txBody>
          <a:bodyPr vert="horz" wrap="square" lIns="0" tIns="11430" rIns="0" bIns="0" rtlCol="0">
            <a:spAutoFit/>
          </a:bodyPr>
          <a:lstStyle/>
          <a:p>
            <a:pPr marL="12700">
              <a:lnSpc>
                <a:spcPct val="100000"/>
              </a:lnSpc>
              <a:spcBef>
                <a:spcPts val="90"/>
              </a:spcBef>
            </a:pPr>
            <a:r>
              <a:rPr sz="2550" spc="-5" dirty="0">
                <a:solidFill>
                  <a:srgbClr val="83BA41"/>
                </a:solidFill>
                <a:latin typeface="Arial MT"/>
                <a:cs typeface="Arial MT"/>
              </a:rPr>
              <a:t>Sección</a:t>
            </a:r>
            <a:r>
              <a:rPr sz="2550" spc="-85" dirty="0">
                <a:solidFill>
                  <a:srgbClr val="83BA41"/>
                </a:solidFill>
                <a:latin typeface="Arial MT"/>
                <a:cs typeface="Arial MT"/>
              </a:rPr>
              <a:t> </a:t>
            </a:r>
            <a:r>
              <a:rPr sz="2550" spc="-5" dirty="0">
                <a:solidFill>
                  <a:srgbClr val="83BA41"/>
                </a:solidFill>
                <a:latin typeface="Arial MT"/>
                <a:cs typeface="Arial MT"/>
              </a:rPr>
              <a:t>6</a:t>
            </a:r>
            <a:endParaRPr sz="2550">
              <a:latin typeface="Arial MT"/>
              <a:cs typeface="Arial MT"/>
            </a:endParaRPr>
          </a:p>
        </p:txBody>
      </p:sp>
      <p:sp>
        <p:nvSpPr>
          <p:cNvPr id="5" name="object 5"/>
          <p:cNvSpPr txBox="1"/>
          <p:nvPr/>
        </p:nvSpPr>
        <p:spPr>
          <a:xfrm>
            <a:off x="115974" y="29383"/>
            <a:ext cx="1220470" cy="129539"/>
          </a:xfrm>
          <a:prstGeom prst="rect">
            <a:avLst/>
          </a:prstGeom>
        </p:spPr>
        <p:txBody>
          <a:bodyPr vert="horz" wrap="square" lIns="0" tIns="16510" rIns="0" bIns="0" rtlCol="0">
            <a:spAutoFit/>
          </a:bodyPr>
          <a:lstStyle/>
          <a:p>
            <a:pPr marL="12700">
              <a:lnSpc>
                <a:spcPct val="100000"/>
              </a:lnSpc>
              <a:spcBef>
                <a:spcPts val="130"/>
              </a:spcBef>
            </a:pPr>
            <a:r>
              <a:rPr sz="650" spc="-5" dirty="0">
                <a:latin typeface="Lucida Sans Unicode"/>
                <a:cs typeface="Lucida Sans Unicode"/>
              </a:rPr>
              <a:t>Machine</a:t>
            </a:r>
            <a:r>
              <a:rPr sz="650" spc="-30" dirty="0">
                <a:latin typeface="Lucida Sans Unicode"/>
                <a:cs typeface="Lucida Sans Unicode"/>
              </a:rPr>
              <a:t> </a:t>
            </a:r>
            <a:r>
              <a:rPr sz="650" spc="-5" dirty="0">
                <a:latin typeface="Lucida Sans Unicode"/>
                <a:cs typeface="Lucida Sans Unicode"/>
              </a:rPr>
              <a:t>Translated</a:t>
            </a:r>
            <a:r>
              <a:rPr sz="650" spc="-30" dirty="0">
                <a:latin typeface="Lucida Sans Unicode"/>
                <a:cs typeface="Lucida Sans Unicode"/>
              </a:rPr>
              <a:t> </a:t>
            </a:r>
            <a:r>
              <a:rPr sz="650" spc="-5" dirty="0">
                <a:latin typeface="Lucida Sans Unicode"/>
                <a:cs typeface="Lucida Sans Unicode"/>
              </a:rPr>
              <a:t>by</a:t>
            </a:r>
            <a:r>
              <a:rPr sz="650" spc="-25" dirty="0">
                <a:latin typeface="Lucida Sans Unicode"/>
                <a:cs typeface="Lucida Sans Unicode"/>
              </a:rPr>
              <a:t> </a:t>
            </a:r>
            <a:r>
              <a:rPr sz="650" spc="-5" dirty="0">
                <a:latin typeface="Lucida Sans Unicode"/>
                <a:cs typeface="Lucida Sans Unicode"/>
              </a:rPr>
              <a:t>Google</a:t>
            </a:r>
            <a:endParaRPr sz="650">
              <a:latin typeface="Lucida Sans Unicode"/>
              <a:cs typeface="Lucida Sans Unicode"/>
            </a:endParaRPr>
          </a:p>
        </p:txBody>
      </p:sp>
      <p:pic>
        <p:nvPicPr>
          <p:cNvPr id="6" name="Imagen 5">
            <a:extLst>
              <a:ext uri="{FF2B5EF4-FFF2-40B4-BE49-F238E27FC236}">
                <a16:creationId xmlns:a16="http://schemas.microsoft.com/office/drawing/2014/main" id="{31824665-D132-E04A-5594-D752E4F18503}"/>
              </a:ext>
            </a:extLst>
          </p:cNvPr>
          <p:cNvPicPr>
            <a:picLocks noChangeAspect="1"/>
          </p:cNvPicPr>
          <p:nvPr/>
        </p:nvPicPr>
        <p:blipFill>
          <a:blip r:embed="rId2"/>
          <a:stretch>
            <a:fillRect/>
          </a:stretch>
        </p:blipFill>
        <p:spPr>
          <a:xfrm>
            <a:off x="578910" y="2788171"/>
            <a:ext cx="294597" cy="3392075"/>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46640" y="1751076"/>
            <a:ext cx="10252987" cy="2276856"/>
          </a:xfrm>
          <a:prstGeom prst="rect">
            <a:avLst/>
          </a:prstGeom>
        </p:spPr>
      </p:pic>
      <p:sp>
        <p:nvSpPr>
          <p:cNvPr id="3" name="object 3"/>
          <p:cNvSpPr txBox="1"/>
          <p:nvPr/>
        </p:nvSpPr>
        <p:spPr>
          <a:xfrm>
            <a:off x="6660701" y="4143106"/>
            <a:ext cx="1696719" cy="824521"/>
          </a:xfrm>
          <a:prstGeom prst="rect">
            <a:avLst/>
          </a:prstGeom>
        </p:spPr>
        <p:txBody>
          <a:bodyPr vert="horz" wrap="square" lIns="0" tIns="3175" rIns="0" bIns="0" rtlCol="0">
            <a:spAutoFit/>
          </a:bodyPr>
          <a:lstStyle/>
          <a:p>
            <a:pPr marL="208279" marR="5080" indent="-196215">
              <a:lnSpc>
                <a:spcPct val="104299"/>
              </a:lnSpc>
              <a:spcBef>
                <a:spcPts val="25"/>
              </a:spcBef>
            </a:pPr>
            <a:r>
              <a:rPr lang="es-ES" sz="1750" b="1" spc="5" dirty="0">
                <a:solidFill>
                  <a:srgbClr val="287238"/>
                </a:solidFill>
                <a:latin typeface="Arial"/>
                <a:cs typeface="Arial"/>
              </a:rPr>
              <a:t>P</a:t>
            </a:r>
            <a:r>
              <a:rPr sz="1750" b="1" spc="5" dirty="0" err="1">
                <a:solidFill>
                  <a:srgbClr val="287238"/>
                </a:solidFill>
                <a:latin typeface="Arial"/>
                <a:cs typeface="Arial"/>
              </a:rPr>
              <a:t>rotegiendo</a:t>
            </a:r>
            <a:r>
              <a:rPr sz="1750" b="1" spc="5" dirty="0">
                <a:solidFill>
                  <a:srgbClr val="287238"/>
                </a:solidFill>
                <a:latin typeface="Arial"/>
                <a:cs typeface="Arial"/>
              </a:rPr>
              <a:t>  lo</a:t>
            </a:r>
            <a:r>
              <a:rPr lang="es-ES" sz="1750" b="1" spc="5" dirty="0">
                <a:solidFill>
                  <a:srgbClr val="287238"/>
                </a:solidFill>
                <a:latin typeface="Arial"/>
                <a:cs typeface="Arial"/>
              </a:rPr>
              <a:t>s</a:t>
            </a:r>
            <a:r>
              <a:rPr sz="1750" b="1" spc="-25" dirty="0">
                <a:solidFill>
                  <a:srgbClr val="287238"/>
                </a:solidFill>
                <a:latin typeface="Arial"/>
                <a:cs typeface="Arial"/>
              </a:rPr>
              <a:t> </a:t>
            </a:r>
            <a:r>
              <a:rPr lang="es-ES" sz="1750" b="1" spc="10" dirty="0">
                <a:solidFill>
                  <a:srgbClr val="287238"/>
                </a:solidFill>
                <a:latin typeface="Arial"/>
                <a:cs typeface="Arial"/>
              </a:rPr>
              <a:t>recursos  </a:t>
            </a:r>
            <a:r>
              <a:rPr sz="1750" b="1" spc="5" dirty="0">
                <a:solidFill>
                  <a:srgbClr val="287238"/>
                </a:solidFill>
                <a:latin typeface="Arial"/>
                <a:cs typeface="Arial"/>
              </a:rPr>
              <a:t>natural</a:t>
            </a:r>
            <a:r>
              <a:rPr lang="es-ES" sz="1750" b="1" spc="5" dirty="0">
                <a:solidFill>
                  <a:srgbClr val="287238"/>
                </a:solidFill>
                <a:latin typeface="Arial"/>
                <a:cs typeface="Arial"/>
              </a:rPr>
              <a:t>es</a:t>
            </a:r>
            <a:endParaRPr sz="1750" dirty="0">
              <a:latin typeface="Arial"/>
              <a:cs typeface="Arial"/>
            </a:endParaRPr>
          </a:p>
        </p:txBody>
      </p:sp>
      <p:sp>
        <p:nvSpPr>
          <p:cNvPr id="4" name="object 4"/>
          <p:cNvSpPr txBox="1"/>
          <p:nvPr/>
        </p:nvSpPr>
        <p:spPr>
          <a:xfrm>
            <a:off x="9547123" y="4143106"/>
            <a:ext cx="2086110" cy="1194173"/>
          </a:xfrm>
          <a:prstGeom prst="rect">
            <a:avLst/>
          </a:prstGeom>
        </p:spPr>
        <p:txBody>
          <a:bodyPr vert="horz" wrap="square" lIns="0" tIns="3175" rIns="0" bIns="0" rtlCol="0">
            <a:spAutoFit/>
          </a:bodyPr>
          <a:lstStyle/>
          <a:p>
            <a:pPr marL="116205" marR="123189" indent="191135">
              <a:lnSpc>
                <a:spcPct val="104299"/>
              </a:lnSpc>
              <a:spcBef>
                <a:spcPts val="25"/>
              </a:spcBef>
            </a:pPr>
            <a:r>
              <a:rPr sz="1750" b="1" spc="10" dirty="0">
                <a:solidFill>
                  <a:srgbClr val="0B572D"/>
                </a:solidFill>
                <a:latin typeface="Arial"/>
                <a:cs typeface="Arial"/>
              </a:rPr>
              <a:t>Creando </a:t>
            </a:r>
            <a:r>
              <a:rPr sz="1750" b="1" spc="15" dirty="0">
                <a:solidFill>
                  <a:srgbClr val="0B572D"/>
                </a:solidFill>
                <a:latin typeface="Arial"/>
                <a:cs typeface="Arial"/>
              </a:rPr>
              <a:t> </a:t>
            </a:r>
            <a:r>
              <a:rPr sz="1750" b="1" spc="10" dirty="0">
                <a:solidFill>
                  <a:srgbClr val="0B572D"/>
                </a:solidFill>
                <a:latin typeface="Arial"/>
                <a:cs typeface="Arial"/>
              </a:rPr>
              <a:t>comunidades</a:t>
            </a:r>
            <a:endParaRPr sz="1750" dirty="0">
              <a:latin typeface="Arial"/>
              <a:cs typeface="Arial"/>
            </a:endParaRPr>
          </a:p>
          <a:p>
            <a:pPr marL="109855" marR="5080" indent="-97790">
              <a:lnSpc>
                <a:spcPct val="123400"/>
              </a:lnSpc>
              <a:spcBef>
                <a:spcPts val="5"/>
              </a:spcBef>
            </a:pPr>
            <a:r>
              <a:rPr sz="1750" b="1" spc="5" dirty="0" err="1">
                <a:solidFill>
                  <a:srgbClr val="0B572D"/>
                </a:solidFill>
                <a:latin typeface="Arial"/>
                <a:cs typeface="Arial"/>
              </a:rPr>
              <a:t>sos</a:t>
            </a:r>
            <a:r>
              <a:rPr sz="1750" b="1" spc="10" dirty="0" err="1">
                <a:solidFill>
                  <a:srgbClr val="0B572D"/>
                </a:solidFill>
                <a:latin typeface="Arial"/>
                <a:cs typeface="Arial"/>
              </a:rPr>
              <a:t>tenibles</a:t>
            </a:r>
            <a:r>
              <a:rPr sz="1750" b="1" spc="10" dirty="0">
                <a:solidFill>
                  <a:srgbClr val="0B572D"/>
                </a:solidFill>
                <a:latin typeface="Arial"/>
                <a:cs typeface="Arial"/>
              </a:rPr>
              <a:t>  y  un </a:t>
            </a:r>
            <a:r>
              <a:rPr sz="1750" b="1" spc="10" dirty="0" err="1">
                <a:solidFill>
                  <a:srgbClr val="0B572D"/>
                </a:solidFill>
                <a:latin typeface="Arial"/>
                <a:cs typeface="Arial"/>
              </a:rPr>
              <a:t>mundo</a:t>
            </a:r>
            <a:r>
              <a:rPr sz="1750" b="1" spc="10" dirty="0">
                <a:solidFill>
                  <a:srgbClr val="0B572D"/>
                </a:solidFill>
                <a:latin typeface="Arial"/>
                <a:cs typeface="Arial"/>
              </a:rPr>
              <a:t> </a:t>
            </a:r>
            <a:r>
              <a:rPr sz="1750" b="1" spc="10" dirty="0" err="1">
                <a:solidFill>
                  <a:srgbClr val="0B572D"/>
                </a:solidFill>
                <a:latin typeface="Arial"/>
                <a:cs typeface="Arial"/>
              </a:rPr>
              <a:t>más</a:t>
            </a:r>
            <a:r>
              <a:rPr lang="es-ES" sz="1750" b="1" spc="10" dirty="0">
                <a:solidFill>
                  <a:srgbClr val="0B572D"/>
                </a:solidFill>
                <a:latin typeface="Arial"/>
                <a:cs typeface="Arial"/>
              </a:rPr>
              <a:t> </a:t>
            </a:r>
            <a:r>
              <a:rPr sz="1750" b="1" spc="10" dirty="0" err="1">
                <a:solidFill>
                  <a:srgbClr val="0B572D"/>
                </a:solidFill>
                <a:latin typeface="Arial"/>
                <a:cs typeface="Arial"/>
              </a:rPr>
              <a:t>justo</a:t>
            </a:r>
            <a:endParaRPr sz="1750" b="1" spc="10" dirty="0">
              <a:solidFill>
                <a:srgbClr val="0B572D"/>
              </a:solidFill>
              <a:latin typeface="Arial"/>
              <a:cs typeface="Arial"/>
            </a:endParaRPr>
          </a:p>
        </p:txBody>
      </p:sp>
      <p:sp>
        <p:nvSpPr>
          <p:cNvPr id="5" name="object 5"/>
          <p:cNvSpPr txBox="1"/>
          <p:nvPr/>
        </p:nvSpPr>
        <p:spPr>
          <a:xfrm>
            <a:off x="3856785" y="4143106"/>
            <a:ext cx="1187450" cy="1115060"/>
          </a:xfrm>
          <a:prstGeom prst="rect">
            <a:avLst/>
          </a:prstGeom>
        </p:spPr>
        <p:txBody>
          <a:bodyPr vert="horz" wrap="square" lIns="0" tIns="12065" rIns="0" bIns="0" rtlCol="0">
            <a:spAutoFit/>
          </a:bodyPr>
          <a:lstStyle/>
          <a:p>
            <a:pPr marL="12700" marR="5080" indent="241935">
              <a:lnSpc>
                <a:spcPct val="142500"/>
              </a:lnSpc>
              <a:spcBef>
                <a:spcPts val="95"/>
              </a:spcBef>
            </a:pPr>
            <a:r>
              <a:rPr sz="1750" b="1" spc="10" dirty="0">
                <a:solidFill>
                  <a:srgbClr val="62A042"/>
                </a:solidFill>
                <a:latin typeface="Arial"/>
                <a:cs typeface="Arial"/>
              </a:rPr>
              <a:t>Cambio </a:t>
            </a:r>
            <a:r>
              <a:rPr sz="1750" b="1" spc="15" dirty="0">
                <a:solidFill>
                  <a:srgbClr val="62A042"/>
                </a:solidFill>
                <a:latin typeface="Arial"/>
                <a:cs typeface="Arial"/>
              </a:rPr>
              <a:t> </a:t>
            </a:r>
            <a:r>
              <a:rPr sz="1750" b="1" spc="5" dirty="0">
                <a:solidFill>
                  <a:srgbClr val="62A042"/>
                </a:solidFill>
                <a:latin typeface="Arial"/>
                <a:cs typeface="Arial"/>
              </a:rPr>
              <a:t>climático</a:t>
            </a:r>
            <a:r>
              <a:rPr sz="1750" b="1" spc="-55" dirty="0">
                <a:solidFill>
                  <a:srgbClr val="62A042"/>
                </a:solidFill>
                <a:latin typeface="Arial"/>
                <a:cs typeface="Arial"/>
              </a:rPr>
              <a:t> </a:t>
            </a:r>
            <a:r>
              <a:rPr sz="1750" b="1" spc="10" dirty="0">
                <a:solidFill>
                  <a:srgbClr val="62A042"/>
                </a:solidFill>
                <a:latin typeface="Arial"/>
                <a:cs typeface="Arial"/>
              </a:rPr>
              <a:t>y</a:t>
            </a:r>
            <a:endParaRPr sz="1750" dirty="0">
              <a:latin typeface="Arial"/>
              <a:cs typeface="Arial"/>
            </a:endParaRPr>
          </a:p>
          <a:p>
            <a:pPr marL="302260">
              <a:lnSpc>
                <a:spcPct val="100000"/>
              </a:lnSpc>
              <a:spcBef>
                <a:spcPts val="490"/>
              </a:spcBef>
            </a:pPr>
            <a:r>
              <a:rPr sz="1750" b="1" spc="5" dirty="0">
                <a:solidFill>
                  <a:srgbClr val="62A042"/>
                </a:solidFill>
                <a:latin typeface="Arial"/>
                <a:cs typeface="Arial"/>
              </a:rPr>
              <a:t>energía</a:t>
            </a:r>
            <a:endParaRPr sz="1750" dirty="0">
              <a:latin typeface="Arial"/>
              <a:cs typeface="Arial"/>
            </a:endParaRPr>
          </a:p>
        </p:txBody>
      </p:sp>
      <p:sp>
        <p:nvSpPr>
          <p:cNvPr id="6" name="object 6"/>
          <p:cNvSpPr txBox="1"/>
          <p:nvPr/>
        </p:nvSpPr>
        <p:spPr>
          <a:xfrm>
            <a:off x="4037786" y="1124115"/>
            <a:ext cx="2849245" cy="262892"/>
          </a:xfrm>
          <a:prstGeom prst="rect">
            <a:avLst/>
          </a:prstGeom>
        </p:spPr>
        <p:txBody>
          <a:bodyPr vert="horz" wrap="square" lIns="0" tIns="16510" rIns="0" bIns="0" rtlCol="0">
            <a:spAutoFit/>
          </a:bodyPr>
          <a:lstStyle/>
          <a:p>
            <a:pPr marL="12700">
              <a:lnSpc>
                <a:spcPct val="100000"/>
              </a:lnSpc>
              <a:spcBef>
                <a:spcPts val="130"/>
              </a:spcBef>
            </a:pPr>
            <a:r>
              <a:rPr sz="1600" spc="5" dirty="0">
                <a:solidFill>
                  <a:srgbClr val="000000"/>
                </a:solidFill>
                <a:latin typeface="Arial MT"/>
                <a:ea typeface="+mj-ea"/>
              </a:rPr>
              <a:t>Cuatro áreas prioritarias clave:</a:t>
            </a:r>
          </a:p>
        </p:txBody>
      </p:sp>
      <p:sp>
        <p:nvSpPr>
          <p:cNvPr id="7" name="object 7"/>
          <p:cNvSpPr txBox="1"/>
          <p:nvPr/>
        </p:nvSpPr>
        <p:spPr>
          <a:xfrm>
            <a:off x="946640" y="4143106"/>
            <a:ext cx="1739900" cy="1114921"/>
          </a:xfrm>
          <a:prstGeom prst="rect">
            <a:avLst/>
          </a:prstGeom>
        </p:spPr>
        <p:txBody>
          <a:bodyPr vert="horz" wrap="square" lIns="0" tIns="12065" rIns="0" bIns="0" rtlCol="0">
            <a:spAutoFit/>
          </a:bodyPr>
          <a:lstStyle/>
          <a:p>
            <a:pPr marL="12700" marR="397510" indent="97790" algn="ctr">
              <a:lnSpc>
                <a:spcPct val="142400"/>
              </a:lnSpc>
              <a:spcBef>
                <a:spcPts val="95"/>
              </a:spcBef>
            </a:pPr>
            <a:r>
              <a:rPr sz="1750" b="1" spc="10" dirty="0">
                <a:solidFill>
                  <a:srgbClr val="83BA41"/>
                </a:solidFill>
                <a:latin typeface="Arial"/>
                <a:cs typeface="Arial"/>
              </a:rPr>
              <a:t>Consumo</a:t>
            </a:r>
            <a:r>
              <a:rPr sz="1750" b="1" spc="-75" dirty="0">
                <a:solidFill>
                  <a:srgbClr val="83BA41"/>
                </a:solidFill>
                <a:latin typeface="Arial"/>
                <a:cs typeface="Arial"/>
              </a:rPr>
              <a:t> </a:t>
            </a:r>
            <a:r>
              <a:rPr sz="1750" b="1" spc="10" dirty="0">
                <a:solidFill>
                  <a:srgbClr val="83BA41"/>
                </a:solidFill>
                <a:latin typeface="Arial"/>
                <a:cs typeface="Arial"/>
              </a:rPr>
              <a:t>y </a:t>
            </a:r>
            <a:r>
              <a:rPr sz="1750" b="1" spc="-475" dirty="0">
                <a:solidFill>
                  <a:srgbClr val="83BA41"/>
                </a:solidFill>
                <a:latin typeface="Arial"/>
                <a:cs typeface="Arial"/>
              </a:rPr>
              <a:t> </a:t>
            </a:r>
            <a:r>
              <a:rPr sz="1750" b="1" spc="10" dirty="0" err="1">
                <a:solidFill>
                  <a:srgbClr val="83BA41"/>
                </a:solidFill>
                <a:latin typeface="Arial"/>
                <a:cs typeface="Arial"/>
              </a:rPr>
              <a:t>producciónsostenibles</a:t>
            </a:r>
            <a:endParaRPr sz="1750" b="1" spc="10" dirty="0">
              <a:solidFill>
                <a:srgbClr val="83BA41"/>
              </a:solidFill>
              <a:latin typeface="Arial"/>
              <a:cs typeface="Arial"/>
            </a:endParaRPr>
          </a:p>
        </p:txBody>
      </p:sp>
      <p:sp>
        <p:nvSpPr>
          <p:cNvPr id="8" name="object 8"/>
          <p:cNvSpPr txBox="1"/>
          <p:nvPr/>
        </p:nvSpPr>
        <p:spPr>
          <a:xfrm>
            <a:off x="4450510" y="6488124"/>
            <a:ext cx="2820670" cy="150495"/>
          </a:xfrm>
          <a:prstGeom prst="rect">
            <a:avLst/>
          </a:prstGeom>
        </p:spPr>
        <p:txBody>
          <a:bodyPr vert="horz" wrap="square" lIns="0" tIns="15240" rIns="0" bIns="0" rtlCol="0">
            <a:spAutoFit/>
          </a:bodyPr>
          <a:lstStyle/>
          <a:p>
            <a:pPr marL="12700">
              <a:lnSpc>
                <a:spcPct val="100000"/>
              </a:lnSpc>
              <a:spcBef>
                <a:spcPts val="12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9" name="object 9"/>
          <p:cNvSpPr txBox="1">
            <a:spLocks noGrp="1"/>
          </p:cNvSpPr>
          <p:nvPr>
            <p:ph type="title"/>
          </p:nvPr>
        </p:nvSpPr>
        <p:spPr>
          <a:xfrm>
            <a:off x="2379100" y="408587"/>
            <a:ext cx="7493634" cy="486409"/>
          </a:xfrm>
          <a:prstGeom prst="rect">
            <a:avLst/>
          </a:prstGeom>
        </p:spPr>
        <p:txBody>
          <a:bodyPr vert="horz" wrap="square" lIns="0" tIns="15240" rIns="0" bIns="0" rtlCol="0">
            <a:spAutoFit/>
          </a:bodyPr>
          <a:lstStyle/>
          <a:p>
            <a:pPr marL="12700">
              <a:lnSpc>
                <a:spcPct val="100000"/>
              </a:lnSpc>
              <a:spcBef>
                <a:spcPts val="120"/>
              </a:spcBef>
            </a:pPr>
            <a:r>
              <a:rPr sz="3000" spc="10" dirty="0">
                <a:solidFill>
                  <a:srgbClr val="000000"/>
                </a:solidFill>
              </a:rPr>
              <a:t>Por</a:t>
            </a:r>
            <a:r>
              <a:rPr sz="3000" spc="5" dirty="0">
                <a:solidFill>
                  <a:srgbClr val="000000"/>
                </a:solidFill>
              </a:rPr>
              <a:t> </a:t>
            </a:r>
            <a:r>
              <a:rPr sz="3000" spc="10" dirty="0">
                <a:solidFill>
                  <a:srgbClr val="000000"/>
                </a:solidFill>
              </a:rPr>
              <a:t>qué importan</a:t>
            </a:r>
            <a:r>
              <a:rPr sz="3000" dirty="0">
                <a:solidFill>
                  <a:srgbClr val="000000"/>
                </a:solidFill>
              </a:rPr>
              <a:t> </a:t>
            </a:r>
            <a:r>
              <a:rPr sz="3000" spc="5" dirty="0">
                <a:solidFill>
                  <a:srgbClr val="000000"/>
                </a:solidFill>
              </a:rPr>
              <a:t>las</a:t>
            </a:r>
            <a:r>
              <a:rPr sz="3000" spc="10" dirty="0">
                <a:solidFill>
                  <a:srgbClr val="000000"/>
                </a:solidFill>
              </a:rPr>
              <a:t> compras </a:t>
            </a:r>
            <a:r>
              <a:rPr sz="3000" spc="5" dirty="0">
                <a:solidFill>
                  <a:srgbClr val="000000"/>
                </a:solidFill>
              </a:rPr>
              <a:t>sostenibles...</a:t>
            </a:r>
            <a:endParaRPr sz="3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7254" y="288036"/>
            <a:ext cx="11560906" cy="5417820"/>
          </a:xfrm>
          <a:prstGeom prst="rect">
            <a:avLst/>
          </a:prstGeom>
        </p:spPr>
      </p:pic>
      <p:sp>
        <p:nvSpPr>
          <p:cNvPr id="3" name="object 3"/>
          <p:cNvSpPr txBox="1"/>
          <p:nvPr/>
        </p:nvSpPr>
        <p:spPr>
          <a:xfrm>
            <a:off x="658164" y="1211573"/>
            <a:ext cx="10487025" cy="925638"/>
          </a:xfrm>
          <a:prstGeom prst="rect">
            <a:avLst/>
          </a:prstGeom>
        </p:spPr>
        <p:txBody>
          <a:bodyPr vert="horz" wrap="square" lIns="0" tIns="12065" rIns="0" bIns="0" rtlCol="0">
            <a:spAutoFit/>
          </a:bodyPr>
          <a:lstStyle/>
          <a:p>
            <a:pPr marL="12700" marR="5080" indent="635">
              <a:lnSpc>
                <a:spcPct val="112900"/>
              </a:lnSpc>
              <a:spcBef>
                <a:spcPts val="95"/>
              </a:spcBef>
            </a:pPr>
            <a:r>
              <a:rPr b="1" spc="10" dirty="0">
                <a:solidFill>
                  <a:srgbClr val="FFFFFF"/>
                </a:solidFill>
                <a:latin typeface="Arial"/>
                <a:cs typeface="Arial"/>
              </a:rPr>
              <a:t>Las</a:t>
            </a:r>
            <a:r>
              <a:rPr b="1" spc="5" dirty="0">
                <a:solidFill>
                  <a:srgbClr val="FFFFFF"/>
                </a:solidFill>
                <a:latin typeface="Arial"/>
                <a:cs typeface="Arial"/>
              </a:rPr>
              <a:t> opciones</a:t>
            </a:r>
            <a:r>
              <a:rPr b="1" spc="15" dirty="0">
                <a:solidFill>
                  <a:srgbClr val="FFFFFF"/>
                </a:solidFill>
                <a:latin typeface="Arial"/>
                <a:cs typeface="Arial"/>
              </a:rPr>
              <a:t> </a:t>
            </a:r>
            <a:r>
              <a:rPr b="1" spc="10" dirty="0">
                <a:solidFill>
                  <a:srgbClr val="FFFFFF"/>
                </a:solidFill>
                <a:latin typeface="Arial"/>
                <a:cs typeface="Arial"/>
              </a:rPr>
              <a:t>de </a:t>
            </a:r>
            <a:r>
              <a:rPr b="1" spc="5" dirty="0">
                <a:solidFill>
                  <a:srgbClr val="FFFFFF"/>
                </a:solidFill>
                <a:latin typeface="Arial"/>
                <a:cs typeface="Arial"/>
              </a:rPr>
              <a:t>acción</a:t>
            </a:r>
            <a:r>
              <a:rPr b="1" spc="15" dirty="0">
                <a:solidFill>
                  <a:srgbClr val="FFFFFF"/>
                </a:solidFill>
                <a:latin typeface="Arial"/>
                <a:cs typeface="Arial"/>
              </a:rPr>
              <a:t> </a:t>
            </a:r>
            <a:r>
              <a:rPr b="1" spc="5" dirty="0">
                <a:solidFill>
                  <a:srgbClr val="FFFFFF"/>
                </a:solidFill>
                <a:latin typeface="Arial"/>
                <a:cs typeface="Arial"/>
              </a:rPr>
              <a:t>incluyen:</a:t>
            </a:r>
            <a:r>
              <a:rPr b="1" spc="10" dirty="0">
                <a:solidFill>
                  <a:srgbClr val="FFFFFF"/>
                </a:solidFill>
                <a:latin typeface="Arial"/>
                <a:cs typeface="Arial"/>
              </a:rPr>
              <a:t> </a:t>
            </a:r>
            <a:r>
              <a:rPr b="1" spc="5" dirty="0">
                <a:solidFill>
                  <a:srgbClr val="FFFFFF"/>
                </a:solidFill>
                <a:latin typeface="Arial"/>
                <a:cs typeface="Arial"/>
              </a:rPr>
              <a:t>evitar</a:t>
            </a:r>
            <a:r>
              <a:rPr b="1" spc="10" dirty="0">
                <a:solidFill>
                  <a:srgbClr val="FFFFFF"/>
                </a:solidFill>
                <a:latin typeface="Arial"/>
                <a:cs typeface="Arial"/>
              </a:rPr>
              <a:t> </a:t>
            </a:r>
            <a:r>
              <a:rPr b="1" spc="5" dirty="0">
                <a:solidFill>
                  <a:srgbClr val="FFFFFF"/>
                </a:solidFill>
                <a:latin typeface="Arial"/>
                <a:cs typeface="Arial"/>
              </a:rPr>
              <a:t>la</a:t>
            </a:r>
            <a:r>
              <a:rPr b="1" spc="10" dirty="0">
                <a:solidFill>
                  <a:srgbClr val="FFFFFF"/>
                </a:solidFill>
                <a:latin typeface="Arial"/>
                <a:cs typeface="Arial"/>
              </a:rPr>
              <a:t> </a:t>
            </a:r>
            <a:r>
              <a:rPr b="1" spc="5" dirty="0">
                <a:solidFill>
                  <a:srgbClr val="FFFFFF"/>
                </a:solidFill>
                <a:latin typeface="Arial"/>
                <a:cs typeface="Arial"/>
              </a:rPr>
              <a:t>compra,</a:t>
            </a:r>
            <a:r>
              <a:rPr b="1" spc="10" dirty="0">
                <a:solidFill>
                  <a:srgbClr val="FFFFFF"/>
                </a:solidFill>
                <a:latin typeface="Arial"/>
                <a:cs typeface="Arial"/>
              </a:rPr>
              <a:t> </a:t>
            </a:r>
            <a:r>
              <a:rPr b="1" spc="5" dirty="0">
                <a:solidFill>
                  <a:srgbClr val="FFFFFF"/>
                </a:solidFill>
                <a:latin typeface="Arial"/>
                <a:cs typeface="Arial"/>
              </a:rPr>
              <a:t>usar </a:t>
            </a:r>
            <a:r>
              <a:rPr b="1" spc="10" dirty="0">
                <a:solidFill>
                  <a:srgbClr val="FFFFFF"/>
                </a:solidFill>
                <a:latin typeface="Arial"/>
                <a:cs typeface="Arial"/>
              </a:rPr>
              <a:t>menos,</a:t>
            </a:r>
            <a:r>
              <a:rPr b="1" spc="15" dirty="0">
                <a:solidFill>
                  <a:srgbClr val="FFFFFF"/>
                </a:solidFill>
                <a:latin typeface="Arial"/>
                <a:cs typeface="Arial"/>
              </a:rPr>
              <a:t> </a:t>
            </a:r>
            <a:r>
              <a:rPr b="1" spc="5" dirty="0">
                <a:solidFill>
                  <a:srgbClr val="FFFFFF"/>
                </a:solidFill>
                <a:latin typeface="Arial"/>
                <a:cs typeface="Arial"/>
              </a:rPr>
              <a:t>pasar </a:t>
            </a:r>
            <a:r>
              <a:rPr b="1" spc="10" dirty="0">
                <a:solidFill>
                  <a:srgbClr val="FFFFFF"/>
                </a:solidFill>
                <a:latin typeface="Arial"/>
                <a:cs typeface="Arial"/>
              </a:rPr>
              <a:t>de</a:t>
            </a:r>
            <a:r>
              <a:rPr b="1" spc="15" dirty="0">
                <a:solidFill>
                  <a:srgbClr val="FFFFFF"/>
                </a:solidFill>
                <a:latin typeface="Arial"/>
                <a:cs typeface="Arial"/>
              </a:rPr>
              <a:t> </a:t>
            </a:r>
            <a:r>
              <a:rPr b="1" spc="5" dirty="0">
                <a:solidFill>
                  <a:srgbClr val="FFFFFF"/>
                </a:solidFill>
                <a:latin typeface="Arial"/>
                <a:cs typeface="Arial"/>
              </a:rPr>
              <a:t>comprar </a:t>
            </a:r>
            <a:r>
              <a:rPr b="1" spc="10" dirty="0">
                <a:solidFill>
                  <a:srgbClr val="FFFFFF"/>
                </a:solidFill>
                <a:latin typeface="Arial"/>
                <a:cs typeface="Arial"/>
              </a:rPr>
              <a:t>un</a:t>
            </a:r>
            <a:r>
              <a:rPr b="1" spc="15" dirty="0">
                <a:solidFill>
                  <a:srgbClr val="FFFFFF"/>
                </a:solidFill>
                <a:latin typeface="Arial"/>
                <a:cs typeface="Arial"/>
              </a:rPr>
              <a:t> </a:t>
            </a:r>
            <a:r>
              <a:rPr b="1" spc="5" dirty="0">
                <a:solidFill>
                  <a:srgbClr val="FFFFFF"/>
                </a:solidFill>
                <a:latin typeface="Arial"/>
                <a:cs typeface="Arial"/>
              </a:rPr>
              <a:t>'producto'</a:t>
            </a:r>
            <a:r>
              <a:rPr b="1" spc="10" dirty="0">
                <a:solidFill>
                  <a:srgbClr val="FFFFFF"/>
                </a:solidFill>
                <a:latin typeface="Arial"/>
                <a:cs typeface="Arial"/>
              </a:rPr>
              <a:t> </a:t>
            </a:r>
            <a:r>
              <a:rPr b="1" spc="5" dirty="0">
                <a:solidFill>
                  <a:srgbClr val="FFFFFF"/>
                </a:solidFill>
                <a:latin typeface="Arial"/>
                <a:cs typeface="Arial"/>
              </a:rPr>
              <a:t>a </a:t>
            </a:r>
            <a:r>
              <a:rPr b="1" spc="10" dirty="0">
                <a:solidFill>
                  <a:srgbClr val="FFFFFF"/>
                </a:solidFill>
                <a:latin typeface="Arial"/>
                <a:cs typeface="Arial"/>
              </a:rPr>
              <a:t> </a:t>
            </a:r>
            <a:r>
              <a:rPr b="1" spc="5" dirty="0">
                <a:solidFill>
                  <a:srgbClr val="FFFFFF"/>
                </a:solidFill>
                <a:latin typeface="Arial"/>
                <a:cs typeface="Arial"/>
              </a:rPr>
              <a:t>comprar</a:t>
            </a:r>
            <a:r>
              <a:rPr b="1" spc="10" dirty="0">
                <a:solidFill>
                  <a:srgbClr val="FFFFFF"/>
                </a:solidFill>
                <a:latin typeface="Arial"/>
                <a:cs typeface="Arial"/>
              </a:rPr>
              <a:t> un</a:t>
            </a:r>
            <a:r>
              <a:rPr b="1" spc="15" dirty="0">
                <a:solidFill>
                  <a:srgbClr val="FFFFFF"/>
                </a:solidFill>
                <a:latin typeface="Arial"/>
                <a:cs typeface="Arial"/>
              </a:rPr>
              <a:t> </a:t>
            </a:r>
            <a:r>
              <a:rPr b="1" spc="5" dirty="0">
                <a:solidFill>
                  <a:srgbClr val="FFFFFF"/>
                </a:solidFill>
                <a:latin typeface="Arial"/>
                <a:cs typeface="Arial"/>
              </a:rPr>
              <a:t>servicio,</a:t>
            </a:r>
            <a:r>
              <a:rPr b="1" spc="10" dirty="0">
                <a:solidFill>
                  <a:srgbClr val="FFFFFF"/>
                </a:solidFill>
                <a:latin typeface="Arial"/>
                <a:cs typeface="Arial"/>
              </a:rPr>
              <a:t> </a:t>
            </a:r>
            <a:r>
              <a:rPr b="1" spc="5" dirty="0">
                <a:solidFill>
                  <a:srgbClr val="FFFFFF"/>
                </a:solidFill>
                <a:latin typeface="Arial"/>
                <a:cs typeface="Arial"/>
              </a:rPr>
              <a:t>a</a:t>
            </a:r>
            <a:r>
              <a:rPr b="1" spc="10" dirty="0">
                <a:solidFill>
                  <a:srgbClr val="FFFFFF"/>
                </a:solidFill>
                <a:latin typeface="Arial"/>
                <a:cs typeface="Arial"/>
              </a:rPr>
              <a:t> </a:t>
            </a:r>
            <a:r>
              <a:rPr b="1" spc="5" dirty="0">
                <a:solidFill>
                  <a:srgbClr val="FFFFFF"/>
                </a:solidFill>
                <a:latin typeface="Arial"/>
                <a:cs typeface="Arial"/>
              </a:rPr>
              <a:t>través</a:t>
            </a:r>
            <a:r>
              <a:rPr b="1" spc="10" dirty="0">
                <a:solidFill>
                  <a:srgbClr val="FFFFFF"/>
                </a:solidFill>
                <a:latin typeface="Arial"/>
                <a:cs typeface="Arial"/>
              </a:rPr>
              <a:t> de</a:t>
            </a:r>
            <a:r>
              <a:rPr b="1" spc="15" dirty="0">
                <a:solidFill>
                  <a:srgbClr val="FFFFFF"/>
                </a:solidFill>
                <a:latin typeface="Arial"/>
                <a:cs typeface="Arial"/>
              </a:rPr>
              <a:t> </a:t>
            </a:r>
            <a:r>
              <a:rPr b="1" spc="5" dirty="0">
                <a:solidFill>
                  <a:srgbClr val="FFFFFF"/>
                </a:solidFill>
                <a:latin typeface="Arial"/>
                <a:cs typeface="Arial"/>
              </a:rPr>
              <a:t>la</a:t>
            </a:r>
            <a:r>
              <a:rPr b="1" spc="15" dirty="0">
                <a:solidFill>
                  <a:srgbClr val="FFFFFF"/>
                </a:solidFill>
                <a:latin typeface="Arial"/>
                <a:cs typeface="Arial"/>
              </a:rPr>
              <a:t> </a:t>
            </a:r>
            <a:r>
              <a:rPr b="1" spc="5" dirty="0">
                <a:solidFill>
                  <a:srgbClr val="FFFFFF"/>
                </a:solidFill>
                <a:latin typeface="Arial"/>
                <a:cs typeface="Arial"/>
              </a:rPr>
              <a:t>reutilización</a:t>
            </a:r>
            <a:r>
              <a:rPr b="1" spc="15" dirty="0">
                <a:solidFill>
                  <a:srgbClr val="FFFFFF"/>
                </a:solidFill>
                <a:latin typeface="Arial"/>
                <a:cs typeface="Arial"/>
              </a:rPr>
              <a:t> </a:t>
            </a:r>
            <a:r>
              <a:rPr b="1" spc="5" dirty="0">
                <a:solidFill>
                  <a:srgbClr val="FFFFFF"/>
                </a:solidFill>
                <a:latin typeface="Arial"/>
                <a:cs typeface="Arial"/>
              </a:rPr>
              <a:t>y</a:t>
            </a:r>
            <a:r>
              <a:rPr b="1" spc="10" dirty="0">
                <a:solidFill>
                  <a:srgbClr val="FFFFFF"/>
                </a:solidFill>
                <a:latin typeface="Arial"/>
                <a:cs typeface="Arial"/>
              </a:rPr>
              <a:t> </a:t>
            </a:r>
            <a:r>
              <a:rPr b="1" spc="5" dirty="0">
                <a:solidFill>
                  <a:srgbClr val="FFFFFF"/>
                </a:solidFill>
                <a:latin typeface="Arial"/>
                <a:cs typeface="Arial"/>
              </a:rPr>
              <a:t>el</a:t>
            </a:r>
            <a:r>
              <a:rPr b="1" spc="20" dirty="0">
                <a:solidFill>
                  <a:srgbClr val="FFFFFF"/>
                </a:solidFill>
                <a:latin typeface="Arial"/>
                <a:cs typeface="Arial"/>
              </a:rPr>
              <a:t> </a:t>
            </a:r>
            <a:r>
              <a:rPr b="1" spc="5" dirty="0">
                <a:solidFill>
                  <a:srgbClr val="FFFFFF"/>
                </a:solidFill>
                <a:latin typeface="Arial"/>
                <a:cs typeface="Arial"/>
              </a:rPr>
              <a:t>reciclaje</a:t>
            </a:r>
            <a:r>
              <a:rPr b="1" spc="10" dirty="0">
                <a:solidFill>
                  <a:srgbClr val="FFFFFF"/>
                </a:solidFill>
                <a:latin typeface="Arial"/>
                <a:cs typeface="Arial"/>
              </a:rPr>
              <a:t> </a:t>
            </a:r>
            <a:r>
              <a:rPr b="1" spc="5" dirty="0">
                <a:solidFill>
                  <a:srgbClr val="FFFFFF"/>
                </a:solidFill>
                <a:latin typeface="Arial"/>
                <a:cs typeface="Arial"/>
              </a:rPr>
              <a:t>hasta</a:t>
            </a:r>
            <a:r>
              <a:rPr b="1" spc="10" dirty="0">
                <a:solidFill>
                  <a:srgbClr val="FFFFFF"/>
                </a:solidFill>
                <a:latin typeface="Arial"/>
                <a:cs typeface="Arial"/>
              </a:rPr>
              <a:t> </a:t>
            </a:r>
            <a:r>
              <a:rPr b="1" spc="5" dirty="0">
                <a:solidFill>
                  <a:srgbClr val="FFFFFF"/>
                </a:solidFill>
                <a:latin typeface="Arial"/>
                <a:cs typeface="Arial"/>
              </a:rPr>
              <a:t>la</a:t>
            </a:r>
            <a:r>
              <a:rPr b="1" spc="15" dirty="0">
                <a:solidFill>
                  <a:srgbClr val="FFFFFF"/>
                </a:solidFill>
                <a:latin typeface="Arial"/>
                <a:cs typeface="Arial"/>
              </a:rPr>
              <a:t> </a:t>
            </a:r>
            <a:r>
              <a:rPr b="1" spc="5" dirty="0">
                <a:solidFill>
                  <a:srgbClr val="FFFFFF"/>
                </a:solidFill>
                <a:latin typeface="Arial"/>
                <a:cs typeface="Arial"/>
              </a:rPr>
              <a:t>consideración</a:t>
            </a:r>
            <a:r>
              <a:rPr b="1" spc="15" dirty="0">
                <a:solidFill>
                  <a:srgbClr val="FFFFFF"/>
                </a:solidFill>
                <a:latin typeface="Arial"/>
                <a:cs typeface="Arial"/>
              </a:rPr>
              <a:t> </a:t>
            </a:r>
            <a:r>
              <a:rPr b="1" spc="10" dirty="0">
                <a:solidFill>
                  <a:srgbClr val="FFFFFF"/>
                </a:solidFill>
                <a:latin typeface="Arial"/>
                <a:cs typeface="Arial"/>
              </a:rPr>
              <a:t>de</a:t>
            </a:r>
            <a:r>
              <a:rPr b="1" spc="15" dirty="0">
                <a:solidFill>
                  <a:srgbClr val="FFFFFF"/>
                </a:solidFill>
                <a:latin typeface="Arial"/>
                <a:cs typeface="Arial"/>
              </a:rPr>
              <a:t> </a:t>
            </a:r>
            <a:r>
              <a:rPr b="1" spc="5" dirty="0">
                <a:solidFill>
                  <a:srgbClr val="FFFFFF"/>
                </a:solidFill>
                <a:latin typeface="Arial"/>
                <a:cs typeface="Arial"/>
              </a:rPr>
              <a:t>la</a:t>
            </a:r>
            <a:r>
              <a:rPr b="1" spc="15" dirty="0">
                <a:solidFill>
                  <a:srgbClr val="FFFFFF"/>
                </a:solidFill>
                <a:latin typeface="Arial"/>
                <a:cs typeface="Arial"/>
              </a:rPr>
              <a:t> </a:t>
            </a:r>
            <a:r>
              <a:rPr b="1" spc="5" dirty="0">
                <a:solidFill>
                  <a:srgbClr val="FFFFFF"/>
                </a:solidFill>
                <a:latin typeface="Arial"/>
                <a:cs typeface="Arial"/>
              </a:rPr>
              <a:t>gestión</a:t>
            </a:r>
            <a:r>
              <a:rPr b="1" spc="15" dirty="0">
                <a:solidFill>
                  <a:srgbClr val="FFFFFF"/>
                </a:solidFill>
                <a:latin typeface="Arial"/>
                <a:cs typeface="Arial"/>
              </a:rPr>
              <a:t> </a:t>
            </a:r>
            <a:r>
              <a:rPr b="1" spc="5" dirty="0">
                <a:solidFill>
                  <a:srgbClr val="FFFFFF"/>
                </a:solidFill>
                <a:latin typeface="Arial"/>
                <a:cs typeface="Arial"/>
              </a:rPr>
              <a:t>del </a:t>
            </a:r>
            <a:r>
              <a:rPr b="1" spc="-455" dirty="0">
                <a:solidFill>
                  <a:srgbClr val="FFFFFF"/>
                </a:solidFill>
                <a:latin typeface="Arial"/>
                <a:cs typeface="Arial"/>
              </a:rPr>
              <a:t> </a:t>
            </a:r>
            <a:r>
              <a:rPr b="1" spc="5" dirty="0">
                <a:solidFill>
                  <a:srgbClr val="FFFFFF"/>
                </a:solidFill>
                <a:latin typeface="Arial"/>
                <a:cs typeface="Arial"/>
              </a:rPr>
              <a:t>final</a:t>
            </a:r>
            <a:r>
              <a:rPr b="1" dirty="0">
                <a:solidFill>
                  <a:srgbClr val="FFFFFF"/>
                </a:solidFill>
                <a:latin typeface="Arial"/>
                <a:cs typeface="Arial"/>
              </a:rPr>
              <a:t> </a:t>
            </a:r>
            <a:r>
              <a:rPr b="1" spc="10" dirty="0">
                <a:solidFill>
                  <a:srgbClr val="FFFFFF"/>
                </a:solidFill>
                <a:latin typeface="Arial"/>
                <a:cs typeface="Arial"/>
              </a:rPr>
              <a:t>de</a:t>
            </a:r>
            <a:r>
              <a:rPr b="1" spc="5" dirty="0">
                <a:solidFill>
                  <a:srgbClr val="FFFFFF"/>
                </a:solidFill>
                <a:latin typeface="Arial"/>
                <a:cs typeface="Arial"/>
              </a:rPr>
              <a:t> la vida útil.</a:t>
            </a:r>
            <a:endParaRPr dirty="0">
              <a:latin typeface="Arial"/>
              <a:cs typeface="Arial"/>
            </a:endParaRPr>
          </a:p>
        </p:txBody>
      </p:sp>
      <p:sp>
        <p:nvSpPr>
          <p:cNvPr id="4" name="object 4"/>
          <p:cNvSpPr txBox="1"/>
          <p:nvPr/>
        </p:nvSpPr>
        <p:spPr>
          <a:xfrm>
            <a:off x="960074" y="2623930"/>
            <a:ext cx="10953593" cy="3164200"/>
          </a:xfrm>
          <a:prstGeom prst="rect">
            <a:avLst/>
          </a:prstGeom>
        </p:spPr>
        <p:txBody>
          <a:bodyPr vert="horz" wrap="square" lIns="0" tIns="8890" rIns="0" bIns="0" rtlCol="0">
            <a:spAutoFit/>
          </a:bodyPr>
          <a:lstStyle/>
          <a:p>
            <a:pPr marL="15240" marR="507365" indent="-3175">
              <a:lnSpc>
                <a:spcPct val="128400"/>
              </a:lnSpc>
              <a:spcBef>
                <a:spcPts val="70"/>
              </a:spcBef>
            </a:pPr>
            <a:r>
              <a:rPr spc="10" dirty="0">
                <a:solidFill>
                  <a:srgbClr val="212121"/>
                </a:solidFill>
                <a:latin typeface="Arial MT"/>
              </a:rPr>
              <a:t>Las compras sostenibles pueden tener una gama más amplia de beneficios de lo que parece  inmediatamente. Durante mucho tiempo se ha reconocido que los materiales y productos reciclados hacen  una contribución importante a la sostenibilidad al reducir los vertederos (y, por lo tanto, las emisiones de  metano) y conservar los recursos no renovables, pero un informe del Programa de Acción de Residuos y  Recursos </a:t>
            </a:r>
            <a:r>
              <a:rPr spc="10" dirty="0">
                <a:solidFill>
                  <a:srgbClr val="212121"/>
                </a:solidFill>
                <a:latin typeface="Arial MT"/>
                <a:hlinkClick r:id="rId3">
                  <a:extLst>
                    <a:ext uri="{A12FA001-AC4F-418D-AE19-62706E023703}">
                      <ahyp:hlinkClr xmlns:ahyp="http://schemas.microsoft.com/office/drawing/2018/hyperlinkcolor" val="tx"/>
                    </a:ext>
                  </a:extLst>
                </a:hlinkClick>
              </a:rPr>
              <a:t>(WRAP) </a:t>
            </a:r>
            <a:r>
              <a:rPr spc="10" dirty="0">
                <a:solidFill>
                  <a:srgbClr val="212121"/>
                </a:solidFill>
                <a:latin typeface="Arial MT"/>
              </a:rPr>
              <a:t>muestra que durante todo su ciclo de vida también tienen un papel importante que  desempeñar en la reducción de las emisiones de dióxido de carbono. Actualmente, los niveles de reciclaje en  el Reino Unido ya reducen las emisiones de CO2 entre 10 y 15 millones de toneladas en comparación con la</a:t>
            </a:r>
            <a:r>
              <a:rPr lang="es-ES" spc="10" dirty="0">
                <a:solidFill>
                  <a:srgbClr val="212121"/>
                </a:solidFill>
                <a:latin typeface="Arial MT"/>
              </a:rPr>
              <a:t> </a:t>
            </a:r>
            <a:r>
              <a:rPr spc="10" dirty="0" err="1">
                <a:solidFill>
                  <a:srgbClr val="212121"/>
                </a:solidFill>
                <a:latin typeface="Arial MT"/>
              </a:rPr>
              <a:t>incineración</a:t>
            </a:r>
            <a:r>
              <a:rPr spc="10" dirty="0">
                <a:solidFill>
                  <a:srgbClr val="212121"/>
                </a:solidFill>
                <a:latin typeface="Arial MT"/>
              </a:rPr>
              <a:t> o el vertido de esos materiales, lo que equivale a retirar 3,5 millones de automóviles de las carreteras.  (</a:t>
            </a:r>
            <a:r>
              <a:rPr spc="10" dirty="0">
                <a:solidFill>
                  <a:srgbClr val="212121"/>
                </a:solidFill>
                <a:latin typeface="Arial MT"/>
                <a:hlinkClick r:id="rId4" action="ppaction://hlinkfile"/>
              </a:rPr>
              <a:t>Fuente</a:t>
            </a:r>
            <a:r>
              <a:rPr spc="10" dirty="0">
                <a:solidFill>
                  <a:srgbClr val="212121"/>
                </a:solidFill>
                <a:latin typeface="Arial MT"/>
              </a:rPr>
              <a:t>)</a:t>
            </a:r>
          </a:p>
        </p:txBody>
      </p:sp>
      <p:sp>
        <p:nvSpPr>
          <p:cNvPr id="5" name="object 5"/>
          <p:cNvSpPr txBox="1"/>
          <p:nvPr/>
        </p:nvSpPr>
        <p:spPr>
          <a:xfrm>
            <a:off x="8370619" y="6415582"/>
            <a:ext cx="2820670" cy="150495"/>
          </a:xfrm>
          <a:prstGeom prst="rect">
            <a:avLst/>
          </a:prstGeom>
        </p:spPr>
        <p:txBody>
          <a:bodyPr vert="horz" wrap="square" lIns="0" tIns="15240" rIns="0" bIns="0" rtlCol="0">
            <a:spAutoFit/>
          </a:bodyPr>
          <a:lstStyle/>
          <a:p>
            <a:pPr marL="12700">
              <a:lnSpc>
                <a:spcPct val="100000"/>
              </a:lnSpc>
              <a:spcBef>
                <a:spcPts val="120"/>
              </a:spcBef>
            </a:pPr>
            <a:r>
              <a:rPr sz="800" spc="10" dirty="0">
                <a:latin typeface="Arial MT"/>
                <a:cs typeface="Arial MT"/>
              </a:rPr>
              <a:t>FUTUROS </a:t>
            </a:r>
            <a:r>
              <a:rPr sz="800" b="1" spc="10" dirty="0">
                <a:solidFill>
                  <a:srgbClr val="0B572D"/>
                </a:solidFill>
                <a:latin typeface="Arial"/>
                <a:cs typeface="Arial"/>
              </a:rPr>
              <a:t>SOSTENIBLES </a:t>
            </a:r>
            <a:r>
              <a:rPr sz="800" spc="10" dirty="0">
                <a:solidFill>
                  <a:srgbClr val="0B572D"/>
                </a:solidFill>
                <a:latin typeface="Arial MT"/>
                <a:cs typeface="Arial MT"/>
              </a:rPr>
              <a:t>PARA</a:t>
            </a:r>
            <a:r>
              <a:rPr sz="800" spc="15" dirty="0">
                <a:solidFill>
                  <a:srgbClr val="0B572D"/>
                </a:solidFill>
                <a:latin typeface="Arial MT"/>
                <a:cs typeface="Arial MT"/>
              </a:rPr>
              <a:t> </a:t>
            </a:r>
            <a:r>
              <a:rPr sz="800" spc="10" dirty="0">
                <a:solidFill>
                  <a:srgbClr val="0B572D"/>
                </a:solidFill>
                <a:latin typeface="Arial MT"/>
                <a:cs typeface="Arial MT"/>
              </a:rPr>
              <a:t>EMPRESAS EMPRESAS</a:t>
            </a:r>
            <a:endParaRPr sz="800">
              <a:latin typeface="Arial MT"/>
              <a:cs typeface="Arial MT"/>
            </a:endParaRPr>
          </a:p>
        </p:txBody>
      </p:sp>
      <p:sp>
        <p:nvSpPr>
          <p:cNvPr id="6" name="object 6"/>
          <p:cNvSpPr txBox="1">
            <a:spLocks noGrp="1"/>
          </p:cNvSpPr>
          <p:nvPr>
            <p:ph type="title"/>
          </p:nvPr>
        </p:nvSpPr>
        <p:spPr>
          <a:xfrm>
            <a:off x="650241" y="626592"/>
            <a:ext cx="10845165" cy="479425"/>
          </a:xfrm>
          <a:prstGeom prst="rect">
            <a:avLst/>
          </a:prstGeom>
        </p:spPr>
        <p:txBody>
          <a:bodyPr vert="horz" wrap="square" lIns="0" tIns="15875" rIns="0" bIns="0" rtlCol="0">
            <a:spAutoFit/>
          </a:bodyPr>
          <a:lstStyle/>
          <a:p>
            <a:pPr marL="12700">
              <a:lnSpc>
                <a:spcPct val="100000"/>
              </a:lnSpc>
              <a:spcBef>
                <a:spcPts val="125"/>
              </a:spcBef>
            </a:pPr>
            <a:r>
              <a:rPr sz="2950" b="1" spc="10" dirty="0">
                <a:solidFill>
                  <a:srgbClr val="FFFFFF"/>
                </a:solidFill>
                <a:latin typeface="Arial"/>
                <a:cs typeface="Arial"/>
              </a:rPr>
              <a:t>El ejemplo </a:t>
            </a:r>
            <a:r>
              <a:rPr sz="2950" b="1" spc="15" dirty="0">
                <a:solidFill>
                  <a:srgbClr val="FFFFFF"/>
                </a:solidFill>
                <a:latin typeface="Arial"/>
                <a:cs typeface="Arial"/>
              </a:rPr>
              <a:t>de </a:t>
            </a:r>
            <a:r>
              <a:rPr sz="2950" b="1" spc="10" dirty="0">
                <a:solidFill>
                  <a:srgbClr val="FFFFFF"/>
                </a:solidFill>
                <a:latin typeface="Arial"/>
                <a:cs typeface="Arial"/>
              </a:rPr>
              <a:t>los residuos</a:t>
            </a:r>
            <a:r>
              <a:rPr sz="2950" b="1" spc="15" dirty="0">
                <a:solidFill>
                  <a:srgbClr val="FFFFFF"/>
                </a:solidFill>
                <a:latin typeface="Arial"/>
                <a:cs typeface="Arial"/>
              </a:rPr>
              <a:t> </a:t>
            </a:r>
            <a:r>
              <a:rPr sz="2950" b="1" spc="10" dirty="0">
                <a:solidFill>
                  <a:srgbClr val="FFFFFF"/>
                </a:solidFill>
                <a:latin typeface="Arial"/>
                <a:cs typeface="Arial"/>
              </a:rPr>
              <a:t>es probablemente</a:t>
            </a:r>
            <a:r>
              <a:rPr sz="2950" b="1" spc="15" dirty="0">
                <a:solidFill>
                  <a:srgbClr val="FFFFFF"/>
                </a:solidFill>
                <a:latin typeface="Arial"/>
                <a:cs typeface="Arial"/>
              </a:rPr>
              <a:t> </a:t>
            </a:r>
            <a:r>
              <a:rPr sz="2950" b="1" spc="10" dirty="0">
                <a:solidFill>
                  <a:srgbClr val="FFFFFF"/>
                </a:solidFill>
                <a:latin typeface="Arial"/>
                <a:cs typeface="Arial"/>
              </a:rPr>
              <a:t>el </a:t>
            </a:r>
            <a:r>
              <a:rPr sz="2950" b="1" spc="15" dirty="0">
                <a:solidFill>
                  <a:srgbClr val="FFFFFF"/>
                </a:solidFill>
                <a:latin typeface="Arial"/>
                <a:cs typeface="Arial"/>
              </a:rPr>
              <a:t>más </a:t>
            </a:r>
            <a:r>
              <a:rPr sz="2950" b="1" spc="10" dirty="0">
                <a:solidFill>
                  <a:srgbClr val="FFFFFF"/>
                </a:solidFill>
                <a:latin typeface="Arial"/>
                <a:cs typeface="Arial"/>
              </a:rPr>
              <a:t>obvio...</a:t>
            </a:r>
            <a:endParaRPr sz="2950">
              <a:latin typeface="Arial"/>
              <a:cs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41749" y="1239011"/>
            <a:ext cx="9050250" cy="5344668"/>
          </a:xfrm>
          <a:prstGeom prst="rect">
            <a:avLst/>
          </a:prstGeom>
        </p:spPr>
      </p:pic>
      <p:sp>
        <p:nvSpPr>
          <p:cNvPr id="3" name="object 3"/>
          <p:cNvSpPr txBox="1"/>
          <p:nvPr/>
        </p:nvSpPr>
        <p:spPr>
          <a:xfrm>
            <a:off x="6959870" y="1452795"/>
            <a:ext cx="812165" cy="720090"/>
          </a:xfrm>
          <a:prstGeom prst="rect">
            <a:avLst/>
          </a:prstGeom>
        </p:spPr>
        <p:txBody>
          <a:bodyPr vert="horz" wrap="square" lIns="0" tIns="16510" rIns="0" bIns="0" rtlCol="0">
            <a:spAutoFit/>
          </a:bodyPr>
          <a:lstStyle/>
          <a:p>
            <a:pPr marL="200660">
              <a:lnSpc>
                <a:spcPts val="750"/>
              </a:lnSpc>
              <a:spcBef>
                <a:spcPts val="130"/>
              </a:spcBef>
            </a:pPr>
            <a:r>
              <a:rPr sz="750" b="1" spc="15" dirty="0">
                <a:solidFill>
                  <a:srgbClr val="FFFFFF"/>
                </a:solidFill>
                <a:latin typeface="Arial"/>
                <a:cs typeface="Arial"/>
              </a:rPr>
              <a:t>Desperdicio</a:t>
            </a:r>
            <a:endParaRPr sz="750">
              <a:latin typeface="Arial"/>
              <a:cs typeface="Arial"/>
            </a:endParaRPr>
          </a:p>
          <a:p>
            <a:pPr marL="12700">
              <a:lnSpc>
                <a:spcPts val="1230"/>
              </a:lnSpc>
            </a:pPr>
            <a:r>
              <a:rPr sz="1150" b="1" spc="-5" dirty="0">
                <a:solidFill>
                  <a:srgbClr val="FFFFFF"/>
                </a:solidFill>
                <a:latin typeface="Arial"/>
                <a:cs typeface="Arial"/>
              </a:rPr>
              <a:t>Prevención</a:t>
            </a:r>
            <a:endParaRPr sz="1150">
              <a:latin typeface="Arial"/>
              <a:cs typeface="Arial"/>
            </a:endParaRPr>
          </a:p>
          <a:p>
            <a:pPr>
              <a:lnSpc>
                <a:spcPct val="100000"/>
              </a:lnSpc>
              <a:spcBef>
                <a:spcPts val="10"/>
              </a:spcBef>
            </a:pPr>
            <a:endParaRPr sz="1800">
              <a:latin typeface="Arial"/>
              <a:cs typeface="Arial"/>
            </a:endParaRPr>
          </a:p>
          <a:p>
            <a:pPr marL="177165">
              <a:lnSpc>
                <a:spcPct val="100000"/>
              </a:lnSpc>
            </a:pPr>
            <a:r>
              <a:rPr sz="1150" b="1" spc="-5" dirty="0">
                <a:solidFill>
                  <a:srgbClr val="FFFFFF"/>
                </a:solidFill>
                <a:latin typeface="Arial"/>
                <a:cs typeface="Arial"/>
              </a:rPr>
              <a:t>reutilizar</a:t>
            </a:r>
            <a:endParaRPr sz="1150">
              <a:latin typeface="Arial"/>
              <a:cs typeface="Arial"/>
            </a:endParaRPr>
          </a:p>
        </p:txBody>
      </p:sp>
      <p:sp>
        <p:nvSpPr>
          <p:cNvPr id="4" name="object 4"/>
          <p:cNvSpPr txBox="1"/>
          <p:nvPr/>
        </p:nvSpPr>
        <p:spPr>
          <a:xfrm>
            <a:off x="8483827" y="2651650"/>
            <a:ext cx="903605" cy="501650"/>
          </a:xfrm>
          <a:prstGeom prst="rect">
            <a:avLst/>
          </a:prstGeom>
        </p:spPr>
        <p:txBody>
          <a:bodyPr vert="horz" wrap="square" lIns="0" tIns="57150" rIns="0" bIns="0" rtlCol="0">
            <a:spAutoFit/>
          </a:bodyPr>
          <a:lstStyle/>
          <a:p>
            <a:pPr marL="12700">
              <a:lnSpc>
                <a:spcPct val="100000"/>
              </a:lnSpc>
              <a:spcBef>
                <a:spcPts val="450"/>
              </a:spcBef>
            </a:pPr>
            <a:r>
              <a:rPr sz="850" b="1" spc="15" dirty="0">
                <a:solidFill>
                  <a:srgbClr val="0B572D"/>
                </a:solidFill>
                <a:latin typeface="Arial"/>
                <a:cs typeface="Arial"/>
              </a:rPr>
              <a:t>Desperdicio</a:t>
            </a:r>
            <a:endParaRPr sz="850">
              <a:latin typeface="Arial"/>
              <a:cs typeface="Arial"/>
            </a:endParaRPr>
          </a:p>
          <a:p>
            <a:pPr marL="23495">
              <a:lnSpc>
                <a:spcPct val="100000"/>
              </a:lnSpc>
              <a:spcBef>
                <a:spcPts val="575"/>
              </a:spcBef>
            </a:pPr>
            <a:r>
              <a:rPr sz="1500" b="1" spc="5" dirty="0">
                <a:solidFill>
                  <a:srgbClr val="0B572D"/>
                </a:solidFill>
                <a:latin typeface="Arial"/>
                <a:cs typeface="Arial"/>
              </a:rPr>
              <a:t>Jerarquía</a:t>
            </a:r>
            <a:endParaRPr sz="1500">
              <a:latin typeface="Arial"/>
              <a:cs typeface="Arial"/>
            </a:endParaRPr>
          </a:p>
        </p:txBody>
      </p:sp>
      <p:sp>
        <p:nvSpPr>
          <p:cNvPr id="5" name="object 5"/>
          <p:cNvSpPr txBox="1"/>
          <p:nvPr/>
        </p:nvSpPr>
        <p:spPr>
          <a:xfrm>
            <a:off x="2684678" y="4996710"/>
            <a:ext cx="977900" cy="595630"/>
          </a:xfrm>
          <a:prstGeom prst="rect">
            <a:avLst/>
          </a:prstGeom>
        </p:spPr>
        <p:txBody>
          <a:bodyPr vert="horz" wrap="square" lIns="0" tIns="12065" rIns="0" bIns="0" rtlCol="0">
            <a:spAutoFit/>
          </a:bodyPr>
          <a:lstStyle/>
          <a:p>
            <a:pPr marL="12700" marR="5080">
              <a:lnSpc>
                <a:spcPct val="124600"/>
              </a:lnSpc>
              <a:spcBef>
                <a:spcPts val="95"/>
              </a:spcBef>
            </a:pPr>
            <a:r>
              <a:rPr sz="1500" b="1" spc="5" dirty="0">
                <a:solidFill>
                  <a:srgbClr val="0B572D"/>
                </a:solidFill>
                <a:latin typeface="Arial"/>
                <a:cs typeface="Arial"/>
              </a:rPr>
              <a:t>Obtención  Jerarquía</a:t>
            </a:r>
            <a:endParaRPr sz="1500">
              <a:latin typeface="Arial"/>
              <a:cs typeface="Arial"/>
            </a:endParaRPr>
          </a:p>
        </p:txBody>
      </p:sp>
      <p:sp>
        <p:nvSpPr>
          <p:cNvPr id="6" name="object 6"/>
          <p:cNvSpPr txBox="1"/>
          <p:nvPr/>
        </p:nvSpPr>
        <p:spPr>
          <a:xfrm>
            <a:off x="3806334" y="5928786"/>
            <a:ext cx="3207385" cy="817244"/>
          </a:xfrm>
          <a:prstGeom prst="rect">
            <a:avLst/>
          </a:prstGeom>
        </p:spPr>
        <p:txBody>
          <a:bodyPr vert="horz" wrap="square" lIns="0" tIns="13970" rIns="0" bIns="0" rtlCol="0">
            <a:spAutoFit/>
          </a:bodyPr>
          <a:lstStyle/>
          <a:p>
            <a:pPr marL="245110">
              <a:lnSpc>
                <a:spcPct val="100000"/>
              </a:lnSpc>
              <a:spcBef>
                <a:spcPts val="110"/>
              </a:spcBef>
            </a:pPr>
            <a:r>
              <a:rPr sz="1000" b="1" spc="5" dirty="0">
                <a:solidFill>
                  <a:srgbClr val="0B572D"/>
                </a:solidFill>
                <a:latin typeface="Arial"/>
                <a:cs typeface="Arial"/>
              </a:rPr>
              <a:t>Fin</a:t>
            </a:r>
            <a:r>
              <a:rPr sz="1000" b="1" spc="-20" dirty="0">
                <a:solidFill>
                  <a:srgbClr val="0B572D"/>
                </a:solidFill>
                <a:latin typeface="Arial"/>
                <a:cs typeface="Arial"/>
              </a:rPr>
              <a:t> </a:t>
            </a:r>
            <a:r>
              <a:rPr sz="1000" b="1" spc="5" dirty="0">
                <a:solidFill>
                  <a:srgbClr val="0B572D"/>
                </a:solidFill>
                <a:latin typeface="Arial"/>
                <a:cs typeface="Arial"/>
              </a:rPr>
              <a:t>de</a:t>
            </a:r>
            <a:r>
              <a:rPr sz="1000" b="1" spc="-20" dirty="0">
                <a:solidFill>
                  <a:srgbClr val="0B572D"/>
                </a:solidFill>
                <a:latin typeface="Arial"/>
                <a:cs typeface="Arial"/>
              </a:rPr>
              <a:t> </a:t>
            </a:r>
            <a:r>
              <a:rPr sz="1000" b="1" spc="5" dirty="0">
                <a:solidFill>
                  <a:srgbClr val="0B572D"/>
                </a:solidFill>
                <a:latin typeface="Arial"/>
                <a:cs typeface="Arial"/>
              </a:rPr>
              <a:t>la</a:t>
            </a:r>
            <a:r>
              <a:rPr sz="1000" b="1" spc="-20" dirty="0">
                <a:solidFill>
                  <a:srgbClr val="0B572D"/>
                </a:solidFill>
                <a:latin typeface="Arial"/>
                <a:cs typeface="Arial"/>
              </a:rPr>
              <a:t> </a:t>
            </a:r>
            <a:r>
              <a:rPr sz="1000" b="1" spc="5" dirty="0">
                <a:solidFill>
                  <a:srgbClr val="0B572D"/>
                </a:solidFill>
                <a:latin typeface="Arial"/>
                <a:cs typeface="Arial"/>
              </a:rPr>
              <a:t>vida</a:t>
            </a:r>
            <a:endParaRPr sz="1000">
              <a:latin typeface="Arial"/>
              <a:cs typeface="Arial"/>
            </a:endParaRPr>
          </a:p>
          <a:p>
            <a:pPr>
              <a:lnSpc>
                <a:spcPct val="100000"/>
              </a:lnSpc>
            </a:pPr>
            <a:endParaRPr sz="1100">
              <a:latin typeface="Arial"/>
              <a:cs typeface="Arial"/>
            </a:endParaRPr>
          </a:p>
          <a:p>
            <a:pPr>
              <a:lnSpc>
                <a:spcPct val="100000"/>
              </a:lnSpc>
            </a:pPr>
            <a:endParaRPr sz="1050">
              <a:latin typeface="Arial"/>
              <a:cs typeface="Arial"/>
            </a:endParaRPr>
          </a:p>
          <a:p>
            <a:pPr marL="17145">
              <a:lnSpc>
                <a:spcPct val="100000"/>
              </a:lnSpc>
            </a:pPr>
            <a:r>
              <a:rPr sz="1000" b="1" spc="5" dirty="0">
                <a:solidFill>
                  <a:srgbClr val="0B572D"/>
                </a:solidFill>
                <a:latin typeface="Arial"/>
                <a:cs typeface="Arial"/>
              </a:rPr>
              <a:t>Negociar</a:t>
            </a:r>
            <a:r>
              <a:rPr sz="1000" b="1" spc="-5" dirty="0">
                <a:solidFill>
                  <a:srgbClr val="0B572D"/>
                </a:solidFill>
                <a:latin typeface="Arial"/>
                <a:cs typeface="Arial"/>
              </a:rPr>
              <a:t> </a:t>
            </a:r>
            <a:r>
              <a:rPr sz="1000" b="1" spc="5" dirty="0">
                <a:solidFill>
                  <a:srgbClr val="0B572D"/>
                </a:solidFill>
                <a:latin typeface="Arial"/>
                <a:cs typeface="Arial"/>
              </a:rPr>
              <a:t>las</a:t>
            </a:r>
            <a:r>
              <a:rPr sz="1000" b="1" spc="-5" dirty="0">
                <a:solidFill>
                  <a:srgbClr val="0B572D"/>
                </a:solidFill>
                <a:latin typeface="Arial"/>
                <a:cs typeface="Arial"/>
              </a:rPr>
              <a:t> </a:t>
            </a:r>
            <a:r>
              <a:rPr sz="1000" b="1" spc="5" dirty="0">
                <a:solidFill>
                  <a:srgbClr val="0B572D"/>
                </a:solidFill>
                <a:latin typeface="Arial"/>
                <a:cs typeface="Arial"/>
              </a:rPr>
              <a:t>opciones</a:t>
            </a:r>
            <a:r>
              <a:rPr sz="1000" b="1" spc="-5" dirty="0">
                <a:solidFill>
                  <a:srgbClr val="0B572D"/>
                </a:solidFill>
                <a:latin typeface="Arial"/>
                <a:cs typeface="Arial"/>
              </a:rPr>
              <a:t> </a:t>
            </a:r>
            <a:r>
              <a:rPr sz="1000" b="1" spc="5" dirty="0">
                <a:solidFill>
                  <a:srgbClr val="0B572D"/>
                </a:solidFill>
                <a:latin typeface="Arial"/>
                <a:cs typeface="Arial"/>
              </a:rPr>
              <a:t>de</a:t>
            </a:r>
            <a:r>
              <a:rPr sz="1000" b="1" spc="-5" dirty="0">
                <a:solidFill>
                  <a:srgbClr val="0B572D"/>
                </a:solidFill>
                <a:latin typeface="Arial"/>
                <a:cs typeface="Arial"/>
              </a:rPr>
              <a:t> </a:t>
            </a:r>
            <a:r>
              <a:rPr sz="1000" b="1" spc="5" dirty="0">
                <a:solidFill>
                  <a:srgbClr val="0B572D"/>
                </a:solidFill>
                <a:latin typeface="Arial"/>
                <a:cs typeface="Arial"/>
              </a:rPr>
              <a:t>gestión</a:t>
            </a:r>
            <a:r>
              <a:rPr sz="1000" b="1" spc="-5" dirty="0">
                <a:solidFill>
                  <a:srgbClr val="0B572D"/>
                </a:solidFill>
                <a:latin typeface="Arial"/>
                <a:cs typeface="Arial"/>
              </a:rPr>
              <a:t> </a:t>
            </a:r>
            <a:r>
              <a:rPr sz="1000" b="1" spc="5" dirty="0">
                <a:solidFill>
                  <a:srgbClr val="0B572D"/>
                </a:solidFill>
                <a:latin typeface="Arial"/>
                <a:cs typeface="Arial"/>
              </a:rPr>
              <a:t>del</a:t>
            </a:r>
            <a:endParaRPr sz="1000">
              <a:latin typeface="Arial"/>
              <a:cs typeface="Arial"/>
            </a:endParaRPr>
          </a:p>
          <a:p>
            <a:pPr marL="12700">
              <a:lnSpc>
                <a:spcPct val="100000"/>
              </a:lnSpc>
              <a:spcBef>
                <a:spcPts val="145"/>
              </a:spcBef>
            </a:pPr>
            <a:r>
              <a:rPr sz="1000" b="1" spc="5" dirty="0">
                <a:solidFill>
                  <a:srgbClr val="0B572D"/>
                </a:solidFill>
                <a:latin typeface="Arial"/>
                <a:cs typeface="Arial"/>
              </a:rPr>
              <a:t>final</a:t>
            </a:r>
            <a:r>
              <a:rPr sz="1000" b="1" dirty="0">
                <a:solidFill>
                  <a:srgbClr val="0B572D"/>
                </a:solidFill>
                <a:latin typeface="Arial"/>
                <a:cs typeface="Arial"/>
              </a:rPr>
              <a:t> </a:t>
            </a:r>
            <a:r>
              <a:rPr sz="1000" b="1" spc="5" dirty="0">
                <a:solidFill>
                  <a:srgbClr val="0B572D"/>
                </a:solidFill>
                <a:latin typeface="Arial"/>
                <a:cs typeface="Arial"/>
              </a:rPr>
              <a:t>de</a:t>
            </a:r>
            <a:r>
              <a:rPr sz="1000" b="1" dirty="0">
                <a:solidFill>
                  <a:srgbClr val="0B572D"/>
                </a:solidFill>
                <a:latin typeface="Arial"/>
                <a:cs typeface="Arial"/>
              </a:rPr>
              <a:t> </a:t>
            </a:r>
            <a:r>
              <a:rPr sz="1000" b="1" spc="5" dirty="0">
                <a:solidFill>
                  <a:srgbClr val="0B572D"/>
                </a:solidFill>
                <a:latin typeface="Arial"/>
                <a:cs typeface="Arial"/>
              </a:rPr>
              <a:t>la</a:t>
            </a:r>
            <a:r>
              <a:rPr sz="1000" b="1" dirty="0">
                <a:solidFill>
                  <a:srgbClr val="0B572D"/>
                </a:solidFill>
                <a:latin typeface="Arial"/>
                <a:cs typeface="Arial"/>
              </a:rPr>
              <a:t> </a:t>
            </a:r>
            <a:r>
              <a:rPr sz="1000" b="1" spc="5" dirty="0">
                <a:solidFill>
                  <a:srgbClr val="0B572D"/>
                </a:solidFill>
                <a:latin typeface="Arial"/>
                <a:cs typeface="Arial"/>
              </a:rPr>
              <a:t>vida útil</a:t>
            </a:r>
            <a:r>
              <a:rPr sz="1000" b="1" dirty="0">
                <a:solidFill>
                  <a:srgbClr val="0B572D"/>
                </a:solidFill>
                <a:latin typeface="Arial"/>
                <a:cs typeface="Arial"/>
              </a:rPr>
              <a:t> </a:t>
            </a:r>
            <a:r>
              <a:rPr sz="1000" b="1" spc="5" dirty="0">
                <a:solidFill>
                  <a:srgbClr val="0B572D"/>
                </a:solidFill>
                <a:latin typeface="Arial"/>
                <a:cs typeface="Arial"/>
              </a:rPr>
              <a:t>con</a:t>
            </a:r>
            <a:r>
              <a:rPr sz="1000" b="1" dirty="0">
                <a:solidFill>
                  <a:srgbClr val="0B572D"/>
                </a:solidFill>
                <a:latin typeface="Arial"/>
                <a:cs typeface="Arial"/>
              </a:rPr>
              <a:t> </a:t>
            </a:r>
            <a:r>
              <a:rPr sz="1000" b="1" spc="5" dirty="0">
                <a:solidFill>
                  <a:srgbClr val="0B572D"/>
                </a:solidFill>
                <a:latin typeface="Arial"/>
                <a:cs typeface="Arial"/>
              </a:rPr>
              <a:t>los proveedores/contratistas</a:t>
            </a:r>
            <a:endParaRPr sz="1000">
              <a:latin typeface="Arial"/>
              <a:cs typeface="Arial"/>
            </a:endParaRPr>
          </a:p>
        </p:txBody>
      </p:sp>
      <p:sp>
        <p:nvSpPr>
          <p:cNvPr id="7" name="object 7"/>
          <p:cNvSpPr txBox="1"/>
          <p:nvPr/>
        </p:nvSpPr>
        <p:spPr>
          <a:xfrm>
            <a:off x="7684246" y="3780564"/>
            <a:ext cx="562610" cy="180340"/>
          </a:xfrm>
          <a:prstGeom prst="rect">
            <a:avLst/>
          </a:prstGeom>
        </p:spPr>
        <p:txBody>
          <a:bodyPr vert="horz" wrap="square" lIns="0" tIns="13970" rIns="0" bIns="0" rtlCol="0">
            <a:spAutoFit/>
          </a:bodyPr>
          <a:lstStyle/>
          <a:p>
            <a:pPr marL="12700">
              <a:lnSpc>
                <a:spcPct val="100000"/>
              </a:lnSpc>
              <a:spcBef>
                <a:spcPts val="110"/>
              </a:spcBef>
            </a:pPr>
            <a:r>
              <a:rPr sz="1000" b="1" spc="5" dirty="0">
                <a:solidFill>
                  <a:srgbClr val="0B572D"/>
                </a:solidFill>
                <a:latin typeface="Arial"/>
                <a:cs typeface="Arial"/>
              </a:rPr>
              <a:t>Desecho</a:t>
            </a:r>
            <a:endParaRPr sz="1000">
              <a:latin typeface="Arial"/>
              <a:cs typeface="Arial"/>
            </a:endParaRPr>
          </a:p>
        </p:txBody>
      </p:sp>
      <p:sp>
        <p:nvSpPr>
          <p:cNvPr id="8" name="object 8"/>
          <p:cNvSpPr txBox="1"/>
          <p:nvPr/>
        </p:nvSpPr>
        <p:spPr>
          <a:xfrm rot="10800000">
            <a:off x="11992551" y="4054933"/>
            <a:ext cx="21194" cy="6350"/>
          </a:xfrm>
          <a:prstGeom prst="rect">
            <a:avLst/>
          </a:prstGeom>
        </p:spPr>
        <p:txBody>
          <a:bodyPr vert="horz" wrap="square" lIns="0" tIns="2540" rIns="0" bIns="0" rtlCol="0">
            <a:spAutoFit/>
          </a:bodyPr>
          <a:lstStyle/>
          <a:p>
            <a:pPr>
              <a:lnSpc>
                <a:spcPct val="100000"/>
              </a:lnSpc>
              <a:spcBef>
                <a:spcPts val="20"/>
              </a:spcBef>
            </a:pPr>
            <a:r>
              <a:rPr sz="100" spc="-35" dirty="0">
                <a:latin typeface="Arial MT"/>
                <a:cs typeface="Arial MT"/>
              </a:rPr>
              <a:t>F</a:t>
            </a:r>
            <a:r>
              <a:rPr sz="100" b="1" spc="-35" dirty="0">
                <a:solidFill>
                  <a:srgbClr val="FFFFFF"/>
                </a:solidFill>
                <a:latin typeface="Arial"/>
                <a:cs typeface="Arial"/>
              </a:rPr>
              <a:t>S</a:t>
            </a:r>
            <a:r>
              <a:rPr sz="100" spc="-20" dirty="0">
                <a:solidFill>
                  <a:srgbClr val="FFFFFF"/>
                </a:solidFill>
                <a:latin typeface="Arial MT"/>
                <a:cs typeface="Arial MT"/>
              </a:rPr>
              <a:t>PAR</a:t>
            </a:r>
            <a:r>
              <a:rPr sz="100" spc="-85" dirty="0">
                <a:solidFill>
                  <a:srgbClr val="FFFFFF"/>
                </a:solidFill>
                <a:latin typeface="Arial MT"/>
                <a:cs typeface="Arial MT"/>
              </a:rPr>
              <a:t>A</a:t>
            </a:r>
            <a:r>
              <a:rPr sz="100" b="1" spc="-30" dirty="0">
                <a:solidFill>
                  <a:srgbClr val="FFFFFF"/>
                </a:solidFill>
                <a:latin typeface="Arial"/>
                <a:cs typeface="Arial"/>
              </a:rPr>
              <a:t>E</a:t>
            </a:r>
            <a:r>
              <a:rPr sz="100" spc="-35" dirty="0">
                <a:latin typeface="Arial MT"/>
                <a:cs typeface="Arial MT"/>
              </a:rPr>
              <a:t>U</a:t>
            </a:r>
            <a:r>
              <a:rPr sz="100" b="1" spc="-45" dirty="0">
                <a:solidFill>
                  <a:srgbClr val="FFFFFF"/>
                </a:solidFill>
                <a:latin typeface="Arial"/>
                <a:cs typeface="Arial"/>
              </a:rPr>
              <a:t>O</a:t>
            </a:r>
            <a:r>
              <a:rPr sz="100" b="1" spc="-35" dirty="0">
                <a:solidFill>
                  <a:srgbClr val="FFFFFF"/>
                </a:solidFill>
                <a:latin typeface="Arial"/>
                <a:cs typeface="Arial"/>
              </a:rPr>
              <a:t>M</a:t>
            </a:r>
            <a:r>
              <a:rPr sz="100" spc="-30" dirty="0">
                <a:latin typeface="Arial MT"/>
                <a:cs typeface="Arial MT"/>
              </a:rPr>
              <a:t>T</a:t>
            </a:r>
            <a:r>
              <a:rPr sz="100" b="1" spc="-35" dirty="0">
                <a:solidFill>
                  <a:srgbClr val="FFFFFF"/>
                </a:solidFill>
                <a:latin typeface="Arial"/>
                <a:cs typeface="Arial"/>
              </a:rPr>
              <a:t>S</a:t>
            </a:r>
            <a:r>
              <a:rPr sz="100" b="1" spc="-20" dirty="0">
                <a:solidFill>
                  <a:srgbClr val="FFFFFF"/>
                </a:solidFill>
                <a:latin typeface="Arial"/>
                <a:cs typeface="Arial"/>
              </a:rPr>
              <a:t>PRESA</a:t>
            </a:r>
            <a:r>
              <a:rPr sz="100" b="1" spc="-110" dirty="0">
                <a:solidFill>
                  <a:srgbClr val="FFFFFF"/>
                </a:solidFill>
                <a:latin typeface="Arial"/>
                <a:cs typeface="Arial"/>
              </a:rPr>
              <a:t>S</a:t>
            </a:r>
            <a:r>
              <a:rPr sz="100" spc="-35" dirty="0">
                <a:latin typeface="Arial MT"/>
                <a:cs typeface="Arial MT"/>
              </a:rPr>
              <a:t>U</a:t>
            </a:r>
            <a:r>
              <a:rPr sz="100" b="1" spc="-25" dirty="0">
                <a:solidFill>
                  <a:srgbClr val="FFFFFF"/>
                </a:solidFill>
                <a:latin typeface="Arial"/>
                <a:cs typeface="Arial"/>
              </a:rPr>
              <a:t>T</a:t>
            </a:r>
            <a:r>
              <a:rPr sz="100" spc="-35" dirty="0">
                <a:latin typeface="Arial MT"/>
                <a:cs typeface="Arial MT"/>
              </a:rPr>
              <a:t>R</a:t>
            </a:r>
            <a:r>
              <a:rPr sz="100" b="1" spc="-25" dirty="0">
                <a:solidFill>
                  <a:srgbClr val="FFFFFF"/>
                </a:solidFill>
                <a:latin typeface="Arial"/>
                <a:cs typeface="Arial"/>
              </a:rPr>
              <a:t>E</a:t>
            </a:r>
            <a:r>
              <a:rPr sz="100" spc="-45" dirty="0">
                <a:latin typeface="Arial MT"/>
                <a:cs typeface="Arial MT"/>
              </a:rPr>
              <a:t>O</a:t>
            </a:r>
            <a:r>
              <a:rPr sz="100" b="1" spc="-25" dirty="0">
                <a:solidFill>
                  <a:srgbClr val="FFFFFF"/>
                </a:solidFill>
                <a:latin typeface="Arial"/>
                <a:cs typeface="Arial"/>
              </a:rPr>
              <a:t>N</a:t>
            </a:r>
            <a:r>
              <a:rPr sz="100" spc="-35" dirty="0">
                <a:latin typeface="Arial MT"/>
                <a:cs typeface="Arial MT"/>
              </a:rPr>
              <a:t>S</a:t>
            </a:r>
            <a:r>
              <a:rPr sz="100" b="1" spc="-20" dirty="0">
                <a:solidFill>
                  <a:srgbClr val="FFFFFF"/>
                </a:solidFill>
                <a:latin typeface="Arial"/>
                <a:cs typeface="Arial"/>
              </a:rPr>
              <a:t>IBLES</a:t>
            </a:r>
            <a:endParaRPr sz="100">
              <a:latin typeface="Arial"/>
              <a:cs typeface="Arial"/>
            </a:endParaRPr>
          </a:p>
        </p:txBody>
      </p:sp>
      <p:sp>
        <p:nvSpPr>
          <p:cNvPr id="9" name="object 9"/>
          <p:cNvSpPr txBox="1">
            <a:spLocks noGrp="1"/>
          </p:cNvSpPr>
          <p:nvPr>
            <p:ph type="title"/>
          </p:nvPr>
        </p:nvSpPr>
        <p:spPr>
          <a:xfrm>
            <a:off x="3074663" y="553698"/>
            <a:ext cx="6064250" cy="344170"/>
          </a:xfrm>
          <a:prstGeom prst="rect">
            <a:avLst/>
          </a:prstGeom>
        </p:spPr>
        <p:txBody>
          <a:bodyPr vert="horz" wrap="square" lIns="0" tIns="17145" rIns="0" bIns="0" rtlCol="0">
            <a:spAutoFit/>
          </a:bodyPr>
          <a:lstStyle/>
          <a:p>
            <a:pPr marL="12700">
              <a:lnSpc>
                <a:spcPct val="100000"/>
              </a:lnSpc>
              <a:spcBef>
                <a:spcPts val="135"/>
              </a:spcBef>
            </a:pPr>
            <a:r>
              <a:rPr sz="2050" spc="15" dirty="0"/>
              <a:t>Jerarquía</a:t>
            </a:r>
            <a:r>
              <a:rPr sz="2050" spc="10" dirty="0"/>
              <a:t> </a:t>
            </a:r>
            <a:r>
              <a:rPr sz="2050" spc="20" dirty="0"/>
              <a:t>de</a:t>
            </a:r>
            <a:r>
              <a:rPr sz="2050" spc="15" dirty="0"/>
              <a:t> residuos</a:t>
            </a:r>
            <a:r>
              <a:rPr sz="2050" spc="10" dirty="0"/>
              <a:t> </a:t>
            </a:r>
            <a:r>
              <a:rPr sz="2050" spc="20" dirty="0"/>
              <a:t>=</a:t>
            </a:r>
            <a:r>
              <a:rPr sz="2050" spc="15" dirty="0"/>
              <a:t> Jerarquía</a:t>
            </a:r>
            <a:r>
              <a:rPr sz="2050" spc="10" dirty="0"/>
              <a:t> </a:t>
            </a:r>
            <a:r>
              <a:rPr sz="2050" spc="20" dirty="0"/>
              <a:t>de</a:t>
            </a:r>
            <a:r>
              <a:rPr sz="2050" spc="15" dirty="0"/>
              <a:t> adquisiciones</a:t>
            </a:r>
            <a:endParaRPr sz="2050"/>
          </a:p>
        </p:txBody>
      </p:sp>
      <p:sp>
        <p:nvSpPr>
          <p:cNvPr id="10" name="object 10"/>
          <p:cNvSpPr txBox="1"/>
          <p:nvPr/>
        </p:nvSpPr>
        <p:spPr>
          <a:xfrm>
            <a:off x="4823053" y="5266272"/>
            <a:ext cx="648970" cy="300990"/>
          </a:xfrm>
          <a:prstGeom prst="rect">
            <a:avLst/>
          </a:prstGeom>
        </p:spPr>
        <p:txBody>
          <a:bodyPr vert="horz" wrap="square" lIns="0" tIns="26670" rIns="0" bIns="0" rtlCol="0">
            <a:spAutoFit/>
          </a:bodyPr>
          <a:lstStyle/>
          <a:p>
            <a:pPr marR="41910" algn="ctr">
              <a:lnSpc>
                <a:spcPct val="100000"/>
              </a:lnSpc>
              <a:spcBef>
                <a:spcPts val="210"/>
              </a:spcBef>
            </a:pPr>
            <a:r>
              <a:rPr sz="900" b="1" spc="5" dirty="0">
                <a:solidFill>
                  <a:srgbClr val="FFFFFF"/>
                </a:solidFill>
                <a:latin typeface="Arial"/>
                <a:cs typeface="Arial"/>
              </a:rPr>
              <a:t>Energía</a:t>
            </a:r>
            <a:endParaRPr sz="900">
              <a:latin typeface="Arial"/>
              <a:cs typeface="Arial"/>
            </a:endParaRPr>
          </a:p>
          <a:p>
            <a:pPr algn="ctr">
              <a:lnSpc>
                <a:spcPct val="100000"/>
              </a:lnSpc>
              <a:spcBef>
                <a:spcPts val="75"/>
              </a:spcBef>
            </a:pPr>
            <a:r>
              <a:rPr sz="750" b="1" spc="-5" dirty="0">
                <a:solidFill>
                  <a:srgbClr val="FFFFFF"/>
                </a:solidFill>
                <a:latin typeface="Arial"/>
                <a:cs typeface="Arial"/>
              </a:rPr>
              <a:t>Recuperación</a:t>
            </a:r>
            <a:endParaRPr sz="750">
              <a:latin typeface="Arial"/>
              <a:cs typeface="Arial"/>
            </a:endParaRPr>
          </a:p>
        </p:txBody>
      </p:sp>
      <p:sp>
        <p:nvSpPr>
          <p:cNvPr id="11" name="object 11"/>
          <p:cNvSpPr txBox="1"/>
          <p:nvPr/>
        </p:nvSpPr>
        <p:spPr>
          <a:xfrm>
            <a:off x="4845634" y="3537615"/>
            <a:ext cx="470534" cy="290830"/>
          </a:xfrm>
          <a:prstGeom prst="rect">
            <a:avLst/>
          </a:prstGeom>
        </p:spPr>
        <p:txBody>
          <a:bodyPr vert="horz" wrap="square" lIns="0" tIns="13970" rIns="0" bIns="0" rtlCol="0">
            <a:spAutoFit/>
          </a:bodyPr>
          <a:lstStyle/>
          <a:p>
            <a:pPr marL="27305">
              <a:lnSpc>
                <a:spcPts val="1035"/>
              </a:lnSpc>
              <a:spcBef>
                <a:spcPts val="110"/>
              </a:spcBef>
            </a:pPr>
            <a:r>
              <a:rPr sz="900" b="1" spc="5" dirty="0">
                <a:solidFill>
                  <a:srgbClr val="FFFFFF"/>
                </a:solidFill>
                <a:latin typeface="Arial"/>
                <a:cs typeface="Arial"/>
              </a:rPr>
              <a:t>Reducir</a:t>
            </a:r>
            <a:endParaRPr sz="900">
              <a:latin typeface="Arial"/>
              <a:cs typeface="Arial"/>
            </a:endParaRPr>
          </a:p>
          <a:p>
            <a:pPr marL="12700">
              <a:lnSpc>
                <a:spcPts val="1035"/>
              </a:lnSpc>
            </a:pPr>
            <a:r>
              <a:rPr sz="900" dirty="0">
                <a:solidFill>
                  <a:srgbClr val="FFFFFF"/>
                </a:solidFill>
                <a:latin typeface="Arial MT"/>
                <a:cs typeface="Arial MT"/>
              </a:rPr>
              <a:t>Inútil</a:t>
            </a:r>
            <a:endParaRPr sz="900">
              <a:latin typeface="Arial MT"/>
              <a:cs typeface="Arial MT"/>
            </a:endParaRPr>
          </a:p>
        </p:txBody>
      </p:sp>
      <p:sp>
        <p:nvSpPr>
          <p:cNvPr id="12" name="object 12"/>
          <p:cNvSpPr txBox="1"/>
          <p:nvPr/>
        </p:nvSpPr>
        <p:spPr>
          <a:xfrm>
            <a:off x="4656429" y="2944809"/>
            <a:ext cx="931544" cy="128905"/>
          </a:xfrm>
          <a:prstGeom prst="rect">
            <a:avLst/>
          </a:prstGeom>
        </p:spPr>
        <p:txBody>
          <a:bodyPr vert="horz" wrap="square" lIns="0" tIns="16510" rIns="0" bIns="0" rtlCol="0">
            <a:spAutoFit/>
          </a:bodyPr>
          <a:lstStyle/>
          <a:p>
            <a:pPr marL="12700">
              <a:lnSpc>
                <a:spcPct val="100000"/>
              </a:lnSpc>
              <a:spcBef>
                <a:spcPts val="130"/>
              </a:spcBef>
            </a:pPr>
            <a:r>
              <a:rPr sz="650" b="1" spc="15" dirty="0">
                <a:solidFill>
                  <a:srgbClr val="FFFFFF"/>
                </a:solidFill>
                <a:latin typeface="Arial"/>
                <a:cs typeface="Arial"/>
              </a:rPr>
              <a:t>repensar</a:t>
            </a:r>
            <a:r>
              <a:rPr sz="650" b="1" spc="-30" dirty="0">
                <a:solidFill>
                  <a:srgbClr val="FFFFFF"/>
                </a:solidFill>
                <a:latin typeface="Arial"/>
                <a:cs typeface="Arial"/>
              </a:rPr>
              <a:t> </a:t>
            </a:r>
            <a:r>
              <a:rPr sz="650" b="1" spc="10" dirty="0">
                <a:solidFill>
                  <a:srgbClr val="FFFFFF"/>
                </a:solidFill>
                <a:latin typeface="Arial"/>
                <a:cs typeface="Arial"/>
              </a:rPr>
              <a:t>la</a:t>
            </a:r>
            <a:r>
              <a:rPr sz="650" b="1" spc="-30" dirty="0">
                <a:solidFill>
                  <a:srgbClr val="FFFFFF"/>
                </a:solidFill>
                <a:latin typeface="Arial"/>
                <a:cs typeface="Arial"/>
              </a:rPr>
              <a:t> </a:t>
            </a:r>
            <a:r>
              <a:rPr sz="650" b="1" spc="15" dirty="0">
                <a:solidFill>
                  <a:srgbClr val="FFFFFF"/>
                </a:solidFill>
                <a:latin typeface="Arial"/>
                <a:cs typeface="Arial"/>
              </a:rPr>
              <a:t>necesidad</a:t>
            </a:r>
            <a:endParaRPr sz="650">
              <a:latin typeface="Arial"/>
              <a:cs typeface="Arial"/>
            </a:endParaRPr>
          </a:p>
        </p:txBody>
      </p:sp>
      <p:sp>
        <p:nvSpPr>
          <p:cNvPr id="13" name="object 13"/>
          <p:cNvSpPr txBox="1"/>
          <p:nvPr/>
        </p:nvSpPr>
        <p:spPr>
          <a:xfrm>
            <a:off x="6805523" y="2605994"/>
            <a:ext cx="1224915" cy="164465"/>
          </a:xfrm>
          <a:prstGeom prst="rect">
            <a:avLst/>
          </a:prstGeom>
        </p:spPr>
        <p:txBody>
          <a:bodyPr vert="horz" wrap="square" lIns="0" tIns="13970" rIns="0" bIns="0" rtlCol="0">
            <a:spAutoFit/>
          </a:bodyPr>
          <a:lstStyle/>
          <a:p>
            <a:pPr marL="12700">
              <a:lnSpc>
                <a:spcPct val="100000"/>
              </a:lnSpc>
              <a:spcBef>
                <a:spcPts val="110"/>
              </a:spcBef>
            </a:pPr>
            <a:r>
              <a:rPr sz="900" b="1" spc="5" dirty="0">
                <a:solidFill>
                  <a:srgbClr val="FFFFFF"/>
                </a:solidFill>
                <a:latin typeface="Arial"/>
                <a:cs typeface="Arial"/>
              </a:rPr>
              <a:t>Reciclaje/Compostaje</a:t>
            </a:r>
            <a:endParaRPr sz="900">
              <a:latin typeface="Arial"/>
              <a:cs typeface="Arial"/>
            </a:endParaRPr>
          </a:p>
        </p:txBody>
      </p:sp>
      <p:sp>
        <p:nvSpPr>
          <p:cNvPr id="14" name="object 14"/>
          <p:cNvSpPr txBox="1"/>
          <p:nvPr/>
        </p:nvSpPr>
        <p:spPr>
          <a:xfrm>
            <a:off x="3564483" y="3067385"/>
            <a:ext cx="2859405" cy="290830"/>
          </a:xfrm>
          <a:prstGeom prst="rect">
            <a:avLst/>
          </a:prstGeom>
        </p:spPr>
        <p:txBody>
          <a:bodyPr vert="horz" wrap="square" lIns="0" tIns="26670" rIns="0" bIns="0" rtlCol="0">
            <a:spAutoFit/>
          </a:bodyPr>
          <a:lstStyle/>
          <a:p>
            <a:pPr marL="725170" marR="5080" indent="-713105">
              <a:lnSpc>
                <a:spcPts val="1000"/>
              </a:lnSpc>
              <a:spcBef>
                <a:spcPts val="210"/>
              </a:spcBef>
            </a:pPr>
            <a:r>
              <a:rPr sz="900" dirty="0">
                <a:solidFill>
                  <a:srgbClr val="FFFFFF"/>
                </a:solidFill>
                <a:latin typeface="Arial MT"/>
                <a:cs typeface="Arial MT"/>
              </a:rPr>
              <a:t>Eliminar</a:t>
            </a:r>
            <a:r>
              <a:rPr sz="900" spc="5" dirty="0">
                <a:solidFill>
                  <a:srgbClr val="FFFFFF"/>
                </a:solidFill>
                <a:latin typeface="Arial MT"/>
                <a:cs typeface="Arial MT"/>
              </a:rPr>
              <a:t> </a:t>
            </a:r>
            <a:r>
              <a:rPr sz="900" dirty="0">
                <a:solidFill>
                  <a:srgbClr val="FFFFFF"/>
                </a:solidFill>
                <a:latin typeface="Arial MT"/>
                <a:cs typeface="Arial MT"/>
              </a:rPr>
              <a:t>los</a:t>
            </a:r>
            <a:r>
              <a:rPr sz="900" spc="10" dirty="0">
                <a:solidFill>
                  <a:srgbClr val="FFFFFF"/>
                </a:solidFill>
                <a:latin typeface="Arial MT"/>
                <a:cs typeface="Arial MT"/>
              </a:rPr>
              <a:t> </a:t>
            </a:r>
            <a:r>
              <a:rPr sz="900" dirty="0">
                <a:solidFill>
                  <a:srgbClr val="FFFFFF"/>
                </a:solidFill>
                <a:latin typeface="Arial MT"/>
                <a:cs typeface="Arial MT"/>
              </a:rPr>
              <a:t>residuos</a:t>
            </a:r>
            <a:r>
              <a:rPr sz="900" spc="10" dirty="0">
                <a:solidFill>
                  <a:srgbClr val="FFFFFF"/>
                </a:solidFill>
                <a:latin typeface="Arial MT"/>
                <a:cs typeface="Arial MT"/>
              </a:rPr>
              <a:t> </a:t>
            </a:r>
            <a:r>
              <a:rPr sz="900" spc="5" dirty="0">
                <a:solidFill>
                  <a:srgbClr val="FFFFFF"/>
                </a:solidFill>
                <a:latin typeface="Arial MT"/>
                <a:cs typeface="Arial MT"/>
              </a:rPr>
              <a:t>en</a:t>
            </a:r>
            <a:r>
              <a:rPr sz="900" spc="10" dirty="0">
                <a:solidFill>
                  <a:srgbClr val="FFFFFF"/>
                </a:solidFill>
                <a:latin typeface="Arial MT"/>
                <a:cs typeface="Arial MT"/>
              </a:rPr>
              <a:t> </a:t>
            </a:r>
            <a:r>
              <a:rPr sz="900" dirty="0">
                <a:solidFill>
                  <a:srgbClr val="FFFFFF"/>
                </a:solidFill>
                <a:latin typeface="Arial MT"/>
                <a:cs typeface="Arial MT"/>
              </a:rPr>
              <a:t>origen</a:t>
            </a:r>
            <a:r>
              <a:rPr sz="900" spc="10" dirty="0">
                <a:solidFill>
                  <a:srgbClr val="FFFFFF"/>
                </a:solidFill>
                <a:latin typeface="Arial MT"/>
                <a:cs typeface="Arial MT"/>
              </a:rPr>
              <a:t> </a:t>
            </a:r>
            <a:r>
              <a:rPr sz="900" dirty="0">
                <a:solidFill>
                  <a:srgbClr val="FFFFFF"/>
                </a:solidFill>
                <a:latin typeface="Arial MT"/>
                <a:cs typeface="Arial MT"/>
              </a:rPr>
              <a:t>(sin</a:t>
            </a:r>
            <a:r>
              <a:rPr sz="900" spc="10" dirty="0">
                <a:solidFill>
                  <a:srgbClr val="FFFFFF"/>
                </a:solidFill>
                <a:latin typeface="Arial MT"/>
                <a:cs typeface="Arial MT"/>
              </a:rPr>
              <a:t> </a:t>
            </a:r>
            <a:r>
              <a:rPr sz="900" dirty="0">
                <a:solidFill>
                  <a:srgbClr val="FFFFFF"/>
                </a:solidFill>
                <a:latin typeface="Arial MT"/>
                <a:cs typeface="Arial MT"/>
              </a:rPr>
              <a:t>servicio</a:t>
            </a:r>
            <a:r>
              <a:rPr sz="900" spc="10" dirty="0">
                <a:solidFill>
                  <a:srgbClr val="FFFFFF"/>
                </a:solidFill>
                <a:latin typeface="Arial MT"/>
                <a:cs typeface="Arial MT"/>
              </a:rPr>
              <a:t> </a:t>
            </a:r>
            <a:r>
              <a:rPr sz="900" spc="5" dirty="0">
                <a:solidFill>
                  <a:srgbClr val="FFFFFF"/>
                </a:solidFill>
                <a:latin typeface="Arial MT"/>
                <a:cs typeface="Arial MT"/>
              </a:rPr>
              <a:t>de compra/ </a:t>
            </a:r>
            <a:r>
              <a:rPr sz="900" spc="-235" dirty="0">
                <a:solidFill>
                  <a:srgbClr val="FFFFFF"/>
                </a:solidFill>
                <a:latin typeface="Arial MT"/>
                <a:cs typeface="Arial MT"/>
              </a:rPr>
              <a:t> </a:t>
            </a:r>
            <a:r>
              <a:rPr sz="900" spc="5" dirty="0">
                <a:solidFill>
                  <a:srgbClr val="FFFFFF"/>
                </a:solidFill>
                <a:latin typeface="Arial MT"/>
                <a:cs typeface="Arial MT"/>
              </a:rPr>
              <a:t>compra</a:t>
            </a:r>
            <a:r>
              <a:rPr sz="900" spc="-5" dirty="0">
                <a:solidFill>
                  <a:srgbClr val="FFFFFF"/>
                </a:solidFill>
                <a:latin typeface="Arial MT"/>
                <a:cs typeface="Arial MT"/>
              </a:rPr>
              <a:t> </a:t>
            </a:r>
            <a:r>
              <a:rPr sz="900" spc="5" dirty="0">
                <a:solidFill>
                  <a:srgbClr val="FFFFFF"/>
                </a:solidFill>
                <a:latin typeface="Arial MT"/>
                <a:cs typeface="Arial MT"/>
              </a:rPr>
              <a:t>en</a:t>
            </a:r>
            <a:r>
              <a:rPr sz="900" dirty="0">
                <a:solidFill>
                  <a:srgbClr val="FFFFFF"/>
                </a:solidFill>
                <a:latin typeface="Arial MT"/>
                <a:cs typeface="Arial MT"/>
              </a:rPr>
              <a:t> lugar </a:t>
            </a:r>
            <a:r>
              <a:rPr sz="900" spc="5" dirty="0">
                <a:solidFill>
                  <a:srgbClr val="FFFFFF"/>
                </a:solidFill>
                <a:latin typeface="Arial MT"/>
                <a:cs typeface="Arial MT"/>
              </a:rPr>
              <a:t>de</a:t>
            </a:r>
            <a:r>
              <a:rPr sz="900" dirty="0">
                <a:solidFill>
                  <a:srgbClr val="FFFFFF"/>
                </a:solidFill>
                <a:latin typeface="Arial MT"/>
                <a:cs typeface="Arial MT"/>
              </a:rPr>
              <a:t> producto)</a:t>
            </a:r>
            <a:endParaRPr sz="900">
              <a:latin typeface="Arial MT"/>
              <a:cs typeface="Arial MT"/>
            </a:endParaRPr>
          </a:p>
        </p:txBody>
      </p:sp>
      <p:sp>
        <p:nvSpPr>
          <p:cNvPr id="15" name="object 15"/>
          <p:cNvSpPr txBox="1"/>
          <p:nvPr/>
        </p:nvSpPr>
        <p:spPr>
          <a:xfrm>
            <a:off x="4507484" y="4043081"/>
            <a:ext cx="1113790" cy="1005205"/>
          </a:xfrm>
          <a:prstGeom prst="rect">
            <a:avLst/>
          </a:prstGeom>
        </p:spPr>
        <p:txBody>
          <a:bodyPr vert="horz" wrap="square" lIns="0" tIns="27305" rIns="0" bIns="0" rtlCol="0">
            <a:spAutoFit/>
          </a:bodyPr>
          <a:lstStyle/>
          <a:p>
            <a:pPr marL="394970">
              <a:lnSpc>
                <a:spcPct val="100000"/>
              </a:lnSpc>
              <a:spcBef>
                <a:spcPts val="215"/>
              </a:spcBef>
            </a:pPr>
            <a:r>
              <a:rPr sz="900" b="1" dirty="0">
                <a:solidFill>
                  <a:srgbClr val="FFFFFF"/>
                </a:solidFill>
                <a:latin typeface="Arial"/>
                <a:cs typeface="Arial"/>
              </a:rPr>
              <a:t>reutilizar</a:t>
            </a:r>
            <a:endParaRPr sz="900">
              <a:latin typeface="Arial"/>
              <a:cs typeface="Arial"/>
            </a:endParaRPr>
          </a:p>
          <a:p>
            <a:pPr marL="12700" marR="5080" indent="137160">
              <a:lnSpc>
                <a:spcPts val="1000"/>
              </a:lnSpc>
              <a:spcBef>
                <a:spcPts val="215"/>
              </a:spcBef>
            </a:pPr>
            <a:r>
              <a:rPr sz="900" spc="5" dirty="0">
                <a:solidFill>
                  <a:srgbClr val="FFFFFF"/>
                </a:solidFill>
                <a:latin typeface="Arial MT"/>
                <a:cs typeface="Arial MT"/>
              </a:rPr>
              <a:t>Por </a:t>
            </a:r>
            <a:r>
              <a:rPr sz="900" dirty="0">
                <a:solidFill>
                  <a:srgbClr val="FFFFFF"/>
                </a:solidFill>
                <a:latin typeface="Arial MT"/>
                <a:cs typeface="Arial MT"/>
              </a:rPr>
              <a:t>cliente </a:t>
            </a:r>
            <a:r>
              <a:rPr sz="900" spc="5" dirty="0">
                <a:solidFill>
                  <a:srgbClr val="FFFFFF"/>
                </a:solidFill>
                <a:latin typeface="Arial MT"/>
                <a:cs typeface="Arial MT"/>
              </a:rPr>
              <a:t>o </a:t>
            </a:r>
            <a:r>
              <a:rPr sz="900" spc="10" dirty="0">
                <a:solidFill>
                  <a:srgbClr val="FFFFFF"/>
                </a:solidFill>
                <a:latin typeface="Arial MT"/>
                <a:cs typeface="Arial MT"/>
              </a:rPr>
              <a:t> </a:t>
            </a:r>
            <a:r>
              <a:rPr sz="900" spc="5" dirty="0">
                <a:solidFill>
                  <a:srgbClr val="FFFFFF"/>
                </a:solidFill>
                <a:latin typeface="Arial MT"/>
                <a:cs typeface="Arial MT"/>
              </a:rPr>
              <a:t>proveedor</a:t>
            </a:r>
            <a:r>
              <a:rPr sz="900" spc="10" dirty="0">
                <a:solidFill>
                  <a:srgbClr val="FFFFFF"/>
                </a:solidFill>
                <a:latin typeface="Arial MT"/>
                <a:cs typeface="Arial MT"/>
              </a:rPr>
              <a:t>/</a:t>
            </a:r>
            <a:r>
              <a:rPr sz="900" dirty="0">
                <a:solidFill>
                  <a:srgbClr val="FFFFFF"/>
                </a:solidFill>
                <a:latin typeface="Arial MT"/>
                <a:cs typeface="Arial MT"/>
              </a:rPr>
              <a:t>contratista</a:t>
            </a:r>
            <a:endParaRPr sz="900">
              <a:latin typeface="Arial MT"/>
              <a:cs typeface="Arial MT"/>
            </a:endParaRPr>
          </a:p>
          <a:p>
            <a:pPr>
              <a:lnSpc>
                <a:spcPct val="100000"/>
              </a:lnSpc>
              <a:spcBef>
                <a:spcPts val="5"/>
              </a:spcBef>
            </a:pPr>
            <a:endParaRPr sz="1400">
              <a:latin typeface="Arial MT"/>
              <a:cs typeface="Arial MT"/>
            </a:endParaRPr>
          </a:p>
          <a:p>
            <a:pPr marL="62230" marR="85090" indent="63500" algn="ctr">
              <a:lnSpc>
                <a:spcPct val="82800"/>
              </a:lnSpc>
              <a:spcBef>
                <a:spcPts val="5"/>
              </a:spcBef>
            </a:pPr>
            <a:r>
              <a:rPr sz="900" b="1" spc="5" dirty="0">
                <a:solidFill>
                  <a:srgbClr val="FFFFFF"/>
                </a:solidFill>
                <a:latin typeface="Arial"/>
                <a:cs typeface="Arial"/>
              </a:rPr>
              <a:t>Reciclaje </a:t>
            </a:r>
            <a:r>
              <a:rPr sz="900" b="1" spc="10" dirty="0">
                <a:solidFill>
                  <a:srgbClr val="FFFFFF"/>
                </a:solidFill>
                <a:latin typeface="Arial"/>
                <a:cs typeface="Arial"/>
              </a:rPr>
              <a:t> </a:t>
            </a:r>
            <a:r>
              <a:rPr sz="900" spc="5" dirty="0">
                <a:solidFill>
                  <a:srgbClr val="FFFFFF"/>
                </a:solidFill>
                <a:latin typeface="Arial MT"/>
                <a:cs typeface="Arial MT"/>
              </a:rPr>
              <a:t>Negociar</a:t>
            </a:r>
            <a:r>
              <a:rPr sz="900" dirty="0">
                <a:solidFill>
                  <a:srgbClr val="FFFFFF"/>
                </a:solidFill>
                <a:latin typeface="Arial MT"/>
                <a:cs typeface="Arial MT"/>
              </a:rPr>
              <a:t> opciones  </a:t>
            </a:r>
            <a:r>
              <a:rPr sz="900" spc="5" dirty="0">
                <a:solidFill>
                  <a:srgbClr val="FFFFFF"/>
                </a:solidFill>
                <a:latin typeface="Arial MT"/>
                <a:cs typeface="Arial MT"/>
              </a:rPr>
              <a:t>con</a:t>
            </a:r>
            <a:r>
              <a:rPr sz="900" spc="-10" dirty="0">
                <a:solidFill>
                  <a:srgbClr val="FFFFFF"/>
                </a:solidFill>
                <a:latin typeface="Arial MT"/>
                <a:cs typeface="Arial MT"/>
              </a:rPr>
              <a:t> </a:t>
            </a:r>
            <a:r>
              <a:rPr sz="900" dirty="0">
                <a:solidFill>
                  <a:srgbClr val="FFFFFF"/>
                </a:solidFill>
                <a:latin typeface="Arial MT"/>
                <a:cs typeface="Arial MT"/>
              </a:rPr>
              <a:t>contratistas.</a:t>
            </a:r>
            <a:endParaRPr sz="900">
              <a:latin typeface="Arial MT"/>
              <a:cs typeface="Arial MT"/>
            </a:endParaRPr>
          </a:p>
        </p:txBody>
      </p:sp>
      <p:sp>
        <p:nvSpPr>
          <p:cNvPr id="16" name="object 16"/>
          <p:cNvSpPr txBox="1"/>
          <p:nvPr/>
        </p:nvSpPr>
        <p:spPr>
          <a:xfrm>
            <a:off x="7128378" y="3119836"/>
            <a:ext cx="649605" cy="257810"/>
          </a:xfrm>
          <a:prstGeom prst="rect">
            <a:avLst/>
          </a:prstGeom>
        </p:spPr>
        <p:txBody>
          <a:bodyPr vert="horz" wrap="square" lIns="0" tIns="13970" rIns="0" bIns="0" rtlCol="0">
            <a:spAutoFit/>
          </a:bodyPr>
          <a:lstStyle/>
          <a:p>
            <a:pPr marR="42545" algn="ctr">
              <a:lnSpc>
                <a:spcPts val="1000"/>
              </a:lnSpc>
              <a:spcBef>
                <a:spcPts val="110"/>
              </a:spcBef>
            </a:pPr>
            <a:r>
              <a:rPr sz="900" b="1" spc="5" dirty="0">
                <a:solidFill>
                  <a:srgbClr val="FFFFFF"/>
                </a:solidFill>
                <a:latin typeface="Arial"/>
                <a:cs typeface="Arial"/>
              </a:rPr>
              <a:t>Energía</a:t>
            </a:r>
            <a:endParaRPr sz="900">
              <a:latin typeface="Arial"/>
              <a:cs typeface="Arial"/>
            </a:endParaRPr>
          </a:p>
          <a:p>
            <a:pPr algn="ctr">
              <a:lnSpc>
                <a:spcPts val="819"/>
              </a:lnSpc>
            </a:pPr>
            <a:r>
              <a:rPr sz="750" b="1" spc="-5" dirty="0">
                <a:solidFill>
                  <a:srgbClr val="FFFFFF"/>
                </a:solidFill>
                <a:latin typeface="Arial"/>
                <a:cs typeface="Arial"/>
              </a:rPr>
              <a:t>Recuperación</a:t>
            </a:r>
            <a:endParaRPr sz="750">
              <a:latin typeface="Arial"/>
              <a:cs typeface="Arial"/>
            </a:endParaRPr>
          </a:p>
        </p:txBody>
      </p:sp>
      <p:pic>
        <p:nvPicPr>
          <p:cNvPr id="18" name="Imagen 17">
            <a:extLst>
              <a:ext uri="{FF2B5EF4-FFF2-40B4-BE49-F238E27FC236}">
                <a16:creationId xmlns:a16="http://schemas.microsoft.com/office/drawing/2014/main" id="{41CCB4C1-9288-A150-1A0E-0D7A7A8A364F}"/>
              </a:ext>
            </a:extLst>
          </p:cNvPr>
          <p:cNvPicPr>
            <a:picLocks noChangeAspect="1"/>
          </p:cNvPicPr>
          <p:nvPr/>
        </p:nvPicPr>
        <p:blipFill>
          <a:blip r:embed="rId3"/>
          <a:stretch>
            <a:fillRect/>
          </a:stretch>
        </p:blipFill>
        <p:spPr>
          <a:xfrm>
            <a:off x="11845252" y="2849645"/>
            <a:ext cx="294597" cy="3392075"/>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8000"/>
          </a:xfrm>
          <a:prstGeom prst="rect">
            <a:avLst/>
          </a:prstGeom>
        </p:spPr>
      </p:pic>
      <p:sp>
        <p:nvSpPr>
          <p:cNvPr id="3" name="object 3"/>
          <p:cNvSpPr txBox="1"/>
          <p:nvPr/>
        </p:nvSpPr>
        <p:spPr>
          <a:xfrm>
            <a:off x="1002864" y="5709627"/>
            <a:ext cx="1228090" cy="444500"/>
          </a:xfrm>
          <a:prstGeom prst="rect">
            <a:avLst/>
          </a:prstGeom>
        </p:spPr>
        <p:txBody>
          <a:bodyPr vert="horz" wrap="square" lIns="0" tIns="6985" rIns="0" bIns="0" rtlCol="0">
            <a:spAutoFit/>
          </a:bodyPr>
          <a:lstStyle/>
          <a:p>
            <a:pPr marL="12700" marR="5080" indent="1905">
              <a:lnSpc>
                <a:spcPct val="103299"/>
              </a:lnSpc>
              <a:spcBef>
                <a:spcPts val="55"/>
              </a:spcBef>
            </a:pPr>
            <a:r>
              <a:rPr sz="900" spc="-5" dirty="0">
                <a:solidFill>
                  <a:srgbClr val="2D49A3"/>
                </a:solidFill>
                <a:latin typeface="Arial MT"/>
                <a:cs typeface="Arial MT"/>
              </a:rPr>
              <a:t>Cofinanciado por el </a:t>
            </a:r>
            <a:r>
              <a:rPr sz="900" dirty="0">
                <a:solidFill>
                  <a:srgbClr val="2D49A3"/>
                </a:solidFill>
                <a:latin typeface="Arial MT"/>
                <a:cs typeface="Arial MT"/>
              </a:rPr>
              <a:t> </a:t>
            </a:r>
            <a:r>
              <a:rPr sz="900" spc="-10" dirty="0">
                <a:solidFill>
                  <a:srgbClr val="2D49A3"/>
                </a:solidFill>
                <a:latin typeface="Arial MT"/>
                <a:cs typeface="Arial MT"/>
              </a:rPr>
              <a:t>Programa Erasmus+ de </a:t>
            </a:r>
            <a:r>
              <a:rPr sz="900" spc="-235" dirty="0">
                <a:solidFill>
                  <a:srgbClr val="2D49A3"/>
                </a:solidFill>
                <a:latin typeface="Arial MT"/>
                <a:cs typeface="Arial MT"/>
              </a:rPr>
              <a:t> </a:t>
            </a:r>
            <a:r>
              <a:rPr sz="900" spc="-5" dirty="0">
                <a:solidFill>
                  <a:srgbClr val="2D49A3"/>
                </a:solidFill>
                <a:latin typeface="Arial MT"/>
                <a:cs typeface="Arial MT"/>
              </a:rPr>
              <a:t>la</a:t>
            </a:r>
            <a:r>
              <a:rPr sz="900" spc="-10" dirty="0">
                <a:solidFill>
                  <a:srgbClr val="2D49A3"/>
                </a:solidFill>
                <a:latin typeface="Arial MT"/>
                <a:cs typeface="Arial MT"/>
              </a:rPr>
              <a:t> Unión Europea</a:t>
            </a:r>
            <a:endParaRPr sz="900">
              <a:latin typeface="Arial MT"/>
              <a:cs typeface="Arial MT"/>
            </a:endParaRPr>
          </a:p>
        </p:txBody>
      </p:sp>
      <p:sp>
        <p:nvSpPr>
          <p:cNvPr id="4" name="object 4"/>
          <p:cNvSpPr txBox="1">
            <a:spLocks noGrp="1"/>
          </p:cNvSpPr>
          <p:nvPr>
            <p:ph type="title"/>
          </p:nvPr>
        </p:nvSpPr>
        <p:spPr>
          <a:xfrm>
            <a:off x="406236" y="568602"/>
            <a:ext cx="4725670" cy="2534285"/>
          </a:xfrm>
          <a:prstGeom prst="rect">
            <a:avLst/>
          </a:prstGeom>
        </p:spPr>
        <p:txBody>
          <a:bodyPr vert="horz" wrap="square" lIns="0" tIns="59690" rIns="0" bIns="0" rtlCol="0">
            <a:spAutoFit/>
          </a:bodyPr>
          <a:lstStyle/>
          <a:p>
            <a:pPr marL="287655" marR="5080" indent="-275590">
              <a:lnSpc>
                <a:spcPct val="131400"/>
              </a:lnSpc>
              <a:spcBef>
                <a:spcPts val="470"/>
              </a:spcBef>
            </a:pPr>
            <a:r>
              <a:rPr sz="3250" i="1" spc="5" dirty="0">
                <a:solidFill>
                  <a:srgbClr val="FFFFFF"/>
                </a:solidFill>
                <a:latin typeface="Arial"/>
                <a:cs typeface="Arial"/>
              </a:rPr>
              <a:t>"No podemos resolver </a:t>
            </a:r>
            <a:r>
              <a:rPr sz="3250" i="1" spc="10" dirty="0">
                <a:solidFill>
                  <a:srgbClr val="FFFFFF"/>
                </a:solidFill>
                <a:latin typeface="Arial"/>
                <a:cs typeface="Arial"/>
              </a:rPr>
              <a:t> </a:t>
            </a:r>
            <a:r>
              <a:rPr sz="3250" i="1" spc="5" dirty="0">
                <a:solidFill>
                  <a:srgbClr val="FFFFFF"/>
                </a:solidFill>
                <a:latin typeface="Arial"/>
                <a:cs typeface="Arial"/>
              </a:rPr>
              <a:t>nuestros</a:t>
            </a:r>
            <a:r>
              <a:rPr sz="3250" i="1" spc="-25" dirty="0">
                <a:solidFill>
                  <a:srgbClr val="FFFFFF"/>
                </a:solidFill>
                <a:latin typeface="Arial"/>
                <a:cs typeface="Arial"/>
              </a:rPr>
              <a:t> </a:t>
            </a:r>
            <a:r>
              <a:rPr sz="3250" i="1" spc="5" dirty="0">
                <a:solidFill>
                  <a:srgbClr val="FFFFFF"/>
                </a:solidFill>
                <a:latin typeface="Arial"/>
                <a:cs typeface="Arial"/>
              </a:rPr>
              <a:t>problemas</a:t>
            </a:r>
            <a:r>
              <a:rPr sz="3250" i="1" spc="-25" dirty="0">
                <a:solidFill>
                  <a:srgbClr val="FFFFFF"/>
                </a:solidFill>
                <a:latin typeface="Arial"/>
                <a:cs typeface="Arial"/>
              </a:rPr>
              <a:t> </a:t>
            </a:r>
            <a:r>
              <a:rPr sz="3250" i="1" spc="5" dirty="0">
                <a:solidFill>
                  <a:srgbClr val="FFFFFF"/>
                </a:solidFill>
                <a:latin typeface="Arial"/>
                <a:cs typeface="Arial"/>
              </a:rPr>
              <a:t>con </a:t>
            </a:r>
            <a:r>
              <a:rPr sz="3250" i="1" spc="-890" dirty="0">
                <a:solidFill>
                  <a:srgbClr val="FFFFFF"/>
                </a:solidFill>
                <a:latin typeface="Arial"/>
                <a:cs typeface="Arial"/>
              </a:rPr>
              <a:t> </a:t>
            </a:r>
            <a:r>
              <a:rPr sz="3250" i="1" spc="5" dirty="0">
                <a:solidFill>
                  <a:srgbClr val="FFFFFF"/>
                </a:solidFill>
                <a:latin typeface="Arial"/>
                <a:cs typeface="Arial"/>
              </a:rPr>
              <a:t>el</a:t>
            </a:r>
            <a:r>
              <a:rPr sz="3250" i="1" spc="-15" dirty="0">
                <a:solidFill>
                  <a:srgbClr val="FFFFFF"/>
                </a:solidFill>
                <a:latin typeface="Arial"/>
                <a:cs typeface="Arial"/>
              </a:rPr>
              <a:t> </a:t>
            </a:r>
            <a:r>
              <a:rPr sz="3250" i="1" spc="5" dirty="0">
                <a:solidFill>
                  <a:srgbClr val="FFFFFF"/>
                </a:solidFill>
                <a:latin typeface="Arial"/>
                <a:cs typeface="Arial"/>
              </a:rPr>
              <a:t>mismo</a:t>
            </a:r>
            <a:r>
              <a:rPr sz="3250" i="1" spc="-10" dirty="0">
                <a:solidFill>
                  <a:srgbClr val="FFFFFF"/>
                </a:solidFill>
                <a:latin typeface="Arial"/>
                <a:cs typeface="Arial"/>
              </a:rPr>
              <a:t> </a:t>
            </a:r>
            <a:r>
              <a:rPr sz="3250" i="1" spc="5" dirty="0">
                <a:solidFill>
                  <a:srgbClr val="FFFFFF"/>
                </a:solidFill>
                <a:latin typeface="Arial"/>
                <a:cs typeface="Arial"/>
              </a:rPr>
              <a:t>pensamiento</a:t>
            </a:r>
            <a:endParaRPr sz="3250">
              <a:latin typeface="Arial"/>
              <a:cs typeface="Arial"/>
            </a:endParaRPr>
          </a:p>
          <a:p>
            <a:pPr marL="763270">
              <a:lnSpc>
                <a:spcPct val="100000"/>
              </a:lnSpc>
              <a:spcBef>
                <a:spcPts val="105"/>
              </a:spcBef>
            </a:pPr>
            <a:r>
              <a:rPr sz="3250" i="1" spc="5" dirty="0">
                <a:solidFill>
                  <a:srgbClr val="FFFFFF"/>
                </a:solidFill>
                <a:latin typeface="Arial"/>
                <a:cs typeface="Arial"/>
              </a:rPr>
              <a:t>que</a:t>
            </a:r>
            <a:r>
              <a:rPr sz="3250" i="1" spc="-20" dirty="0">
                <a:solidFill>
                  <a:srgbClr val="FFFFFF"/>
                </a:solidFill>
                <a:latin typeface="Arial"/>
                <a:cs typeface="Arial"/>
              </a:rPr>
              <a:t> </a:t>
            </a:r>
            <a:r>
              <a:rPr sz="3250" i="1" spc="5" dirty="0">
                <a:solidFill>
                  <a:srgbClr val="FFFFFF"/>
                </a:solidFill>
                <a:latin typeface="Arial"/>
                <a:cs typeface="Arial"/>
              </a:rPr>
              <a:t>usamos</a:t>
            </a:r>
            <a:r>
              <a:rPr sz="3250" i="1" spc="-15" dirty="0">
                <a:solidFill>
                  <a:srgbClr val="FFFFFF"/>
                </a:solidFill>
                <a:latin typeface="Arial"/>
                <a:cs typeface="Arial"/>
              </a:rPr>
              <a:t> </a:t>
            </a:r>
            <a:r>
              <a:rPr sz="3250" i="1" spc="5" dirty="0">
                <a:solidFill>
                  <a:srgbClr val="FFFFFF"/>
                </a:solidFill>
                <a:latin typeface="Arial"/>
                <a:cs typeface="Arial"/>
              </a:rPr>
              <a:t>cuando</a:t>
            </a:r>
            <a:endParaRPr sz="3250">
              <a:latin typeface="Arial"/>
              <a:cs typeface="Arial"/>
            </a:endParaRPr>
          </a:p>
        </p:txBody>
      </p:sp>
      <p:sp>
        <p:nvSpPr>
          <p:cNvPr id="5" name="object 5"/>
          <p:cNvSpPr txBox="1"/>
          <p:nvPr/>
        </p:nvSpPr>
        <p:spPr>
          <a:xfrm>
            <a:off x="1039830" y="2948065"/>
            <a:ext cx="2951480" cy="1491615"/>
          </a:xfrm>
          <a:prstGeom prst="rect">
            <a:avLst/>
          </a:prstGeom>
        </p:spPr>
        <p:txBody>
          <a:bodyPr vert="horz" wrap="square" lIns="0" tIns="249554" rIns="0" bIns="0" rtlCol="0">
            <a:spAutoFit/>
          </a:bodyPr>
          <a:lstStyle/>
          <a:p>
            <a:pPr marL="34290">
              <a:lnSpc>
                <a:spcPct val="100000"/>
              </a:lnSpc>
              <a:spcBef>
                <a:spcPts val="1964"/>
              </a:spcBef>
            </a:pPr>
            <a:r>
              <a:rPr sz="3250" i="1" spc="5" dirty="0">
                <a:solidFill>
                  <a:srgbClr val="FFFFFF"/>
                </a:solidFill>
                <a:latin typeface="Arial"/>
                <a:cs typeface="Arial"/>
              </a:rPr>
              <a:t>los</a:t>
            </a:r>
            <a:r>
              <a:rPr sz="3250" i="1" spc="-35" dirty="0">
                <a:solidFill>
                  <a:srgbClr val="FFFFFF"/>
                </a:solidFill>
                <a:latin typeface="Arial"/>
                <a:cs typeface="Arial"/>
              </a:rPr>
              <a:t> </a:t>
            </a:r>
            <a:r>
              <a:rPr sz="3250" i="1" spc="5" dirty="0">
                <a:solidFill>
                  <a:srgbClr val="FFFFFF"/>
                </a:solidFill>
                <a:latin typeface="Arial"/>
                <a:cs typeface="Arial"/>
              </a:rPr>
              <a:t>creamos".</a:t>
            </a:r>
            <a:endParaRPr sz="3250">
              <a:latin typeface="Arial"/>
              <a:cs typeface="Arial"/>
            </a:endParaRPr>
          </a:p>
          <a:p>
            <a:pPr marL="12700">
              <a:lnSpc>
                <a:spcPct val="100000"/>
              </a:lnSpc>
              <a:spcBef>
                <a:spcPts val="1870"/>
              </a:spcBef>
            </a:pPr>
            <a:r>
              <a:rPr sz="3250" b="1" spc="5" dirty="0">
                <a:solidFill>
                  <a:srgbClr val="FFFFFF"/>
                </a:solidFill>
                <a:latin typeface="Arial"/>
                <a:cs typeface="Arial"/>
              </a:rPr>
              <a:t>Albert</a:t>
            </a:r>
            <a:r>
              <a:rPr sz="3250" b="1" spc="-65" dirty="0">
                <a:solidFill>
                  <a:srgbClr val="FFFFFF"/>
                </a:solidFill>
                <a:latin typeface="Arial"/>
                <a:cs typeface="Arial"/>
              </a:rPr>
              <a:t> </a:t>
            </a:r>
            <a:r>
              <a:rPr sz="3250" b="1" spc="5" dirty="0">
                <a:solidFill>
                  <a:srgbClr val="FFFFFF"/>
                </a:solidFill>
                <a:latin typeface="Arial"/>
                <a:cs typeface="Arial"/>
              </a:rPr>
              <a:t>Einstein</a:t>
            </a:r>
            <a:endParaRPr sz="3250">
              <a:latin typeface="Arial"/>
              <a:cs typeface="Arial"/>
            </a:endParaRPr>
          </a:p>
        </p:txBody>
      </p:sp>
      <p:sp>
        <p:nvSpPr>
          <p:cNvPr id="6" name="object 6"/>
          <p:cNvSpPr txBox="1"/>
          <p:nvPr/>
        </p:nvSpPr>
        <p:spPr>
          <a:xfrm>
            <a:off x="115974" y="29383"/>
            <a:ext cx="1220470" cy="129539"/>
          </a:xfrm>
          <a:prstGeom prst="rect">
            <a:avLst/>
          </a:prstGeom>
        </p:spPr>
        <p:txBody>
          <a:bodyPr vert="horz" wrap="square" lIns="0" tIns="16510" rIns="0" bIns="0" rtlCol="0">
            <a:spAutoFit/>
          </a:bodyPr>
          <a:lstStyle/>
          <a:p>
            <a:pPr marL="12700">
              <a:lnSpc>
                <a:spcPct val="100000"/>
              </a:lnSpc>
              <a:spcBef>
                <a:spcPts val="130"/>
              </a:spcBef>
            </a:pPr>
            <a:r>
              <a:rPr sz="650" spc="-5" dirty="0">
                <a:latin typeface="Lucida Sans Unicode"/>
                <a:cs typeface="Lucida Sans Unicode"/>
              </a:rPr>
              <a:t>Machine</a:t>
            </a:r>
            <a:r>
              <a:rPr sz="650" spc="-30" dirty="0">
                <a:latin typeface="Lucida Sans Unicode"/>
                <a:cs typeface="Lucida Sans Unicode"/>
              </a:rPr>
              <a:t> </a:t>
            </a:r>
            <a:r>
              <a:rPr sz="650" spc="-5" dirty="0">
                <a:latin typeface="Lucida Sans Unicode"/>
                <a:cs typeface="Lucida Sans Unicode"/>
              </a:rPr>
              <a:t>Translated</a:t>
            </a:r>
            <a:r>
              <a:rPr sz="650" spc="-30" dirty="0">
                <a:latin typeface="Lucida Sans Unicode"/>
                <a:cs typeface="Lucida Sans Unicode"/>
              </a:rPr>
              <a:t> </a:t>
            </a:r>
            <a:r>
              <a:rPr sz="650" spc="-5" dirty="0">
                <a:latin typeface="Lucida Sans Unicode"/>
                <a:cs typeface="Lucida Sans Unicode"/>
              </a:rPr>
              <a:t>by</a:t>
            </a:r>
            <a:r>
              <a:rPr sz="650" spc="-25" dirty="0">
                <a:latin typeface="Lucida Sans Unicode"/>
                <a:cs typeface="Lucida Sans Unicode"/>
              </a:rPr>
              <a:t> </a:t>
            </a:r>
            <a:r>
              <a:rPr sz="650" spc="-5" dirty="0">
                <a:latin typeface="Lucida Sans Unicode"/>
                <a:cs typeface="Lucida Sans Unicode"/>
              </a:rPr>
              <a:t>Google</a:t>
            </a:r>
            <a:endParaRPr sz="650">
              <a:latin typeface="Lucida Sans Unicode"/>
              <a:cs typeface="Lucida Sans Unicod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p:txBody>
          <a:bodyPr anchor="ctr">
            <a:normAutofit/>
          </a:bodyPr>
          <a:lstStyle/>
          <a:p>
            <a:pPr indent="0"/>
            <a:r>
              <a:rPr lang="es" dirty="0">
                <a:solidFill>
                  <a:srgbClr val="0B582E"/>
                </a:solidFill>
              </a:rPr>
              <a:t>Adquisición-compra es un término utilizado para referirse al proceso o al acto de abastecimiento u obtención de servicios o bienes para usted o cualquier negocio.</a:t>
            </a:r>
          </a:p>
          <a:p>
            <a:pPr indent="0"/>
            <a:r>
              <a:rPr lang="es" dirty="0">
                <a:solidFill>
                  <a:srgbClr val="0B582E"/>
                </a:solidFill>
              </a:rPr>
              <a:t>La adquisición generalmente se asocia con negocios, ya que las empresas necesitan adquirir bienes y solicitar servicios, a menudo a gran escala, de un proveedor o proveedor externo.</a:t>
            </a:r>
          </a:p>
          <a:p>
            <a:pPr indent="0"/>
            <a:r>
              <a:rPr lang="es" dirty="0">
                <a:solidFill>
                  <a:srgbClr val="0B582E"/>
                </a:solidFill>
              </a:rPr>
              <a:t>Estos servicios y bienes suelen ser vitales para las operaciones de su negocio.</a:t>
            </a:r>
          </a:p>
          <a:p>
            <a:pPr indent="0"/>
            <a:endParaRPr lang="en-US" dirty="0">
              <a:solidFill>
                <a:srgbClr val="0B582E"/>
              </a:solidFill>
            </a:endParaRP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359488" y="2109492"/>
            <a:ext cx="4163428" cy="1499908"/>
          </a:xfrm>
        </p:spPr>
        <p:txBody>
          <a:bodyPr/>
          <a:lstStyle/>
          <a:p>
            <a:r>
              <a:rPr lang="es"/>
              <a:t>¿Qué es la contratación?</a:t>
            </a:r>
          </a:p>
        </p:txBody>
      </p:sp>
      <p:pic>
        <p:nvPicPr>
          <p:cNvPr id="2" name="Picture 4" descr="A picture containing logo&#10;&#10;Description automatically generated">
            <a:extLst>
              <a:ext uri="{FF2B5EF4-FFF2-40B4-BE49-F238E27FC236}">
                <a16:creationId xmlns:a16="http://schemas.microsoft.com/office/drawing/2014/main" id="{F07F83B7-B462-F218-9E63-73C9D04CB979}"/>
              </a:ext>
            </a:extLst>
          </p:cNvPr>
          <p:cNvPicPr>
            <a:picLocks noChangeAspect="1"/>
          </p:cNvPicPr>
          <p:nvPr/>
        </p:nvPicPr>
        <p:blipFill>
          <a:blip r:embed="rId2"/>
          <a:stretch>
            <a:fillRect/>
          </a:stretch>
        </p:blipFill>
        <p:spPr>
          <a:xfrm>
            <a:off x="471948" y="3609400"/>
            <a:ext cx="2741632" cy="1933303"/>
          </a:xfrm>
          <a:prstGeom prst="rect">
            <a:avLst/>
          </a:prstGeom>
        </p:spPr>
      </p:pic>
    </p:spTree>
    <p:extLst>
      <p:ext uri="{BB962C8B-B14F-4D97-AF65-F5344CB8AC3E}">
        <p14:creationId xmlns:p14="http://schemas.microsoft.com/office/powerpoint/2010/main" val="1134157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291743" y="611725"/>
            <a:ext cx="6417657" cy="5775219"/>
          </a:xfrm>
        </p:spPr>
        <p:txBody>
          <a:bodyPr anchor="ctr">
            <a:normAutofit/>
          </a:bodyPr>
          <a:lstStyle/>
          <a:p>
            <a:pPr indent="0"/>
            <a:r>
              <a:rPr lang="es" dirty="0">
                <a:solidFill>
                  <a:srgbClr val="0B582E"/>
                </a:solidFill>
              </a:rPr>
              <a:t>Cuando se gestiona de manera eficiente y se lleva a cabo con eficacia, la adquisición ayudará a garantizar mayores ganancias comerciales. Por lo tanto, es importante </a:t>
            </a:r>
            <a:r>
              <a:rPr lang="es" b="1" dirty="0">
                <a:solidFill>
                  <a:srgbClr val="0B582E"/>
                </a:solidFill>
              </a:rPr>
              <a:t>monitorear y evaluar continuamente </a:t>
            </a:r>
            <a:r>
              <a:rPr lang="es" dirty="0">
                <a:solidFill>
                  <a:srgbClr val="0B582E"/>
                </a:solidFill>
              </a:rPr>
              <a:t>su proceso de compras, rectificar los errores encontrados y fortalecer los puntos débiles.</a:t>
            </a:r>
          </a:p>
          <a:p>
            <a:pPr indent="0"/>
            <a:r>
              <a:rPr lang="es" b="1" dirty="0">
                <a:solidFill>
                  <a:srgbClr val="468940"/>
                </a:solidFill>
              </a:rPr>
              <a:t>Todo el proceso de contratación implica:</a:t>
            </a:r>
          </a:p>
          <a:p>
            <a:pPr marL="571500" indent="-342900">
              <a:buFont typeface="Arial" panose="020B0604020202020204" pitchFamily="34" charset="0"/>
              <a:buChar char="•"/>
            </a:pPr>
            <a:r>
              <a:rPr lang="es" b="1" dirty="0">
                <a:solidFill>
                  <a:srgbClr val="468940"/>
                </a:solidFill>
              </a:rPr>
              <a:t>abastecimiento de bienes y servicios</a:t>
            </a:r>
          </a:p>
          <a:p>
            <a:pPr marL="571500" indent="-342900">
              <a:buFont typeface="Arial" panose="020B0604020202020204" pitchFamily="34" charset="0"/>
              <a:buChar char="•"/>
            </a:pPr>
            <a:r>
              <a:rPr lang="es" b="1" dirty="0">
                <a:solidFill>
                  <a:srgbClr val="468940"/>
                </a:solidFill>
              </a:rPr>
              <a:t>decidir los términos,</a:t>
            </a:r>
          </a:p>
          <a:p>
            <a:pPr marL="571500" indent="-342900">
              <a:buFont typeface="Arial" panose="020B0604020202020204" pitchFamily="34" charset="0"/>
              <a:buChar char="•"/>
            </a:pPr>
            <a:r>
              <a:rPr lang="es" b="1" dirty="0">
                <a:solidFill>
                  <a:srgbClr val="468940"/>
                </a:solidFill>
              </a:rPr>
              <a:t>realizando la compra</a:t>
            </a:r>
          </a:p>
          <a:p>
            <a:pPr marL="571500" indent="-342900">
              <a:buFont typeface="Arial" panose="020B0604020202020204" pitchFamily="34" charset="0"/>
              <a:buChar char="•"/>
            </a:pPr>
            <a:r>
              <a:rPr lang="es" b="1" dirty="0">
                <a:solidFill>
                  <a:srgbClr val="468940"/>
                </a:solidFill>
              </a:rPr>
              <a:t>seguimiento de cuándo se entregarán los suministros</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351021" y="2101026"/>
            <a:ext cx="4163428" cy="1499908"/>
          </a:xfrm>
        </p:spPr>
        <p:txBody>
          <a:bodyPr/>
          <a:lstStyle/>
          <a:p>
            <a:r>
              <a:rPr lang="es"/>
              <a:t>¿Qué es la contratación?</a:t>
            </a:r>
          </a:p>
        </p:txBody>
      </p:sp>
      <p:pic>
        <p:nvPicPr>
          <p:cNvPr id="3" name="Picture 4" descr="A picture containing logo&#10;&#10;Description automatically generated">
            <a:extLst>
              <a:ext uri="{FF2B5EF4-FFF2-40B4-BE49-F238E27FC236}">
                <a16:creationId xmlns:a16="http://schemas.microsoft.com/office/drawing/2014/main" id="{ED9A6FCC-2D0B-FF2F-FFFA-DB67772598FA}"/>
              </a:ext>
            </a:extLst>
          </p:cNvPr>
          <p:cNvPicPr>
            <a:picLocks noChangeAspect="1"/>
          </p:cNvPicPr>
          <p:nvPr/>
        </p:nvPicPr>
        <p:blipFill>
          <a:blip r:embed="rId2"/>
          <a:stretch>
            <a:fillRect/>
          </a:stretch>
        </p:blipFill>
        <p:spPr>
          <a:xfrm>
            <a:off x="471948" y="3609400"/>
            <a:ext cx="2741632" cy="1933303"/>
          </a:xfrm>
          <a:prstGeom prst="rect">
            <a:avLst/>
          </a:prstGeom>
        </p:spPr>
      </p:pic>
    </p:spTree>
    <p:extLst>
      <p:ext uri="{BB962C8B-B14F-4D97-AF65-F5344CB8AC3E}">
        <p14:creationId xmlns:p14="http://schemas.microsoft.com/office/powerpoint/2010/main" val="2600075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2076643" y="1156855"/>
            <a:ext cx="9827490" cy="3540688"/>
          </a:xfrm>
        </p:spPr>
        <p:txBody>
          <a:bodyPr>
            <a:normAutofit lnSpcReduction="10000"/>
          </a:bodyPr>
          <a:lstStyle/>
          <a:p>
            <a:pPr algn="ctr"/>
            <a:r>
              <a:rPr lang="es" dirty="0">
                <a:solidFill>
                  <a:srgbClr val="468940"/>
                </a:solidFill>
              </a:rPr>
              <a:t>Adquisición o compra sostenible </a:t>
            </a:r>
            <a:r>
              <a:rPr lang="es" dirty="0"/>
              <a:t>es el acto de adoptar factores sociales, económicos locales y ambientales junto con las consideraciones habituales de precio y calidad por parte de usted como propietario de un negocio mientras maneja el proceso y los procedimientos de adquisición para su negocio.</a:t>
            </a:r>
          </a:p>
        </p:txBody>
      </p:sp>
    </p:spTree>
    <p:extLst>
      <p:ext uri="{BB962C8B-B14F-4D97-AF65-F5344CB8AC3E}">
        <p14:creationId xmlns:p14="http://schemas.microsoft.com/office/powerpoint/2010/main" val="350881020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BCF8B8448D8354CAD1DC0F637B4A364" ma:contentTypeVersion="2" ma:contentTypeDescription="Create a new document." ma:contentTypeScope="" ma:versionID="c918c43c5e7ee613ba4c463640fe1e40">
  <xsd:schema xmlns:xsd="http://www.w3.org/2001/XMLSchema" xmlns:xs="http://www.w3.org/2001/XMLSchema" xmlns:p="http://schemas.microsoft.com/office/2006/metadata/properties" xmlns:ns2="2c2824df-2b65-4772-b72d-ba4319b2c081" targetNamespace="http://schemas.microsoft.com/office/2006/metadata/properties" ma:root="true" ma:fieldsID="97f6950543407b67f7cb1567815848a7" ns2:_="">
    <xsd:import namespace="2c2824df-2b65-4772-b72d-ba4319b2c08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2824df-2b65-4772-b72d-ba4319b2c0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526B4B-6DEC-47F1-80D8-48EC892A209B}">
  <ds:schemaRefs>
    <ds:schemaRef ds:uri="2c2824df-2b65-4772-b72d-ba4319b2c0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06591BA-5FC4-4C40-85AA-22FB191D0D46}">
  <ds:schemaRefs>
    <ds:schemaRef ds:uri="2c2824df-2b65-4772-b72d-ba4319b2c08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4B26399-2906-4BE7-9D23-3544C17932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249</TotalTime>
  <Words>6077</Words>
  <Application>Microsoft Office PowerPoint</Application>
  <PresentationFormat>Panorámica</PresentationFormat>
  <Paragraphs>509</Paragraphs>
  <Slides>68</Slides>
  <Notes>0</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68</vt:i4>
      </vt:variant>
    </vt:vector>
  </HeadingPairs>
  <TitlesOfParts>
    <vt:vector size="81" baseType="lpstr">
      <vt:lpstr>Arial</vt:lpstr>
      <vt:lpstr>Arial MT</vt:lpstr>
      <vt:lpstr>Calibri</vt:lpstr>
      <vt:lpstr>Calibri Light</vt:lpstr>
      <vt:lpstr>Inter</vt:lpstr>
      <vt:lpstr>Lato Regular</vt:lpstr>
      <vt:lpstr>Lucida Sans Unicode</vt:lpstr>
      <vt:lpstr>Montserrat</vt:lpstr>
      <vt:lpstr>Montserrat Light</vt:lpstr>
      <vt:lpstr>Montserrat Medium</vt:lpstr>
      <vt:lpstr>Quattrocento Sans</vt:lpstr>
      <vt:lpstr>Times New Roman</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Crea una estrategia que  funcione para ti</vt:lpstr>
      <vt:lpstr>Encuentre proveedores que       alineen 3 con su objetivo final</vt:lpstr>
      <vt:lpstr>4</vt:lpstr>
      <vt:lpstr>Haz tu tarea</vt:lpstr>
      <vt:lpstr>Esos cambios incrementales  aparentemente insignificantes pueden sumar para hacer el mayor cambio.</vt:lpstr>
      <vt:lpstr>Presentación de PowerPoint</vt:lpstr>
      <vt:lpstr>Presentación de PowerPoint</vt:lpstr>
      <vt:lpstr>Presentación de PowerPoint</vt:lpstr>
      <vt:lpstr>¿Qué es un producto sostenible?</vt:lpstr>
      <vt:lpstr>¿Qué es un producto sostenible</vt:lpstr>
      <vt:lpstr>Todas las empresas, sin importar cuán pequeñas o grandes  sean, necesitan comprar bienes sin importar qué y debemos usar  nuestra influencia de manera positiva.</vt:lpstr>
      <vt:lpstr>Comprar productos de proveedores locales es</vt:lpstr>
      <vt:lpstr>¿Por dónde empezar y por qué?</vt:lpstr>
      <vt:lpstr>En la práctica, la sostenibilidad no es fácil de hacer. Después de todo, monitorización, comunicarse y colaboración con muchos proveedores al mismo tiempo no es poca cosa. Afortunadamente, hay cosas puede hacer para realizar las operaciones de adquisición de forma correcta. A continuación se muestran 6 pasos a seguir: </vt:lpstr>
      <vt:lpstr>Mantener las operaciones de adquisición en el camino correcto... 6 pasos  prácticos (continuación)</vt:lpstr>
      <vt:lpstr>1. Evalúe su configuración existente</vt:lpstr>
      <vt:lpstr>Herramientas que  existen para ayudar... ¡un ejemplo!</vt:lpstr>
      <vt:lpstr>2. Definir un Código de Conducta y Requisitos de Colaboración</vt:lpstr>
      <vt:lpstr>3. Educar y crear conciencia</vt:lpstr>
      <vt:lpstr>“</vt:lpstr>
      <vt:lpstr>4. Recompensa y responde</vt:lpstr>
      <vt:lpstr>5. Optimizar la comunicación</vt:lpstr>
      <vt:lpstr>6. Alinear las estrategias comerciales centrales</vt:lpstr>
      <vt:lpstr>Presentación de PowerPoint</vt:lpstr>
      <vt:lpstr>Sección 5</vt:lpstr>
      <vt:lpstr>Presentación de PowerPoint</vt:lpstr>
      <vt:lpstr>Presentación de PowerPoint</vt:lpstr>
      <vt:lpstr>Seguir prácticas y decisiones de adquisición sostenibles  conducirá a una reducción en el costo total de propiedad. Esto se logra mediante la reducción de los  costos de energía, la reducción del exceso de  especificaciones, la reducción del consumo y la reducción  de los costos de cumplimiento social y ambiental.  Por ejemplo…Evitar costos de energía. La adquisición sostenible se basa en máquinas,  sistemas y equipos que consumen la menor cantidad  de energía y generan la menor cantidad de desechos. La adquisición sostenible busca reducir el consumo  de energía y las emisiones de energía, evitando así  los altos costos asociados con la degradación  ambiental. </vt:lpstr>
      <vt:lpstr> Al seguir prácticas y decisiones de compras  sostenibles, los riesgos se reducen porque ya no  enfrentará el impacto financiero en el valor de su marca debido a las malas prácticas de los  proveedores. También se salvaría de los costos económicos de las interrupciones de adquisiciones  sostenibles, como el incumplimiento de las normas ambientales.  El proceso de evaluación de la sostenibilidad de la cadena de suministro revelará  aquellas áreas de alto riesgo que históricamente se  han descuidado, ya sean malas prácticas de los  proveedores (como la esclavitud moderna) o riesgos  ambientales (incluida la contaminación local). Invertir en prácticas sostenibles significa trabajar  junto a proveedores que cumplen (o trabajar para  cumplir) cuando se trata de factores como las regulaciones ambientales.</vt:lpstr>
      <vt:lpstr>Al seguir procesos de adquisición sostenibles,  podrá obtener ingresos adicionales a través de la innovación de productos y servicios ecológicos y primas  de precios o ingresos de programas de reciclaje.    Además, las iniciativas de sostenibilidad bien  comercializadas le darán un gran impulso a la  reputación de su marca. Esto se puede correlacionar con la retención del personal y la atracción de los  mejores talentos también debería mejorar porque los  empleados quieren cada vez más trabajar en un lugar  donde sientan que están marcando la diferencia y  haciendo el bien. </vt:lpstr>
      <vt:lpstr>Resumen: Los beneficios de las Compras Sostenibles</vt:lpstr>
      <vt:lpstr>Beneficios de negocio:</vt:lpstr>
      <vt:lpstr>Beneficios para la comunidad en general y el medio ambiente</vt:lpstr>
      <vt:lpstr>Presentación de PowerPoint</vt:lpstr>
      <vt:lpstr>Por qué importan las compras sostenibles...</vt:lpstr>
      <vt:lpstr>El ejemplo de los residuos es probablemente el más obvio...</vt:lpstr>
      <vt:lpstr>Jerarquía de residuos = Jerarquía de adquisiciones</vt:lpstr>
      <vt:lpstr>"No podemos resolver  nuestros problemas con  el mismo pensamiento que usamos cuando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Eva Elena</cp:lastModifiedBy>
  <cp:revision>103</cp:revision>
  <dcterms:created xsi:type="dcterms:W3CDTF">2020-10-14T13:32:04Z</dcterms:created>
  <dcterms:modified xsi:type="dcterms:W3CDTF">2022-11-17T13:10:55Z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0x010100FBCF8B8448D8354CAD1DC0F637B4A364</vt:lpwstr>
  </property>
</Properties>
</file>