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86" r:id="rId5"/>
  </p:sldMasterIdLst>
  <p:notesMasterIdLst>
    <p:notesMasterId r:id="rId57"/>
  </p:notesMasterIdLst>
  <p:sldIdLst>
    <p:sldId id="4388" r:id="rId6"/>
    <p:sldId id="4270" r:id="rId7"/>
    <p:sldId id="4273" r:id="rId8"/>
    <p:sldId id="4331" r:id="rId9"/>
    <p:sldId id="4308" r:id="rId10"/>
    <p:sldId id="4330" r:id="rId11"/>
    <p:sldId id="4332" r:id="rId12"/>
    <p:sldId id="4307" r:id="rId13"/>
    <p:sldId id="4338" r:id="rId14"/>
    <p:sldId id="4339" r:id="rId15"/>
    <p:sldId id="4340" r:id="rId16"/>
    <p:sldId id="4337" r:id="rId17"/>
    <p:sldId id="4334" r:id="rId18"/>
    <p:sldId id="4342" r:id="rId19"/>
    <p:sldId id="4329" r:id="rId20"/>
    <p:sldId id="4341" r:id="rId21"/>
    <p:sldId id="4344" r:id="rId22"/>
    <p:sldId id="4321" r:id="rId23"/>
    <p:sldId id="4345" r:id="rId24"/>
    <p:sldId id="4343" r:id="rId25"/>
    <p:sldId id="4320" r:id="rId26"/>
    <p:sldId id="4293" r:id="rId27"/>
    <p:sldId id="4364" r:id="rId28"/>
    <p:sldId id="4365" r:id="rId29"/>
    <p:sldId id="4367" r:id="rId30"/>
    <p:sldId id="4368" r:id="rId31"/>
    <p:sldId id="4369" r:id="rId32"/>
    <p:sldId id="4375" r:id="rId33"/>
    <p:sldId id="4376" r:id="rId34"/>
    <p:sldId id="4380" r:id="rId35"/>
    <p:sldId id="4361" r:id="rId36"/>
    <p:sldId id="4374" r:id="rId37"/>
    <p:sldId id="4381" r:id="rId38"/>
    <p:sldId id="4382" r:id="rId39"/>
    <p:sldId id="4347" r:id="rId40"/>
    <p:sldId id="4385" r:id="rId41"/>
    <p:sldId id="4387" r:id="rId42"/>
    <p:sldId id="4317" r:id="rId43"/>
    <p:sldId id="4348" r:id="rId44"/>
    <p:sldId id="4359" r:id="rId45"/>
    <p:sldId id="4363" r:id="rId46"/>
    <p:sldId id="4350" r:id="rId47"/>
    <p:sldId id="4357" r:id="rId48"/>
    <p:sldId id="4351" r:id="rId49"/>
    <p:sldId id="4352" r:id="rId50"/>
    <p:sldId id="4354" r:id="rId51"/>
    <p:sldId id="4355" r:id="rId52"/>
    <p:sldId id="4356" r:id="rId53"/>
    <p:sldId id="4358" r:id="rId54"/>
    <p:sldId id="4263" r:id="rId55"/>
    <p:sldId id="4349" r:id="rId56"/>
  </p:sldIdLst>
  <p:sldSz cx="12192000" cy="6858000"/>
  <p:notesSz cx="6858000" cy="9144000"/>
  <p:defaultTextStyle>
    <a:defPPr>
      <a:defRPr lang="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9FC022A4-579A-D4FE-3333-9FB9725D3274}" name="Mark Bolger ( Momentum Consulting )" initials="MB(MC)" userId="Mark Bolger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B582E"/>
    <a:srgbClr val="297239"/>
    <a:srgbClr val="468940"/>
    <a:srgbClr val="63A043"/>
    <a:srgbClr val="84BA41"/>
    <a:srgbClr val="A2CC3A"/>
    <a:srgbClr val="F5802A"/>
    <a:srgbClr val="EE5128"/>
    <a:srgbClr val="E61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51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7804B-CCF9-48C9-96C3-340242E08D2F}" type="datetimeFigureOut">
              <a:rPr lang="en-IE" smtClean="0"/>
              <a:t>18/11/2022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49529-6B80-4CBF-9D5D-DA41BF9E4016}" type="slidenum">
              <a:rPr lang="en-IE" smtClean="0"/>
              <a:t>‹Nº›</a:t>
            </a:fld>
            <a:endParaRPr lang="en-IE"/>
          </a:p>
        </p:txBody>
      </p:sp>
    </p:spTree>
    <p:extLst>
      <p:ext uri="{BB962C8B-B14F-4D97-AF65-F5344CB8AC3E}">
        <p14:creationId xmlns:p14="http://schemas.microsoft.com/office/powerpoint/2010/main" val="372474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a:t>https://design-sprint.com/understand/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49529-6B80-4CBF-9D5D-DA41BF9E4016}"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28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a:t>https://www.interaction-design.org/literature/article/5-stages-in-the-design-thinking-process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49529-6B80-4CBF-9D5D-DA41BF9E4016}"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0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dirty="0"/>
              <a:t>Los diseñadores o evaluadores prueban rigurosamente el producto completo utilizando las mejores soluciones identificadas en la etapa de Prototipo. Esta es la etapa final del modelo de cinco etapas; sin embargo, en un proceso iterativo como el pensamiento de diseño, los resultados generados a menudo se usan para redefinir uno o más problemas adicionales.</a:t>
            </a:r>
          </a:p>
          <a:p>
            <a:r>
              <a:rPr lang="es" dirty="0"/>
              <a:t>¡¡Felicidades!! Has completado tu primer sprint de diseño. La transición a un modelo comercial más sostenible es una tarea abrumadora, por lo que es importante que no tratemos las sesiones de colaboración como algo único y que amplíemos continuamente nuestras ideas.</a:t>
            </a:r>
            <a:endParaRPr lang="en-IE" dirty="0"/>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49529-6B80-4CBF-9D5D-DA41BF9E4016}"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52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SUSTAINABLE FUTURES FOR ENTERPRISE CENTRES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404008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3964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1"/>
            <a:ext cx="11453646" cy="20722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text here…</a:t>
            </a:r>
            <a:endParaRPr lang="en-US"/>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74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47335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714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Tree>
    <p:extLst>
      <p:ext uri="{BB962C8B-B14F-4D97-AF65-F5344CB8AC3E}">
        <p14:creationId xmlns:p14="http://schemas.microsoft.com/office/powerpoint/2010/main" val="2202688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SUSTAINABLE FUTURES FOR ENTERPRISE CENTRES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184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624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3088866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a:solidFill>
                <a:srgbClr val="000000"/>
              </a:solidFill>
              <a:effectLst/>
              <a:ea typeface="Calibri" panose="020F0502020204030204" pitchFamily="34" charset="0"/>
              <a:cs typeface="Times New Roman" panose="02020603050405020304" pitchFamily="18" charset="0"/>
            </a:endParaRPr>
          </a:p>
          <a:p>
            <a:pPr algn="ctr"/>
            <a:r>
              <a:rPr lang="en-US" sz="750">
                <a:solidFill>
                  <a:srgbClr val="000000"/>
                </a:solidFill>
                <a:effectLst/>
                <a:ea typeface="Calibri" panose="020F0502020204030204" pitchFamily="34" charset="0"/>
                <a:cs typeface="Times New Roman" panose="02020603050405020304" pitchFamily="18" charset="0"/>
              </a:rPr>
              <a:t> </a:t>
            </a:r>
            <a:endParaRPr lang="en-IE" sz="75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4058155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a:t>Joe </a:t>
            </a:r>
            <a:r>
              <a:rPr lang="en-US" err="1"/>
              <a:t>Blogg</a:t>
            </a:r>
            <a:endParaRPr lang="en-US"/>
          </a:p>
        </p:txBody>
      </p:sp>
    </p:spTree>
    <p:extLst>
      <p:ext uri="{BB962C8B-B14F-4D97-AF65-F5344CB8AC3E}">
        <p14:creationId xmlns:p14="http://schemas.microsoft.com/office/powerpoint/2010/main" val="277528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0892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a:solidFill>
                <a:srgbClr val="000000"/>
              </a:solidFill>
              <a:effectLst/>
              <a:ea typeface="Calibri" panose="020F0502020204030204" pitchFamily="34" charset="0"/>
              <a:cs typeface="Times New Roman" panose="02020603050405020304" pitchFamily="18" charset="0"/>
            </a:endParaRPr>
          </a:p>
          <a:p>
            <a:pPr algn="ctr"/>
            <a:r>
              <a:rPr lang="en-US" sz="750">
                <a:solidFill>
                  <a:srgbClr val="000000"/>
                </a:solidFill>
                <a:effectLst/>
                <a:ea typeface="Calibri" panose="020F0502020204030204" pitchFamily="34" charset="0"/>
                <a:cs typeface="Times New Roman" panose="02020603050405020304" pitchFamily="18" charset="0"/>
              </a:rPr>
              <a:t> </a:t>
            </a:r>
            <a:endParaRPr lang="en-IE" sz="75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58561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9624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606167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2151829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9185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59461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1"/>
            <a:ext cx="11453646" cy="20722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9415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text here…</a:t>
            </a:r>
            <a:endParaRPr lang="en-US"/>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16344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191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235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a:t>Joe </a:t>
            </a:r>
            <a:r>
              <a:rPr lang="en-US" err="1"/>
              <a:t>Blogg</a:t>
            </a: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03165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1744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0702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6691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8280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2722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1933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648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3021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889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04121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5882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348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5948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768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8545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Tree>
    <p:extLst>
      <p:ext uri="{BB962C8B-B14F-4D97-AF65-F5344CB8AC3E}">
        <p14:creationId xmlns:p14="http://schemas.microsoft.com/office/powerpoint/2010/main" val="1675536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grpSp>
    </p:spTree>
    <p:extLst>
      <p:ext uri="{BB962C8B-B14F-4D97-AF65-F5344CB8AC3E}">
        <p14:creationId xmlns:p14="http://schemas.microsoft.com/office/powerpoint/2010/main" val="28120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422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04665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
              <a:t>Haga clic para editar el estilo del título maestro</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11/18/2022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‹Nº›</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61" r:id="rId6"/>
    <p:sldLayoutId id="2147483879" r:id="rId7"/>
    <p:sldLayoutId id="2147483862" r:id="rId8"/>
    <p:sldLayoutId id="2147483846" r:id="rId9"/>
    <p:sldLayoutId id="2147483882" r:id="rId10"/>
    <p:sldLayoutId id="2147483866" r:id="rId11"/>
    <p:sldLayoutId id="2147483883" r:id="rId12"/>
    <p:sldLayoutId id="2147483885" r:id="rId13"/>
    <p:sldLayoutId id="2147483875" r:id="rId14"/>
    <p:sldLayoutId id="2147483833" r:id="rId15"/>
    <p:sldLayoutId id="2147483847" r:id="rId16"/>
    <p:sldLayoutId id="2147483871" r:id="rId17"/>
    <p:sldLayoutId id="2147483837" r:id="rId18"/>
    <p:sldLayoutId id="2147483838" r:id="rId19"/>
    <p:sldLayoutId id="2147483844" r:id="rId20"/>
    <p:sldLayoutId id="2147483848" r:id="rId21"/>
    <p:sldLayoutId id="2147483849" r:id="rId22"/>
    <p:sldLayoutId id="2147483851" r:id="rId23"/>
    <p:sldLayoutId id="2147483854" r:id="rId24"/>
    <p:sldLayoutId id="2147483855" r:id="rId25"/>
    <p:sldLayoutId id="2147483856" r:id="rId26"/>
    <p:sldLayoutId id="2147483857" r:id="rId27"/>
    <p:sldLayoutId id="2147483864" r:id="rId28"/>
    <p:sldLayoutId id="2147483852" r:id="rId29"/>
    <p:sldLayoutId id="2147483858" r:id="rId30"/>
    <p:sldLayoutId id="2147483859" r:id="rId31"/>
    <p:sldLayoutId id="2147483860" r:id="rId32"/>
    <p:sldLayoutId id="214748385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11/18/2022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‹Nº›</a:t>
            </a:fld>
            <a:endParaRPr lang="en-US"/>
          </a:p>
        </p:txBody>
      </p:sp>
    </p:spTree>
    <p:extLst>
      <p:ext uri="{BB962C8B-B14F-4D97-AF65-F5344CB8AC3E}">
        <p14:creationId xmlns:p14="http://schemas.microsoft.com/office/powerpoint/2010/main" val="24125001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 id="2147483918" r:id="rId32"/>
    <p:sldLayoutId id="2147483919"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edie.net/news/6/Supermarket-fridges-kept-cool-by-Formula-One/"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4" Type="http://schemas.openxmlformats.org/officeDocument/2006/relationships/hyperlink" Target="https://www.aerofoil-energy.co.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edie.net/news/5/Timberland-and-Omni-United-create-sustainable-road-to-shoe-recycled-tyres/"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5" Type="http://schemas.openxmlformats.org/officeDocument/2006/relationships/hyperlink" Target="https://www.timberlandtires.com/" TargetMode="External"/><Relationship Id="rId4" Type="http://schemas.openxmlformats.org/officeDocument/2006/relationships/hyperlink" Target="https://www.omni-united.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issionpossiblepartnership.org/"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edie.net/news/6/Mission-Possible-Partnership--Hundreds-of-transport-and-industrial-businesses-form-climate-coali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die.net/race-to-zero-retailers-forge-new-climate-focused-collaboration/"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4" Type="http://schemas.openxmlformats.org/officeDocument/2006/relationships/hyperlink" Target="https://www.edie.net/cop26-president-launches-challenge-to-deliver-net-zero-tipping-points-in-every-sector/"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bsr.org/en/our-insights/blog-view/five-new-collaborative-initiatives-for-bsr-members" TargetMode="External"/><Relationship Id="rId2" Type="http://schemas.openxmlformats.org/officeDocument/2006/relationships/hyperlink" Target="https://www.bsr.org/en/about" TargetMode="External"/><Relationship Id="rId1" Type="http://schemas.openxmlformats.org/officeDocument/2006/relationships/slideLayout" Target="../slideLayouts/slideLayout14.xml"/><Relationship Id="rId4" Type="http://schemas.openxmlformats.org/officeDocument/2006/relationships/hyperlink" Target="https://www.bsr.org/en/our-insights/blog-view/six-things-i-have-learned-about-collaboration-for-sustainabilit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reenbiz.com/blog/2014/02/13/tech-companies-fail-track-conflict-minerals" TargetMode="External"/><Relationship Id="rId2" Type="http://schemas.openxmlformats.org/officeDocument/2006/relationships/hyperlink" Target="http://www.eiccoalition.org/"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www.bsr.org/en/topic/rana-plaza" TargetMode="External"/><Relationship Id="rId2" Type="http://schemas.openxmlformats.org/officeDocument/2006/relationships/hyperlink" Target="https://www.greenbiz.com/blog/2013/04/29/how-collaboration-creates-value-and-accelerates-change" TargetMode="External"/><Relationship Id="rId1" Type="http://schemas.openxmlformats.org/officeDocument/2006/relationships/slideLayout" Target="../slideLayouts/slideLayout14.xml"/><Relationship Id="rId4" Type="http://schemas.openxmlformats.org/officeDocument/2006/relationships/hyperlink" Target="https://www.greenbiz.com/blog/2014/04/24/have-supply-chains-changed-rana-plaza-traged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hyperlink" Target="http://www.walgreensbootsalliance.com/"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guardian.com/sustainable-business/2014/nov/17/10-things-we-learned-about-collaborating-for-sustainability" TargetMode="External"/><Relationship Id="rId2" Type="http://schemas.openxmlformats.org/officeDocument/2006/relationships/hyperlink" Target="https://www.greenbiz.com/article/6-ways-collaboration-can-boost-sustainability" TargetMode="External"/><Relationship Id="rId1" Type="http://schemas.openxmlformats.org/officeDocument/2006/relationships/slideLayout" Target="../slideLayouts/slideLayout14.xml"/><Relationship Id="rId4" Type="http://schemas.openxmlformats.org/officeDocument/2006/relationships/hyperlink" Target="https://eismea.ec.europa.eu/funding-opportunities/calls-proposals/sustainability-partnerships-smes-adopting-more-sustainable-practices-smp-cosme-2021-spp_e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peoplemattersglobal.com/article/life-at-work/collaboration-through-integrative-thinking-27468" TargetMode="External"/><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orbes.com/sites/adigaskell/2017/06/22/new-study-finds-that-collaboration-drives-workplace-performance/#316dfe0f3d02" TargetMode="External"/><Relationship Id="rId2" Type="http://schemas.openxmlformats.org/officeDocument/2006/relationships/hyperlink" Target="https://hbr.org/2016/03/innovation-springs-from-the-unexpected-meeting-of-minds"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hyperlink" Target="https://www.atlassian.com/work-management/project-collaboration/collaborative-culture#:~:text=A%20collaborative%20culture%20is%20one%20where%20collaboration%20is,into%20the%20attitudes%20they%20take%20about%20that%20wor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hyperlink" Target="https://medium.com/@jasonkeath/partners-in-crime-the-power-of-finding-your-creative-collaborator-7d8aaf7af07b"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hyperlink" Target="https://www.atlassian.com/work-management/project-collaboration/brainstormin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hesprintbook.com/"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4.sv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6.sv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medium.com/upskilling/ideation-play-isnt-just-for-kids-and-games-it-s-also-used-in-business-e545aeedfffc"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pubs.rsc.org/en/content/articlehtml/2016/cp/c6cp00342g" TargetMode="External"/><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rawpixel.com/image/322567/three-dimensional-men-jigsaw-pieces-teamwork" TargetMode="External"/><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astewales.com/zones/clusters/sustainability/#:~:text=A%20well%20facilitated%20and%20productive%20Sustainability%20Cluster%20will,adopted%20by%20other%20Welsh%20Food%20and%20Drink%20Clusters."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ssci.se/en/news/facts-about-stockholm-uppsala-life-science-cluster" TargetMode="Externa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routledgehandbooks.com/doi/10.4324/9781003021339#:~:text=The%20Routledge%20Handbook%20of%20Research%20Methods%20for%20Social-Ecological,can%20be%20employed%20in%20social-ecological%20systems%20%28SES%29%20research ." TargetMode="Externa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hyperlink" Target="https://reospartners.com/sustainable-fashion-lab-addressing-working-conditions-and-inequalities-in-the-fashion-supply-chain-in-brazil/"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www.rediscoverycentre.ie/about-us/funders-and-supporters/" TargetMode="External"/><Relationship Id="rId2" Type="http://schemas.openxmlformats.org/officeDocument/2006/relationships/hyperlink" Target="http://www.rediscoverycentre.ie/"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collectively.org/en/" TargetMode="External"/><Relationship Id="rId2" Type="http://schemas.openxmlformats.org/officeDocument/2006/relationships/hyperlink" Target="http://www.tourismpartnership.org/what-we-do/products-programmes/hotel-carbon-measurement-initiative"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twitter.com/SFECproject" TargetMode="External"/><Relationship Id="rId7" Type="http://schemas.openxmlformats.org/officeDocument/2006/relationships/image" Target="../media/image43.png"/><Relationship Id="rId2" Type="http://schemas.openxmlformats.org/officeDocument/2006/relationships/hyperlink" Target="https://www.facebook.com/SFECproject" TargetMode="External"/><Relationship Id="rId1" Type="http://schemas.openxmlformats.org/officeDocument/2006/relationships/slideLayout" Target="../slideLayouts/slideLayout3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linkedin.com/company/sfec-projec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amsterdam.impacthub.net/ecosystems/food/" TargetMode="External"/><Relationship Id="rId2" Type="http://schemas.openxmlformats.org/officeDocument/2006/relationships/hyperlink" Target="https://amsterdam.impacthub.net/" TargetMode="Externa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edie.net/news/5/Value-networks-hold-key-to-enabling-circular-economy/" TargetMode="External"/><Relationship Id="rId2" Type="http://schemas.openxmlformats.org/officeDocument/2006/relationships/hyperlink" Target="http://www.edie.net/blog/Better-together-Why-collaboration-is-more-important-than-ever/6097774" TargetMode="External"/><Relationship Id="rId1" Type="http://schemas.openxmlformats.org/officeDocument/2006/relationships/slideLayout" Target="../slideLayouts/slideLayout14.xml"/><Relationship Id="rId4" Type="http://schemas.openxmlformats.org/officeDocument/2006/relationships/hyperlink" Target="http://www.edie.net/search/search.asp?x=0&amp;y=0&amp;keywords=collaboration&amp;category=0&amp;channel=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interface.com/US/en-US/sustainability/sustainability-overview.html"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4" Type="http://schemas.openxmlformats.org/officeDocument/2006/relationships/hyperlink" Target="https://shark-solutions.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edie.net/news/5/How-Interface-is-turning-windscreens-into-carpets/" TargetMode="External"/><Relationship Id="rId2" Type="http://schemas.openxmlformats.org/officeDocument/2006/relationships/slideLayout" Target="../slideLayouts/slideLayout14.xml"/><Relationship Id="rId1" Type="http://schemas.openxmlformats.org/officeDocument/2006/relationships/video" Target="https://www.youtube.com/embed/ZG0Sqgfc7xA?feature=oembed"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10;&#10;Description automatically generated">
            <a:extLst>
              <a:ext uri="{FF2B5EF4-FFF2-40B4-BE49-F238E27FC236}">
                <a16:creationId xmlns:a16="http://schemas.microsoft.com/office/drawing/2014/main" id="{8A6E204A-F985-5C76-B23F-81C41748957D}"/>
              </a:ext>
            </a:extLst>
          </p:cNvPr>
          <p:cNvPicPr>
            <a:picLocks noChangeAspect="1"/>
          </p:cNvPicPr>
          <p:nvPr/>
        </p:nvPicPr>
        <p:blipFill>
          <a:blip r:embed="rId2"/>
          <a:stretch>
            <a:fillRect/>
          </a:stretch>
        </p:blipFill>
        <p:spPr>
          <a:xfrm>
            <a:off x="2898019" y="5630906"/>
            <a:ext cx="8355390" cy="712474"/>
          </a:xfrm>
          <a:prstGeom prst="rect">
            <a:avLst/>
          </a:prstGeom>
        </p:spPr>
      </p:pic>
      <p:sp>
        <p:nvSpPr>
          <p:cNvPr id="8" name="Text Placeholder 6">
            <a:extLst>
              <a:ext uri="{FF2B5EF4-FFF2-40B4-BE49-F238E27FC236}">
                <a16:creationId xmlns:a16="http://schemas.microsoft.com/office/drawing/2014/main" id="{545CCA36-F185-3C9B-2420-111BEEF69FB1}"/>
              </a:ext>
            </a:extLst>
          </p:cNvPr>
          <p:cNvSpPr>
            <a:spLocks noGrp="1"/>
          </p:cNvSpPr>
          <p:nvPr>
            <p:ph type="body" sz="quarter" idx="15"/>
          </p:nvPr>
        </p:nvSpPr>
        <p:spPr>
          <a:xfrm>
            <a:off x="499714" y="2338956"/>
            <a:ext cx="5278651" cy="697353"/>
          </a:xfrm>
        </p:spPr>
        <p:txBody>
          <a:bodyPr vert="horz" lIns="91440" tIns="45720" rIns="91440" bIns="45720" rtlCol="0" anchor="t">
            <a:noAutofit/>
          </a:bodyPr>
          <a:lstStyle/>
          <a:p>
            <a:r>
              <a:rPr lang="es" dirty="0">
                <a:cs typeface="Calibri"/>
              </a:rPr>
              <a:t>Módulo 6</a:t>
            </a:r>
          </a:p>
        </p:txBody>
      </p:sp>
      <p:sp>
        <p:nvSpPr>
          <p:cNvPr id="10" name="Text Placeholder 8">
            <a:extLst>
              <a:ext uri="{FF2B5EF4-FFF2-40B4-BE49-F238E27FC236}">
                <a16:creationId xmlns:a16="http://schemas.microsoft.com/office/drawing/2014/main" id="{999335A3-0E38-6668-38B8-708F5F579A81}"/>
              </a:ext>
            </a:extLst>
          </p:cNvPr>
          <p:cNvSpPr>
            <a:spLocks noGrp="1"/>
          </p:cNvSpPr>
          <p:nvPr>
            <p:ph type="body" sz="quarter" idx="16"/>
          </p:nvPr>
        </p:nvSpPr>
        <p:spPr>
          <a:xfrm>
            <a:off x="611017" y="3175939"/>
            <a:ext cx="5278651" cy="1262431"/>
          </a:xfrm>
        </p:spPr>
        <p:txBody>
          <a:bodyPr vert="horz" lIns="91440" tIns="45720" rIns="91440" bIns="45720" rtlCol="0" anchor="t">
            <a:normAutofit fontScale="92500" lnSpcReduction="20000"/>
          </a:bodyPr>
          <a:lstStyle/>
          <a:p>
            <a:r>
              <a:rPr lang="es" dirty="0"/>
              <a:t>Construyendo relaciones y colaboraciones para el éxito de la Sostenibilidad</a:t>
            </a:r>
          </a:p>
        </p:txBody>
      </p:sp>
    </p:spTree>
    <p:extLst>
      <p:ext uri="{BB962C8B-B14F-4D97-AF65-F5344CB8AC3E}">
        <p14:creationId xmlns:p14="http://schemas.microsoft.com/office/powerpoint/2010/main" val="106768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5793"/>
            <a:ext cx="10153325" cy="64017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s" altLang="en-US" sz="2400" b="1">
                <a:solidFill>
                  <a:srgbClr val="0B582E"/>
                </a:solidFill>
                <a:latin typeface="+mn-lt"/>
              </a:rPr>
              <a:t>COLABORACIÓN EN EJEMPLOS DE ACCIÓN</a:t>
            </a:r>
            <a:r>
              <a:rPr kumimoji="0" lang="es" altLang="en-US" sz="2400" b="0" i="0" u="none" strike="noStrike" cap="none" normalizeH="0" baseline="0">
                <a:ln>
                  <a:noFill/>
                </a:ln>
                <a:solidFill>
                  <a:srgbClr val="0B582E"/>
                </a:solidFill>
                <a:effectLst/>
                <a:latin typeface="+mn-lt"/>
              </a:rPr>
              <a:t> </a:t>
            </a:r>
            <a:r>
              <a:rPr kumimoji="0" lang="es" altLang="en-US" sz="2400" b="1" i="0" u="none" strike="noStrike" cap="none" normalizeH="0" baseline="0">
                <a:ln>
                  <a:noFill/>
                </a:ln>
                <a:solidFill>
                  <a:srgbClr val="0B582E"/>
                </a:solidFill>
                <a:effectLst/>
                <a:latin typeface="+mn-lt"/>
              </a:rPr>
              <a:t>- </a:t>
            </a:r>
            <a:r>
              <a:rPr lang="es" sz="2800" b="1" i="0" u="sng">
                <a:solidFill>
                  <a:srgbClr val="FF8600"/>
                </a:solidFill>
                <a:effectLst/>
                <a:latin typeface="+mn-lt"/>
                <a:hlinkClick r:id="rId3"/>
              </a:rPr>
              <a:t>La tecnología de Fórmula Uno enfría los supermercados</a:t>
            </a:r>
            <a:endParaRPr lang="en-GB" sz="2800" b="1" i="0" u="sng">
              <a:solidFill>
                <a:srgbClr val="FF86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2400" b="0" i="0">
              <a:solidFill>
                <a:srgbClr val="1A1B39"/>
              </a:solidFill>
              <a:effectLst/>
              <a:latin typeface="Work Sans" pitchFamily="2" charset="0"/>
            </a:endParaRPr>
          </a:p>
          <a:p>
            <a:pPr algn="l" fontAlgn="base"/>
            <a:r>
              <a:rPr lang="es" sz="2400" b="0" i="0">
                <a:solidFill>
                  <a:srgbClr val="1A1B39"/>
                </a:solidFill>
                <a:effectLst/>
                <a:latin typeface="+mn-lt"/>
              </a:rPr>
              <a:t>desarrolladores de Fórmula Uno, </a:t>
            </a:r>
            <a:r>
              <a:rPr lang="es" sz="2400" b="0" i="0" u="sng">
                <a:solidFill>
                  <a:srgbClr val="1A1B39"/>
                </a:solidFill>
                <a:effectLst/>
                <a:latin typeface="+mn-lt"/>
                <a:hlinkClick r:id="rId3"/>
              </a:rPr>
              <a:t>Williams Advanced Engineering, </a:t>
            </a:r>
            <a:r>
              <a:rPr lang="es" sz="2400" b="0" i="0">
                <a:solidFill>
                  <a:srgbClr val="1A1B39"/>
                </a:solidFill>
                <a:effectLst/>
                <a:latin typeface="+mn-lt"/>
              </a:rPr>
              <a:t>trabajaron con una empresa emergente de energía para resolver el creciente problema de la energía fría para los supermercados.</a:t>
            </a:r>
          </a:p>
          <a:p>
            <a:pPr algn="l" fontAlgn="base"/>
            <a:endParaRPr lang="en-GB" sz="2400">
              <a:solidFill>
                <a:srgbClr val="1A1B39"/>
              </a:solidFill>
              <a:latin typeface="+mn-lt"/>
            </a:endParaRPr>
          </a:p>
          <a:p>
            <a:pPr algn="l" fontAlgn="base"/>
            <a:r>
              <a:rPr lang="es" sz="2400" b="0" i="0">
                <a:solidFill>
                  <a:srgbClr val="1A1B39"/>
                </a:solidFill>
                <a:effectLst/>
                <a:latin typeface="+mn-lt"/>
              </a:rPr>
              <a:t>Se cree que los supermercados representan casi el 10 % del uso total de energía del Reino Unido, por lo que el desarrollo de nuevas tecnologías para reducir la carga de energía fría es vital para reducir el uso de energía del Reino Unido a largo plazo.</a:t>
            </a:r>
          </a:p>
          <a:p>
            <a:pPr algn="l" fontAlgn="base"/>
            <a:endParaRPr lang="en-GB" sz="2400" b="0" i="0">
              <a:solidFill>
                <a:srgbClr val="1A1B39"/>
              </a:solidFill>
              <a:effectLst/>
              <a:latin typeface="+mn-lt"/>
            </a:endParaRPr>
          </a:p>
          <a:p>
            <a:pPr algn="l" fontAlgn="base"/>
            <a:r>
              <a:rPr lang="es" sz="2400" b="0" i="0">
                <a:solidFill>
                  <a:srgbClr val="1A1B39"/>
                </a:solidFill>
                <a:effectLst/>
                <a:latin typeface="+mn-lt"/>
              </a:rPr>
              <a:t>La asociación con </a:t>
            </a:r>
            <a:r>
              <a:rPr lang="es" sz="2400" b="0" i="0">
                <a:solidFill>
                  <a:srgbClr val="1A1B39"/>
                </a:solidFill>
                <a:effectLst/>
                <a:latin typeface="+mn-lt"/>
                <a:hlinkClick r:id="rId4"/>
              </a:rPr>
              <a:t>Aerofoil Energy </a:t>
            </a:r>
            <a:r>
              <a:rPr lang="es" sz="2400" b="0" i="0">
                <a:solidFill>
                  <a:srgbClr val="1A1B39"/>
                </a:solidFill>
                <a:effectLst/>
                <a:latin typeface="+mn-lt"/>
              </a:rPr>
              <a:t>tiene como objetivo desarrollar nuevos dispositivos aerodinámicos para reducir el consumo de energía de los frigoríficos en más de un 40 %, y los socios ya han trabajado juntos en la producción de nuevos perfiles aerodinámicos para tecnologías de flujo de frigoríficos.</a:t>
            </a:r>
          </a:p>
          <a:p>
            <a:pPr algn="l" fontAlgn="base"/>
            <a:r>
              <a:rPr lang="es" sz="2400" b="0" i="0">
                <a:solidFill>
                  <a:srgbClr val="1A1B39"/>
                </a:solidFill>
                <a:effectLst/>
                <a:latin typeface="+mn-lt"/>
              </a:rPr>
              <a:t>Sainsbury's sigue el producto como parte de su objetivo de reducir las emisiones operativas en un 30%.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160282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55762"/>
            <a:ext cx="10153325" cy="6278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fontAlgn="base"/>
            <a:br>
              <a:rPr kumimoji="0" lang="en-US" altLang="en-US" sz="2400" b="0" i="0" u="sng" strike="noStrike" cap="none" normalizeH="0" baseline="0">
                <a:ln>
                  <a:noFill/>
                </a:ln>
                <a:solidFill>
                  <a:srgbClr val="1A1B39"/>
                </a:solidFill>
                <a:effectLst/>
                <a:latin typeface="+mn-lt"/>
                <a:hlinkClick r:id="rId2"/>
              </a:rPr>
            </a:br>
            <a:r>
              <a:rPr lang="es" altLang="en-US" sz="2400" b="1">
                <a:solidFill>
                  <a:srgbClr val="0B582E"/>
                </a:solidFill>
                <a:latin typeface="+mn-lt"/>
              </a:rPr>
              <a:t>COLABORACIÓN EN EJEMPLOS DE ACCIÓN</a:t>
            </a:r>
            <a:r>
              <a:rPr kumimoji="0" lang="es" altLang="en-US" sz="2400" b="0" i="0" u="none" strike="noStrike" cap="none" normalizeH="0" baseline="0">
                <a:ln>
                  <a:noFill/>
                </a:ln>
                <a:solidFill>
                  <a:srgbClr val="0B582E"/>
                </a:solidFill>
                <a:effectLst/>
                <a:latin typeface="+mn-lt"/>
              </a:rPr>
              <a:t> </a:t>
            </a:r>
            <a:r>
              <a:rPr kumimoji="0" lang="es" altLang="en-US" sz="2400" b="1" i="0" u="none" strike="noStrike" cap="none" normalizeH="0" baseline="0">
                <a:ln>
                  <a:noFill/>
                </a:ln>
                <a:solidFill>
                  <a:srgbClr val="0B582E"/>
                </a:solidFill>
                <a:effectLst/>
                <a:latin typeface="+mn-lt"/>
              </a:rPr>
              <a:t>- </a:t>
            </a:r>
            <a:r>
              <a:rPr lang="es" sz="2400" b="0" i="0" u="sng">
                <a:solidFill>
                  <a:srgbClr val="FF8600"/>
                </a:solidFill>
                <a:effectLst/>
                <a:latin typeface="+mn-lt"/>
                <a:hlinkClick r:id="rId3"/>
              </a:rPr>
              <a:t>Timberland impulsa la sostenibilidad del calzado con neumáticos reciclados</a:t>
            </a:r>
            <a:endParaRPr lang="en-GB" sz="2400" b="0" i="0">
              <a:solidFill>
                <a:srgbClr val="1A1B39"/>
              </a:solidFill>
              <a:effectLst/>
              <a:latin typeface="+mn-lt"/>
            </a:endParaRPr>
          </a:p>
          <a:p>
            <a:pPr algn="l" fontAlgn="base"/>
            <a:r>
              <a:rPr lang="es" sz="2400" b="0" i="0">
                <a:solidFill>
                  <a:srgbClr val="1A1B39"/>
                </a:solidFill>
                <a:effectLst/>
                <a:latin typeface="+mn-lt"/>
              </a:rPr>
              <a:t> </a:t>
            </a:r>
          </a:p>
          <a:p>
            <a:pPr algn="l" fontAlgn="base"/>
            <a:r>
              <a:rPr lang="es" sz="2400" b="0" i="0">
                <a:solidFill>
                  <a:srgbClr val="1A1B39"/>
                </a:solidFill>
                <a:effectLst/>
                <a:latin typeface="+mn-lt"/>
              </a:rPr>
              <a:t>El productor de ropa para exteriores Timberland encontró una nueva fuente para el caucho de sus zapatos en los neumáticos reciclados del fabricante de neumáticos </a:t>
            </a:r>
            <a:r>
              <a:rPr lang="es" sz="2400" b="0" i="0">
                <a:solidFill>
                  <a:srgbClr val="1A1B39"/>
                </a:solidFill>
                <a:effectLst/>
                <a:latin typeface="+mn-lt"/>
                <a:hlinkClick r:id="rId4"/>
              </a:rPr>
              <a:t>Omni United.</a:t>
            </a:r>
            <a:endParaRPr lang="en-GB" sz="2400" b="0" i="0">
              <a:solidFill>
                <a:srgbClr val="1A1B39"/>
              </a:solidFill>
              <a:effectLst/>
              <a:latin typeface="+mn-lt"/>
            </a:endParaRPr>
          </a:p>
          <a:p>
            <a:pPr algn="l" fontAlgn="base"/>
            <a:endParaRPr lang="en-GB" sz="2400" b="0" i="0">
              <a:solidFill>
                <a:srgbClr val="1A1B39"/>
              </a:solidFill>
              <a:effectLst/>
              <a:latin typeface="+mn-lt"/>
            </a:endParaRPr>
          </a:p>
          <a:p>
            <a:pPr algn="l" fontAlgn="base"/>
            <a:r>
              <a:rPr lang="es" sz="2400" b="0" i="0">
                <a:solidFill>
                  <a:srgbClr val="1A1B39"/>
                </a:solidFill>
                <a:effectLst/>
                <a:latin typeface="+mn-lt"/>
              </a:rPr>
              <a:t>Las industrias de los neumáticos y el calzado son dos de los mayores usuarios de caucho virgen, pero la nueva gama de neumáticos producidos por Omni United garantizaría que no se desperdicie caucho al reservarlos para que Timberland los reutilice bajo la nueva marca </a:t>
            </a:r>
            <a:r>
              <a:rPr lang="es" sz="2400" b="0" i="0" u="sng">
                <a:solidFill>
                  <a:srgbClr val="1A1B39"/>
                </a:solidFill>
                <a:effectLst/>
                <a:latin typeface="+mn-lt"/>
                <a:hlinkClick r:id="rId5"/>
              </a:rPr>
              <a:t>Timberland Tires </a:t>
            </a:r>
            <a:r>
              <a:rPr lang="es" sz="2400" b="0" i="0">
                <a:solidFill>
                  <a:srgbClr val="1A1B39"/>
                </a:solidFill>
                <a:effectLst/>
                <a:latin typeface="+mn-lt"/>
              </a:rPr>
              <a:t>.</a:t>
            </a:r>
          </a:p>
          <a:p>
            <a:pPr algn="l" fontAlgn="base"/>
            <a:endParaRPr lang="en-GB" sz="2400" b="0" i="0">
              <a:solidFill>
                <a:srgbClr val="1A1B39"/>
              </a:solidFill>
              <a:effectLst/>
              <a:latin typeface="+mn-lt"/>
            </a:endParaRPr>
          </a:p>
          <a:p>
            <a:pPr algn="l" fontAlgn="base"/>
            <a:r>
              <a:rPr lang="es" sz="2400" b="0" i="0">
                <a:solidFill>
                  <a:srgbClr val="1A1B39"/>
                </a:solidFill>
                <a:effectLst/>
                <a:latin typeface="+mn-lt"/>
              </a:rPr>
              <a:t>El presidente de Timberland dijo que las dos empresas parecían "socios poco probables", pero destacó: </a:t>
            </a:r>
            <a:r>
              <a:rPr lang="es" sz="2400" b="1" i="1">
                <a:solidFill>
                  <a:srgbClr val="0B582E"/>
                </a:solidFill>
                <a:effectLst/>
                <a:latin typeface="+mn-lt"/>
              </a:rPr>
              <a:t>"Nuestros valores compartidos han dado lugar a neumáticos que expresan un estilo de vida, ofrecen rendimiento y seguridad, y demuestran que </a:t>
            </a:r>
            <a:r>
              <a:rPr lang="es" sz="2400" b="1" i="1" u="sng">
                <a:solidFill>
                  <a:srgbClr val="0B582E"/>
                </a:solidFill>
                <a:effectLst/>
                <a:latin typeface="+mn-lt"/>
              </a:rPr>
              <a:t>la sostenibilidad puede ser mucho más que una teoría. </a:t>
            </a:r>
            <a:r>
              <a:rPr lang="es" sz="2400" b="1" i="1">
                <a:solidFill>
                  <a:srgbClr val="0B582E"/>
                </a:solidFill>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114434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787037" y="98294"/>
            <a:ext cx="5581325" cy="6278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s" altLang="en-US" sz="2400" b="1">
                <a:solidFill>
                  <a:srgbClr val="0B582E"/>
                </a:solidFill>
                <a:latin typeface="+mn-lt"/>
              </a:rPr>
              <a:t>COLABORACIÓN EN EJEMPLOS DE ACCIÓN</a:t>
            </a:r>
            <a:r>
              <a:rPr kumimoji="0" lang="es" altLang="en-US" sz="2400" b="0" i="0" u="none" strike="noStrike" cap="none" normalizeH="0" baseline="0">
                <a:ln>
                  <a:noFill/>
                </a:ln>
                <a:solidFill>
                  <a:srgbClr val="0B582E"/>
                </a:solidFill>
                <a:effectLst/>
                <a:latin typeface="+mn-lt"/>
              </a:rPr>
              <a:t> </a:t>
            </a:r>
            <a:r>
              <a:rPr kumimoji="0" lang="es" altLang="en-US" sz="2400" b="1" i="0" u="none" strike="noStrike" cap="none" normalizeH="0" baseline="0">
                <a:ln>
                  <a:noFill/>
                </a:ln>
                <a:solidFill>
                  <a:srgbClr val="0B582E"/>
                </a:solidFill>
                <a:effectLst/>
                <a:latin typeface="+mn-lt"/>
              </a:rPr>
              <a:t>-</a:t>
            </a:r>
            <a:r>
              <a:rPr lang="es" sz="2400" b="0" i="0">
                <a:solidFill>
                  <a:srgbClr val="1A1B39"/>
                </a:solidFill>
                <a:effectLst/>
                <a:latin typeface="Work Sans" pitchFamily="2" charset="0"/>
              </a:rPr>
              <a:t> </a:t>
            </a:r>
            <a:r>
              <a:rPr lang="es" sz="2400" b="0" i="0" u="sng">
                <a:solidFill>
                  <a:srgbClr val="1A1B39"/>
                </a:solidFill>
                <a:effectLst/>
                <a:latin typeface="+mn-lt"/>
                <a:hlinkClick r:id="rId3"/>
              </a:rPr>
              <a:t>Misión Posible Asociación </a:t>
            </a:r>
            <a:r>
              <a:rPr lang="es" sz="2400" b="0" i="0">
                <a:solidFill>
                  <a:srgbClr val="1A1B39"/>
                </a:solidFill>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s" sz="2400" b="0" i="0">
                <a:solidFill>
                  <a:srgbClr val="1A1B39"/>
                </a:solidFill>
                <a:effectLst/>
                <a:latin typeface="+mn-lt"/>
              </a:rPr>
              <a:t>Unos 400 emisores pesados de los sectores del transporte y la industria han formado la asociación destinada a acelerar la transición baja en carbono, con el respaldo financiero de Jeff Bezos de Amazon.</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b="0" i="0">
              <a:solidFill>
                <a:srgbClr val="1A1B39"/>
              </a:solidFill>
              <a:effectLst/>
              <a:latin typeface="+mn-lt"/>
            </a:endParaRPr>
          </a:p>
          <a:p>
            <a:pPr algn="l" fontAlgn="base"/>
            <a:r>
              <a:rPr lang="es" sz="2400" b="0" i="0">
                <a:solidFill>
                  <a:srgbClr val="1A1B39"/>
                </a:solidFill>
                <a:effectLst/>
                <a:latin typeface="+mn-lt"/>
              </a:rPr>
              <a:t>Airbus, BASF, Boeing, Cargill, easyJet, el aeropuerto de Heathrow, Royal DSM, Royal Dutch Shell y Volvo se encuentran </a:t>
            </a:r>
            <a:r>
              <a:rPr lang="es" sz="2400" b="0" i="0" u="sng">
                <a:solidFill>
                  <a:srgbClr val="1A1B39"/>
                </a:solidFill>
                <a:effectLst/>
                <a:latin typeface="+mn-lt"/>
                <a:hlinkClick r:id="rId4"/>
              </a:rPr>
              <a:t>entre los primeros miembros corporativos de la Asociación </a:t>
            </a:r>
            <a:r>
              <a:rPr lang="es" sz="2400" b="0" i="0">
                <a:solidFill>
                  <a:srgbClr val="1A1B39"/>
                </a:solidFill>
                <a:effectLst/>
                <a:latin typeface="+mn-lt"/>
              </a:rPr>
              <a:t>. El sector financiero también se incluye Citi y Lloyds Register.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pic>
        <p:nvPicPr>
          <p:cNvPr id="4" name="Picture 3">
            <a:extLst>
              <a:ext uri="{FF2B5EF4-FFF2-40B4-BE49-F238E27FC236}">
                <a16:creationId xmlns:a16="http://schemas.microsoft.com/office/drawing/2014/main" id="{0D7D27D7-2ADC-A10E-C1C2-D8D85D657958}"/>
              </a:ext>
            </a:extLst>
          </p:cNvPr>
          <p:cNvPicPr>
            <a:picLocks noChangeAspect="1"/>
          </p:cNvPicPr>
          <p:nvPr/>
        </p:nvPicPr>
        <p:blipFill>
          <a:blip r:embed="rId5"/>
          <a:stretch>
            <a:fillRect/>
          </a:stretch>
        </p:blipFill>
        <p:spPr>
          <a:xfrm>
            <a:off x="7474688" y="2562446"/>
            <a:ext cx="4642884" cy="1876911"/>
          </a:xfrm>
          <a:prstGeom prst="rect">
            <a:avLst/>
          </a:prstGeom>
        </p:spPr>
      </p:pic>
      <p:pic>
        <p:nvPicPr>
          <p:cNvPr id="6" name="Picture 5">
            <a:extLst>
              <a:ext uri="{FF2B5EF4-FFF2-40B4-BE49-F238E27FC236}">
                <a16:creationId xmlns:a16="http://schemas.microsoft.com/office/drawing/2014/main" id="{AC4EB92F-2BEF-56E4-A29D-7DC7737800B1}"/>
              </a:ext>
            </a:extLst>
          </p:cNvPr>
          <p:cNvPicPr>
            <a:picLocks noChangeAspect="1"/>
          </p:cNvPicPr>
          <p:nvPr/>
        </p:nvPicPr>
        <p:blipFill>
          <a:blip r:embed="rId6"/>
          <a:stretch>
            <a:fillRect/>
          </a:stretch>
        </p:blipFill>
        <p:spPr>
          <a:xfrm>
            <a:off x="8197396" y="969911"/>
            <a:ext cx="3024242" cy="1337354"/>
          </a:xfrm>
          <a:prstGeom prst="rect">
            <a:avLst/>
          </a:prstGeom>
        </p:spPr>
      </p:pic>
    </p:spTree>
    <p:extLst>
      <p:ext uri="{BB962C8B-B14F-4D97-AF65-F5344CB8AC3E}">
        <p14:creationId xmlns:p14="http://schemas.microsoft.com/office/powerpoint/2010/main" val="400501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69202"/>
            <a:ext cx="10153325" cy="70173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s" altLang="en-US" sz="2400" b="1">
                <a:solidFill>
                  <a:srgbClr val="0B582E"/>
                </a:solidFill>
                <a:latin typeface="+mn-lt"/>
              </a:rPr>
              <a:t>COLABORACIÓN EN EJEMPLOS DE ACCIÓN</a:t>
            </a:r>
            <a:r>
              <a:rPr kumimoji="0" lang="es" altLang="en-US" sz="2400" b="0" i="0" u="none" strike="noStrike" cap="none" normalizeH="0" baseline="0">
                <a:ln>
                  <a:noFill/>
                </a:ln>
                <a:solidFill>
                  <a:srgbClr val="0B582E"/>
                </a:solidFill>
                <a:effectLst/>
                <a:latin typeface="+mn-lt"/>
              </a:rPr>
              <a:t> </a:t>
            </a:r>
            <a:r>
              <a:rPr kumimoji="0" lang="es" altLang="en-US" sz="2400" b="1" i="0" u="none" strike="noStrike" cap="none" normalizeH="0" baseline="0">
                <a:ln>
                  <a:noFill/>
                </a:ln>
                <a:solidFill>
                  <a:srgbClr val="0B582E"/>
                </a:solidFill>
                <a:effectLst/>
                <a:latin typeface="+mn-lt"/>
              </a:rPr>
              <a:t>- </a:t>
            </a:r>
            <a:r>
              <a:rPr lang="es" sz="2400">
                <a:hlinkClick r:id="rId3"/>
              </a:rPr>
              <a:t>Race to Zero: los minoristas forjan una nueva colaboración centrada en el clima - </a:t>
            </a:r>
            <a:r>
              <a:rPr lang="es" sz="2400" err="1">
                <a:hlinkClick r:id="rId3"/>
              </a:rPr>
              <a:t>edie</a:t>
            </a:r>
            <a:endParaRPr kumimoji="0" lang="en-US" altLang="en-US" sz="2400" b="1" i="0" u="sng" strike="noStrike" cap="none" normalizeH="0" baseline="0">
              <a:ln>
                <a:noFill/>
              </a:ln>
              <a:solidFill>
                <a:srgbClr val="1A1B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s" altLang="en-US" sz="2400">
                <a:solidFill>
                  <a:srgbClr val="1A1B39"/>
                </a:solidFill>
                <a:latin typeface="+mn-lt"/>
              </a:rPr>
              <a:t>H&amp;M Group, Walmart, Kingfisher y la empresa matriz de Ikea, Ingka Group, han lanzado una nueva iniciativa diseñada para ayudar a los minoristas a colaborar para superar los desafíos en la transición a cero emisiones netas. La iniciativa está siendo operada en asociación con el Consejo Empresarial Mundial para el Desarrollo Sostenible (WBCSD) y la iniciativa Campeones de Acción Climática de Alto Nivel COP26, como parte del </a:t>
            </a:r>
            <a:r>
              <a:rPr lang="es" altLang="en-US" sz="2400">
                <a:solidFill>
                  <a:srgbClr val="1A1B39"/>
                </a:solidFill>
                <a:latin typeface="+mn-lt"/>
                <a:hlinkClick r:id="rId4"/>
              </a:rPr>
              <a:t>esquema Race to Zero Breakthroughs </a:t>
            </a:r>
            <a:r>
              <a:rPr lang="es" altLang="en-US" sz="2400">
                <a:solidFill>
                  <a:srgbClr val="1A1B39"/>
                </a:solidFill>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s" altLang="en-US" sz="2400">
                <a:solidFill>
                  <a:srgbClr val="1A1B39"/>
                </a:solidFill>
                <a:latin typeface="+mn-lt"/>
              </a:rPr>
              <a:t>Race to Zero Breakthroughs tiene como objetivo ofrecer "puntos de inflexión" a corto plazo para la descarbonización en los sectores comerciales más grandes y emisores del mundo. Además del comercio minorista, se lanzaron colaboraciones para sectores que incluyen finanzas, agua, aviación, energía y manufactura.</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s" altLang="en-US" sz="2400">
                <a:solidFill>
                  <a:srgbClr val="1A1B39"/>
                </a:solidFill>
                <a:latin typeface="+mn-lt"/>
              </a:rPr>
              <a:t>Solo el 5% de las empresas minoristas, según los ingresos totales de la industria global, se han comprometido a reducir las emisiones de sus cadenas de valor en línea con el Acuerdo de París.</a:t>
            </a: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022633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751682" y="458955"/>
            <a:ext cx="10146535" cy="59400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312F30"/>
                </a:solidFill>
                <a:effectLst/>
                <a:latin typeface="+mn-lt"/>
              </a:rPr>
              <a:t>Como hemos visto, la colaboración corporativa puede generar impactos exponencialmente mayores. Puede fomentar soluciones innovadoras, nivelar el </a:t>
            </a:r>
            <a:r>
              <a:rPr kumimoji="0" lang="es" altLang="en-US" sz="2000" b="0" i="0" u="none" strike="noStrike" cap="none" normalizeH="0" baseline="0" dirty="0">
                <a:ln>
                  <a:noFill/>
                </a:ln>
                <a:solidFill>
                  <a:srgbClr val="312F30"/>
                </a:solidFill>
                <a:effectLst/>
                <a:latin typeface="+mn-lt"/>
              </a:rPr>
              <a:t>campo de juego, mover una industria, aumentar las expectativas de los socios, influir en la política y catalizar el cambio de innumerables maneras.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000" b="0" i="0" u="none" strike="noStrike" cap="none" normalizeH="0" baseline="0" dirty="0">
                <a:ln>
                  <a:noFill/>
                </a:ln>
                <a:solidFill>
                  <a:srgbClr val="000000"/>
                </a:solidFill>
                <a:effectLst/>
                <a:latin typeface="+mn-lt"/>
                <a:hlinkClick r:id="rId2"/>
              </a:rPr>
              <a:t>BSR™ </a:t>
            </a:r>
            <a:r>
              <a:rPr kumimoji="0" lang="es" altLang="en-US" sz="2000" b="0" i="0" u="none" strike="noStrike" cap="none" normalizeH="0" baseline="0" dirty="0">
                <a:ln>
                  <a:noFill/>
                </a:ln>
                <a:solidFill>
                  <a:srgbClr val="000000"/>
                </a:solidFill>
                <a:effectLst/>
                <a:latin typeface="+mn-lt"/>
              </a:rPr>
              <a:t>es una red de negocios sostenibles y consultoría enfocada en crear un mundo en el que todas las personas puedan prosperar en un planeta saludable. Con oficinas en Asia, Europa y América del Norte, BSR™ brinda a sus más de 300 empresas miembro información, asesoramiento e iniciativas de colaboración para ayudarlos a ver un mundo cambiante con mayor claridad, crear valor a largo plazo y escalar el impacto. </a:t>
            </a:r>
            <a:r>
              <a:rPr kumimoji="0" lang="es" altLang="en-US" sz="2000" b="0" i="0" u="none" strike="noStrike" cap="none" normalizeH="0" baseline="0" dirty="0">
                <a:ln>
                  <a:noFill/>
                </a:ln>
                <a:solidFill>
                  <a:srgbClr val="312F30"/>
                </a:solidFill>
                <a:effectLst/>
                <a:latin typeface="+mn-lt"/>
              </a:rPr>
              <a:t>BSR lanzó recientemente </a:t>
            </a:r>
            <a:r>
              <a:rPr kumimoji="0" lang="es" altLang="en-US" sz="2000" b="0" i="0" u="sng" strike="noStrike" cap="none" normalizeH="0" baseline="0" dirty="0">
                <a:ln>
                  <a:noFill/>
                </a:ln>
                <a:solidFill>
                  <a:srgbClr val="333333"/>
                </a:solidFill>
                <a:effectLst/>
                <a:latin typeface="+mn-lt"/>
                <a:hlinkClick r:id="rId3"/>
              </a:rPr>
              <a:t>cinco nuevas iniciativas de colaboración para </a:t>
            </a:r>
            <a:r>
              <a:rPr kumimoji="0" lang="es" altLang="en-US" sz="2000" b="0" i="0" u="none" strike="noStrike" cap="none" normalizeH="0" baseline="0" dirty="0">
                <a:ln>
                  <a:noFill/>
                </a:ln>
                <a:solidFill>
                  <a:srgbClr val="312F30"/>
                </a:solidFill>
                <a:effectLst/>
                <a:latin typeface="+mn-lt"/>
              </a:rPr>
              <a:t>las empresas miembro. Con espíritu de colaboración, </a:t>
            </a:r>
            <a:r>
              <a:rPr kumimoji="0" lang="es" altLang="en-US" sz="2000" b="0" i="0" u="none" strike="noStrike" cap="none" normalizeH="0" baseline="0" dirty="0">
                <a:ln>
                  <a:noFill/>
                </a:ln>
                <a:solidFill>
                  <a:srgbClr val="312F30"/>
                </a:solidFill>
                <a:effectLst/>
                <a:latin typeface="+mn-lt"/>
                <a:hlinkClick r:id="rId4"/>
              </a:rPr>
              <a:t>LAURA GITMAN, directora de operaciones de BSR, </a:t>
            </a:r>
            <a:r>
              <a:rPr kumimoji="0" lang="es" altLang="en-US" sz="2000" b="0" i="0" u="none" strike="noStrike" cap="none" normalizeH="0" baseline="0" dirty="0">
                <a:ln>
                  <a:noFill/>
                </a:ln>
                <a:solidFill>
                  <a:srgbClr val="312F30"/>
                </a:solidFill>
                <a:effectLst/>
                <a:latin typeface="+mn-lt"/>
              </a:rPr>
              <a:t>compartió este excelente consejo en </a:t>
            </a:r>
            <a:r>
              <a:rPr kumimoji="0" lang="es" altLang="en-US" sz="2000" b="1" i="0" u="none" strike="noStrike" cap="none" normalizeH="0" baseline="0" dirty="0">
                <a:ln>
                  <a:noFill/>
                </a:ln>
                <a:solidFill>
                  <a:srgbClr val="297239"/>
                </a:solidFill>
                <a:effectLst/>
                <a:latin typeface="+mn-lt"/>
              </a:rPr>
              <a:t>6 PASOS .</a:t>
            </a:r>
            <a:endParaRPr lang="en-US" altLang="en-US" sz="2000" b="1" dirty="0">
              <a:solidFill>
                <a:srgbClr val="2972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000" b="1" i="0" u="none" strike="noStrike" cap="none" normalizeH="0" baseline="0" dirty="0">
                <a:ln>
                  <a:noFill/>
                </a:ln>
                <a:solidFill>
                  <a:srgbClr val="297239"/>
                </a:solidFill>
                <a:effectLst/>
                <a:latin typeface="+mn-lt"/>
              </a:rPr>
              <a:t>1. No sigas una plantilla</a:t>
            </a:r>
            <a:endParaRPr kumimoji="0" lang="en-US" altLang="en-US" sz="2000" b="0" i="0" u="none" strike="noStrike" cap="none" normalizeH="0" baseline="0" dirty="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000" b="0" i="0" u="none" strike="noStrike" cap="none" normalizeH="0" baseline="0" dirty="0">
                <a:ln>
                  <a:noFill/>
                </a:ln>
                <a:solidFill>
                  <a:srgbClr val="312F30"/>
                </a:solidFill>
                <a:effectLst/>
                <a:latin typeface="+mn-lt"/>
              </a:rPr>
              <a:t>Durante la última década, las colaboraciones de sustentabilidad corporativa parecen seguir la misma fórmula: crear soluciones de la industria para un problema en particular al formar una iniciativa con una estructura de gobierno de múltiples partes interesadas. Si bien estas colaboraciones son importantes y poderosas, no son el único enfoque viable.</a:t>
            </a:r>
            <a:endParaRPr kumimoji="0" lang="en-US" altLang="en-US" sz="2000" b="0" i="0" u="none" strike="noStrike" cap="none" normalizeH="0" baseline="0" dirty="0">
              <a:ln>
                <a:noFill/>
              </a:ln>
              <a:solidFill>
                <a:schemeClr val="tx1"/>
              </a:solidFill>
              <a:effectLst/>
              <a:latin typeface="+mn-lt"/>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190538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949985" y="751343"/>
            <a:ext cx="10025349" cy="5355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s" altLang="en-US" sz="2000" b="0" i="0" u="none" strike="noStrike" cap="none" normalizeH="0" baseline="0" dirty="0">
                <a:ln>
                  <a:noFill/>
                </a:ln>
                <a:solidFill>
                  <a:srgbClr val="312F30"/>
                </a:solidFill>
                <a:effectLst/>
                <a:latin typeface="+mn-lt"/>
              </a:rPr>
              <a:t>Existe la necesidad de una amplia variedad de colaboraciones: algunas dentro de una industria, algunas de múltiples industrias, algunas de múltiples partes interesadas. Algunos se centran en los estándares y la implementación, otros en el aprendizaje y el intercambio. Pero no hay una manera correcta. Por ejemplo, </a:t>
            </a:r>
            <a:r>
              <a:rPr lang="es" altLang="en-US" sz="2000" dirty="0">
                <a:solidFill>
                  <a:srgbClr val="312F30"/>
                </a:solidFill>
                <a:latin typeface="+mn-lt"/>
              </a:rPr>
              <a:t>el</a:t>
            </a:r>
            <a:r>
              <a:rPr kumimoji="0" lang="es" altLang="en-US" sz="2000" b="0" i="0" u="none" strike="noStrike" cap="none" normalizeH="0" baseline="0" dirty="0">
                <a:ln>
                  <a:noFill/>
                </a:ln>
                <a:solidFill>
                  <a:srgbClr val="312F30"/>
                </a:solidFill>
                <a:effectLst/>
                <a:latin typeface="+mn-lt"/>
              </a:rPr>
              <a:t> </a:t>
            </a:r>
            <a:r>
              <a:rPr kumimoji="0" lang="es" altLang="en-US" sz="2000" b="0" i="0" u="sng" strike="noStrike" cap="none" normalizeH="0" baseline="0" dirty="0">
                <a:ln>
                  <a:noFill/>
                </a:ln>
                <a:solidFill>
                  <a:srgbClr val="333333"/>
                </a:solidFill>
                <a:effectLst/>
                <a:latin typeface="+mn-lt"/>
                <a:hlinkClick r:id="rId2"/>
              </a:rPr>
              <a:t>Electronic Industry Citizenship Coalition </a:t>
            </a:r>
            <a:r>
              <a:rPr kumimoji="0" lang="es" altLang="en-US" sz="2000" b="0" i="0" u="none" strike="noStrike" cap="none" normalizeH="0" baseline="0" dirty="0">
                <a:ln>
                  <a:noFill/>
                </a:ln>
                <a:solidFill>
                  <a:srgbClr val="312F30"/>
                </a:solidFill>
                <a:effectLst/>
                <a:latin typeface="+mn-lt"/>
              </a:rPr>
              <a:t>creció de 15 a más de 50 empresas de electrónica e institucionalizó su propia </a:t>
            </a:r>
            <a:r>
              <a:rPr lang="es" altLang="en-US" sz="2000" dirty="0">
                <a:solidFill>
                  <a:srgbClr val="312F30"/>
                </a:solidFill>
                <a:latin typeface="+mn-lt"/>
              </a:rPr>
              <a:t>entidad única en la industria. </a:t>
            </a:r>
            <a:r>
              <a:rPr kumimoji="0" lang="es" altLang="en-US" sz="2000" b="0" i="0" u="none" strike="noStrike" cap="none" normalizeH="0" baseline="0" dirty="0">
                <a:ln>
                  <a:noFill/>
                </a:ln>
                <a:solidFill>
                  <a:srgbClr val="312F30"/>
                </a:solidFill>
                <a:effectLst/>
                <a:latin typeface="+mn-lt"/>
              </a:rPr>
              <a:t>Los miembros de EICC representan a toda la industria, desde minoristas y marcas de productos electrónicos hasta fabricantes por contrato y proveedores de materias primas, ya </a:t>
            </a:r>
            <a:r>
              <a:rPr kumimoji="0" lang="es" altLang="en-US" sz="2000" b="0" i="0" u="sng" strike="noStrike" cap="none" normalizeH="0" baseline="0" dirty="0">
                <a:ln>
                  <a:noFill/>
                </a:ln>
                <a:solidFill>
                  <a:srgbClr val="333333"/>
                </a:solidFill>
                <a:effectLst/>
                <a:latin typeface="+mn-lt"/>
                <a:hlinkClick r:id="rId3"/>
              </a:rPr>
              <a:t>que se necesitaba colaboración en toda la cadena de suministro </a:t>
            </a:r>
            <a:r>
              <a:rPr lang="es" altLang="en-US" sz="2000" dirty="0">
                <a:solidFill>
                  <a:srgbClr val="312F30"/>
                </a:solidFill>
                <a:latin typeface="+mn-lt"/>
              </a:rPr>
              <a:t>.</a:t>
            </a:r>
          </a:p>
          <a:p>
            <a:endParaRPr kumimoji="0" lang="en-US" altLang="en-US" sz="2000" b="0" i="0" u="none" strike="noStrike" cap="none" normalizeH="0" baseline="0" dirty="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000" b="1" i="0" u="none" strike="noStrike" cap="none" normalizeH="0" baseline="0" dirty="0">
                <a:ln>
                  <a:noFill/>
                </a:ln>
                <a:solidFill>
                  <a:srgbClr val="297239"/>
                </a:solidFill>
                <a:effectLst/>
                <a:latin typeface="+mn-lt"/>
              </a:rPr>
              <a:t>2. Adoptar la buena gobernanza</a:t>
            </a:r>
            <a:endParaRPr kumimoji="0" lang="en-US" altLang="en-US" sz="2000" b="0" i="0" u="none" strike="noStrike" cap="none" normalizeH="0" baseline="0" dirty="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000" b="0" i="0" u="none" strike="noStrike" cap="none" normalizeH="0" baseline="0" dirty="0">
                <a:ln>
                  <a:noFill/>
                </a:ln>
                <a:solidFill>
                  <a:srgbClr val="312F30"/>
                </a:solidFill>
                <a:effectLst/>
                <a:latin typeface="+mn-lt"/>
              </a:rPr>
              <a:t>Independientemente de la forma que adopten; el buen gobierno es una parte fundamental para mejorar el desempeño o establecer estándares a través de colaboraciones formales. Tómese el tiempo para definir los procesos y roles de toma de decisiones, asegúrese de contar con suficiente tiempo administrativo y personal de apoyo y utilice técnicas efectivas de facilitación de reuniones. En algunos casos, esto podría significar contratar personal para garantizar la viabilidad a largo plazo del esfuerzo.</a:t>
            </a:r>
            <a:endParaRPr kumimoji="0" lang="en-US" altLang="en-US" sz="2000" b="0" i="0" u="none" strike="noStrike" cap="none" normalizeH="0" baseline="0" dirty="0">
              <a:ln>
                <a:noFill/>
              </a:ln>
              <a:solidFill>
                <a:schemeClr val="tx1"/>
              </a:solidFill>
              <a:effectLst/>
              <a:latin typeface="+mn-lt"/>
            </a:endParaRPr>
          </a:p>
          <a:p>
            <a:endParaRPr kumimoji="0" lang="en-US" altLang="en-US" sz="2000" b="0" i="0" u="none" strike="noStrike" cap="none" normalizeH="0" baseline="0" dirty="0">
              <a:ln>
                <a:noFill/>
              </a:ln>
              <a:solidFill>
                <a:schemeClr val="tx1"/>
              </a:solidFill>
              <a:effectLst/>
              <a:latin typeface="+mn-lt"/>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151420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729648" y="612844"/>
            <a:ext cx="10025349" cy="56323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400" b="1" i="0" u="none" strike="noStrike" cap="none" normalizeH="0" baseline="0">
                <a:ln>
                  <a:noFill/>
                </a:ln>
                <a:solidFill>
                  <a:srgbClr val="297239"/>
                </a:solidFill>
                <a:effectLst/>
                <a:latin typeface="+mn-lt"/>
              </a:rPr>
              <a:t>3. Aprovecha la presión externa</a:t>
            </a:r>
            <a:endParaRPr kumimoji="0" lang="en-US" altLang="en-US" sz="2400" b="0" i="0" u="none" strike="noStrike" cap="none" normalizeH="0" baseline="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400" b="0" i="0" u="sng" strike="noStrike" cap="none" normalizeH="0" baseline="0">
                <a:ln>
                  <a:noFill/>
                </a:ln>
                <a:solidFill>
                  <a:srgbClr val="333333"/>
                </a:solidFill>
                <a:effectLst/>
                <a:latin typeface="+mn-lt"/>
                <a:hlinkClick r:id="rId2"/>
              </a:rPr>
              <a:t>La colaboración puede ser un desafío </a:t>
            </a:r>
            <a:r>
              <a:rPr kumimoji="0" lang="es" altLang="en-US" sz="2400" b="0" i="0" u="none" strike="noStrike" cap="none" normalizeH="0" baseline="0">
                <a:ln>
                  <a:noFill/>
                </a:ln>
                <a:solidFill>
                  <a:srgbClr val="312F30"/>
                </a:solidFill>
                <a:effectLst/>
                <a:latin typeface="+mn-lt"/>
              </a:rPr>
              <a:t>y, a veces, necesita un impulso externo. La calamidad en </a:t>
            </a:r>
            <a:r>
              <a:rPr kumimoji="0" lang="es" altLang="en-US" sz="2400" b="0" i="0" u="sng" strike="noStrike" cap="none" normalizeH="0" baseline="0">
                <a:ln>
                  <a:noFill/>
                </a:ln>
                <a:solidFill>
                  <a:srgbClr val="333333"/>
                </a:solidFill>
                <a:effectLst/>
                <a:latin typeface="+mn-lt"/>
                <a:hlinkClick r:id="rId3"/>
              </a:rPr>
              <a:t>Rana Plaza </a:t>
            </a:r>
            <a:r>
              <a:rPr kumimoji="0" lang="es" altLang="en-US" sz="2400" b="0" i="0" u="none" strike="noStrike" cap="none" normalizeH="0" baseline="0">
                <a:ln>
                  <a:noFill/>
                </a:ln>
                <a:solidFill>
                  <a:srgbClr val="312F30"/>
                </a:solidFill>
                <a:effectLst/>
                <a:latin typeface="+mn-lt"/>
              </a:rPr>
              <a:t>que mató a más de 1000 trabajadores de la confección en Bangladesh fue predecible y evitable. Pero generó dos nuevas iniciativas de colaboración centradas en los desafíos sistémicos para </a:t>
            </a:r>
            <a:r>
              <a:rPr kumimoji="0" lang="es" altLang="en-US" sz="2400" b="0" i="0" u="sng" strike="noStrike" cap="none" normalizeH="0" baseline="0">
                <a:ln>
                  <a:noFill/>
                </a:ln>
                <a:solidFill>
                  <a:srgbClr val="333333"/>
                </a:solidFill>
                <a:effectLst/>
                <a:latin typeface="+mn-lt"/>
                <a:hlinkClick r:id="rId4"/>
              </a:rPr>
              <a:t>la salud y la seguridad dentro de la industria de la confección de Bangladesh </a:t>
            </a:r>
            <a:r>
              <a:rPr lang="es" altLang="en-US" sz="2400">
                <a:solidFill>
                  <a:srgbClr val="312F30"/>
                </a:solidFill>
                <a:latin typeface="+mn-lt"/>
              </a:rPr>
              <a:t>(pilar de sostenibilidad social del Módulo 1)</a:t>
            </a:r>
            <a:r>
              <a:rPr kumimoji="0" lang="es" altLang="en-US" sz="2400" b="0" i="0" u="none" strike="noStrike" cap="none" normalizeH="0" baseline="0">
                <a:ln>
                  <a:noFill/>
                </a:ln>
                <a:solidFill>
                  <a:srgbClr val="312F30"/>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312F3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400" b="1" i="0" u="none" strike="noStrike" cap="none" normalizeH="0" baseline="0">
                <a:ln>
                  <a:noFill/>
                </a:ln>
                <a:solidFill>
                  <a:srgbClr val="297239"/>
                </a:solidFill>
                <a:effectLst/>
                <a:latin typeface="+mn-lt"/>
              </a:rPr>
              <a:t>4. Concéntrate en el largo plazo y vuelve a comprometerte con tu propósito</a:t>
            </a:r>
            <a:endParaRPr kumimoji="0" lang="en-US" altLang="en-US" sz="2400" b="0" i="0" u="none" strike="noStrike" cap="none" normalizeH="0" baseline="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400" b="0" i="0" u="none" strike="noStrike" cap="none" normalizeH="0" baseline="0">
                <a:ln>
                  <a:noFill/>
                </a:ln>
                <a:solidFill>
                  <a:srgbClr val="312F30"/>
                </a:solidFill>
                <a:effectLst/>
                <a:latin typeface="+mn-lt"/>
              </a:rPr>
              <a:t>Las colaboraciones requieren mucho compromiso y, a veces, requieren dos pasos hacia atrás solo para dar un paso adelante. Al igual que con cualquier relación duradera, es importante concentrarse en el largo plazo y recordar por qué el grupo se unió en primer lugar. Ayude a los miembros a recordar el valor que buscaban en esa colaboración. Ese compromiso proporciona una base para un debate saludable y la motivación para superar las dificultades.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1106677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949985" y="612844"/>
            <a:ext cx="10025349" cy="56323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s" sz="2400" b="1" i="0">
                <a:solidFill>
                  <a:srgbClr val="297239"/>
                </a:solidFill>
                <a:effectLst/>
                <a:latin typeface="+mn-lt"/>
              </a:rPr>
              <a:t>5. Sepa cuándo seguir adelante.</a:t>
            </a:r>
          </a:p>
          <a:p>
            <a:pPr algn="l"/>
            <a:r>
              <a:rPr lang="es" sz="2400" b="0" i="0">
                <a:solidFill>
                  <a:srgbClr val="000000"/>
                </a:solidFill>
                <a:effectLst/>
                <a:latin typeface="proxima-nova"/>
              </a:rPr>
              <a:t>A menudo, asociamos terminar un esfuerzo con el fracaso, cuando en realidad es una señal de éxito. Cada grupo debe revisar el progreso anualmente y evaluar si tiene sentido continuar. Durante tres años, Laura dirigió el Grupo de trabajo de licencias, que comprendía empresas de medios y entretenimiento enfocadas en ayudar a los licenciatarios a mejorar su desempeño social y ambiental. El grupo logró mucho y luego preguntó: "¿Y ahora qué?" Reconocieron que habían logrado nuestros objetivos, y el siguiente paso fue que las empresas individuales integraran las lecciones. Entonces, ponen fin al grupo. Con demasiada frecuencia, los grupos en situaciones similares luchan por encontrar un propósito para permanecer juntos. En cambio, deberíamos celebrar estos finales, ya que hay mucho más trabajo por hacer en otras áreas.</a:t>
            </a:r>
          </a:p>
          <a:p>
            <a:pPr algn="l"/>
            <a:endParaRPr lang="en-GB" sz="2400" b="0" i="0">
              <a:solidFill>
                <a:srgbClr val="6E6E6E"/>
              </a:solidFill>
              <a:effectLst/>
              <a:latin typeface="proxima-nova"/>
            </a:endParaRPr>
          </a:p>
          <a:p>
            <a:pPr algn="l"/>
            <a:r>
              <a:rPr lang="es" sz="2400" b="1" i="0">
                <a:solidFill>
                  <a:srgbClr val="297239"/>
                </a:solidFill>
                <a:effectLst/>
                <a:latin typeface="proxima-nova"/>
              </a:rPr>
              <a:t>6. Esté abierto a la colaboración informal.</a:t>
            </a:r>
          </a:p>
          <a:p>
            <a:pPr algn="l"/>
            <a:r>
              <a:rPr lang="es" sz="2400" b="0" i="0">
                <a:solidFill>
                  <a:srgbClr val="000000"/>
                </a:solidFill>
                <a:effectLst/>
                <a:latin typeface="proxima-nova"/>
              </a:rPr>
              <a:t>Muchas redes informales también juegan un papel importante en la colaboración.</a:t>
            </a: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400" b="0" i="0" u="none" strike="noStrike" cap="none" normalizeH="0" baseline="0">
                <a:ln>
                  <a:noFill/>
                </a:ln>
                <a:solidFill>
                  <a:srgbClr val="312F30"/>
                </a:solidFill>
                <a:effectLst/>
                <a:latin typeface="+mn-l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3166183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69922" y="1658656"/>
            <a:ext cx="9991705" cy="3540688"/>
          </a:xfrm>
        </p:spPr>
        <p:txBody>
          <a:bodyPr>
            <a:normAutofit fontScale="25000" lnSpcReduction="20000"/>
          </a:bodyPr>
          <a:lstStyle/>
          <a:p>
            <a:pPr marL="0" indent="0" algn="l" fontAlgn="base">
              <a:lnSpc>
                <a:spcPct val="120000"/>
              </a:lnSpc>
            </a:pPr>
            <a:r>
              <a:rPr lang="es" sz="9600" b="1" i="0" dirty="0">
                <a:solidFill>
                  <a:srgbClr val="297239"/>
                </a:solidFill>
                <a:effectLst/>
              </a:rPr>
              <a:t>PERSPECTIVAS CLAVE DE COLABORADORES CON EXPERIENCIA</a:t>
            </a:r>
          </a:p>
          <a:p>
            <a:pPr marL="571500" indent="-571500" fontAlgn="base">
              <a:lnSpc>
                <a:spcPct val="120000"/>
              </a:lnSpc>
              <a:buFont typeface="Arial" panose="020B0604020202020204" pitchFamily="34" charset="0"/>
              <a:buChar char="•"/>
            </a:pPr>
            <a:r>
              <a:rPr lang="es" sz="9600" b="0" i="0" dirty="0">
                <a:solidFill>
                  <a:srgbClr val="000000"/>
                </a:solidFill>
                <a:effectLst/>
              </a:rPr>
              <a:t>La mayoría de las colaboraciones comienzan pequeñas. Diseñar los criterios de membresía para acomodar el crecimiento futuro, los nuevos socios y la participación entre industrias es importante para aumentar el impacto futuro de la colaboración y atraer una buena combinación de socios con experiencia y capacidades valiosas.</a:t>
            </a:r>
            <a:endParaRPr lang="en-GB" sz="9600" dirty="0">
              <a:solidFill>
                <a:srgbClr val="484835"/>
              </a:solidFill>
            </a:endParaRPr>
          </a:p>
          <a:p>
            <a:pPr marL="571500" indent="-571500" fontAlgn="base">
              <a:lnSpc>
                <a:spcPct val="120000"/>
              </a:lnSpc>
              <a:buFont typeface="Arial" panose="020B0604020202020204" pitchFamily="34" charset="0"/>
              <a:buChar char="•"/>
            </a:pPr>
            <a:r>
              <a:rPr lang="es" sz="9600" b="0" i="0" dirty="0">
                <a:solidFill>
                  <a:srgbClr val="000000"/>
                </a:solidFill>
                <a:effectLst/>
              </a:rPr>
              <a:t>Las colaboraciones exitosas evolucionan y atraen nuevos socios.</a:t>
            </a:r>
          </a:p>
          <a:p>
            <a:pPr marL="571500" indent="-571500" fontAlgn="base">
              <a:lnSpc>
                <a:spcPct val="120000"/>
              </a:lnSpc>
              <a:buFont typeface="Arial" panose="020B0604020202020204" pitchFamily="34" charset="0"/>
              <a:buChar char="•"/>
            </a:pPr>
            <a:r>
              <a:rPr lang="es" sz="9600" b="0" i="0" dirty="0">
                <a:solidFill>
                  <a:srgbClr val="000000"/>
                </a:solidFill>
                <a:effectLst/>
              </a:rPr>
              <a:t>Los criterios de membresía deben definir las contribuciones esperadas de cada miembro, como apoyo financiero, recursos humanos, tiempo y propiedad intelectual. </a:t>
            </a:r>
            <a:r>
              <a:rPr lang="es" sz="9600" dirty="0">
                <a:solidFill>
                  <a:srgbClr val="000000"/>
                </a:solidFill>
              </a:rPr>
              <a:t>Un </a:t>
            </a:r>
            <a:r>
              <a:rPr lang="es" sz="9600" b="0" i="0" dirty="0">
                <a:solidFill>
                  <a:srgbClr val="000000"/>
                </a:solidFill>
                <a:effectLst/>
              </a:rPr>
              <a:t>enfoque voluntario ad-hoc de los recursos y el tiempo puede crear un compromiso desproporcionado y, por lo tanto, tensión entre los miembros.</a:t>
            </a:r>
          </a:p>
          <a:p>
            <a:pPr marL="571500" indent="-571500" fontAlgn="base">
              <a:lnSpc>
                <a:spcPct val="120000"/>
              </a:lnSpc>
              <a:buFont typeface="Arial" panose="020B0604020202020204" pitchFamily="34" charset="0"/>
              <a:buChar char="•"/>
            </a:pPr>
            <a:r>
              <a:rPr lang="es" sz="9600" b="0" i="0" dirty="0">
                <a:solidFill>
                  <a:srgbClr val="000000"/>
                </a:solidFill>
                <a:effectLst/>
              </a:rPr>
              <a:t>Los modelos de contribución financiera pueden ser tan diversos como los diferentes modelos de colaboración. Los miembros pueden pagar la misma tarifa de participación o realizar contribuciones escalonadas según el tamaño, el estado de la membresía, el nivel de participación u otros criterios.</a:t>
            </a:r>
          </a:p>
          <a:p>
            <a:pPr marL="571500" indent="-571500" fontAlgn="base">
              <a:buFont typeface="Arial" panose="020B0604020202020204" pitchFamily="34" charset="0"/>
              <a:buChar char="•"/>
            </a:pPr>
            <a:endParaRPr lang="en-GB" b="0" i="0" dirty="0">
              <a:solidFill>
                <a:srgbClr val="484835"/>
              </a:solidFill>
              <a:effectLst/>
              <a:latin typeface="ProximaNova"/>
            </a:endParaRPr>
          </a:p>
        </p:txBody>
      </p:sp>
    </p:spTree>
    <p:extLst>
      <p:ext uri="{BB962C8B-B14F-4D97-AF65-F5344CB8AC3E}">
        <p14:creationId xmlns:p14="http://schemas.microsoft.com/office/powerpoint/2010/main" val="3468071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52965" y="1658656"/>
            <a:ext cx="9646298" cy="3540688"/>
          </a:xfrm>
        </p:spPr>
        <p:txBody>
          <a:bodyPr>
            <a:normAutofit fontScale="25000" lnSpcReduction="20000"/>
          </a:bodyPr>
          <a:lstStyle/>
          <a:p>
            <a:pPr marL="0" indent="0" algn="l" fontAlgn="base"/>
            <a:r>
              <a:rPr lang="es" sz="9600" b="1" i="0">
                <a:solidFill>
                  <a:srgbClr val="297239"/>
                </a:solidFill>
                <a:effectLst/>
              </a:rPr>
              <a:t>PERSPECTIVAS CLAVE DE COLABORADORES CON EXPERIENCIA</a:t>
            </a:r>
          </a:p>
          <a:p>
            <a:pPr marL="571500" indent="-571500" fontAlgn="base">
              <a:lnSpc>
                <a:spcPct val="120000"/>
              </a:lnSpc>
              <a:buFont typeface="Arial" panose="020B0604020202020204" pitchFamily="34" charset="0"/>
              <a:buChar char="•"/>
            </a:pPr>
            <a:r>
              <a:rPr lang="es" sz="9600" b="0" i="0">
                <a:solidFill>
                  <a:srgbClr val="000000"/>
                </a:solidFill>
                <a:effectLst/>
              </a:rPr>
              <a:t>La comunicación transparente dentro de las organizaciones socias, entre los socios y externamente con las partes interesadas respalda el éxito de la colaboración.</a:t>
            </a:r>
          </a:p>
          <a:p>
            <a:pPr marL="571500" indent="-571500" fontAlgn="base">
              <a:lnSpc>
                <a:spcPct val="120000"/>
              </a:lnSpc>
              <a:buFont typeface="Arial" panose="020B0604020202020204" pitchFamily="34" charset="0"/>
              <a:buChar char="•"/>
            </a:pPr>
            <a:r>
              <a:rPr lang="es" sz="9600" b="0" i="0">
                <a:solidFill>
                  <a:srgbClr val="000000"/>
                </a:solidFill>
                <a:effectLst/>
              </a:rPr>
              <a:t>Cada colaboración tiene numerosas partes interesadas con diferentes motivaciones, agendas y áreas de influencia. Mapearlos es importante para identificar a las partes interesadas que están interesadas en resolver problemas. Involucrar a estas partes interesadas, interesadas en encontrar soluciones, ayuda a que la colaboración progrese, establezca credibilidad y encuentre socios confiables para difundir su historia. Convocar a un círculo de "amigos críticos" de la academia, las organizaciones sin fines de </a:t>
            </a:r>
            <a:r>
              <a:rPr lang="es" sz="9600" b="0" i="0" err="1">
                <a:solidFill>
                  <a:srgbClr val="000000"/>
                </a:solidFill>
                <a:effectLst/>
              </a:rPr>
              <a:t>lucro </a:t>
            </a:r>
            <a:r>
              <a:rPr lang="es" sz="9600" b="0" i="0">
                <a:solidFill>
                  <a:srgbClr val="000000"/>
                </a:solidFill>
                <a:effectLst/>
              </a:rPr>
              <a:t>, los medios de comunicación y los creadores de estándares (un concepto desarrollado por Richard Ellis, VP CSR </a:t>
            </a:r>
            <a:r>
              <a:rPr lang="es" sz="9600" b="0" i="0" u="none" strike="noStrike">
                <a:solidFill>
                  <a:srgbClr val="2F7AAA"/>
                </a:solidFill>
                <a:effectLst/>
                <a:hlinkClick r:id="rId2"/>
              </a:rPr>
              <a:t>Walgreens Boots Alliance </a:t>
            </a:r>
            <a:r>
              <a:rPr lang="es" sz="9600" b="0" i="0">
                <a:solidFill>
                  <a:srgbClr val="000000"/>
                </a:solidFill>
                <a:effectLst/>
              </a:rPr>
              <a:t>) es muy valioso debido a sus diferentes capacidades, experiencia técnica y perspectiva. Las colaboraciones exitosas no solo educan a las partes interesadas, sino que también se tratan de crear una visión compartida y asociarse con ellos.</a:t>
            </a:r>
            <a:endParaRPr lang="en-GB" sz="9600" b="0" i="0">
              <a:solidFill>
                <a:srgbClr val="484835"/>
              </a:solidFill>
              <a:effectLst/>
            </a:endParaRPr>
          </a:p>
          <a:p>
            <a:pPr marL="571500" indent="-571500" fontAlgn="base">
              <a:buFont typeface="Arial" panose="020B0604020202020204" pitchFamily="34" charset="0"/>
              <a:buChar char="•"/>
            </a:pPr>
            <a:endParaRPr lang="en-GB" b="0" i="0">
              <a:solidFill>
                <a:srgbClr val="484835"/>
              </a:solidFill>
              <a:effectLst/>
              <a:latin typeface="ProximaNova"/>
            </a:endParaRPr>
          </a:p>
        </p:txBody>
      </p:sp>
    </p:spTree>
    <p:extLst>
      <p:ext uri="{BB962C8B-B14F-4D97-AF65-F5344CB8AC3E}">
        <p14:creationId xmlns:p14="http://schemas.microsoft.com/office/powerpoint/2010/main" val="56208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B1D17C-636F-5140-A8D0-F52811291F13}"/>
              </a:ext>
            </a:extLst>
          </p:cNvPr>
          <p:cNvSpPr>
            <a:spLocks noGrp="1"/>
          </p:cNvSpPr>
          <p:nvPr>
            <p:ph type="body" sz="quarter" idx="15"/>
          </p:nvPr>
        </p:nvSpPr>
        <p:spPr/>
        <p:txBody>
          <a:bodyPr/>
          <a:lstStyle/>
          <a:p>
            <a:r>
              <a:rPr lang="es"/>
              <a:t>01</a:t>
            </a:r>
          </a:p>
        </p:txBody>
      </p:sp>
      <p:sp>
        <p:nvSpPr>
          <p:cNvPr id="24" name="Text Placeholder 23">
            <a:extLst>
              <a:ext uri="{FF2B5EF4-FFF2-40B4-BE49-F238E27FC236}">
                <a16:creationId xmlns:a16="http://schemas.microsoft.com/office/drawing/2014/main" id="{C655338C-A2AF-C84A-9163-168E86EA6B78}"/>
              </a:ext>
            </a:extLst>
          </p:cNvPr>
          <p:cNvSpPr>
            <a:spLocks noGrp="1"/>
          </p:cNvSpPr>
          <p:nvPr>
            <p:ph type="body" sz="quarter" idx="18"/>
          </p:nvPr>
        </p:nvSpPr>
        <p:spPr>
          <a:xfrm>
            <a:off x="6848228" y="1143458"/>
            <a:ext cx="4306395" cy="3655533"/>
          </a:xfrm>
        </p:spPr>
        <p:txBody>
          <a:bodyPr vert="horz" lIns="91440" tIns="45720" rIns="91440" bIns="45720" rtlCol="0" anchor="t">
            <a:normAutofit/>
          </a:bodyPr>
          <a:lstStyle/>
          <a:p>
            <a:pPr marL="0" indent="0"/>
            <a:r>
              <a:rPr lang="es" dirty="0">
                <a:cs typeface="Calibri"/>
              </a:rPr>
              <a:t>Nuestro módulo final explora cómo las pymes pueden tener un impacto duradero centrándose en el poder multiplicador de las colaboraciones para lograr un cambio sistemático.</a:t>
            </a:r>
          </a:p>
        </p:txBody>
      </p:sp>
      <p:sp>
        <p:nvSpPr>
          <p:cNvPr id="23" name="Text Placeholder 22">
            <a:extLst>
              <a:ext uri="{FF2B5EF4-FFF2-40B4-BE49-F238E27FC236}">
                <a16:creationId xmlns:a16="http://schemas.microsoft.com/office/drawing/2014/main" id="{2ACB6348-A107-CA4A-A4A2-9F5CA7739F93}"/>
              </a:ext>
            </a:extLst>
          </p:cNvPr>
          <p:cNvSpPr>
            <a:spLocks noGrp="1"/>
          </p:cNvSpPr>
          <p:nvPr>
            <p:ph type="body" sz="quarter" idx="16"/>
          </p:nvPr>
        </p:nvSpPr>
        <p:spPr>
          <a:xfrm>
            <a:off x="6848229" y="-58159"/>
            <a:ext cx="4342424" cy="1473164"/>
          </a:xfrm>
        </p:spPr>
        <p:txBody>
          <a:bodyPr/>
          <a:lstStyle/>
          <a:p>
            <a:r>
              <a:rPr lang="es"/>
              <a:t>Módulo 6</a:t>
            </a:r>
          </a:p>
        </p:txBody>
      </p:sp>
      <p:sp>
        <p:nvSpPr>
          <p:cNvPr id="5" name="Text Placeholder 4">
            <a:extLst>
              <a:ext uri="{FF2B5EF4-FFF2-40B4-BE49-F238E27FC236}">
                <a16:creationId xmlns:a16="http://schemas.microsoft.com/office/drawing/2014/main" id="{57CFEBEE-F439-5941-9B36-AE0B80561526}"/>
              </a:ext>
            </a:extLst>
          </p:cNvPr>
          <p:cNvSpPr>
            <a:spLocks noGrp="1"/>
          </p:cNvSpPr>
          <p:nvPr>
            <p:ph type="body" sz="quarter" idx="19"/>
          </p:nvPr>
        </p:nvSpPr>
        <p:spPr/>
        <p:txBody>
          <a:bodyPr>
            <a:normAutofit/>
          </a:bodyPr>
          <a:lstStyle/>
          <a:p>
            <a:r>
              <a:rPr lang="es"/>
              <a:t>02</a:t>
            </a:r>
          </a:p>
        </p:txBody>
      </p:sp>
      <p:sp>
        <p:nvSpPr>
          <p:cNvPr id="6" name="Text Placeholder 5">
            <a:extLst>
              <a:ext uri="{FF2B5EF4-FFF2-40B4-BE49-F238E27FC236}">
                <a16:creationId xmlns:a16="http://schemas.microsoft.com/office/drawing/2014/main" id="{5F3BE127-1972-2149-A871-7EDBFF4C6509}"/>
              </a:ext>
            </a:extLst>
          </p:cNvPr>
          <p:cNvSpPr>
            <a:spLocks noGrp="1"/>
          </p:cNvSpPr>
          <p:nvPr>
            <p:ph type="body" sz="quarter" idx="20"/>
          </p:nvPr>
        </p:nvSpPr>
        <p:spPr>
          <a:xfrm>
            <a:off x="1129112" y="524362"/>
            <a:ext cx="4964818" cy="720000"/>
          </a:xfrm>
        </p:spPr>
        <p:txBody>
          <a:bodyPr/>
          <a:lstStyle/>
          <a:p>
            <a:r>
              <a:rPr lang="es"/>
              <a:t>Colaborando para el Éxito Sostenible</a:t>
            </a:r>
          </a:p>
        </p:txBody>
      </p:sp>
      <p:sp>
        <p:nvSpPr>
          <p:cNvPr id="7" name="Text Placeholder 6">
            <a:extLst>
              <a:ext uri="{FF2B5EF4-FFF2-40B4-BE49-F238E27FC236}">
                <a16:creationId xmlns:a16="http://schemas.microsoft.com/office/drawing/2014/main" id="{83C1F9A6-4D9A-4F43-80A1-273E7574FECA}"/>
              </a:ext>
            </a:extLst>
          </p:cNvPr>
          <p:cNvSpPr>
            <a:spLocks noGrp="1"/>
          </p:cNvSpPr>
          <p:nvPr>
            <p:ph type="body" sz="quarter" idx="21"/>
          </p:nvPr>
        </p:nvSpPr>
        <p:spPr/>
        <p:txBody>
          <a:bodyPr>
            <a:normAutofit/>
          </a:bodyPr>
          <a:lstStyle/>
          <a:p>
            <a:r>
              <a:rPr lang="es"/>
              <a:t>03</a:t>
            </a:r>
          </a:p>
        </p:txBody>
      </p:sp>
      <p:sp>
        <p:nvSpPr>
          <p:cNvPr id="8" name="Text Placeholder 7">
            <a:extLst>
              <a:ext uri="{FF2B5EF4-FFF2-40B4-BE49-F238E27FC236}">
                <a16:creationId xmlns:a16="http://schemas.microsoft.com/office/drawing/2014/main" id="{966A4522-F52C-474E-9325-F84F586B963C}"/>
              </a:ext>
            </a:extLst>
          </p:cNvPr>
          <p:cNvSpPr>
            <a:spLocks noGrp="1"/>
          </p:cNvSpPr>
          <p:nvPr>
            <p:ph type="body" sz="quarter" idx="22"/>
          </p:nvPr>
        </p:nvSpPr>
        <p:spPr>
          <a:xfrm>
            <a:off x="1145267" y="1384210"/>
            <a:ext cx="4964818" cy="682327"/>
          </a:xfrm>
        </p:spPr>
        <p:txBody>
          <a:bodyPr/>
          <a:lstStyle/>
          <a:p>
            <a:r>
              <a:rPr lang="es"/>
              <a:t>Cultura colaborativa</a:t>
            </a:r>
            <a:endParaRPr lang="en-US"/>
          </a:p>
        </p:txBody>
      </p:sp>
      <p:sp>
        <p:nvSpPr>
          <p:cNvPr id="10" name="Text Placeholder 9">
            <a:extLst>
              <a:ext uri="{FF2B5EF4-FFF2-40B4-BE49-F238E27FC236}">
                <a16:creationId xmlns:a16="http://schemas.microsoft.com/office/drawing/2014/main" id="{9E8F020C-526C-5E4E-A8EA-A831A495C642}"/>
              </a:ext>
            </a:extLst>
          </p:cNvPr>
          <p:cNvSpPr>
            <a:spLocks noGrp="1"/>
          </p:cNvSpPr>
          <p:nvPr>
            <p:ph type="body" sz="quarter" idx="24"/>
          </p:nvPr>
        </p:nvSpPr>
        <p:spPr>
          <a:xfrm>
            <a:off x="1145267" y="2231868"/>
            <a:ext cx="4964818" cy="720000"/>
          </a:xfrm>
        </p:spPr>
        <p:txBody>
          <a:bodyPr/>
          <a:lstStyle/>
          <a:p>
            <a:r>
              <a:rPr lang="es"/>
              <a:t>El poder de los clústeres y los ecosistemas</a:t>
            </a: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6477919" y="619120"/>
            <a:ext cx="5574534" cy="23083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 sz="2400">
                <a:latin typeface="+mn-lt"/>
                <a:hlinkClick r:id="rId2"/>
              </a:rPr>
              <a:t>6 formas en que la colaboración puede impulsar la sostenibilidad | </a:t>
            </a:r>
            <a:r>
              <a:rPr lang="es" sz="2400" err="1">
                <a:latin typeface="+mn-lt"/>
                <a:hlinkClick r:id="rId2"/>
              </a:rPr>
              <a:t>Greenbiz</a:t>
            </a:r>
            <a:r>
              <a:rPr kumimoji="0" lang="es" altLang="en-US" sz="2400" b="0" i="0" u="none" strike="noStrike" cap="none" normalizeH="0" baseline="0">
                <a:ln>
                  <a:noFill/>
                </a:ln>
                <a:solidFill>
                  <a:srgbClr val="312F30"/>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s" sz="2400">
                <a:latin typeface="+mn-lt"/>
                <a:hlinkClick r:id="rId3"/>
              </a:rPr>
              <a:t>10 cosas que aprendimos sobre colaborar por la sustentabilidad | negocio sostenible Guardián | El guardián</a:t>
            </a:r>
            <a:endParaRPr kumimoji="0" lang="en-US" altLang="en-US" sz="2400" b="0" i="0" u="none" strike="noStrike" cap="none" normalizeH="0" baseline="0">
              <a:ln>
                <a:noFill/>
              </a:ln>
              <a:solidFill>
                <a:schemeClr val="tx1"/>
              </a:solidFill>
              <a:effectLst/>
              <a:latin typeface="+mn-lt"/>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3" name="Text Placeholder 3">
            <a:extLst>
              <a:ext uri="{FF2B5EF4-FFF2-40B4-BE49-F238E27FC236}">
                <a16:creationId xmlns:a16="http://schemas.microsoft.com/office/drawing/2014/main" id="{ADC9D6A8-16A0-515B-B81B-B556F245EA6C}"/>
              </a:ext>
            </a:extLst>
          </p:cNvPr>
          <p:cNvSpPr txBox="1">
            <a:spLocks/>
          </p:cNvSpPr>
          <p:nvPr/>
        </p:nvSpPr>
        <p:spPr>
          <a:xfrm>
            <a:off x="1828800" y="823293"/>
            <a:ext cx="4163428" cy="5778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a:t>PROFUNDIZAR ..</a:t>
            </a:r>
          </a:p>
          <a:p>
            <a:pPr marL="0" indent="0">
              <a:buNone/>
            </a:pPr>
            <a:r>
              <a:rPr lang="es"/>
              <a:t>Algunos artículos excelentes</a:t>
            </a:r>
            <a:endParaRPr lang="en-US"/>
          </a:p>
        </p:txBody>
      </p:sp>
      <p:sp>
        <p:nvSpPr>
          <p:cNvPr id="5" name="TextBox 4">
            <a:extLst>
              <a:ext uri="{FF2B5EF4-FFF2-40B4-BE49-F238E27FC236}">
                <a16:creationId xmlns:a16="http://schemas.microsoft.com/office/drawing/2014/main" id="{BD975E30-5608-2112-6820-BD182966CE0A}"/>
              </a:ext>
            </a:extLst>
          </p:cNvPr>
          <p:cNvSpPr txBox="1"/>
          <p:nvPr/>
        </p:nvSpPr>
        <p:spPr>
          <a:xfrm>
            <a:off x="1773716" y="3351882"/>
            <a:ext cx="9970265" cy="2862322"/>
          </a:xfrm>
          <a:prstGeom prst="rect">
            <a:avLst/>
          </a:prstGeom>
          <a:noFill/>
        </p:spPr>
        <p:txBody>
          <a:bodyPr wrap="square" rtlCol="0">
            <a:spAutoFit/>
          </a:bodyPr>
          <a:lstStyle/>
          <a:p>
            <a:r>
              <a:rPr lang="es" sz="2000" b="1" i="0" dirty="0">
                <a:solidFill>
                  <a:srgbClr val="297239"/>
                </a:solidFill>
                <a:effectLst/>
              </a:rPr>
              <a:t>¿Conocías los </a:t>
            </a:r>
            <a:r>
              <a:rPr lang="es" sz="2000" b="1" i="0" dirty="0">
                <a:solidFill>
                  <a:srgbClr val="297239"/>
                </a:solidFill>
                <a:effectLst/>
                <a:hlinkClick r:id="rId4"/>
              </a:rPr>
              <a:t>fondos de la UE para las Asociaciones de Sostenibilidad para las PYME </a:t>
            </a:r>
            <a:r>
              <a:rPr lang="es" sz="2000" b="1" i="0" dirty="0">
                <a:solidFill>
                  <a:srgbClr val="297239"/>
                </a:solidFill>
                <a:effectLst/>
              </a:rPr>
              <a:t>?</a:t>
            </a:r>
          </a:p>
          <a:p>
            <a:pPr algn="l"/>
            <a:r>
              <a:rPr lang="es" sz="2000" dirty="0">
                <a:solidFill>
                  <a:srgbClr val="000000"/>
                </a:solidFill>
              </a:rPr>
              <a:t>La UE quiere apoyar las asociaciones de sostenibilidad de las PYME. Hizo un </a:t>
            </a:r>
            <a:r>
              <a:rPr lang="es" sz="2000" b="0" i="0" dirty="0">
                <a:solidFill>
                  <a:srgbClr val="000000"/>
                </a:solidFill>
                <a:effectLst/>
              </a:rPr>
              <a:t>llamado abierto para crear </a:t>
            </a:r>
            <a:r>
              <a:rPr lang="es" sz="2000" b="1" i="0" dirty="0">
                <a:solidFill>
                  <a:srgbClr val="000000"/>
                </a:solidFill>
                <a:effectLst/>
              </a:rPr>
              <a:t>alianzas </a:t>
            </a:r>
            <a:r>
              <a:rPr lang="es" sz="2000" b="0" i="0" dirty="0">
                <a:solidFill>
                  <a:srgbClr val="000000"/>
                </a:solidFill>
                <a:effectLst/>
              </a:rPr>
              <a:t>entre ONG, Organizaciones de la Sociedad Civil (OSC) y PYMEs.</a:t>
            </a:r>
          </a:p>
          <a:p>
            <a:pPr algn="l"/>
            <a:r>
              <a:rPr lang="es" sz="2000" b="0" i="0" dirty="0">
                <a:solidFill>
                  <a:srgbClr val="000000"/>
                </a:solidFill>
                <a:effectLst/>
              </a:rPr>
              <a:t>El objetivo de esta convocatoria es unir la experiencia de las ONG y las OSC para ayudar a las PYME en su transición hacia </a:t>
            </a:r>
            <a:r>
              <a:rPr lang="es" sz="2000" b="1" i="0" dirty="0">
                <a:solidFill>
                  <a:srgbClr val="000000"/>
                </a:solidFill>
                <a:effectLst/>
              </a:rPr>
              <a:t>modelos comerciales más sostenibles. </a:t>
            </a:r>
            <a:r>
              <a:rPr lang="es" sz="2000" b="0" i="0" dirty="0">
                <a:solidFill>
                  <a:srgbClr val="000000"/>
                </a:solidFill>
                <a:effectLst/>
              </a:rPr>
              <a:t>Su objetivo es mejorar la colaboración entre las PYME y las ONG/OSC activas en las mismas regiones, al tiempo que financia proyectos prácticos para impulsar el desempeño ambiental y/o social de las PYME. Esta convocatoria se basa en los objetivos de </a:t>
            </a:r>
            <a:r>
              <a:rPr lang="es" sz="2000" b="1" i="0" dirty="0">
                <a:solidFill>
                  <a:srgbClr val="000000"/>
                </a:solidFill>
                <a:effectLst/>
              </a:rPr>
              <a:t>Enterprise Europe Network </a:t>
            </a:r>
            <a:r>
              <a:rPr lang="es" sz="2000" b="0" i="0" dirty="0">
                <a:solidFill>
                  <a:srgbClr val="000000"/>
                </a:solidFill>
                <a:effectLst/>
              </a:rPr>
              <a:t>y proporciona a los miembros una herramienta adicional para ayudar a las PYME.</a:t>
            </a:r>
            <a:endParaRPr lang="en-IE" sz="2000" dirty="0">
              <a:solidFill>
                <a:srgbClr val="000000"/>
              </a:solidFill>
            </a:endParaRPr>
          </a:p>
        </p:txBody>
      </p:sp>
    </p:spTree>
    <p:extLst>
      <p:ext uri="{BB962C8B-B14F-4D97-AF65-F5344CB8AC3E}">
        <p14:creationId xmlns:p14="http://schemas.microsoft.com/office/powerpoint/2010/main" val="71051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38025" y="1573296"/>
            <a:ext cx="5197614" cy="3540688"/>
          </a:xfrm>
        </p:spPr>
        <p:txBody>
          <a:bodyPr>
            <a:noAutofit/>
          </a:bodyPr>
          <a:lstStyle/>
          <a:p>
            <a:r>
              <a:rPr lang="es" sz="2400" b="1" i="0">
                <a:solidFill>
                  <a:srgbClr val="297239"/>
                </a:solidFill>
                <a:effectLst/>
              </a:rPr>
              <a:t>UNA PALABRA FINAL EN ESTA SECCIÓN...</a:t>
            </a:r>
          </a:p>
          <a:p>
            <a:r>
              <a:rPr lang="es" sz="2400">
                <a:solidFill>
                  <a:srgbClr val="000000"/>
                </a:solidFill>
              </a:rPr>
              <a:t>La colaboración con otros puede brindarle las habilidades y los recursos adicionales para hacer cosas que no podría lograr por su cuenta.</a:t>
            </a:r>
          </a:p>
          <a:p>
            <a:r>
              <a:rPr lang="es" sz="2400">
                <a:solidFill>
                  <a:srgbClr val="000000"/>
                </a:solidFill>
              </a:rPr>
              <a:t>Sin embargo, hacer que la colaboración sea correcta requiere esfuerzo y una cultura abierta al cambio.</a:t>
            </a:r>
          </a:p>
          <a:p>
            <a:r>
              <a:rPr lang="es" sz="2400">
                <a:solidFill>
                  <a:srgbClr val="000000"/>
                </a:solidFill>
              </a:rPr>
              <a:t>Las colaboraciones requieren un esfuerzo serio para que la colaboración funcione.</a:t>
            </a:r>
          </a:p>
          <a:p>
            <a:r>
              <a:rPr lang="es" sz="2400">
                <a:solidFill>
                  <a:srgbClr val="000000"/>
                </a:solidFill>
              </a:rPr>
              <a:t>Como PYME, a veces puede sentirse solo, sin ningún recurso que utilizar excepto el suyo propio. Encontrar colaboradores significa tener una coalición integrada de socios, un grupo listo para brindar apoyo y aliento.</a:t>
            </a:r>
          </a:p>
        </p:txBody>
      </p:sp>
      <p:pic>
        <p:nvPicPr>
          <p:cNvPr id="4" name="Picture 3" descr="A picture containing clipart&#10;&#10;Description automatically generated">
            <a:extLst>
              <a:ext uri="{FF2B5EF4-FFF2-40B4-BE49-F238E27FC236}">
                <a16:creationId xmlns:a16="http://schemas.microsoft.com/office/drawing/2014/main" id="{18A374B4-8FAE-3FD1-ACDD-465E96DEC28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62118" y="1720122"/>
            <a:ext cx="5197614" cy="2798715"/>
          </a:xfrm>
          <a:prstGeom prst="rect">
            <a:avLst/>
          </a:prstGeom>
        </p:spPr>
      </p:pic>
    </p:spTree>
    <p:extLst>
      <p:ext uri="{BB962C8B-B14F-4D97-AF65-F5344CB8AC3E}">
        <p14:creationId xmlns:p14="http://schemas.microsoft.com/office/powerpoint/2010/main" val="2718353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8CF8AF-D3E1-F240-8EFB-EA834F8C10CF}"/>
              </a:ext>
            </a:extLst>
          </p:cNvPr>
          <p:cNvSpPr>
            <a:spLocks noGrp="1"/>
          </p:cNvSpPr>
          <p:nvPr>
            <p:ph type="body" sz="quarter" idx="17"/>
          </p:nvPr>
        </p:nvSpPr>
        <p:spPr/>
        <p:txBody>
          <a:bodyPr>
            <a:normAutofit fontScale="70000" lnSpcReduction="20000"/>
          </a:bodyPr>
          <a:lstStyle/>
          <a:p>
            <a:r>
              <a:rPr lang="es"/>
              <a:t>Cultura de colaboración</a:t>
            </a:r>
          </a:p>
        </p:txBody>
      </p:sp>
      <p:sp>
        <p:nvSpPr>
          <p:cNvPr id="5" name="Text Placeholder 4">
            <a:extLst>
              <a:ext uri="{FF2B5EF4-FFF2-40B4-BE49-F238E27FC236}">
                <a16:creationId xmlns:a16="http://schemas.microsoft.com/office/drawing/2014/main" id="{E540CCD1-3CA5-A94C-84B6-7549267A3333}"/>
              </a:ext>
            </a:extLst>
          </p:cNvPr>
          <p:cNvSpPr>
            <a:spLocks noGrp="1"/>
          </p:cNvSpPr>
          <p:nvPr>
            <p:ph type="body" sz="quarter" idx="18"/>
          </p:nvPr>
        </p:nvSpPr>
        <p:spPr/>
        <p:txBody>
          <a:bodyPr/>
          <a:lstStyle/>
          <a:p>
            <a:r>
              <a:rPr lang="es"/>
              <a:t>Sección 2</a:t>
            </a:r>
          </a:p>
        </p:txBody>
      </p:sp>
    </p:spTree>
    <p:extLst>
      <p:ext uri="{BB962C8B-B14F-4D97-AF65-F5344CB8AC3E}">
        <p14:creationId xmlns:p14="http://schemas.microsoft.com/office/powerpoint/2010/main" val="945518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4849235" y="564976"/>
            <a:ext cx="6847252" cy="7286804"/>
          </a:xfrm>
        </p:spPr>
        <p:txBody>
          <a:bodyPr vert="horz" lIns="91440" tIns="45720" rIns="91440" bIns="45720" rtlCol="0" anchor="t">
            <a:normAutofit/>
          </a:bodyPr>
          <a:lstStyle/>
          <a:p>
            <a:pPr marL="0" indent="0"/>
            <a:endParaRPr lang="en-US"/>
          </a:p>
          <a:p>
            <a:pPr marL="342900" indent="-342900">
              <a:lnSpc>
                <a:spcPct val="120000"/>
              </a:lnSpc>
              <a:buChar char="•"/>
            </a:pPr>
            <a:r>
              <a:rPr lang="es">
                <a:solidFill>
                  <a:srgbClr val="111111"/>
                </a:solidFill>
                <a:ea typeface="+mn-lt"/>
                <a:cs typeface="+mn-lt"/>
              </a:rPr>
              <a:t>Una cultura colaborativa es aquella en la que la </a:t>
            </a:r>
            <a:r>
              <a:rPr lang="es" b="1">
                <a:solidFill>
                  <a:srgbClr val="111111"/>
                </a:solidFill>
                <a:ea typeface="+mn-lt"/>
                <a:cs typeface="+mn-lt"/>
              </a:rPr>
              <a:t>colaboración </a:t>
            </a:r>
            <a:r>
              <a:rPr lang="es">
                <a:solidFill>
                  <a:srgbClr val="111111"/>
                </a:solidFill>
                <a:ea typeface="+mn-lt"/>
                <a:cs typeface="+mn-lt"/>
              </a:rPr>
              <a:t>es regular </a:t>
            </a:r>
            <a:r>
              <a:rPr lang="es" i="0">
                <a:solidFill>
                  <a:srgbClr val="111111"/>
                </a:solidFill>
                <a:effectLst/>
                <a:ea typeface="+mn-lt"/>
                <a:cs typeface="+mn-lt"/>
              </a:rPr>
              <a:t>y </a:t>
            </a:r>
            <a:r>
              <a:rPr lang="es">
                <a:solidFill>
                  <a:srgbClr val="111111"/>
                </a:solidFill>
                <a:ea typeface="+mn-lt"/>
                <a:cs typeface="+mn-lt"/>
              </a:rPr>
              <a:t>deliberada.</a:t>
            </a:r>
          </a:p>
          <a:p>
            <a:pPr marL="342900" indent="-342900">
              <a:lnSpc>
                <a:spcPct val="120000"/>
              </a:lnSpc>
              <a:buChar char="•"/>
            </a:pPr>
            <a:r>
              <a:rPr lang="es">
                <a:solidFill>
                  <a:srgbClr val="111111"/>
                </a:solidFill>
                <a:ea typeface="+mn-lt"/>
                <a:cs typeface="+mn-lt"/>
              </a:rPr>
              <a:t>La colaboración no solo ocurre si alguien </a:t>
            </a:r>
            <a:r>
              <a:rPr lang="es" b="0" i="0">
                <a:solidFill>
                  <a:srgbClr val="111111"/>
                </a:solidFill>
                <a:effectLst/>
                <a:ea typeface="+mn-lt"/>
                <a:cs typeface="+mn-lt"/>
              </a:rPr>
              <a:t>la </a:t>
            </a:r>
            <a:r>
              <a:rPr lang="es">
                <a:solidFill>
                  <a:srgbClr val="111111"/>
                </a:solidFill>
                <a:ea typeface="+mn-lt"/>
                <a:cs typeface="+mn-lt"/>
              </a:rPr>
              <a:t>inicia </a:t>
            </a:r>
            <a:r>
              <a:rPr lang="es" b="0" i="0">
                <a:solidFill>
                  <a:srgbClr val="111111"/>
                </a:solidFill>
                <a:effectLst/>
                <a:ea typeface="+mn-lt"/>
                <a:cs typeface="+mn-lt"/>
              </a:rPr>
              <a:t>. </a:t>
            </a:r>
            <a:r>
              <a:rPr lang="es">
                <a:solidFill>
                  <a:srgbClr val="111111"/>
                </a:solidFill>
                <a:ea typeface="+mn-lt"/>
                <a:cs typeface="+mn-lt"/>
              </a:rPr>
              <a:t>En cambio, se integra en los procesos de cómo las personas hacen su trabajo todos los días y en </a:t>
            </a:r>
            <a:r>
              <a:rPr lang="es" b="0" i="0">
                <a:solidFill>
                  <a:srgbClr val="111111"/>
                </a:solidFill>
                <a:effectLst/>
                <a:ea typeface="+mn-lt"/>
                <a:cs typeface="+mn-lt"/>
              </a:rPr>
              <a:t>las </a:t>
            </a:r>
            <a:r>
              <a:rPr lang="es">
                <a:solidFill>
                  <a:srgbClr val="111111"/>
                </a:solidFill>
                <a:ea typeface="+mn-lt"/>
                <a:cs typeface="+mn-lt"/>
              </a:rPr>
              <a:t>actitudes </a:t>
            </a:r>
            <a:r>
              <a:rPr lang="es" b="0" i="0">
                <a:solidFill>
                  <a:srgbClr val="111111"/>
                </a:solidFill>
                <a:effectLst/>
                <a:ea typeface="+mn-lt"/>
                <a:cs typeface="+mn-lt"/>
              </a:rPr>
              <a:t>que </a:t>
            </a:r>
            <a:r>
              <a:rPr lang="es">
                <a:solidFill>
                  <a:srgbClr val="111111"/>
                </a:solidFill>
                <a:ea typeface="+mn-lt"/>
                <a:cs typeface="+mn-lt"/>
              </a:rPr>
              <a:t>toman sobre ese trabajo </a:t>
            </a:r>
            <a:r>
              <a:rPr lang="es" i="0" u="none" strike="noStrike">
                <a:solidFill>
                  <a:srgbClr val="111111"/>
                </a:solidFill>
                <a:effectLst/>
                <a:ea typeface="+mn-lt"/>
                <a:cs typeface="+mn-lt"/>
              </a:rPr>
              <a:t>.</a:t>
            </a:r>
            <a:endParaRPr lang="en-US">
              <a:cs typeface="Calibri" panose="020F0502020204030204"/>
            </a:endParaRPr>
          </a:p>
          <a:p>
            <a:pPr marL="342900" indent="-342900">
              <a:lnSpc>
                <a:spcPct val="120000"/>
              </a:lnSpc>
              <a:buChar char="•"/>
            </a:pPr>
            <a:r>
              <a:rPr lang="es">
                <a:ea typeface="+mn-lt"/>
                <a:cs typeface="+mn-lt"/>
              </a:rPr>
              <a:t>En esencia, una cultura colaborativa valora la idea de que somos mejores juntos. Se centra en la idea de que la inteligencia colectiva impulsa las soluciones más creativas.</a:t>
            </a:r>
            <a:endParaRPr lang="en-US">
              <a:cs typeface="Calibri" panose="020F0502020204030204"/>
            </a:endParaRP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115136" y="1079219"/>
            <a:ext cx="4163428" cy="5778781"/>
          </a:xfrm>
        </p:spPr>
        <p:txBody>
          <a:bodyPr vert="horz" lIns="91440" tIns="45720" rIns="91440" bIns="45720" rtlCol="0" anchor="t">
            <a:normAutofit/>
          </a:bodyPr>
          <a:lstStyle/>
          <a:p>
            <a:r>
              <a:rPr lang="es">
                <a:solidFill>
                  <a:srgbClr val="0B582E"/>
                </a:solidFill>
              </a:rPr>
              <a:t>“ </a:t>
            </a:r>
            <a:r>
              <a:rPr lang="es" i="1">
                <a:solidFill>
                  <a:srgbClr val="0B582E"/>
                </a:solidFill>
                <a:ea typeface="+mn-lt"/>
                <a:cs typeface="+mn-lt"/>
              </a:rPr>
              <a:t>No podemos resolver nuestros problemas con el mismo pensamiento que usamos cuando los creamos. </a:t>
            </a:r>
            <a:r>
              <a:rPr lang="es">
                <a:solidFill>
                  <a:srgbClr val="0B582E"/>
                </a:solidFill>
              </a:rPr>
              <a:t>”</a:t>
            </a:r>
            <a:r>
              <a:rPr lang="es"/>
              <a:t>  </a:t>
            </a:r>
          </a:p>
          <a:p>
            <a:r>
              <a:rPr lang="es" b="0">
                <a:ea typeface="+mn-lt"/>
                <a:cs typeface="+mn-lt"/>
              </a:rPr>
              <a:t>Albert Einstein</a:t>
            </a:r>
            <a:endParaRPr lang="en-GB"/>
          </a:p>
        </p:txBody>
      </p:sp>
    </p:spTree>
    <p:extLst>
      <p:ext uri="{BB962C8B-B14F-4D97-AF65-F5344CB8AC3E}">
        <p14:creationId xmlns:p14="http://schemas.microsoft.com/office/powerpoint/2010/main" val="238587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25930" y="629867"/>
            <a:ext cx="6213614" cy="4375259"/>
          </a:xfrm>
        </p:spPr>
        <p:txBody>
          <a:bodyPr>
            <a:noAutofit/>
          </a:bodyPr>
          <a:lstStyle/>
          <a:p>
            <a:r>
              <a:rPr lang="es" sz="2400" b="1">
                <a:solidFill>
                  <a:srgbClr val="297239"/>
                </a:solidFill>
              </a:rPr>
              <a:t> </a:t>
            </a:r>
            <a:r>
              <a:rPr lang="es" b="1">
                <a:solidFill>
                  <a:srgbClr val="0B582E"/>
                </a:solidFill>
              </a:rPr>
              <a:t>¿Cuáles son los beneficios de una cultura colaborativa?</a:t>
            </a:r>
            <a:endParaRPr lang="en-US" b="1">
              <a:solidFill>
                <a:srgbClr val="0B582E"/>
              </a:solidFill>
              <a:cs typeface="Calibri"/>
            </a:endParaRPr>
          </a:p>
          <a:p>
            <a:r>
              <a:rPr lang="es" sz="2400">
                <a:solidFill>
                  <a:srgbClr val="000000"/>
                </a:solidFill>
              </a:rPr>
              <a:t>Vemos </a:t>
            </a:r>
            <a:r>
              <a:rPr lang="es" sz="2400">
                <a:solidFill>
                  <a:srgbClr val="000000"/>
                </a:solidFill>
                <a:ea typeface="+mn-lt"/>
                <a:cs typeface="+mn-lt"/>
              </a:rPr>
              <a:t>cada vez más que la colaboración es una de las más poderosas</a:t>
            </a:r>
            <a:r>
              <a:rPr lang="es" sz="2400">
                <a:ea typeface="+mn-lt"/>
                <a:cs typeface="+mn-lt"/>
              </a:rPr>
              <a:t> </a:t>
            </a:r>
            <a:r>
              <a:rPr lang="es" sz="2400" u="sng">
                <a:ea typeface="+mn-lt"/>
                <a:cs typeface="+mn-lt"/>
                <a:hlinkClick r:id="rId2"/>
              </a:rPr>
              <a:t>Formas de generar innovación </a:t>
            </a:r>
            <a:r>
              <a:rPr lang="es" sz="2400">
                <a:ea typeface="+mn-lt"/>
                <a:cs typeface="+mn-lt"/>
              </a:rPr>
              <a:t>.</a:t>
            </a:r>
          </a:p>
          <a:p>
            <a:endParaRPr lang="en-GB" sz="2400" u="sng">
              <a:ea typeface="+mn-lt"/>
              <a:cs typeface="+mn-lt"/>
            </a:endParaRPr>
          </a:p>
          <a:p>
            <a:r>
              <a:rPr lang="es" sz="2400" u="sng">
                <a:ea typeface="+mn-lt"/>
                <a:cs typeface="+mn-lt"/>
                <a:hlinkClick r:id="rId3"/>
              </a:rPr>
              <a:t>Un estudio </a:t>
            </a:r>
            <a:r>
              <a:rPr lang="es" sz="2400">
                <a:ea typeface="+mn-lt"/>
                <a:cs typeface="+mn-lt"/>
              </a:rPr>
              <a:t>encontró </a:t>
            </a:r>
            <a:r>
              <a:rPr lang="es" sz="2400">
                <a:solidFill>
                  <a:srgbClr val="000000"/>
                </a:solidFill>
                <a:ea typeface="+mn-lt"/>
                <a:cs typeface="+mn-lt"/>
              </a:rPr>
              <a:t>que </a:t>
            </a:r>
            <a:r>
              <a:rPr lang="es" sz="2400" b="1">
                <a:solidFill>
                  <a:srgbClr val="000000"/>
                </a:solidFill>
                <a:ea typeface="+mn-lt"/>
                <a:cs typeface="+mn-lt"/>
              </a:rPr>
              <a:t>las </a:t>
            </a:r>
            <a:r>
              <a:rPr lang="es" sz="2400" b="1">
                <a:solidFill>
                  <a:srgbClr val="0B582E"/>
                </a:solidFill>
                <a:ea typeface="+mn-lt"/>
                <a:cs typeface="+mn-lt"/>
              </a:rPr>
              <a:t>empresas con culturas colaborativas tenían cinco veces más probabilidades de tener un alto rendimiento.</a:t>
            </a:r>
            <a:endParaRPr lang="en-GB">
              <a:cs typeface="Calibri"/>
            </a:endParaRPr>
          </a:p>
          <a:p>
            <a:endParaRPr lang="en-GB" sz="2400" b="1" u="sng">
              <a:solidFill>
                <a:srgbClr val="000000"/>
              </a:solidFill>
              <a:ea typeface="+mn-lt"/>
              <a:cs typeface="+mn-lt"/>
            </a:endParaRPr>
          </a:p>
          <a:p>
            <a:r>
              <a:rPr lang="es" sz="2400" b="1" u="sng">
                <a:solidFill>
                  <a:srgbClr val="000000"/>
                </a:solidFill>
                <a:ea typeface="+mn-lt"/>
                <a:cs typeface="+mn-lt"/>
              </a:rPr>
              <a:t>PROFUNDIZAR - </a:t>
            </a:r>
            <a:r>
              <a:rPr lang="es" sz="2400">
                <a:ea typeface="+mn-lt"/>
                <a:cs typeface="+mn-lt"/>
                <a:hlinkClick r:id="rId4"/>
              </a:rPr>
              <a:t>Cómo crear una cultura colaborativa | La corriente de trabajo (atlassian.com)</a:t>
            </a:r>
            <a:endParaRPr lang="en-GB" sz="2400" b="1" u="sng">
              <a:solidFill>
                <a:srgbClr val="000000"/>
              </a:solidFill>
              <a:ea typeface="+mn-lt"/>
              <a:cs typeface="+mn-lt"/>
            </a:endParaRPr>
          </a:p>
        </p:txBody>
      </p:sp>
      <p:pic>
        <p:nvPicPr>
          <p:cNvPr id="3" name="Picture 3" descr="Different coloured banners">
            <a:extLst>
              <a:ext uri="{FF2B5EF4-FFF2-40B4-BE49-F238E27FC236}">
                <a16:creationId xmlns:a16="http://schemas.microsoft.com/office/drawing/2014/main" id="{0E98AB8D-3385-C318-2340-EC5910CC2D37}"/>
              </a:ext>
            </a:extLst>
          </p:cNvPr>
          <p:cNvPicPr>
            <a:picLocks noChangeAspect="1"/>
          </p:cNvPicPr>
          <p:nvPr/>
        </p:nvPicPr>
        <p:blipFill>
          <a:blip r:embed="rId5"/>
          <a:stretch>
            <a:fillRect/>
          </a:stretch>
        </p:blipFill>
        <p:spPr>
          <a:xfrm>
            <a:off x="8259288" y="2162412"/>
            <a:ext cx="3674533" cy="2438833"/>
          </a:xfrm>
          <a:prstGeom prst="rect">
            <a:avLst/>
          </a:prstGeom>
        </p:spPr>
      </p:pic>
    </p:spTree>
    <p:extLst>
      <p:ext uri="{BB962C8B-B14F-4D97-AF65-F5344CB8AC3E}">
        <p14:creationId xmlns:p14="http://schemas.microsoft.com/office/powerpoint/2010/main" val="1422132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41263" y="1162057"/>
            <a:ext cx="9709137" cy="4375259"/>
          </a:xfrm>
        </p:spPr>
        <p:txBody>
          <a:bodyPr>
            <a:noAutofit/>
          </a:bodyPr>
          <a:lstStyle/>
          <a:p>
            <a:r>
              <a:rPr lang="es" sz="2800" b="1">
                <a:solidFill>
                  <a:srgbClr val="0B582E"/>
                </a:solidFill>
                <a:ea typeface="+mn-lt"/>
                <a:cs typeface="+mn-lt"/>
              </a:rPr>
              <a:t>Cultura de colaboración en pocas palabras</a:t>
            </a:r>
            <a:endParaRPr lang="en-US" sz="2800">
              <a:solidFill>
                <a:srgbClr val="0B582E"/>
              </a:solidFill>
              <a:ea typeface="+mn-lt"/>
              <a:cs typeface="+mn-lt"/>
            </a:endParaRPr>
          </a:p>
          <a:p>
            <a:pPr marL="342900" indent="-342900">
              <a:buChar char="•"/>
            </a:pPr>
            <a:r>
              <a:rPr lang="es" sz="2400">
                <a:ea typeface="+mn-lt"/>
                <a:cs typeface="+mn-lt"/>
              </a:rPr>
              <a:t>Reunir a las personas para llegar a una solución de manera más rápida y fácil que si se hubiera hecho solo. Innove, resuelva problemas juntos, reúna experiencia y conocimientos multifuncionales para ver una nueva solución o abordar un problema desafiante. Pero también es la capacidad de unir a las personas para hablar sobre temas difíciles y, por lo tanto, un desafío cultural.</a:t>
            </a:r>
          </a:p>
          <a:p>
            <a:pPr marL="342900" indent="-342900">
              <a:buChar char="•"/>
            </a:pPr>
            <a:r>
              <a:rPr lang="es" sz="2400">
                <a:ea typeface="+mn-lt"/>
                <a:cs typeface="+mn-lt"/>
              </a:rPr>
              <a:t>El conflicto es inevitable, cuando reúnes a diferentes personas para trabajar en proyectos, los enfrentamientos son muy comunes.</a:t>
            </a:r>
          </a:p>
          <a:p>
            <a:pPr marL="342900" indent="-342900">
              <a:buChar char="•"/>
            </a:pPr>
            <a:r>
              <a:rPr lang="es" sz="2400">
                <a:ea typeface="+mn-lt"/>
                <a:cs typeface="+mn-lt"/>
              </a:rPr>
              <a:t>Construir una cultura colaborativa requiere ver el conflicto como algo positivo, construyendo los valores y procesos necesarios para aprovechar sus cualidades beneficiosas.</a:t>
            </a:r>
          </a:p>
          <a:p>
            <a:pPr marL="342900" indent="-342900">
              <a:buChar char="•"/>
            </a:pPr>
            <a:r>
              <a:rPr lang="es" sz="2400">
                <a:ea typeface="+mn-lt"/>
                <a:cs typeface="+mn-lt"/>
              </a:rPr>
              <a:t>El conflicto conduce a mejores soluciones, trabajo de mayor calidad y empleados motivados, porque el desacuerdo puede verse como una forma de generar soluciones que pueden no estar fácilmente disponibles.</a:t>
            </a:r>
            <a:endParaRPr lang="en-US" sz="2400">
              <a:cs typeface="Calibri"/>
            </a:endParaRPr>
          </a:p>
        </p:txBody>
      </p:sp>
    </p:spTree>
    <p:extLst>
      <p:ext uri="{BB962C8B-B14F-4D97-AF65-F5344CB8AC3E}">
        <p14:creationId xmlns:p14="http://schemas.microsoft.com/office/powerpoint/2010/main" val="83159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89644" y="1234629"/>
            <a:ext cx="9709137" cy="4375259"/>
          </a:xfrm>
        </p:spPr>
        <p:txBody>
          <a:bodyPr>
            <a:noAutofit/>
          </a:bodyPr>
          <a:lstStyle/>
          <a:p>
            <a:r>
              <a:rPr lang="es" sz="2800" b="1" dirty="0">
                <a:solidFill>
                  <a:srgbClr val="0B582E"/>
                </a:solidFill>
                <a:ea typeface="+mn-lt"/>
                <a:cs typeface="+mn-lt"/>
              </a:rPr>
              <a:t>Cultura de colaboración en pocas palabras</a:t>
            </a:r>
            <a:endParaRPr lang="en-US" sz="2800" dirty="0">
              <a:solidFill>
                <a:srgbClr val="0B582E"/>
              </a:solidFill>
              <a:ea typeface="+mn-lt"/>
              <a:cs typeface="+mn-lt"/>
            </a:endParaRPr>
          </a:p>
          <a:p>
            <a:pPr marL="0" indent="0"/>
            <a:r>
              <a:rPr lang="es" sz="2400" dirty="0">
                <a:ea typeface="+mn-lt"/>
                <a:cs typeface="+mn-lt"/>
              </a:rPr>
              <a:t>Una colaboración es mejor cuando desafía a todos los involucrados. Estar allí para impulsarse, estimularse unos a otros y ayudar a que las mejores ideas sean más grandes.</a:t>
            </a:r>
            <a:endParaRPr lang="en-US" sz="2400" dirty="0">
              <a:ea typeface="+mn-lt"/>
              <a:cs typeface="+mn-lt"/>
            </a:endParaRPr>
          </a:p>
          <a:p>
            <a:pPr marL="1657350" indent="-1657350">
              <a:buChar char="•"/>
            </a:pPr>
            <a:r>
              <a:rPr lang="es" sz="2400" dirty="0">
                <a:latin typeface="Calibri"/>
                <a:ea typeface="+mn-lt"/>
                <a:cs typeface="+mn-lt"/>
              </a:rPr>
              <a:t>Anímense unos a otros</a:t>
            </a:r>
            <a:endParaRPr lang="en-US" sz="2400" dirty="0">
              <a:latin typeface="Calibri"/>
              <a:ea typeface="+mn-lt"/>
              <a:cs typeface="+mn-lt"/>
            </a:endParaRPr>
          </a:p>
          <a:p>
            <a:pPr marL="1657350" indent="-1657350">
              <a:buChar char="•"/>
            </a:pPr>
            <a:r>
              <a:rPr lang="es" sz="2400" dirty="0">
                <a:ea typeface="+mn-lt"/>
                <a:cs typeface="+mn-lt"/>
              </a:rPr>
              <a:t>Solicitar informes de progreso</a:t>
            </a:r>
            <a:endParaRPr lang="en-US" sz="2400" dirty="0">
              <a:ea typeface="+mn-lt"/>
              <a:cs typeface="+mn-lt"/>
            </a:endParaRPr>
          </a:p>
          <a:p>
            <a:pPr marL="1657350" indent="-1657350">
              <a:buChar char="•"/>
            </a:pPr>
            <a:r>
              <a:rPr lang="es" sz="2400" dirty="0">
                <a:ea typeface="+mn-lt"/>
                <a:cs typeface="+mn-lt"/>
              </a:rPr>
              <a:t>Se responsable</a:t>
            </a:r>
            <a:endParaRPr lang="en-US" sz="2400" dirty="0">
              <a:ea typeface="+mn-lt"/>
              <a:cs typeface="+mn-lt"/>
            </a:endParaRPr>
          </a:p>
          <a:p>
            <a:pPr marL="1657350" indent="-1657350">
              <a:buChar char="•"/>
            </a:pPr>
            <a:r>
              <a:rPr lang="es" sz="2400" dirty="0">
                <a:ea typeface="+mn-lt"/>
                <a:cs typeface="+mn-lt"/>
              </a:rPr>
              <a:t>No pienses demasiado pequeño</a:t>
            </a:r>
            <a:endParaRPr lang="en-US" sz="2400" dirty="0">
              <a:ea typeface="+mn-lt"/>
              <a:cs typeface="+mn-lt"/>
            </a:endParaRPr>
          </a:p>
          <a:p>
            <a:pPr marL="1657350" indent="-1657350">
              <a:buChar char="•"/>
            </a:pPr>
            <a:r>
              <a:rPr lang="es" sz="2400" dirty="0">
                <a:ea typeface="+mn-lt"/>
                <a:cs typeface="+mn-lt"/>
              </a:rPr>
              <a:t>Nunca dejes que las grandes ideas se desperdicien</a:t>
            </a:r>
            <a:endParaRPr lang="en-US" sz="2400" dirty="0">
              <a:ea typeface="+mn-lt"/>
              <a:cs typeface="+mn-lt"/>
            </a:endParaRPr>
          </a:p>
          <a:p>
            <a:pPr marL="1657350" indent="-1657350">
              <a:buChar char="•"/>
            </a:pPr>
            <a:endParaRPr lang="en-GB" sz="2400" dirty="0">
              <a:ea typeface="+mn-lt"/>
              <a:cs typeface="+mn-lt"/>
            </a:endParaRPr>
          </a:p>
          <a:p>
            <a:pPr marL="0" indent="0"/>
            <a:r>
              <a:rPr lang="es" sz="2400" b="1" dirty="0">
                <a:ea typeface="+mn-lt"/>
                <a:cs typeface="+mn-lt"/>
              </a:rPr>
              <a:t>PROFUNDIZAR </a:t>
            </a:r>
            <a:r>
              <a:rPr lang="es" sz="2400" b="1" dirty="0">
                <a:ea typeface="+mn-lt"/>
                <a:cs typeface="+mn-lt"/>
                <a:hlinkClick r:id="rId2"/>
              </a:rPr>
              <a:t>https://medium.com/@jasonkeath/partners-in-crime-the-power-of-finding-your-creative-collaborator-7d8aaf7af07b</a:t>
            </a:r>
            <a:r>
              <a:rPr lang="es" sz="2400" b="1" dirty="0">
                <a:ea typeface="+mn-lt"/>
                <a:cs typeface="+mn-lt"/>
              </a:rPr>
              <a:t> </a:t>
            </a:r>
            <a:endParaRPr lang="en-US"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3165047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89644" y="1234629"/>
            <a:ext cx="9709137" cy="4375259"/>
          </a:xfrm>
        </p:spPr>
        <p:txBody>
          <a:bodyPr>
            <a:noAutofit/>
          </a:bodyPr>
          <a:lstStyle/>
          <a:p>
            <a:r>
              <a:rPr lang="es" sz="2800" b="1" dirty="0">
                <a:solidFill>
                  <a:srgbClr val="0B582E"/>
                </a:solidFill>
                <a:ea typeface="+mn-lt"/>
                <a:cs typeface="+mn-lt"/>
              </a:rPr>
              <a:t>La cultura de colaboración necesita tiempo dedicado</a:t>
            </a:r>
            <a:endParaRPr lang="en-US" sz="2400" dirty="0">
              <a:ea typeface="+mn-lt"/>
              <a:cs typeface="+mn-lt"/>
            </a:endParaRPr>
          </a:p>
          <a:p>
            <a:pPr algn="just"/>
            <a:r>
              <a:rPr lang="es" sz="2400" dirty="0">
                <a:ea typeface="+mn-lt"/>
                <a:cs typeface="+mn-lt"/>
              </a:rPr>
              <a:t>Un buen ejemplo de una empresa que se beneficia de dedicar tiempo a la colaboración y la innovación es Google. En 2004, los fundadores de Google, Larry Page y Sergey Brin, decidieron que </a:t>
            </a:r>
            <a:r>
              <a:rPr lang="es" sz="2400" b="1" dirty="0">
                <a:ea typeface="+mn-lt"/>
                <a:cs typeface="+mn-lt"/>
              </a:rPr>
              <a:t>los empleados podían dedicar hasta el 20 % de su tiempo a proyectos paralelos. </a:t>
            </a:r>
            <a:r>
              <a:rPr lang="es" sz="2400" dirty="0">
                <a:ea typeface="+mn-lt"/>
                <a:cs typeface="+mn-lt"/>
              </a:rPr>
              <a:t>Reenfocaron el trabajo para asegurarse de que los empleados se hicieran personalmente responsables de las nuevas innovaciones. No todos los proyectos tuvieron éxito. Y no todos aprovecharon la libertad dentro de la nueva política. Pero algunos lo hicieron y unos pocos desarrollaron proyectos de gran éxito, como AdSense, Gmail y Google </a:t>
            </a:r>
            <a:r>
              <a:rPr lang="es" sz="2400" dirty="0">
                <a:latin typeface="Calibri"/>
                <a:ea typeface="+mn-lt"/>
                <a:cs typeface="+mn-lt"/>
              </a:rPr>
              <a:t>Maps </a:t>
            </a:r>
            <a:r>
              <a:rPr lang="es" sz="2400" dirty="0">
                <a:ea typeface="+mn-lt"/>
                <a:cs typeface="+mn-lt"/>
              </a:rPr>
              <a:t>. </a:t>
            </a:r>
            <a:br>
              <a:rPr lang="en-US" sz="2400" dirty="0">
                <a:latin typeface="Calibri"/>
                <a:ea typeface="+mn-lt"/>
                <a:cs typeface="+mn-lt"/>
              </a:rPr>
            </a:br>
            <a:br>
              <a:rPr lang="en-US" sz="2400" dirty="0">
                <a:latin typeface="Calibri"/>
                <a:ea typeface="+mn-lt"/>
                <a:cs typeface="+mn-lt"/>
              </a:rPr>
            </a:br>
            <a:r>
              <a:rPr lang="es" sz="2400" dirty="0">
                <a:latin typeface="Calibri"/>
                <a:ea typeface="+mn-lt"/>
                <a:cs typeface="+mn-lt"/>
              </a:rPr>
              <a:t>Si bien este </a:t>
            </a:r>
            <a:r>
              <a:rPr lang="es" sz="2400" dirty="0">
                <a:ea typeface="+mn-lt"/>
                <a:cs typeface="+mn-lt"/>
              </a:rPr>
              <a:t>enfoque no es posible para todos, ni se recomienda para las pymes con pocos recursos, dedicar tiempo a la colaboración, ya sea dentro de su organización o a través de clústeres, es una excelente manera de crear nuevas ideas.</a:t>
            </a:r>
            <a:endParaRPr lang="en-GB" sz="2400" dirty="0">
              <a:ea typeface="+mn-lt"/>
              <a:cs typeface="+mn-lt"/>
            </a:endParaRPr>
          </a:p>
          <a:p>
            <a:endParaRPr lang="en-GB"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3831696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23510" y="1657962"/>
            <a:ext cx="9709137" cy="4375259"/>
          </a:xfrm>
        </p:spPr>
        <p:txBody>
          <a:bodyPr>
            <a:noAutofit/>
          </a:bodyPr>
          <a:lstStyle/>
          <a:p>
            <a:r>
              <a:rPr lang="es" sz="2800" b="1" dirty="0">
                <a:solidFill>
                  <a:srgbClr val="0B582E"/>
                </a:solidFill>
                <a:ea typeface="+mn-lt"/>
                <a:cs typeface="+mn-lt"/>
              </a:rPr>
              <a:t>Establecer las reglas básicas para su sesión de colaboración</a:t>
            </a:r>
          </a:p>
          <a:p>
            <a:endParaRPr lang="en-US" sz="2400" dirty="0">
              <a:ea typeface="+mn-lt"/>
              <a:cs typeface="+mn-lt"/>
            </a:endParaRPr>
          </a:p>
          <a:p>
            <a:pPr algn="just"/>
            <a:r>
              <a:rPr lang="es" sz="2400" dirty="0">
                <a:ea typeface="+mn-lt"/>
                <a:cs typeface="+mn-lt"/>
              </a:rPr>
              <a:t>Establecer el entorno adecuado para la colaboración es un primer paso esencial. Comenzando por establecer algunas </a:t>
            </a:r>
            <a:r>
              <a:rPr lang="es" sz="2400" dirty="0">
                <a:ea typeface="+mn-lt"/>
                <a:cs typeface="+mn-lt"/>
                <a:hlinkClick r:id="rId2"/>
              </a:rPr>
              <a:t>reglas básicas </a:t>
            </a:r>
            <a:r>
              <a:rPr lang="es" sz="2400" dirty="0">
                <a:ea typeface="+mn-lt"/>
                <a:cs typeface="+mn-lt"/>
              </a:rPr>
              <a:t>para que todos, de todos los niveles, se sientan cómodos para contribuir.</a:t>
            </a:r>
          </a:p>
          <a:p>
            <a:pPr algn="just"/>
            <a:r>
              <a:rPr lang="es" sz="2400" b="1" dirty="0">
                <a:ea typeface="+mn-lt"/>
                <a:cs typeface="+mn-lt"/>
              </a:rPr>
              <a:t>Regla #1: Genere tantas ideas como sea posible durante la sesión.</a:t>
            </a:r>
          </a:p>
          <a:p>
            <a:pPr algn="just"/>
            <a:r>
              <a:rPr lang="es" sz="2400" dirty="0">
                <a:ea typeface="+mn-lt"/>
                <a:cs typeface="+mn-lt"/>
              </a:rPr>
              <a:t>Si bien puede parecer contradictorio para la mayoría de nosotros, la lluvia de ideas se trata de cantidad más que de calidad. Al centrarse en obtener tantas ideas como sea posible, las personas están más dispuestas a compartir cosas que, de otro modo, podrían descartar como irrelevantes o exageradas.</a:t>
            </a:r>
          </a:p>
          <a:p>
            <a:pPr algn="just"/>
            <a:r>
              <a:rPr lang="es" sz="2400" b="1" dirty="0">
                <a:ea typeface="+mn-lt"/>
                <a:cs typeface="+mn-lt"/>
              </a:rPr>
              <a:t>Regla #2: No se permite criticar ideas.</a:t>
            </a:r>
          </a:p>
          <a:p>
            <a:pPr algn="just"/>
            <a:r>
              <a:rPr lang="es" sz="2400" dirty="0">
                <a:ea typeface="+mn-lt"/>
                <a:cs typeface="+mn-lt"/>
              </a:rPr>
              <a:t>La lluvia de ideas no se trata de criticar ideas en el acto, se trata simplemente de generar. Esa falta de retroalimentación inmediata permite a las personas compartir ideas más abiertamente sin temor al fracaso o la desaprobación.</a:t>
            </a:r>
          </a:p>
          <a:p>
            <a:endParaRPr lang="en-GB"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48071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23510" y="1657962"/>
            <a:ext cx="9709137" cy="4375259"/>
          </a:xfrm>
        </p:spPr>
        <p:txBody>
          <a:bodyPr>
            <a:noAutofit/>
          </a:bodyPr>
          <a:lstStyle/>
          <a:p>
            <a:r>
              <a:rPr lang="es" sz="2800" b="1" dirty="0">
                <a:solidFill>
                  <a:srgbClr val="0B582E"/>
                </a:solidFill>
                <a:ea typeface="+mn-lt"/>
                <a:cs typeface="+mn-lt"/>
              </a:rPr>
              <a:t>Establecer las reglas básicas para su sesión de colaboración</a:t>
            </a:r>
          </a:p>
          <a:p>
            <a:endParaRPr lang="en-US" sz="2400" dirty="0">
              <a:ea typeface="+mn-lt"/>
              <a:cs typeface="+mn-lt"/>
            </a:endParaRPr>
          </a:p>
          <a:p>
            <a:pPr algn="just"/>
            <a:r>
              <a:rPr lang="es" sz="2400" b="1" dirty="0">
                <a:ea typeface="+mn-lt"/>
                <a:cs typeface="+mn-lt"/>
              </a:rPr>
              <a:t>Regla #3: Las ideas salvajes y ambiciosas son bienvenidas.</a:t>
            </a:r>
          </a:p>
          <a:p>
            <a:pPr algn="just"/>
            <a:r>
              <a:rPr lang="es" sz="2400" dirty="0">
                <a:ea typeface="+mn-lt"/>
                <a:cs typeface="+mn-lt"/>
              </a:rPr>
              <a:t>Durante una sesión de lluvia de ideas, desea que las personas piensen en grande. Esa es exactamente la razón por la que existe este principio (que podrías escuchar llamado "despreocupación"). Fomenta un pensamiento más creativo, porque las personas saben que no solo se les permite, sino que se les anima a pensar fuera de la caja.</a:t>
            </a:r>
          </a:p>
          <a:p>
            <a:pPr algn="just"/>
            <a:endParaRPr lang="en-US" sz="2400" dirty="0">
              <a:ea typeface="+mn-lt"/>
              <a:cs typeface="+mn-lt"/>
            </a:endParaRPr>
          </a:p>
          <a:p>
            <a:pPr algn="just"/>
            <a:r>
              <a:rPr lang="es" sz="2400" b="1" dirty="0">
                <a:ea typeface="+mn-lt"/>
                <a:cs typeface="+mn-lt"/>
              </a:rPr>
              <a:t>Regla #4: Se alienta a las personas a construir sobre otras ideas.</a:t>
            </a:r>
          </a:p>
          <a:p>
            <a:pPr algn="just"/>
            <a:r>
              <a:rPr lang="es" sz="2400" dirty="0">
                <a:ea typeface="+mn-lt"/>
                <a:cs typeface="+mn-lt"/>
              </a:rPr>
              <a:t>Finalmente, hay un concepto llamado "piggybacking". Si bien las críticas no están permitidas, los participantes de la lluvia de ideas pueden aprovechar las contribuciones de otras personas. Esto crea una atmósfera más colaborativa, donde las buenas ideas obtienen aún más tracción.</a:t>
            </a:r>
          </a:p>
          <a:p>
            <a:endParaRPr lang="en-GB"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187972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p:txBody>
          <a:bodyPr>
            <a:normAutofit fontScale="62500" lnSpcReduction="20000"/>
          </a:bodyPr>
          <a:lstStyle/>
          <a:p>
            <a:r>
              <a:rPr lang="es" sz="5100" dirty="0"/>
              <a:t>Colaborando para el Sostenibilidad exitosa</a:t>
            </a:r>
          </a:p>
          <a:p>
            <a:endParaRPr lang="en-US" dirty="0"/>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s"/>
              <a:t>Sección 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95423" y="132940"/>
            <a:ext cx="6188149" cy="6725060"/>
          </a:xfrm>
        </p:spPr>
        <p:txBody>
          <a:bodyPr>
            <a:normAutofit fontScale="92500"/>
          </a:bodyPr>
          <a:lstStyle/>
          <a:p>
            <a:pPr algn="l"/>
            <a:r>
              <a:rPr lang="es" sz="2400" dirty="0"/>
              <a:t>Encuentre tiempo para la innovación colaborativa</a:t>
            </a:r>
          </a:p>
          <a:p>
            <a:pPr marL="342900" indent="-342900" algn="l">
              <a:buFont typeface="Arial" panose="020B0604020202020204" pitchFamily="34" charset="0"/>
              <a:buChar char="•"/>
            </a:pPr>
            <a:r>
              <a:rPr lang="es" sz="2400" b="0" dirty="0">
                <a:solidFill>
                  <a:srgbClr val="000000"/>
                </a:solidFill>
              </a:rPr>
              <a:t>Cuando estamos ocupados en el trabajo, encontrar tiempo para una colaboración activa puede ser difícil.</a:t>
            </a:r>
            <a:r>
              <a:rPr lang="es" sz="2400" b="0">
                <a:solidFill>
                  <a:srgbClr val="000000"/>
                </a:solidFill>
              </a:rPr>
              <a:t> </a:t>
            </a:r>
            <a:r>
              <a:rPr lang="es" sz="2400" b="0" dirty="0">
                <a:solidFill>
                  <a:srgbClr val="000000"/>
                </a:solidFill>
              </a:rPr>
              <a:t>Organizar una lluvia de ideas dedicada puede ser una buena manera de estructurar este tiempo para la innovación.</a:t>
            </a:r>
          </a:p>
          <a:p>
            <a:pPr marL="342900" indent="-342900" algn="l">
              <a:buFont typeface="Arial" panose="020B0604020202020204" pitchFamily="34" charset="0"/>
              <a:buChar char="•"/>
            </a:pPr>
            <a:r>
              <a:rPr lang="es" sz="2400"/>
              <a:t>Carreras de diseño</a:t>
            </a:r>
            <a:r>
              <a:rPr lang="es" sz="2400" dirty="0">
                <a:solidFill>
                  <a:srgbClr val="000000"/>
                </a:solidFill>
              </a:rPr>
              <a:t> </a:t>
            </a:r>
            <a:r>
              <a:rPr lang="es" sz="2400" b="0" dirty="0">
                <a:solidFill>
                  <a:srgbClr val="000000"/>
                </a:solidFill>
              </a:rPr>
              <a:t>puede ser un uso muy efectivo del tiempo si se hace bien.</a:t>
            </a:r>
            <a:r>
              <a:rPr lang="es" sz="2400" b="0">
                <a:solidFill>
                  <a:srgbClr val="000000"/>
                </a:solidFill>
              </a:rPr>
              <a:t> </a:t>
            </a:r>
            <a:endParaRPr lang="en-GB" sz="2400" b="0" dirty="0">
              <a:solidFill>
                <a:srgbClr val="000000"/>
              </a:solidFill>
            </a:endParaRPr>
          </a:p>
          <a:p>
            <a:pPr marL="342900" indent="-342900" algn="l">
              <a:buFont typeface="Arial" panose="020B0604020202020204" pitchFamily="34" charset="0"/>
              <a:buChar char="•"/>
            </a:pPr>
            <a:r>
              <a:rPr lang="es" sz="2400" b="0" dirty="0">
                <a:solidFill>
                  <a:srgbClr val="000000"/>
                </a:solidFill>
              </a:rPr>
              <a:t>Diseñados por primera vez en Google por </a:t>
            </a:r>
            <a:r>
              <a:rPr lang="es" sz="2400" b="0" dirty="0">
                <a:solidFill>
                  <a:srgbClr val="000000"/>
                </a:solidFill>
                <a:hlinkClick r:id="rId2"/>
              </a:rPr>
              <a:t>Jake Knapp </a:t>
            </a:r>
            <a:r>
              <a:rPr lang="es" sz="2400" b="0" dirty="0">
                <a:solidFill>
                  <a:srgbClr val="000000"/>
                </a:solidFill>
              </a:rPr>
              <a:t>, los sprints de diseño se han convertido en una forma popular de abordar problemas difíciles en las empresas emergentes y otras empresas que cambian rápidamente.</a:t>
            </a:r>
            <a:r>
              <a:rPr lang="es" sz="2400" b="0">
                <a:solidFill>
                  <a:srgbClr val="000000"/>
                </a:solidFill>
              </a:rPr>
              <a:t> </a:t>
            </a:r>
            <a:endParaRPr lang="en-GB" sz="2400" b="0" dirty="0">
              <a:solidFill>
                <a:srgbClr val="000000"/>
              </a:solidFill>
            </a:endParaRPr>
          </a:p>
          <a:p>
            <a:pPr marL="342900" indent="-342900" algn="l">
              <a:buFont typeface="Arial" panose="020B0604020202020204" pitchFamily="34" charset="0"/>
              <a:buChar char="•"/>
            </a:pPr>
            <a:r>
              <a:rPr lang="es" sz="2400" b="0" dirty="0">
                <a:solidFill>
                  <a:srgbClr val="000000"/>
                </a:solidFill>
              </a:rPr>
              <a:t>En estas próximas diapositivas, vamos a analizar cómo se puede utilizar un sprint de diseño para crear soluciones innovadoras para problemas relacionados con la sostenibilidad.</a:t>
            </a:r>
            <a:r>
              <a:rPr lang="es" sz="2400" b="0">
                <a:solidFill>
                  <a:srgbClr val="000000"/>
                </a:solidFill>
              </a:rPr>
              <a:t> </a:t>
            </a:r>
            <a:endParaRPr lang="en-GB" sz="2400" b="0" dirty="0">
              <a:solidFill>
                <a:srgbClr val="000000"/>
              </a:solidFill>
            </a:endParaRPr>
          </a:p>
        </p:txBody>
      </p:sp>
      <p:pic>
        <p:nvPicPr>
          <p:cNvPr id="2050" name="Picture 2">
            <a:extLst>
              <a:ext uri="{FF2B5EF4-FFF2-40B4-BE49-F238E27FC236}">
                <a16:creationId xmlns:a16="http://schemas.microsoft.com/office/drawing/2014/main" id="{887982A7-5457-A2D4-0BF8-7B8F50759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973666"/>
            <a:ext cx="3918303" cy="491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03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992B8A-ED4F-613B-A188-EBCB4E1809F0}"/>
              </a:ext>
            </a:extLst>
          </p:cNvPr>
          <p:cNvSpPr>
            <a:spLocks noGrp="1"/>
          </p:cNvSpPr>
          <p:nvPr>
            <p:ph type="body" sz="quarter" idx="30"/>
          </p:nvPr>
        </p:nvSpPr>
        <p:spPr>
          <a:xfrm>
            <a:off x="3269110" y="4533160"/>
            <a:ext cx="1732731" cy="420751"/>
          </a:xfrm>
        </p:spPr>
        <p:txBody>
          <a:bodyPr>
            <a:normAutofit/>
          </a:bodyPr>
          <a:lstStyle/>
          <a:p>
            <a:r>
              <a:rPr lang="es" sz="2200" b="1" dirty="0">
                <a:solidFill>
                  <a:srgbClr val="297239"/>
                </a:solidFill>
              </a:rPr>
              <a:t>DEFINIR</a:t>
            </a:r>
          </a:p>
        </p:txBody>
      </p:sp>
      <p:sp>
        <p:nvSpPr>
          <p:cNvPr id="6" name="Text Placeholder 5">
            <a:extLst>
              <a:ext uri="{FF2B5EF4-FFF2-40B4-BE49-F238E27FC236}">
                <a16:creationId xmlns:a16="http://schemas.microsoft.com/office/drawing/2014/main" id="{46EA84A6-A3D4-6467-4EB2-FA8ED1298105}"/>
              </a:ext>
            </a:extLst>
          </p:cNvPr>
          <p:cNvSpPr>
            <a:spLocks noGrp="1"/>
          </p:cNvSpPr>
          <p:nvPr>
            <p:ph type="body" sz="quarter" idx="31"/>
          </p:nvPr>
        </p:nvSpPr>
        <p:spPr>
          <a:xfrm>
            <a:off x="1333175" y="4539912"/>
            <a:ext cx="1845454" cy="420751"/>
          </a:xfrm>
        </p:spPr>
        <p:txBody>
          <a:bodyPr>
            <a:normAutofit fontScale="92500"/>
          </a:bodyPr>
          <a:lstStyle/>
          <a:p>
            <a:r>
              <a:rPr lang="es" sz="2200" b="1" dirty="0">
                <a:solidFill>
                  <a:srgbClr val="297239"/>
                </a:solidFill>
              </a:rPr>
              <a:t>COMPRENDER</a:t>
            </a:r>
          </a:p>
        </p:txBody>
      </p:sp>
      <p:sp>
        <p:nvSpPr>
          <p:cNvPr id="7" name="Text Placeholder 6">
            <a:extLst>
              <a:ext uri="{FF2B5EF4-FFF2-40B4-BE49-F238E27FC236}">
                <a16:creationId xmlns:a16="http://schemas.microsoft.com/office/drawing/2014/main" id="{E3C0CF66-E3B6-D97E-E64B-873C10497B52}"/>
              </a:ext>
            </a:extLst>
          </p:cNvPr>
          <p:cNvSpPr>
            <a:spLocks noGrp="1"/>
          </p:cNvSpPr>
          <p:nvPr>
            <p:ph type="body" sz="quarter" idx="32"/>
          </p:nvPr>
        </p:nvSpPr>
        <p:spPr>
          <a:xfrm>
            <a:off x="7165569" y="4535946"/>
            <a:ext cx="1732731" cy="420751"/>
          </a:xfrm>
        </p:spPr>
        <p:txBody>
          <a:bodyPr>
            <a:normAutofit/>
          </a:bodyPr>
          <a:lstStyle/>
          <a:p>
            <a:r>
              <a:rPr lang="es" sz="2200" b="1" dirty="0">
                <a:solidFill>
                  <a:srgbClr val="297239"/>
                </a:solidFill>
              </a:rPr>
              <a:t>PROTOTIPO</a:t>
            </a:r>
          </a:p>
        </p:txBody>
      </p:sp>
      <p:sp>
        <p:nvSpPr>
          <p:cNvPr id="8" name="Text Placeholder 7">
            <a:extLst>
              <a:ext uri="{FF2B5EF4-FFF2-40B4-BE49-F238E27FC236}">
                <a16:creationId xmlns:a16="http://schemas.microsoft.com/office/drawing/2014/main" id="{2FF60CD6-07F6-FE23-0F2B-2F90E8EAFB16}"/>
              </a:ext>
            </a:extLst>
          </p:cNvPr>
          <p:cNvSpPr>
            <a:spLocks noGrp="1"/>
          </p:cNvSpPr>
          <p:nvPr>
            <p:ph type="body" sz="quarter" idx="33"/>
          </p:nvPr>
        </p:nvSpPr>
        <p:spPr>
          <a:xfrm>
            <a:off x="5229634" y="4542698"/>
            <a:ext cx="1732731" cy="420751"/>
          </a:xfrm>
        </p:spPr>
        <p:txBody>
          <a:bodyPr>
            <a:normAutofit/>
          </a:bodyPr>
          <a:lstStyle/>
          <a:p>
            <a:r>
              <a:rPr lang="es" sz="2200" b="1" dirty="0">
                <a:solidFill>
                  <a:srgbClr val="297239"/>
                </a:solidFill>
              </a:rPr>
              <a:t>IDEAR</a:t>
            </a:r>
          </a:p>
        </p:txBody>
      </p:sp>
      <p:sp>
        <p:nvSpPr>
          <p:cNvPr id="9" name="Text Placeholder 8">
            <a:extLst>
              <a:ext uri="{FF2B5EF4-FFF2-40B4-BE49-F238E27FC236}">
                <a16:creationId xmlns:a16="http://schemas.microsoft.com/office/drawing/2014/main" id="{70D49C04-F4D2-6864-A60F-1BD84EFE8DC7}"/>
              </a:ext>
            </a:extLst>
          </p:cNvPr>
          <p:cNvSpPr>
            <a:spLocks noGrp="1"/>
          </p:cNvSpPr>
          <p:nvPr>
            <p:ph type="body" sz="quarter" idx="34"/>
          </p:nvPr>
        </p:nvSpPr>
        <p:spPr>
          <a:xfrm>
            <a:off x="9101503" y="4557649"/>
            <a:ext cx="1732731" cy="420751"/>
          </a:xfrm>
        </p:spPr>
        <p:txBody>
          <a:bodyPr>
            <a:normAutofit/>
          </a:bodyPr>
          <a:lstStyle/>
          <a:p>
            <a:r>
              <a:rPr lang="es" sz="2200" b="1" dirty="0">
                <a:solidFill>
                  <a:srgbClr val="297239"/>
                </a:solidFill>
              </a:rPr>
              <a:t>PRUEBA</a:t>
            </a:r>
          </a:p>
        </p:txBody>
      </p:sp>
      <p:sp>
        <p:nvSpPr>
          <p:cNvPr id="4" name="Text Placeholder 3">
            <a:extLst>
              <a:ext uri="{FF2B5EF4-FFF2-40B4-BE49-F238E27FC236}">
                <a16:creationId xmlns:a16="http://schemas.microsoft.com/office/drawing/2014/main" id="{B792AD36-E68B-9F85-F147-D050BECC885D}"/>
              </a:ext>
            </a:extLst>
          </p:cNvPr>
          <p:cNvSpPr>
            <a:spLocks noGrp="1"/>
          </p:cNvSpPr>
          <p:nvPr>
            <p:ph type="body" sz="quarter" idx="29"/>
          </p:nvPr>
        </p:nvSpPr>
        <p:spPr/>
        <p:txBody>
          <a:bodyPr>
            <a:normAutofit lnSpcReduction="10000"/>
          </a:bodyPr>
          <a:lstStyle/>
          <a:p>
            <a:r>
              <a:rPr lang="es" b="1" dirty="0">
                <a:solidFill>
                  <a:srgbClr val="0B582E"/>
                </a:solidFill>
              </a:rPr>
              <a:t>Organizar un Design Sprint para la colaboración</a:t>
            </a:r>
          </a:p>
        </p:txBody>
      </p:sp>
      <p:pic>
        <p:nvPicPr>
          <p:cNvPr id="11" name="Graphic 10" descr="Magnifying glass with solid fill">
            <a:extLst>
              <a:ext uri="{FF2B5EF4-FFF2-40B4-BE49-F238E27FC236}">
                <a16:creationId xmlns:a16="http://schemas.microsoft.com/office/drawing/2014/main" id="{91DBA1C3-338E-5FAE-DCBD-AA365AA3CC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8702" y="2525486"/>
            <a:ext cx="914400" cy="914400"/>
          </a:xfrm>
          <a:prstGeom prst="rect">
            <a:avLst/>
          </a:prstGeom>
        </p:spPr>
      </p:pic>
      <p:pic>
        <p:nvPicPr>
          <p:cNvPr id="13" name="Graphic 12" descr="Scribble with solid fill">
            <a:extLst>
              <a:ext uri="{FF2B5EF4-FFF2-40B4-BE49-F238E27FC236}">
                <a16:creationId xmlns:a16="http://schemas.microsoft.com/office/drawing/2014/main" id="{119938F1-0E09-3057-110E-76E0AFAB79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275" y="2525486"/>
            <a:ext cx="914400" cy="914400"/>
          </a:xfrm>
          <a:prstGeom prst="rect">
            <a:avLst/>
          </a:prstGeom>
        </p:spPr>
      </p:pic>
      <p:pic>
        <p:nvPicPr>
          <p:cNvPr id="15" name="Graphic 14" descr="Lights On with solid fill">
            <a:extLst>
              <a:ext uri="{FF2B5EF4-FFF2-40B4-BE49-F238E27FC236}">
                <a16:creationId xmlns:a16="http://schemas.microsoft.com/office/drawing/2014/main" id="{7D0B6CAF-C918-73AF-0C39-1AA1754C28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799" y="2525486"/>
            <a:ext cx="914400" cy="914400"/>
          </a:xfrm>
          <a:prstGeom prst="rect">
            <a:avLst/>
          </a:prstGeom>
        </p:spPr>
      </p:pic>
      <p:pic>
        <p:nvPicPr>
          <p:cNvPr id="19" name="Graphic 18" descr="Rocket with solid fill">
            <a:extLst>
              <a:ext uri="{FF2B5EF4-FFF2-40B4-BE49-F238E27FC236}">
                <a16:creationId xmlns:a16="http://schemas.microsoft.com/office/drawing/2014/main" id="{5BBBF381-856D-4F80-C774-E5624B8CBB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99323" y="2514600"/>
            <a:ext cx="914400" cy="914400"/>
          </a:xfrm>
          <a:prstGeom prst="rect">
            <a:avLst/>
          </a:prstGeom>
        </p:spPr>
      </p:pic>
      <p:pic>
        <p:nvPicPr>
          <p:cNvPr id="21" name="Graphic 20" descr="Clipboard Mixed with solid fill">
            <a:extLst>
              <a:ext uri="{FF2B5EF4-FFF2-40B4-BE49-F238E27FC236}">
                <a16:creationId xmlns:a16="http://schemas.microsoft.com/office/drawing/2014/main" id="{141EC2D8-13B1-DC2D-1276-C695FC1C51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10668" y="2514600"/>
            <a:ext cx="914400" cy="914400"/>
          </a:xfrm>
          <a:prstGeom prst="rect">
            <a:avLst/>
          </a:prstGeom>
        </p:spPr>
      </p:pic>
    </p:spTree>
    <p:extLst>
      <p:ext uri="{BB962C8B-B14F-4D97-AF65-F5344CB8AC3E}">
        <p14:creationId xmlns:p14="http://schemas.microsoft.com/office/powerpoint/2010/main" val="284249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388E5-5A1D-F0CE-0E58-D21C03D697A1}"/>
              </a:ext>
            </a:extLst>
          </p:cNvPr>
          <p:cNvSpPr>
            <a:spLocks noGrp="1"/>
          </p:cNvSpPr>
          <p:nvPr>
            <p:ph type="body" sz="quarter" idx="20"/>
          </p:nvPr>
        </p:nvSpPr>
        <p:spPr>
          <a:xfrm>
            <a:off x="6009259" y="1761743"/>
            <a:ext cx="4896426" cy="4306547"/>
          </a:xfrm>
        </p:spPr>
        <p:txBody>
          <a:bodyPr vert="horz" lIns="91440" tIns="45720" rIns="91440" bIns="45720" rtlCol="0" anchor="t">
            <a:noAutofit/>
          </a:bodyPr>
          <a:lstStyle/>
          <a:p>
            <a:r>
              <a:rPr lang="es"/>
              <a:t>Este primer día de "entender" es crítico para el buen desarrollo del Sprint ya que sirve para alinearlo con los objetivos del taller y definir mejor el problema. Este esfuerzo de enmarcar el problema es el corazón del primer día.</a:t>
            </a:r>
          </a:p>
          <a:p>
            <a:r>
              <a:rPr lang="es"/>
              <a:t>Para un Sprint de sostenibilidad, si no tiene experiencia dentro de su organización, dedique un tiempo a ponerse al día o traiga a un experto externo que pueda ayudar a su equipo a comprender el problema que está resolviendo.</a:t>
            </a:r>
            <a:endParaRPr lang="en-IE"/>
          </a:p>
        </p:txBody>
      </p:sp>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s" b="1"/>
              <a:t>Entender</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s"/>
              <a:t>01</a:t>
            </a:r>
          </a:p>
        </p:txBody>
      </p:sp>
      <p:pic>
        <p:nvPicPr>
          <p:cNvPr id="10" name="Graphic 9" descr="Open book with table lamp, books, pen and pencil">
            <a:extLst>
              <a:ext uri="{FF2B5EF4-FFF2-40B4-BE49-F238E27FC236}">
                <a16:creationId xmlns:a16="http://schemas.microsoft.com/office/drawing/2014/main" id="{C901610C-ED3E-8D88-B85A-A5C0CF7478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72" y="1132296"/>
            <a:ext cx="4397829" cy="4397829"/>
          </a:xfrm>
          <a:prstGeom prst="rect">
            <a:avLst/>
          </a:prstGeom>
        </p:spPr>
      </p:pic>
    </p:spTree>
    <p:extLst>
      <p:ext uri="{BB962C8B-B14F-4D97-AF65-F5344CB8AC3E}">
        <p14:creationId xmlns:p14="http://schemas.microsoft.com/office/powerpoint/2010/main" val="2691339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388E5-5A1D-F0CE-0E58-D21C03D697A1}"/>
              </a:ext>
            </a:extLst>
          </p:cNvPr>
          <p:cNvSpPr>
            <a:spLocks noGrp="1"/>
          </p:cNvSpPr>
          <p:nvPr>
            <p:ph type="body" sz="quarter" idx="20"/>
          </p:nvPr>
        </p:nvSpPr>
        <p:spPr>
          <a:xfrm>
            <a:off x="6031250" y="1713322"/>
            <a:ext cx="4896426" cy="5194253"/>
          </a:xfrm>
        </p:spPr>
        <p:txBody>
          <a:bodyPr vert="horz" lIns="91440" tIns="45720" rIns="91440" bIns="45720" rtlCol="0" anchor="t">
            <a:noAutofit/>
          </a:bodyPr>
          <a:lstStyle/>
          <a:p>
            <a:r>
              <a:rPr lang="es" sz="2200" dirty="0"/>
              <a:t>En la etapa Definir, organizará la información que ha recopilado durante la etapa Empatizar. Analizará sus observaciones para definir los problemas centrales que usted y su equipo han identificado hasta este momento. La definición del problema y la declaración del problema deben hacerse de manera centrada en el ser humano.</a:t>
            </a:r>
          </a:p>
          <a:p>
            <a:r>
              <a:rPr lang="es" sz="2200" dirty="0"/>
              <a:t>Un ejemplo de enunciado del problema para la sustentabilidad podría ser:</a:t>
            </a:r>
          </a:p>
          <a:p>
            <a:pPr algn="ctr"/>
            <a:r>
              <a:rPr lang="es" sz="2200" dirty="0"/>
              <a:t>“ </a:t>
            </a:r>
            <a:r>
              <a:rPr lang="es" sz="2200" i="1" dirty="0"/>
              <a:t>¿Cómo podemos construir relaciones más sólidas con los clientes mientras reducimos nuestra huella de carbono relacionada con los viajes?</a:t>
            </a:r>
            <a:endParaRPr lang="en-IE" sz="2200" dirty="0">
              <a:cs typeface="Calibri" panose="020F0502020204030204"/>
            </a:endParaRPr>
          </a:p>
        </p:txBody>
      </p:sp>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a:xfrm>
            <a:off x="6031250" y="708094"/>
            <a:ext cx="4921574" cy="857158"/>
          </a:xfrm>
        </p:spPr>
        <p:txBody>
          <a:bodyPr/>
          <a:lstStyle/>
          <a:p>
            <a:r>
              <a:rPr lang="es" b="1" dirty="0"/>
              <a:t>Definir</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s"/>
              <a:t>02</a:t>
            </a:r>
          </a:p>
        </p:txBody>
      </p:sp>
      <p:pic>
        <p:nvPicPr>
          <p:cNvPr id="10" name="Graphic 9" descr="Graph paper with calculator, ruler, highlighter, and pencils">
            <a:extLst>
              <a:ext uri="{FF2B5EF4-FFF2-40B4-BE49-F238E27FC236}">
                <a16:creationId xmlns:a16="http://schemas.microsoft.com/office/drawing/2014/main" id="{C901610C-ED3E-8D88-B85A-A5C0CF74788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7472" y="1132296"/>
            <a:ext cx="4397829" cy="4397829"/>
          </a:xfrm>
          <a:prstGeom prst="rect">
            <a:avLst/>
          </a:prstGeom>
        </p:spPr>
      </p:pic>
    </p:spTree>
    <p:extLst>
      <p:ext uri="{BB962C8B-B14F-4D97-AF65-F5344CB8AC3E}">
        <p14:creationId xmlns:p14="http://schemas.microsoft.com/office/powerpoint/2010/main" val="1678774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388E5-5A1D-F0CE-0E58-D21C03D697A1}"/>
              </a:ext>
            </a:extLst>
          </p:cNvPr>
          <p:cNvSpPr>
            <a:spLocks noGrp="1"/>
          </p:cNvSpPr>
          <p:nvPr>
            <p:ph type="body" sz="quarter" idx="20"/>
          </p:nvPr>
        </p:nvSpPr>
        <p:spPr>
          <a:xfrm>
            <a:off x="6006102" y="1560875"/>
            <a:ext cx="4896426" cy="4306547"/>
          </a:xfrm>
        </p:spPr>
        <p:txBody>
          <a:bodyPr vert="horz" lIns="91440" tIns="45720" rIns="91440" bIns="45720" rtlCol="0" anchor="t">
            <a:noAutofit/>
          </a:bodyPr>
          <a:lstStyle/>
          <a:p>
            <a:r>
              <a:rPr lang="es" dirty="0"/>
              <a:t>Durante la tercera etapa del proceso de pensamiento de diseño, su equipo está listo para generar ideas. Creció para comprender a sus usuarios y sus necesidades en la etapa de empatía y analizó sus observaciones en la etapa de definición para crear una declaración del problema centrada en el usuario. </a:t>
            </a:r>
            <a:br>
              <a:rPr lang="en-US" dirty="0"/>
            </a:br>
            <a:r>
              <a:rPr lang="es" dirty="0"/>
              <a:t>Con estos antecedentes sólidos y un propósito claro para su sesión, su tiempo puede dedicarse rápidamente a idear soluciones. Es importante que recordemos nuestras reglas básicas para garantizar el mejor resultado.</a:t>
            </a:r>
            <a:endParaRPr lang="en-IE" dirty="0"/>
          </a:p>
        </p:txBody>
      </p:sp>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s" b="1"/>
              <a:t>Idear</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s"/>
              <a:t>03</a:t>
            </a:r>
          </a:p>
        </p:txBody>
      </p:sp>
      <p:pic>
        <p:nvPicPr>
          <p:cNvPr id="10" name="Graphic 9" descr="A lightbulb">
            <a:extLst>
              <a:ext uri="{FF2B5EF4-FFF2-40B4-BE49-F238E27FC236}">
                <a16:creationId xmlns:a16="http://schemas.microsoft.com/office/drawing/2014/main" id="{C901610C-ED3E-8D88-B85A-A5C0CF7478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7472" y="1132296"/>
            <a:ext cx="4397829" cy="4397829"/>
          </a:xfrm>
          <a:prstGeom prst="rect">
            <a:avLst/>
          </a:prstGeom>
        </p:spPr>
      </p:pic>
    </p:spTree>
    <p:extLst>
      <p:ext uri="{BB962C8B-B14F-4D97-AF65-F5344CB8AC3E}">
        <p14:creationId xmlns:p14="http://schemas.microsoft.com/office/powerpoint/2010/main" val="3684147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1356-633F-43C7-9C5B-E23C08437082}"/>
              </a:ext>
            </a:extLst>
          </p:cNvPr>
          <p:cNvSpPr>
            <a:spLocks noGrp="1"/>
          </p:cNvSpPr>
          <p:nvPr>
            <p:ph type="body" sz="quarter" idx="18"/>
          </p:nvPr>
        </p:nvSpPr>
        <p:spPr>
          <a:xfrm>
            <a:off x="473870" y="3319106"/>
            <a:ext cx="5780987" cy="2271033"/>
          </a:xfrm>
        </p:spPr>
        <p:txBody>
          <a:bodyPr vert="horz" lIns="91440" tIns="45720" rIns="91440" bIns="45720" rtlCol="0" anchor="t">
            <a:normAutofit/>
          </a:bodyPr>
          <a:lstStyle/>
          <a:p>
            <a:r>
              <a:rPr lang="es" dirty="0">
                <a:ea typeface="+mn-lt"/>
                <a:cs typeface="+mn-lt"/>
              </a:rPr>
              <a:t>   </a:t>
            </a:r>
            <a:endParaRPr lang="en-US" b="1" dirty="0">
              <a:cs typeface="Calibri"/>
            </a:endParaRPr>
          </a:p>
        </p:txBody>
      </p:sp>
      <p:sp>
        <p:nvSpPr>
          <p:cNvPr id="3" name="Text Placeholder 2">
            <a:extLst>
              <a:ext uri="{FF2B5EF4-FFF2-40B4-BE49-F238E27FC236}">
                <a16:creationId xmlns:a16="http://schemas.microsoft.com/office/drawing/2014/main" id="{A42A7262-837F-D8B3-2E1C-6FDCFC7CA41D}"/>
              </a:ext>
            </a:extLst>
          </p:cNvPr>
          <p:cNvSpPr>
            <a:spLocks noGrp="1"/>
          </p:cNvSpPr>
          <p:nvPr>
            <p:ph type="body" sz="quarter" idx="16"/>
          </p:nvPr>
        </p:nvSpPr>
        <p:spPr/>
        <p:txBody>
          <a:bodyPr vert="horz" lIns="91440" tIns="45720" rIns="91440" bIns="45720" rtlCol="0" anchor="t">
            <a:normAutofit/>
          </a:bodyPr>
          <a:lstStyle/>
          <a:p>
            <a:r>
              <a:rPr lang="es" b="1" dirty="0"/>
              <a:t>ACTIVIDAD CORTA: USO DEL JUEGO PARA ESTIMULAR LA IDEA</a:t>
            </a:r>
            <a:endParaRPr lang="en-US" b="1" dirty="0">
              <a:cs typeface="Calibri"/>
            </a:endParaRPr>
          </a:p>
          <a:p>
            <a:endParaRPr lang="en-US" dirty="0">
              <a:cs typeface="Calibri"/>
            </a:endParaRPr>
          </a:p>
        </p:txBody>
      </p:sp>
      <p:sp>
        <p:nvSpPr>
          <p:cNvPr id="9" name="TextBox 8">
            <a:extLst>
              <a:ext uri="{FF2B5EF4-FFF2-40B4-BE49-F238E27FC236}">
                <a16:creationId xmlns:a16="http://schemas.microsoft.com/office/drawing/2014/main" id="{B8FE7BCE-0665-E08D-C07D-A2A6C0F31C0E}"/>
              </a:ext>
            </a:extLst>
          </p:cNvPr>
          <p:cNvSpPr txBox="1"/>
          <p:nvPr/>
        </p:nvSpPr>
        <p:spPr>
          <a:xfrm>
            <a:off x="275169" y="3133891"/>
            <a:ext cx="5514218"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 sz="2100" b="0" i="0" u="none" strike="noStrike" kern="1200" cap="none" spc="0" normalizeH="0" baseline="0" noProof="0" dirty="0">
                <a:ln>
                  <a:noFill/>
                </a:ln>
                <a:solidFill>
                  <a:srgbClr val="0B582E"/>
                </a:solidFill>
                <a:effectLst/>
                <a:uLnTx/>
                <a:uFillTx/>
                <a:latin typeface="Calibri"/>
                <a:ea typeface="+mn-ea"/>
                <a:cs typeface="Calibri"/>
              </a:rPr>
              <a:t> Puede ser útil comenzar la etapa de ideación con algo informal , </a:t>
            </a:r>
            <a:r>
              <a:rPr kumimoji="0" lang="es" sz="2100" b="0" i="0" u="none" strike="noStrike" kern="1200" cap="none" spc="0" normalizeH="0" baseline="0" noProof="0" dirty="0">
                <a:ln>
                  <a:noFill/>
                </a:ln>
                <a:solidFill>
                  <a:srgbClr val="000000"/>
                </a:solidFill>
                <a:effectLst/>
                <a:uLnTx/>
                <a:uFillTx/>
                <a:latin typeface="Calibri"/>
                <a:ea typeface="+mn-ea"/>
                <a:cs typeface="Calibri"/>
              </a:rPr>
              <a:t>como un juego para romper el hielo.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 sz="2100" b="0" i="0" u="none" strike="noStrike" kern="1200" cap="none" spc="0" normalizeH="0" baseline="0" noProof="0" dirty="0">
                <a:ln>
                  <a:noFill/>
                </a:ln>
                <a:solidFill>
                  <a:srgbClr val="000000"/>
                </a:solidFill>
                <a:effectLst/>
                <a:uLnTx/>
                <a:uFillTx/>
                <a:latin typeface="Calibri"/>
                <a:ea typeface="+mn-ea"/>
                <a:cs typeface="Calibri"/>
              </a:rPr>
              <a:t>Hay 100 para elegir </a:t>
            </a:r>
            <a:r>
              <a:rPr kumimoji="0" lang="es" sz="2100" b="0" i="0" u="none" strike="noStrike" kern="1200" cap="none" spc="0" normalizeH="0" baseline="0" noProof="0" dirty="0">
                <a:ln>
                  <a:noFill/>
                </a:ln>
                <a:solidFill>
                  <a:srgbClr val="000000"/>
                </a:solidFill>
                <a:effectLst/>
                <a:uLnTx/>
                <a:uFillTx/>
                <a:latin typeface="Calibri"/>
                <a:ea typeface="+mn-ea"/>
                <a:cs typeface="Calibri"/>
                <a:hlinkClick r:id="rId2">
                  <a:extLst>
                    <a:ext uri="{A12FA001-AC4F-418D-AE19-62706E023703}">
                      <ahyp:hlinkClr xmlns:ahyp="http://schemas.microsoft.com/office/drawing/2018/hyperlinkcolor" val="tx"/>
                    </a:ext>
                  </a:extLst>
                </a:hlinkClick>
              </a:rPr>
              <a:t>en línea </a:t>
            </a:r>
            <a:r>
              <a:rPr kumimoji="0" lang="es" sz="2100" b="0" i="0" u="none" strike="noStrike" kern="1200" cap="none" spc="0" normalizeH="0" baseline="0" noProof="0" dirty="0">
                <a:ln>
                  <a:noFill/>
                </a:ln>
                <a:solidFill>
                  <a:srgbClr val="000000"/>
                </a:solidFill>
                <a:effectLst/>
                <a:uLnTx/>
                <a:uFillTx/>
                <a:latin typeface="Calibri"/>
                <a:ea typeface="+mn-ea"/>
                <a:cs typeface="Calibri"/>
              </a:rPr>
              <a:t>, pero una opción rápida y simple puede ser dividir a su equipo en grupos más pequeños y hacer que creen la peor solución al problema que puedan pensar y presentarla al grupo. Es un lugar divertido y libre de consecuencias para comenzar, que hace que todos se sientan abiertos a contribuir a la sesión.</a:t>
            </a:r>
            <a:r>
              <a:rPr kumimoji="0" lang="es" sz="2100" b="0" i="0" u="none" strike="noStrike" kern="1200" cap="none" spc="0" normalizeH="0" baseline="0" noProof="0" dirty="0">
                <a:ln>
                  <a:noFill/>
                </a:ln>
                <a:solidFill>
                  <a:srgbClr val="0B582E"/>
                </a:solidFill>
                <a:effectLst/>
                <a:uLnTx/>
                <a:uFillTx/>
                <a:latin typeface="Calibri"/>
                <a:ea typeface="+mn-ea"/>
                <a:cs typeface="Calibri"/>
              </a:rPr>
              <a:t> </a:t>
            </a:r>
            <a:endParaRPr kumimoji="0" lang="en-US" sz="2100" b="0" i="0" u="none" strike="noStrike" kern="1200" cap="none" spc="0" normalizeH="0" baseline="0" noProof="0" dirty="0">
              <a:ln>
                <a:noFill/>
              </a:ln>
              <a:solidFill>
                <a:srgbClr val="0B582E"/>
              </a:solidFill>
              <a:effectLst/>
              <a:uLnTx/>
              <a:uFillTx/>
              <a:latin typeface="Calibri"/>
              <a:ea typeface="+mn-ea"/>
              <a:cs typeface="Calibri"/>
            </a:endParaRPr>
          </a:p>
        </p:txBody>
      </p:sp>
      <p:pic>
        <p:nvPicPr>
          <p:cNvPr id="7" name="Picture Placeholder 6">
            <a:extLst>
              <a:ext uri="{FF2B5EF4-FFF2-40B4-BE49-F238E27FC236}">
                <a16:creationId xmlns:a16="http://schemas.microsoft.com/office/drawing/2014/main" id="{453066DC-EE3A-0FC9-5802-D945D6F92976}"/>
              </a:ext>
            </a:extLst>
          </p:cNvPr>
          <p:cNvPicPr>
            <a:picLocks noGrp="1" noChangeAspect="1"/>
          </p:cNvPicPr>
          <p:nvPr>
            <p:ph type="pic" sz="quarter" idx="10"/>
          </p:nvPr>
        </p:nvPicPr>
        <p:blipFill>
          <a:blip r:embed="rId3"/>
          <a:srcRect l="15816" r="15816"/>
          <a:stretch/>
        </p:blipFill>
        <p:spPr>
          <a:xfrm>
            <a:off x="7035029" y="1481931"/>
            <a:ext cx="5130800" cy="3913188"/>
          </a:xfrm>
        </p:spPr>
      </p:pic>
    </p:spTree>
    <p:extLst>
      <p:ext uri="{BB962C8B-B14F-4D97-AF65-F5344CB8AC3E}">
        <p14:creationId xmlns:p14="http://schemas.microsoft.com/office/powerpoint/2010/main" val="2305652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s" b="1" dirty="0"/>
              <a:t>Prototipo</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s" dirty="0"/>
              <a:t>04</a:t>
            </a:r>
          </a:p>
        </p:txBody>
      </p:sp>
      <p:pic>
        <p:nvPicPr>
          <p:cNvPr id="10" name="Graphic 9" descr="A friendly robot">
            <a:extLst>
              <a:ext uri="{FF2B5EF4-FFF2-40B4-BE49-F238E27FC236}">
                <a16:creationId xmlns:a16="http://schemas.microsoft.com/office/drawing/2014/main" id="{C901610C-ED3E-8D88-B85A-A5C0CF7478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7472" y="1132296"/>
            <a:ext cx="4397829" cy="4397829"/>
          </a:xfrm>
          <a:prstGeom prst="rect">
            <a:avLst/>
          </a:prstGeom>
        </p:spPr>
      </p:pic>
      <p:sp>
        <p:nvSpPr>
          <p:cNvPr id="6" name="Text Placeholder 3">
            <a:extLst>
              <a:ext uri="{FF2B5EF4-FFF2-40B4-BE49-F238E27FC236}">
                <a16:creationId xmlns:a16="http://schemas.microsoft.com/office/drawing/2014/main" id="{27D71E39-DA6A-EF64-2534-6761146764E6}"/>
              </a:ext>
            </a:extLst>
          </p:cNvPr>
          <p:cNvSpPr>
            <a:spLocks noGrp="1"/>
          </p:cNvSpPr>
          <p:nvPr>
            <p:ph type="body" sz="quarter" idx="20"/>
          </p:nvPr>
        </p:nvSpPr>
        <p:spPr>
          <a:xfrm>
            <a:off x="5980954" y="1560875"/>
            <a:ext cx="4896426" cy="4306547"/>
          </a:xfrm>
        </p:spPr>
        <p:txBody>
          <a:bodyPr vert="horz" lIns="91440" tIns="45720" rIns="91440" bIns="45720" rtlCol="0" anchor="t">
            <a:noAutofit/>
          </a:bodyPr>
          <a:lstStyle/>
          <a:p>
            <a:r>
              <a:rPr lang="es" dirty="0"/>
              <a:t>El equipo de diseño ahora producirá una serie de versiones reducidas y económicas del producto para investigar las soluciones clave generadas en la fase de ideación. Estos prototipos se pueden compartir y probar dentro del propio equipo o en un pequeño grupo de personas fuera del equipo de diseño. Esta puede ser una gran oportunidad para involucrar a otros miembros de su </a:t>
            </a:r>
            <a:r>
              <a:rPr lang="es"/>
              <a:t>equipo </a:t>
            </a:r>
            <a:r>
              <a:rPr lang="es" dirty="0"/>
              <a:t>.</a:t>
            </a:r>
            <a:r>
              <a:rPr lang="es"/>
              <a:t> </a:t>
            </a:r>
            <a:endParaRPr lang="en-US" dirty="0"/>
          </a:p>
          <a:p>
            <a:r>
              <a:rPr lang="es" dirty="0"/>
              <a:t>Es importante que descubramos las fallas en nuestras soluciones en una etapa temprana.</a:t>
            </a:r>
            <a:r>
              <a:rPr lang="es"/>
              <a:t> </a:t>
            </a:r>
            <a:endParaRPr lang="en-IE" dirty="0">
              <a:cs typeface="Calibri" panose="020F0502020204030204"/>
            </a:endParaRPr>
          </a:p>
        </p:txBody>
      </p:sp>
    </p:spTree>
    <p:extLst>
      <p:ext uri="{BB962C8B-B14F-4D97-AF65-F5344CB8AC3E}">
        <p14:creationId xmlns:p14="http://schemas.microsoft.com/office/powerpoint/2010/main" val="609514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a:xfrm>
            <a:off x="5980954" y="527214"/>
            <a:ext cx="4921574" cy="857158"/>
          </a:xfrm>
        </p:spPr>
        <p:txBody>
          <a:bodyPr/>
          <a:lstStyle/>
          <a:p>
            <a:r>
              <a:rPr lang="es" b="1" dirty="0"/>
              <a:t>Prueba</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s" dirty="0"/>
              <a:t>05</a:t>
            </a:r>
          </a:p>
        </p:txBody>
      </p:sp>
      <p:pic>
        <p:nvPicPr>
          <p:cNvPr id="10" name="Graphic 9" descr="Chemistry lab">
            <a:extLst>
              <a:ext uri="{FF2B5EF4-FFF2-40B4-BE49-F238E27FC236}">
                <a16:creationId xmlns:a16="http://schemas.microsoft.com/office/drawing/2014/main" id="{C901610C-ED3E-8D88-B85A-A5C0CF74788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7472" y="1132296"/>
            <a:ext cx="4397829" cy="4397829"/>
          </a:xfrm>
          <a:prstGeom prst="rect">
            <a:avLst/>
          </a:prstGeom>
        </p:spPr>
      </p:pic>
      <p:sp>
        <p:nvSpPr>
          <p:cNvPr id="9" name="Text Placeholder 3">
            <a:extLst>
              <a:ext uri="{FF2B5EF4-FFF2-40B4-BE49-F238E27FC236}">
                <a16:creationId xmlns:a16="http://schemas.microsoft.com/office/drawing/2014/main" id="{91E82B51-93E2-A378-7578-0EDBAFD61CE1}"/>
              </a:ext>
            </a:extLst>
          </p:cNvPr>
          <p:cNvSpPr txBox="1">
            <a:spLocks/>
          </p:cNvSpPr>
          <p:nvPr/>
        </p:nvSpPr>
        <p:spPr>
          <a:xfrm>
            <a:off x="5980954" y="1185478"/>
            <a:ext cx="5128641" cy="431931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A1D76"/>
              </a:buClr>
              <a:buSzTx/>
              <a:buFont typeface="Arial" charset="0"/>
              <a:buNone/>
              <a:tabLst/>
              <a:defRPr/>
            </a:pPr>
            <a:r>
              <a:rPr kumimoji="0" lang="es" sz="2400" b="0" i="0" u="none" strike="noStrike" kern="1200" cap="none" spc="0" normalizeH="0" baseline="0" noProof="0" dirty="0">
                <a:ln>
                  <a:noFill/>
                </a:ln>
                <a:solidFill>
                  <a:srgbClr val="FFFFFF"/>
                </a:solidFill>
                <a:effectLst/>
                <a:uLnTx/>
                <a:uFillTx/>
                <a:latin typeface="Calibri" panose="020F0502020204030204"/>
                <a:ea typeface="+mn-ea"/>
                <a:cs typeface="+mn-cs"/>
              </a:rPr>
              <a:t>Los diseñadores o evaluadores prueban rigurosamente el producto completo utilizando las mejores soluciones identificadas en la etapa de Prototipo.</a:t>
            </a:r>
          </a:p>
          <a:p>
            <a:pPr marL="0" marR="0" lvl="0" indent="0" algn="l" defTabSz="914400" rtl="0" eaLnBrk="1" fontAlgn="auto" latinLnBrk="0" hangingPunct="1">
              <a:lnSpc>
                <a:spcPct val="90000"/>
              </a:lnSpc>
              <a:spcBef>
                <a:spcPts val="1000"/>
              </a:spcBef>
              <a:spcAft>
                <a:spcPts val="0"/>
              </a:spcAft>
              <a:buClr>
                <a:srgbClr val="EA1D76"/>
              </a:buClr>
              <a:buSzTx/>
              <a:buFont typeface="Arial" charset="0"/>
              <a:buNone/>
              <a:tabLst/>
              <a:defRPr/>
            </a:pPr>
            <a:r>
              <a:rPr kumimoji="0" lang="es" sz="2400" b="0" i="0" u="none" strike="noStrike" kern="1200" cap="none" spc="0" normalizeH="0" baseline="0" noProof="0" dirty="0">
                <a:ln>
                  <a:noFill/>
                </a:ln>
                <a:solidFill>
                  <a:srgbClr val="FFFFFF"/>
                </a:solidFill>
                <a:effectLst/>
                <a:uLnTx/>
                <a:uFillTx/>
                <a:latin typeface="Calibri" panose="020F0502020204030204"/>
                <a:ea typeface="+mn-ea"/>
                <a:cs typeface="+mn-cs"/>
              </a:rPr>
              <a:t>¡¡Felicidades!! Esta es la última etapa del proceso. La transición a un modelo de negocio más sostenible es una tarea abrumadora, por lo que es importante que no tratemos las sesiones de colaboración como algo aislado y que amplíemos continuamente nuestras ideas.</a:t>
            </a:r>
          </a:p>
          <a:p>
            <a:pPr marL="0" marR="0" lvl="0" indent="0" algn="l" defTabSz="914400" rtl="0" eaLnBrk="1" fontAlgn="auto" latinLnBrk="0" hangingPunct="1">
              <a:lnSpc>
                <a:spcPct val="90000"/>
              </a:lnSpc>
              <a:spcBef>
                <a:spcPts val="1000"/>
              </a:spcBef>
              <a:spcAft>
                <a:spcPts val="0"/>
              </a:spcAft>
              <a:buClr>
                <a:srgbClr val="EA1D76"/>
              </a:buClr>
              <a:buSzTx/>
              <a:buFont typeface="Arial" charset="0"/>
              <a:buNone/>
              <a:tabLst/>
              <a:defRPr/>
            </a:pPr>
            <a:r>
              <a:rPr kumimoji="0" lang="es" sz="2400" b="0" i="0" u="none" strike="noStrike" kern="1200" cap="none" spc="0" normalizeH="0" baseline="0" noProof="0" dirty="0">
                <a:ln>
                  <a:noFill/>
                </a:ln>
                <a:solidFill>
                  <a:srgbClr val="FFFFFF"/>
                </a:solidFill>
                <a:effectLst/>
                <a:uLnTx/>
                <a:uFillTx/>
                <a:latin typeface="Calibri" panose="020F0502020204030204"/>
                <a:ea typeface="+mn-ea"/>
                <a:cs typeface="+mn-cs"/>
              </a:rPr>
              <a:t>Los sprints de diseño son procesos iterativos, por lo que los resultados generados se pueden construir continuamente.</a:t>
            </a:r>
            <a:endParaRPr kumimoji="0" lang="en-IE"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516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8CF8AF-D3E1-F240-8EFB-EA834F8C10CF}"/>
              </a:ext>
            </a:extLst>
          </p:cNvPr>
          <p:cNvSpPr>
            <a:spLocks noGrp="1"/>
          </p:cNvSpPr>
          <p:nvPr>
            <p:ph type="body" sz="quarter" idx="17"/>
          </p:nvPr>
        </p:nvSpPr>
        <p:spPr/>
        <p:txBody>
          <a:bodyPr>
            <a:normAutofit fontScale="55000" lnSpcReduction="20000"/>
          </a:bodyPr>
          <a:lstStyle/>
          <a:p>
            <a:r>
              <a:rPr lang="es"/>
              <a:t>El poder de los clústeres y los ecosistemas</a:t>
            </a:r>
          </a:p>
        </p:txBody>
      </p:sp>
      <p:sp>
        <p:nvSpPr>
          <p:cNvPr id="5" name="Text Placeholder 4">
            <a:extLst>
              <a:ext uri="{FF2B5EF4-FFF2-40B4-BE49-F238E27FC236}">
                <a16:creationId xmlns:a16="http://schemas.microsoft.com/office/drawing/2014/main" id="{E540CCD1-3CA5-A94C-84B6-7549267A3333}"/>
              </a:ext>
            </a:extLst>
          </p:cNvPr>
          <p:cNvSpPr>
            <a:spLocks noGrp="1"/>
          </p:cNvSpPr>
          <p:nvPr>
            <p:ph type="body" sz="quarter" idx="18"/>
          </p:nvPr>
        </p:nvSpPr>
        <p:spPr/>
        <p:txBody>
          <a:bodyPr/>
          <a:lstStyle/>
          <a:p>
            <a:r>
              <a:rPr lang="es"/>
              <a:t>Seccion 3</a:t>
            </a:r>
          </a:p>
        </p:txBody>
      </p:sp>
    </p:spTree>
    <p:extLst>
      <p:ext uri="{BB962C8B-B14F-4D97-AF65-F5344CB8AC3E}">
        <p14:creationId xmlns:p14="http://schemas.microsoft.com/office/powerpoint/2010/main" val="819725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95423" y="132940"/>
            <a:ext cx="6188149" cy="6725060"/>
          </a:xfrm>
        </p:spPr>
        <p:txBody>
          <a:bodyPr>
            <a:normAutofit/>
          </a:bodyPr>
          <a:lstStyle/>
          <a:p>
            <a:pPr algn="l"/>
            <a:r>
              <a:rPr lang="es" sz="2400"/>
              <a:t>El poder de los clústeres</a:t>
            </a:r>
          </a:p>
          <a:p>
            <a:pPr marL="342900" indent="-342900" algn="l">
              <a:buFont typeface="Arial" panose="020B0604020202020204" pitchFamily="34" charset="0"/>
              <a:buChar char="•"/>
            </a:pPr>
            <a:r>
              <a:rPr lang="es" sz="2400" b="0">
                <a:solidFill>
                  <a:srgbClr val="000000"/>
                </a:solidFill>
              </a:rPr>
              <a:t>Los 'clusters' describen un grupo de empresas y recursos relacionados o mutuamente dependientes que se agrupan en un área definida o en un entorno virtual que depende de un fuerte compromiso con la conectividad.</a:t>
            </a:r>
          </a:p>
          <a:p>
            <a:pPr marL="342900" indent="-342900" algn="l">
              <a:buFont typeface="Arial" panose="020B0604020202020204" pitchFamily="34" charset="0"/>
              <a:buChar char="•"/>
            </a:pPr>
            <a:r>
              <a:rPr lang="es" sz="2400" b="0">
                <a:solidFill>
                  <a:srgbClr val="000000"/>
                </a:solidFill>
              </a:rPr>
              <a:t>Los clústeres se alimentan de la diversidad y el cambio.</a:t>
            </a:r>
          </a:p>
          <a:p>
            <a:pPr marL="342900" indent="-342900" algn="l">
              <a:buFont typeface="Arial" panose="020B0604020202020204" pitchFamily="34" charset="0"/>
              <a:buChar char="•"/>
            </a:pPr>
            <a:r>
              <a:rPr lang="es" sz="2400" b="0">
                <a:solidFill>
                  <a:srgbClr val="000000"/>
                </a:solidFill>
              </a:rPr>
              <a:t>Son singularmente diversos en estructura, sector y servicios. Es importante destacar que son impulsores con el potencial de reactivar la economía. Se crea nuevo valor cuando: la innovación técnica, la creatividad y el espíritu empresarial se despliegan juntos para resolver problemas de sostenibilidad</a:t>
            </a:r>
          </a:p>
        </p:txBody>
      </p:sp>
      <p:pic>
        <p:nvPicPr>
          <p:cNvPr id="3" name="Picture 2" descr="Shape&#10;&#10;Description automatically generated">
            <a:extLst>
              <a:ext uri="{FF2B5EF4-FFF2-40B4-BE49-F238E27FC236}">
                <a16:creationId xmlns:a16="http://schemas.microsoft.com/office/drawing/2014/main" id="{90F0405C-975D-8C61-ED3E-4F898298331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82435" y="1786270"/>
            <a:ext cx="3306167" cy="3285460"/>
          </a:xfrm>
          <a:prstGeom prst="rect">
            <a:avLst/>
          </a:prstGeom>
        </p:spPr>
      </p:pic>
    </p:spTree>
    <p:extLst>
      <p:ext uri="{BB962C8B-B14F-4D97-AF65-F5344CB8AC3E}">
        <p14:creationId xmlns:p14="http://schemas.microsoft.com/office/powerpoint/2010/main" val="918958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6202711" y="479875"/>
            <a:ext cx="5766132" cy="6278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s" sz="2400" dirty="0">
                <a:solidFill>
                  <a:srgbClr val="000000"/>
                </a:solidFill>
                <a:latin typeface="+mn-lt"/>
              </a:rPr>
              <a:t>La colaboración es el proceso de dos o más personas u organizaciones que trabajan juntas para lograr una ventaja mutua. Las opciones van desde redes y alianzas informales, a través de la entrega conjunta de proyectos hasta la fusión total. El trabajo colaborativo puede durar un período de tiempo fijo o puede formar un acuerdo permanente. Lo que estas opciones tienen en común es que implican algún tipo de intercambio. La colaboración es esencialmente;</a:t>
            </a:r>
          </a:p>
          <a:p>
            <a:pPr algn="just"/>
            <a:r>
              <a:rPr lang="es" sz="2400" dirty="0">
                <a:solidFill>
                  <a:srgbClr val="000000"/>
                </a:solidFill>
                <a:latin typeface="+mn-lt"/>
              </a:rPr>
              <a:t>• Fomento de una actitud colectiva positiva.</a:t>
            </a:r>
          </a:p>
          <a:p>
            <a:pPr algn="just"/>
            <a:r>
              <a:rPr lang="es" sz="2400" dirty="0">
                <a:solidFill>
                  <a:srgbClr val="000000"/>
                </a:solidFill>
                <a:latin typeface="+mn-lt"/>
              </a:rPr>
              <a:t>• Fomentar una nueva aceptación de 'proceso'.</a:t>
            </a:r>
          </a:p>
          <a:p>
            <a:pPr algn="just"/>
            <a:r>
              <a:rPr lang="es" sz="2400" dirty="0">
                <a:solidFill>
                  <a:srgbClr val="000000"/>
                </a:solidFill>
                <a:latin typeface="+mn-lt"/>
              </a:rPr>
              <a:t>• Permanecer entusiasta y curioso acerca de nuevas soluciones, herramientas y tecnología.</a:t>
            </a:r>
            <a:endParaRPr lang="en-US" sz="2400" dirty="0">
              <a:solidFill>
                <a:srgbClr val="000000"/>
              </a:solidFill>
              <a:latin typeface="+mn-lt"/>
            </a:endParaRPr>
          </a:p>
          <a:p>
            <a:endParaRPr lang="en-US" sz="2400" dirty="0"/>
          </a:p>
        </p:txBody>
      </p:sp>
      <p:pic>
        <p:nvPicPr>
          <p:cNvPr id="4" name="Picture 3" descr="A picture containing person&#10;&#10;Description automatically generated">
            <a:extLst>
              <a:ext uri="{FF2B5EF4-FFF2-40B4-BE49-F238E27FC236}">
                <a16:creationId xmlns:a16="http://schemas.microsoft.com/office/drawing/2014/main" id="{AA2F2F71-695C-73C4-EF4C-DF58177A49F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58990" y="1937535"/>
            <a:ext cx="4057019" cy="2910911"/>
          </a:xfrm>
          <a:prstGeom prst="rect">
            <a:avLst/>
          </a:prstGeom>
        </p:spPr>
      </p:pic>
      <p:sp>
        <p:nvSpPr>
          <p:cNvPr id="6" name="TextBox 5">
            <a:extLst>
              <a:ext uri="{FF2B5EF4-FFF2-40B4-BE49-F238E27FC236}">
                <a16:creationId xmlns:a16="http://schemas.microsoft.com/office/drawing/2014/main" id="{62A76581-BEB1-D7A2-98B6-0660A29A1633}"/>
              </a:ext>
            </a:extLst>
          </p:cNvPr>
          <p:cNvSpPr txBox="1"/>
          <p:nvPr/>
        </p:nvSpPr>
        <p:spPr>
          <a:xfrm>
            <a:off x="1932468" y="218265"/>
            <a:ext cx="6097772" cy="523220"/>
          </a:xfrm>
          <a:prstGeom prst="rect">
            <a:avLst/>
          </a:prstGeom>
          <a:noFill/>
        </p:spPr>
        <p:txBody>
          <a:bodyPr wrap="square">
            <a:spAutoFit/>
          </a:bodyPr>
          <a:lstStyle/>
          <a:p>
            <a:r>
              <a:rPr lang="es" sz="2800" b="1">
                <a:latin typeface="+mn-lt"/>
              </a:rPr>
              <a:t>¿Qué es la colaboración?</a:t>
            </a:r>
          </a:p>
        </p:txBody>
      </p:sp>
    </p:spTree>
    <p:extLst>
      <p:ext uri="{BB962C8B-B14F-4D97-AF65-F5344CB8AC3E}">
        <p14:creationId xmlns:p14="http://schemas.microsoft.com/office/powerpoint/2010/main" val="3733647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95423" y="132940"/>
            <a:ext cx="7046911" cy="6725060"/>
          </a:xfrm>
        </p:spPr>
        <p:txBody>
          <a:bodyPr>
            <a:normAutofit/>
          </a:bodyPr>
          <a:lstStyle/>
          <a:p>
            <a:pPr algn="l"/>
            <a:r>
              <a:rPr lang="es" sz="2400">
                <a:ea typeface="+mn-lt"/>
                <a:cs typeface="+mn-lt"/>
              </a:rPr>
              <a:t>ENFOQUE EN EL GRUPO DE SOSTENIBILIDAD DE GALÉS</a:t>
            </a:r>
            <a:endParaRPr lang="en-US">
              <a:ea typeface="+mn-lt"/>
              <a:cs typeface="+mn-lt"/>
            </a:endParaRPr>
          </a:p>
          <a:p>
            <a:pPr algn="l"/>
            <a:r>
              <a:rPr lang="es" sz="2400" b="0">
                <a:solidFill>
                  <a:srgbClr val="000000"/>
                </a:solidFill>
                <a:ea typeface="+mn-lt"/>
                <a:cs typeface="+mn-lt"/>
              </a:rPr>
              <a:t>Un Clúster de Sostenibilidad bien facilitado y productivo apoyará a las empresas en su viaje de mejora continua para ofrecer los valores de resiliencia, calidad, responsabilidad y autenticidad.</a:t>
            </a:r>
            <a:endParaRPr lang="en-US">
              <a:solidFill>
                <a:srgbClr val="000000"/>
              </a:solidFill>
              <a:ea typeface="+mn-lt"/>
              <a:cs typeface="+mn-lt"/>
            </a:endParaRPr>
          </a:p>
          <a:p>
            <a:pPr algn="l"/>
            <a:r>
              <a:rPr lang="es" sz="2400" b="0">
                <a:solidFill>
                  <a:srgbClr val="000000"/>
                </a:solidFill>
                <a:ea typeface="+mn-lt"/>
                <a:cs typeface="+mn-lt"/>
              </a:rPr>
              <a:t>F </a:t>
            </a:r>
            <a:r>
              <a:rPr lang="es" sz="2400" b="0">
                <a:solidFill>
                  <a:srgbClr val="000000"/>
                </a:solidFill>
                <a:ea typeface="+mn-lt"/>
                <a:cs typeface="+mn-lt"/>
                <a:hlinkClick r:id="rId2"/>
              </a:rPr>
              <a:t>ood and Drink Wales estableció un Clúster de Sostenibilidad </a:t>
            </a:r>
            <a:r>
              <a:rPr lang="es" sz="2400" b="0">
                <a:solidFill>
                  <a:srgbClr val="000000"/>
                </a:solidFill>
                <a:ea typeface="+mn-lt"/>
                <a:cs typeface="+mn-lt"/>
              </a:rPr>
              <a:t>para utilizar el exitoso enfoque de triple hélice adoptado por otros Clústeres de Alimentos y Bebidas de Gales. Este modelo incluye al gobierno, la industria y la academia trabajando de la mano para abordar los problemas comunes de la industria y colaborar para impulsar la industria galesa de alimentos y bebidas.</a:t>
            </a:r>
            <a:endParaRPr lang="en-GB">
              <a:solidFill>
                <a:srgbClr val="000000"/>
              </a:solidFill>
            </a:endParaRPr>
          </a:p>
          <a:p>
            <a:pPr algn="l"/>
            <a:endParaRPr lang="en-GB" sz="2400">
              <a:cs typeface="Calibri"/>
            </a:endParaRPr>
          </a:p>
        </p:txBody>
      </p:sp>
      <p:pic>
        <p:nvPicPr>
          <p:cNvPr id="2" name="Picture 4" descr="Text&#10;&#10;Description automatically generated">
            <a:extLst>
              <a:ext uri="{FF2B5EF4-FFF2-40B4-BE49-F238E27FC236}">
                <a16:creationId xmlns:a16="http://schemas.microsoft.com/office/drawing/2014/main" id="{9237FF03-7776-AD7A-E665-1AEA5D94D0C4}"/>
              </a:ext>
            </a:extLst>
          </p:cNvPr>
          <p:cNvPicPr>
            <a:picLocks noChangeAspect="1"/>
          </p:cNvPicPr>
          <p:nvPr/>
        </p:nvPicPr>
        <p:blipFill>
          <a:blip r:embed="rId3"/>
          <a:stretch>
            <a:fillRect/>
          </a:stretch>
        </p:blipFill>
        <p:spPr>
          <a:xfrm>
            <a:off x="7784496" y="2224556"/>
            <a:ext cx="3529390" cy="1284030"/>
          </a:xfrm>
          <a:prstGeom prst="rect">
            <a:avLst/>
          </a:prstGeom>
        </p:spPr>
      </p:pic>
    </p:spTree>
    <p:extLst>
      <p:ext uri="{BB962C8B-B14F-4D97-AF65-F5344CB8AC3E}">
        <p14:creationId xmlns:p14="http://schemas.microsoft.com/office/powerpoint/2010/main" val="684255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22852" y="495797"/>
            <a:ext cx="10784339" cy="6725060"/>
          </a:xfrm>
        </p:spPr>
        <p:txBody>
          <a:bodyPr>
            <a:normAutofit/>
          </a:bodyPr>
          <a:lstStyle/>
          <a:p>
            <a:pPr algn="l"/>
            <a:r>
              <a:rPr lang="es-ES" dirty="0">
                <a:ea typeface="+mn-lt"/>
                <a:cs typeface="+mn-lt"/>
              </a:rPr>
              <a:t>ENFOQUE EN EL CLÚSTER DE SOSTENIBILIDAD DE SUECO</a:t>
            </a:r>
          </a:p>
          <a:p>
            <a:pPr algn="l"/>
            <a:r>
              <a:rPr lang="es-ES" sz="2400" b="0" dirty="0">
                <a:solidFill>
                  <a:srgbClr val="000000"/>
                </a:solidFill>
              </a:rPr>
              <a:t>El </a:t>
            </a:r>
            <a:r>
              <a:rPr lang="es-ES" sz="2400" b="0" dirty="0">
                <a:solidFill>
                  <a:srgbClr val="000000"/>
                </a:solidFill>
                <a:hlinkClick r:id="rId2"/>
              </a:rPr>
              <a:t>proyecto de Desarrollo de Clústeres Sostenibles </a:t>
            </a:r>
            <a:r>
              <a:rPr lang="es-ES" sz="2400" b="0" dirty="0">
                <a:solidFill>
                  <a:srgbClr val="000000"/>
                </a:solidFill>
              </a:rPr>
              <a:t>tiene como objetivo promover el crecimiento de un sector de ciencias de la vida sólido y sostenible, donde Estocolmo/Uppsala, Suecia, se perciba como un entorno de desarrollo líder a nivel internacional para las empresas de ciencias de la vida y, por lo tanto, se mencione entre los cinco principales entornos de ciencias de la vida en Europa. .El sector de las ciencias de la vida en Uppsala se enfrenta a desafíos y necesita un cambio. Esos desafíos consisten en un futuro cambio generacional con el riesgo de una pérdida significativa de habilidades y una revolución industrial que hace que los límites de la industria se desdibujen. Para enfrentar estos desafíos, el proyecto de Desarrollo Sostenible de Clústeres quiere crear nuevas formas de formación de clústeres y colaboración en ciencias de la </a:t>
            </a:r>
            <a:r>
              <a:rPr lang="es-ES" sz="2400" b="0" dirty="0" err="1">
                <a:solidFill>
                  <a:srgbClr val="000000"/>
                </a:solidFill>
              </a:rPr>
              <a:t>vida.A</a:t>
            </a:r>
            <a:r>
              <a:rPr lang="es-ES" sz="2400" b="0" dirty="0">
                <a:solidFill>
                  <a:srgbClr val="000000"/>
                </a:solidFill>
              </a:rPr>
              <a:t> largo plazo, el objetivo es promover el crecimiento de un sector de ciencias de la vida sólido y sostenible en el que Uppsala, como región, se perciba como un entorno de desarrollo líder a nivel internacional. El Desarrollo Sostenible de Clústeres colaborará con otros actores para lograr sus objetivos. Para desarrollar y ampliar la organización del clúster, la colaboración se vinculará entre la academia, las empresas y la sociedad en ciencias de la vida.</a:t>
            </a:r>
            <a:endParaRPr lang="en-GB" sz="2400" b="0" dirty="0">
              <a:solidFill>
                <a:srgbClr val="000000"/>
              </a:solidFill>
            </a:endParaRPr>
          </a:p>
          <a:p>
            <a:pPr algn="l"/>
            <a:endParaRPr lang="en-GB" sz="2400" b="0" dirty="0">
              <a:solidFill>
                <a:srgbClr val="000000"/>
              </a:solidFill>
              <a:cs typeface="Calibri"/>
            </a:endParaRPr>
          </a:p>
          <a:p>
            <a:pPr algn="l"/>
            <a:endParaRPr lang="en-GB" sz="2400" dirty="0">
              <a:cs typeface="Calibri"/>
            </a:endParaRPr>
          </a:p>
        </p:txBody>
      </p:sp>
    </p:spTree>
    <p:extLst>
      <p:ext uri="{BB962C8B-B14F-4D97-AF65-F5344CB8AC3E}">
        <p14:creationId xmlns:p14="http://schemas.microsoft.com/office/powerpoint/2010/main" val="3326873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6539132" cy="6725060"/>
          </a:xfrm>
        </p:spPr>
        <p:txBody>
          <a:bodyPr>
            <a:normAutofit/>
          </a:bodyPr>
          <a:lstStyle/>
          <a:p>
            <a:pPr algn="l"/>
            <a:r>
              <a:rPr lang="es-ES" sz="3200" dirty="0"/>
              <a:t>El poder de los ecosistemas</a:t>
            </a:r>
          </a:p>
          <a:p>
            <a:pPr algn="l"/>
            <a:endParaRPr lang="en-US" sz="2400" b="0" dirty="0">
              <a:solidFill>
                <a:srgbClr val="000000"/>
              </a:solidFill>
              <a:ea typeface="+mn-lt"/>
              <a:cs typeface="+mn-lt"/>
            </a:endParaRPr>
          </a:p>
          <a:p>
            <a:pPr marL="285750" indent="-285750" algn="just">
              <a:buFont typeface="Arial"/>
              <a:buChar char="•"/>
            </a:pPr>
            <a:r>
              <a:rPr lang="es-ES" sz="2000" b="0" dirty="0">
                <a:solidFill>
                  <a:srgbClr val="000000"/>
                </a:solidFill>
                <a:ea typeface="+mn-lt"/>
                <a:cs typeface="+mn-lt"/>
              </a:rPr>
              <a:t>Los ecosistemas son una forma de ver el mundo. </a:t>
            </a:r>
            <a:r>
              <a:rPr lang="es-ES" sz="2000" b="0" dirty="0">
                <a:solidFill>
                  <a:srgbClr val="000000"/>
                </a:solidFill>
                <a:ea typeface="+mn-lt"/>
                <a:cs typeface="+mn-lt"/>
                <a:hlinkClick r:id="rId2"/>
              </a:rPr>
              <a:t>En 2021, </a:t>
            </a:r>
            <a:r>
              <a:rPr lang="es-ES" sz="2000" b="0" dirty="0" err="1">
                <a:solidFill>
                  <a:srgbClr val="000000"/>
                </a:solidFill>
                <a:ea typeface="+mn-lt"/>
                <a:cs typeface="+mn-lt"/>
                <a:hlinkClick r:id="rId2"/>
              </a:rPr>
              <a:t>Impact</a:t>
            </a:r>
            <a:r>
              <a:rPr lang="es-ES" sz="2000" b="0" dirty="0">
                <a:solidFill>
                  <a:srgbClr val="000000"/>
                </a:solidFill>
                <a:ea typeface="+mn-lt"/>
                <a:cs typeface="+mn-lt"/>
                <a:hlinkClick r:id="rId2"/>
              </a:rPr>
              <a:t> Hub </a:t>
            </a:r>
            <a:r>
              <a:rPr lang="es-ES" sz="2000" b="0" dirty="0" err="1">
                <a:solidFill>
                  <a:srgbClr val="000000"/>
                </a:solidFill>
                <a:ea typeface="+mn-lt"/>
                <a:cs typeface="+mn-lt"/>
                <a:hlinkClick r:id="rId2"/>
              </a:rPr>
              <a:t>Amsterdam</a:t>
            </a:r>
            <a:r>
              <a:rPr lang="es-ES" sz="2000" b="0" dirty="0">
                <a:solidFill>
                  <a:srgbClr val="000000"/>
                </a:solidFill>
                <a:ea typeface="+mn-lt"/>
                <a:cs typeface="+mn-lt"/>
                <a:hlinkClick r:id="rId2"/>
              </a:rPr>
              <a:t> realizó un estudio fundamental sobre la práctica de la construcción de ecosistemas</a:t>
            </a:r>
            <a:r>
              <a:rPr lang="es-ES" sz="2000" b="0" dirty="0">
                <a:solidFill>
                  <a:srgbClr val="000000"/>
                </a:solidFill>
                <a:ea typeface="+mn-lt"/>
                <a:cs typeface="+mn-lt"/>
              </a:rPr>
              <a:t>. Combina operaciones prácticas y consideraciones estratégicas/académicas. Sostienen que los ecosistemas son en realidad difíciles de explicar y difíciles de "gestionar", pero siguen siendo un enfoque significativo porque permiten:</a:t>
            </a:r>
          </a:p>
          <a:p>
            <a:pPr marL="971550" lvl="1" indent="-285750" algn="just">
              <a:buFont typeface="Arial"/>
              <a:buChar char="•"/>
            </a:pPr>
            <a:r>
              <a:rPr lang="es-ES" sz="2000" b="0" dirty="0">
                <a:solidFill>
                  <a:srgbClr val="000000"/>
                </a:solidFill>
                <a:ea typeface="+mn-lt"/>
                <a:cs typeface="+mn-lt"/>
              </a:rPr>
              <a:t>encontrar y colaborar con socios diversos pero de igual valor</a:t>
            </a:r>
          </a:p>
          <a:p>
            <a:pPr marL="971550" lvl="1" indent="-285750" algn="just">
              <a:buFont typeface="Arial"/>
              <a:buChar char="•"/>
            </a:pPr>
            <a:r>
              <a:rPr lang="es-ES" sz="2000" b="0" dirty="0">
                <a:solidFill>
                  <a:srgbClr val="000000"/>
                </a:solidFill>
                <a:ea typeface="+mn-lt"/>
                <a:cs typeface="+mn-lt"/>
              </a:rPr>
              <a:t>aprendizaje paralelo, experimentación y realización de nuevas formas de avanzar</a:t>
            </a:r>
          </a:p>
          <a:p>
            <a:pPr marL="971550" lvl="1" indent="-285750" algn="just">
              <a:buFont typeface="Arial"/>
              <a:buChar char="•"/>
            </a:pPr>
            <a:r>
              <a:rPr lang="es-ES" sz="2000" b="0" dirty="0">
                <a:solidFill>
                  <a:srgbClr val="000000"/>
                </a:solidFill>
                <a:ea typeface="+mn-lt"/>
                <a:cs typeface="+mn-lt"/>
              </a:rPr>
              <a:t>el surgimiento de redes de confianza que perduran más allá de los “proyectos” </a:t>
            </a:r>
            <a:r>
              <a:rPr lang="en-US" sz="2000" b="0" dirty="0">
                <a:solidFill>
                  <a:srgbClr val="000000"/>
                </a:solidFill>
                <a:ea typeface="+mn-lt"/>
                <a:cs typeface="+mn-lt"/>
              </a:rPr>
              <a:t>Ecosystems are a way of looking at the world. </a:t>
            </a:r>
          </a:p>
          <a:p>
            <a:pPr algn="l"/>
            <a:endParaRPr lang="en-US" sz="2400" b="0" dirty="0">
              <a:solidFill>
                <a:srgbClr val="000000"/>
              </a:solidFill>
              <a:cs typeface="Calibri"/>
            </a:endParaRPr>
          </a:p>
        </p:txBody>
      </p:sp>
      <p:pic>
        <p:nvPicPr>
          <p:cNvPr id="5" name="Picture 5" descr="Top view of a structure that looks like wheels">
            <a:extLst>
              <a:ext uri="{FF2B5EF4-FFF2-40B4-BE49-F238E27FC236}">
                <a16:creationId xmlns:a16="http://schemas.microsoft.com/office/drawing/2014/main" id="{E649F226-D6D3-1578-2176-F5BE9FBB295C}"/>
              </a:ext>
            </a:extLst>
          </p:cNvPr>
          <p:cNvPicPr>
            <a:picLocks noChangeAspect="1"/>
          </p:cNvPicPr>
          <p:nvPr/>
        </p:nvPicPr>
        <p:blipFill>
          <a:blip r:embed="rId3"/>
          <a:stretch>
            <a:fillRect/>
          </a:stretch>
        </p:blipFill>
        <p:spPr>
          <a:xfrm>
            <a:off x="7191829" y="1789000"/>
            <a:ext cx="4400246" cy="2941331"/>
          </a:xfrm>
          <a:prstGeom prst="rect">
            <a:avLst/>
          </a:prstGeom>
        </p:spPr>
      </p:pic>
    </p:spTree>
    <p:extLst>
      <p:ext uri="{BB962C8B-B14F-4D97-AF65-F5344CB8AC3E}">
        <p14:creationId xmlns:p14="http://schemas.microsoft.com/office/powerpoint/2010/main" val="344866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3007322" cy="6725060"/>
          </a:xfrm>
        </p:spPr>
        <p:txBody>
          <a:bodyPr>
            <a:normAutofit/>
          </a:bodyPr>
          <a:lstStyle/>
          <a:p>
            <a:pPr algn="l"/>
            <a:r>
              <a:rPr lang="es" sz="3200"/>
              <a:t>El poder de </a:t>
            </a:r>
            <a:r>
              <a:rPr lang="es" sz="3200">
                <a:ea typeface="+mn-lt"/>
                <a:cs typeface="+mn-lt"/>
              </a:rPr>
              <a:t>los ecosistemas</a:t>
            </a:r>
            <a:endParaRPr lang="en-US" sz="3200">
              <a:ea typeface="+mn-lt"/>
              <a:cs typeface="+mn-lt"/>
            </a:endParaRPr>
          </a:p>
          <a:p>
            <a:pPr algn="l"/>
            <a:r>
              <a:rPr lang="es" sz="2400" b="0">
                <a:solidFill>
                  <a:srgbClr val="000000"/>
                </a:solidFill>
                <a:ea typeface="+mn-lt"/>
                <a:cs typeface="+mn-lt"/>
              </a:rPr>
              <a:t>Impact Hub Amsterdam describe que un constructor de ecosistemas es una persona u </a:t>
            </a:r>
            <a:r>
              <a:rPr lang="es" sz="2400" b="0" err="1">
                <a:solidFill>
                  <a:srgbClr val="000000"/>
                </a:solidFill>
                <a:ea typeface="+mn-lt"/>
                <a:cs typeface="+mn-lt"/>
              </a:rPr>
              <a:t>organización </a:t>
            </a:r>
            <a:r>
              <a:rPr lang="es" sz="2400" b="0">
                <a:solidFill>
                  <a:srgbClr val="000000"/>
                </a:solidFill>
                <a:ea typeface="+mn-lt"/>
                <a:cs typeface="+mn-lt"/>
              </a:rPr>
              <a:t>que toma la perspectiva del todo y alberga el surgimiento de relaciones nuevas y más profundas para crear más impacto en la búsqueda de un propósito compartido.</a:t>
            </a:r>
            <a:endParaRPr lang="en-US">
              <a:solidFill>
                <a:srgbClr val="000000"/>
              </a:solidFill>
              <a:cs typeface="Calibri"/>
            </a:endParaRPr>
          </a:p>
        </p:txBody>
      </p:sp>
      <p:pic>
        <p:nvPicPr>
          <p:cNvPr id="2" name="Picture 4" descr="Diagram&#10;&#10;Description automatically generated">
            <a:extLst>
              <a:ext uri="{FF2B5EF4-FFF2-40B4-BE49-F238E27FC236}">
                <a16:creationId xmlns:a16="http://schemas.microsoft.com/office/drawing/2014/main" id="{57EEA1B8-F4FA-2147-441F-A0EDDB2D83E3}"/>
              </a:ext>
            </a:extLst>
          </p:cNvPr>
          <p:cNvPicPr>
            <a:picLocks noChangeAspect="1"/>
          </p:cNvPicPr>
          <p:nvPr/>
        </p:nvPicPr>
        <p:blipFill>
          <a:blip r:embed="rId2"/>
          <a:stretch>
            <a:fillRect/>
          </a:stretch>
        </p:blipFill>
        <p:spPr>
          <a:xfrm>
            <a:off x="3380509" y="1076722"/>
            <a:ext cx="8811490" cy="5577393"/>
          </a:xfrm>
          <a:prstGeom prst="rect">
            <a:avLst/>
          </a:prstGeom>
        </p:spPr>
      </p:pic>
    </p:spTree>
    <p:extLst>
      <p:ext uri="{BB962C8B-B14F-4D97-AF65-F5344CB8AC3E}">
        <p14:creationId xmlns:p14="http://schemas.microsoft.com/office/powerpoint/2010/main" val="4283445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7651893" cy="6725060"/>
          </a:xfrm>
        </p:spPr>
        <p:txBody>
          <a:bodyPr>
            <a:normAutofit/>
          </a:bodyPr>
          <a:lstStyle/>
          <a:p>
            <a:pPr algn="just"/>
            <a:r>
              <a:rPr lang="es" sz="2400" b="0">
                <a:solidFill>
                  <a:srgbClr val="000000"/>
                </a:solidFill>
                <a:ea typeface="+mn-lt"/>
                <a:cs typeface="+mn-lt"/>
              </a:rPr>
              <a:t>Impact Hub Amsterdam destaca las cinco fases de la construcción de ecosistemas que se pueden </a:t>
            </a:r>
            <a:r>
              <a:rPr lang="es" sz="2400" b="0" err="1">
                <a:solidFill>
                  <a:srgbClr val="000000"/>
                </a:solidFill>
                <a:ea typeface="+mn-lt"/>
                <a:cs typeface="+mn-lt"/>
              </a:rPr>
              <a:t>resumir </a:t>
            </a:r>
            <a:r>
              <a:rPr lang="es" sz="2400" b="0">
                <a:solidFill>
                  <a:srgbClr val="000000"/>
                </a:solidFill>
                <a:ea typeface="+mn-lt"/>
                <a:cs typeface="+mn-lt"/>
              </a:rPr>
              <a:t>como:</a:t>
            </a:r>
            <a:endParaRPr lang="en-US" sz="2400">
              <a:solidFill>
                <a:srgbClr val="000000"/>
              </a:solidFill>
              <a:cs typeface="Calibri"/>
            </a:endParaRPr>
          </a:p>
          <a:p>
            <a:pPr algn="just"/>
            <a:r>
              <a:rPr lang="es" sz="2400" b="0">
                <a:solidFill>
                  <a:srgbClr val="000000"/>
                </a:solidFill>
                <a:ea typeface="+mn-lt"/>
                <a:cs typeface="+mn-lt"/>
              </a:rPr>
              <a:t> </a:t>
            </a:r>
            <a:r>
              <a:rPr lang="es" sz="2400">
                <a:ea typeface="+mn-lt"/>
                <a:cs typeface="+mn-lt"/>
              </a:rPr>
              <a:t>Fase 01 | Convocatoria de partes interesadas</a:t>
            </a:r>
            <a:endParaRPr lang="en-US" sz="2400">
              <a:cs typeface="Calibri"/>
            </a:endParaRPr>
          </a:p>
          <a:p>
            <a:pPr algn="just"/>
            <a:r>
              <a:rPr lang="es" sz="2400" b="0">
                <a:solidFill>
                  <a:srgbClr val="000000"/>
                </a:solidFill>
                <a:ea typeface="+mn-lt"/>
                <a:cs typeface="+mn-lt"/>
              </a:rPr>
              <a:t>En la mayoría de los ecosistemas, ya había una serie de conexiones entre los miembros de ciertos grupos de partes interesadas. Se describe como una creciente sensación sentida de cambio y “ganas” de hacer algo diferente. T</a:t>
            </a:r>
            <a:endParaRPr lang="en-US" sz="2400">
              <a:ea typeface="+mn-lt"/>
              <a:cs typeface="+mn-lt"/>
            </a:endParaRPr>
          </a:p>
          <a:p>
            <a:pPr algn="just"/>
            <a:r>
              <a:rPr lang="es" sz="2400" b="0">
                <a:solidFill>
                  <a:srgbClr val="000000"/>
                </a:solidFill>
                <a:ea typeface="+mn-lt"/>
                <a:cs typeface="+mn-lt"/>
              </a:rPr>
              <a:t>Esta fase se </a:t>
            </a:r>
            <a:r>
              <a:rPr lang="es" sz="2400" b="0" err="1">
                <a:solidFill>
                  <a:srgbClr val="000000"/>
                </a:solidFill>
                <a:ea typeface="+mn-lt"/>
                <a:cs typeface="+mn-lt"/>
              </a:rPr>
              <a:t>caracteriza </a:t>
            </a:r>
            <a:r>
              <a:rPr lang="es" sz="2400" b="0">
                <a:solidFill>
                  <a:srgbClr val="000000"/>
                </a:solidFill>
                <a:ea typeface="+mn-lt"/>
                <a:cs typeface="+mn-lt"/>
              </a:rPr>
              <a:t>por un anhelo de algo nuevo y de descubrirlo junto con otros en 'el campo'. También puede ser un momento para que los actores del ecosistema dejen de lado viejas creencias para ingresar a un espacio nuevo y más generativo.</a:t>
            </a:r>
            <a:endParaRPr lang="en-US" sz="2400">
              <a:ea typeface="+mn-lt"/>
              <a:cs typeface="+mn-lt"/>
            </a:endParaRPr>
          </a:p>
          <a:p>
            <a:pPr algn="just"/>
            <a:r>
              <a:rPr lang="es" sz="2400" b="0">
                <a:solidFill>
                  <a:srgbClr val="000000"/>
                </a:solidFill>
                <a:ea typeface="+mn-lt"/>
                <a:cs typeface="+mn-lt"/>
              </a:rPr>
              <a:t>Es en este lugar donde la convocatoria puede surgir naturalmente de un grupo mismo y/o ser convocada por una </a:t>
            </a:r>
            <a:r>
              <a:rPr lang="es" sz="2400" b="0" err="1">
                <a:solidFill>
                  <a:srgbClr val="000000"/>
                </a:solidFill>
                <a:ea typeface="+mn-lt"/>
                <a:cs typeface="+mn-lt"/>
              </a:rPr>
              <a:t>organización </a:t>
            </a:r>
            <a:r>
              <a:rPr lang="es" sz="2400" b="0">
                <a:solidFill>
                  <a:srgbClr val="000000"/>
                </a:solidFill>
                <a:ea typeface="+mn-lt"/>
                <a:cs typeface="+mn-lt"/>
              </a:rPr>
              <a:t>(o individuo) que ve el potencial de unir al ecosistema en torno a un problema o tema compartido. </a:t>
            </a:r>
            <a:endParaRPr lang="en-US" sz="2400">
              <a:cs typeface="Calibri"/>
            </a:endParaRPr>
          </a:p>
          <a:p>
            <a:pPr algn="l"/>
            <a:endParaRPr lang="en-GB" sz="3200">
              <a:cs typeface="Calibri"/>
            </a:endParaRPr>
          </a:p>
        </p:txBody>
      </p:sp>
      <p:pic>
        <p:nvPicPr>
          <p:cNvPr id="3" name="Picture 4" descr="A view of the hands of an old person holding some coins">
            <a:extLst>
              <a:ext uri="{FF2B5EF4-FFF2-40B4-BE49-F238E27FC236}">
                <a16:creationId xmlns:a16="http://schemas.microsoft.com/office/drawing/2014/main" id="{8D2AC173-8D3C-2467-B451-954EFE8AA698}"/>
              </a:ext>
            </a:extLst>
          </p:cNvPr>
          <p:cNvPicPr>
            <a:picLocks noChangeAspect="1"/>
          </p:cNvPicPr>
          <p:nvPr/>
        </p:nvPicPr>
        <p:blipFill>
          <a:blip r:embed="rId2"/>
          <a:stretch>
            <a:fillRect/>
          </a:stretch>
        </p:blipFill>
        <p:spPr>
          <a:xfrm rot="-5400000">
            <a:off x="7465401" y="1824182"/>
            <a:ext cx="5041294" cy="2837321"/>
          </a:xfrm>
          <a:prstGeom prst="rect">
            <a:avLst/>
          </a:prstGeom>
        </p:spPr>
      </p:pic>
    </p:spTree>
    <p:extLst>
      <p:ext uri="{BB962C8B-B14F-4D97-AF65-F5344CB8AC3E}">
        <p14:creationId xmlns:p14="http://schemas.microsoft.com/office/powerpoint/2010/main" val="324679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10518464" cy="7015345"/>
          </a:xfrm>
        </p:spPr>
        <p:txBody>
          <a:bodyPr>
            <a:normAutofit lnSpcReduction="10000"/>
          </a:bodyPr>
          <a:lstStyle/>
          <a:p>
            <a:pPr algn="just"/>
            <a:endParaRPr lang="en-US" sz="2400">
              <a:cs typeface="Calibri"/>
            </a:endParaRPr>
          </a:p>
          <a:p>
            <a:pPr algn="just"/>
            <a:r>
              <a:rPr lang="es" sz="2400">
                <a:ea typeface="+mn-lt"/>
                <a:cs typeface="+mn-lt"/>
              </a:rPr>
              <a:t>Fase 02 | Convergencia</a:t>
            </a:r>
            <a:r>
              <a:rPr lang="es" sz="2400" b="0">
                <a:ea typeface="+mn-lt"/>
                <a:cs typeface="+mn-lt"/>
              </a:rPr>
              <a:t> </a:t>
            </a:r>
            <a:endParaRPr lang="en-US"/>
          </a:p>
          <a:p>
            <a:pPr algn="just"/>
            <a:r>
              <a:rPr lang="es" sz="2400" b="0">
                <a:solidFill>
                  <a:srgbClr val="000000"/>
                </a:solidFill>
                <a:ea typeface="+mn-lt"/>
                <a:cs typeface="+mn-lt"/>
              </a:rPr>
              <a:t>A medida que crece el interés compartido, diversos jugadores comienzan a converger en torno a un propósito compartido, o la exploración del propósito, si aún no está claro. </a:t>
            </a:r>
            <a:r>
              <a:rPr lang="es" sz="2400" b="0">
                <a:solidFill>
                  <a:srgbClr val="000000"/>
                </a:solidFill>
                <a:ea typeface="+mn-lt"/>
                <a:cs typeface="+mn-lt"/>
                <a:hlinkClick r:id="rId2"/>
              </a:rPr>
              <a:t>El Laboratorio de Moda Sostenible en Brasil </a:t>
            </a:r>
            <a:r>
              <a:rPr lang="es" sz="2400" b="0">
                <a:solidFill>
                  <a:srgbClr val="000000"/>
                </a:solidFill>
                <a:ea typeface="+mn-lt"/>
                <a:cs typeface="+mn-lt"/>
              </a:rPr>
              <a:t>pasó los primeros dos años principalmente desarrollando las relaciones, detectando futuros posibles, mapeando sistemas y explorando una teoría de cambio compartida. El papel de su constructor de ecosistemas fue en gran medida nutrir las relaciones y construir una perspectiva de sistemas compartidos.</a:t>
            </a:r>
            <a:endParaRPr lang="en-US">
              <a:solidFill>
                <a:srgbClr val="000000"/>
              </a:solidFill>
              <a:ea typeface="+mn-lt"/>
              <a:cs typeface="+mn-lt"/>
            </a:endParaRPr>
          </a:p>
          <a:p>
            <a:pPr algn="just"/>
            <a:r>
              <a:rPr lang="es" sz="2400" b="0">
                <a:solidFill>
                  <a:srgbClr val="000000"/>
                </a:solidFill>
                <a:ea typeface="+mn-lt"/>
                <a:cs typeface="+mn-lt"/>
              </a:rPr>
              <a:t>Informan que la convergencia puede ocurrir de dos maneras: a través del compromiso con la relación primero "estamos juntos en esto" y con la confianza de que surgirá un propósito compartido convincente para llevar al grupo al siguiente nivel o a través del contenido con un cambio con nombre que “x necesita hacer la transición” y obligar a los jugadores que estén interesados a emprender un viaje juntos.</a:t>
            </a:r>
            <a:endParaRPr lang="en-US">
              <a:solidFill>
                <a:srgbClr val="000000"/>
              </a:solidFill>
              <a:ea typeface="+mn-lt"/>
              <a:cs typeface="+mn-lt"/>
            </a:endParaRPr>
          </a:p>
          <a:p>
            <a:pPr algn="just"/>
            <a:r>
              <a:rPr lang="es" sz="2400" b="0">
                <a:solidFill>
                  <a:srgbClr val="000000"/>
                </a:solidFill>
                <a:ea typeface="+mn-lt"/>
                <a:cs typeface="+mn-lt"/>
              </a:rPr>
              <a:t>A veces, esta puede ser la fase que trata de dar sentido a dónde se dirige todo, y si vale la pena invertir tiempo y recursos en ella mientras se embarca en este viaje de emergencia impredecible pero prometida. La importancia de incorporar nuevos participantes: generar confianza, acoger con apertura y curiosidad, y también alentar a los participantes a reflexionar sobre su propio papel a medida que exploran el compromiso es clave.</a:t>
            </a:r>
            <a:endParaRPr lang="en-US">
              <a:solidFill>
                <a:srgbClr val="000000"/>
              </a:solidFill>
              <a:cs typeface="Calibri"/>
            </a:endParaRPr>
          </a:p>
          <a:p>
            <a:pPr algn="l"/>
            <a:endParaRPr lang="en-GB" sz="3200">
              <a:cs typeface="Calibri"/>
            </a:endParaRPr>
          </a:p>
        </p:txBody>
      </p:sp>
    </p:spTree>
    <p:extLst>
      <p:ext uri="{BB962C8B-B14F-4D97-AF65-F5344CB8AC3E}">
        <p14:creationId xmlns:p14="http://schemas.microsoft.com/office/powerpoint/2010/main" val="2706098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54487"/>
            <a:ext cx="10929702" cy="7015345"/>
          </a:xfrm>
        </p:spPr>
        <p:txBody>
          <a:bodyPr>
            <a:normAutofit/>
          </a:bodyPr>
          <a:lstStyle/>
          <a:p>
            <a:pPr algn="just"/>
            <a:r>
              <a:rPr lang="es" sz="2400">
                <a:ea typeface="+mn-lt"/>
                <a:cs typeface="+mn-lt"/>
              </a:rPr>
              <a:t>Fase 03 | Atención Ecosistema + Cultivo</a:t>
            </a:r>
            <a:r>
              <a:rPr lang="es" sz="2400" b="0">
                <a:ea typeface="+mn-lt"/>
                <a:cs typeface="+mn-lt"/>
              </a:rPr>
              <a:t> </a:t>
            </a:r>
            <a:endParaRPr lang="en-US"/>
          </a:p>
          <a:p>
            <a:pPr algn="just"/>
            <a:r>
              <a:rPr lang="es" sz="2400" b="0">
                <a:solidFill>
                  <a:srgbClr val="000000"/>
                </a:solidFill>
                <a:ea typeface="+mn-lt"/>
                <a:cs typeface="+mn-lt"/>
              </a:rPr>
              <a:t>Aquí el trabajo se vuelve más hacia adentro para profundizar y construir más relaciones simbióticas, con el constructor del ecosistema prestando atención a dinámicas como la relación entre actores más pequeños y más grandes y cómo permitir una colaboración óptima, o quién más necesita ser invitado al ecosistema para traer experiencia o una perspectiva faltante. A medida que el ecosistema crece y comienza a iniciar acciones de impacto externo, la cultura interna evoluciona y la cultura (estado interior) y la cohesión se vuelven más importantes.</a:t>
            </a:r>
            <a:endParaRPr lang="en-US">
              <a:solidFill>
                <a:srgbClr val="000000"/>
              </a:solidFill>
              <a:cs typeface="Calibri"/>
            </a:endParaRPr>
          </a:p>
          <a:p>
            <a:pPr algn="just"/>
            <a:r>
              <a:rPr lang="es" sz="2400" b="0">
                <a:solidFill>
                  <a:srgbClr val="000000"/>
                </a:solidFill>
                <a:ea typeface="+mn-lt"/>
                <a:cs typeface="+mn-lt"/>
              </a:rPr>
              <a:t>  </a:t>
            </a:r>
            <a:endParaRPr lang="en-US">
              <a:solidFill>
                <a:srgbClr val="000000"/>
              </a:solidFill>
              <a:cs typeface="Calibri"/>
            </a:endParaRPr>
          </a:p>
          <a:p>
            <a:pPr algn="just"/>
            <a:r>
              <a:rPr lang="es" sz="2400" b="0">
                <a:solidFill>
                  <a:srgbClr val="000000"/>
                </a:solidFill>
                <a:ea typeface="+mn-lt"/>
                <a:cs typeface="+mn-lt"/>
              </a:rPr>
              <a:t>El ecosistema se vuelve más complejo a medida que la interacción entre las culturas y las prácticas de las </a:t>
            </a:r>
            <a:r>
              <a:rPr lang="es" sz="2400" b="0" err="1">
                <a:solidFill>
                  <a:srgbClr val="000000"/>
                </a:solidFill>
                <a:ea typeface="+mn-lt"/>
                <a:cs typeface="+mn-lt"/>
              </a:rPr>
              <a:t>organizaciones individuales </a:t>
            </a:r>
            <a:r>
              <a:rPr lang="es" sz="2400" b="0">
                <a:solidFill>
                  <a:srgbClr val="000000"/>
                </a:solidFill>
                <a:ea typeface="+mn-lt"/>
                <a:cs typeface="+mn-lt"/>
              </a:rPr>
              <a:t>interactúan con la cultura emergente del ecosistema colectivo. No todo es armonía y, en esta fase, surgirán los conflictos. Esta es básicamente una buena noticia y difícil al mismo tiempo. Buenas noticias porque las personas aportan su información y sus puntos de vista. También es difícil porque los conflictos también pueden convertirse fácilmente en destructivos. El papel específico del constructor de ecosistemas es crear las condiciones propicias para que se produzcan conflictos constructivos. También hay un impulso por la relevancia externa y “pasemos a la acción”.</a:t>
            </a:r>
            <a:endParaRPr lang="en-US">
              <a:solidFill>
                <a:srgbClr val="000000"/>
              </a:solidFill>
              <a:cs typeface="Calibri"/>
            </a:endParaRPr>
          </a:p>
        </p:txBody>
      </p:sp>
    </p:spTree>
    <p:extLst>
      <p:ext uri="{BB962C8B-B14F-4D97-AF65-F5344CB8AC3E}">
        <p14:creationId xmlns:p14="http://schemas.microsoft.com/office/powerpoint/2010/main" val="1603902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4477995" y="-323820"/>
            <a:ext cx="7095513" cy="7015345"/>
          </a:xfrm>
        </p:spPr>
        <p:txBody>
          <a:bodyPr>
            <a:normAutofit/>
          </a:bodyPr>
          <a:lstStyle/>
          <a:p>
            <a:pPr algn="just"/>
            <a:r>
              <a:rPr lang="es" sz="2400">
                <a:ea typeface="+mn-lt"/>
                <a:cs typeface="+mn-lt"/>
              </a:rPr>
              <a:t>Fase 04 | Divergencia</a:t>
            </a:r>
            <a:r>
              <a:rPr lang="es" sz="2400" b="0">
                <a:ea typeface="+mn-lt"/>
                <a:cs typeface="+mn-lt"/>
              </a:rPr>
              <a:t> </a:t>
            </a:r>
            <a:endParaRPr lang="en-US"/>
          </a:p>
          <a:p>
            <a:pPr algn="just"/>
            <a:r>
              <a:rPr lang="es" sz="2400" b="0">
                <a:solidFill>
                  <a:srgbClr val="000000"/>
                </a:solidFill>
                <a:ea typeface="+mn-lt"/>
                <a:cs typeface="+mn-lt"/>
              </a:rPr>
              <a:t>La divergencia tiene expresiones saludables y no saludables. En un ecosistema de impacto, el ecosistema atrajo a tantos intermediarios entusiastas que superó a los beneficiarios originales a los que el ecosistema había tratado de responder.</a:t>
            </a:r>
            <a:endParaRPr lang="en-US">
              <a:ea typeface="+mn-lt"/>
              <a:cs typeface="+mn-lt"/>
            </a:endParaRPr>
          </a:p>
          <a:p>
            <a:pPr algn="just"/>
            <a:r>
              <a:rPr lang="es" sz="2400" b="0">
                <a:solidFill>
                  <a:srgbClr val="000000"/>
                </a:solidFill>
                <a:ea typeface="+mn-lt"/>
                <a:cs typeface="+mn-lt"/>
              </a:rPr>
              <a:t>La madurez significaba saturación y era muy costoso de mantener, ya que intentaba sobrevivir a su propia utilidad. En otros casos, el sistema se acostumbró o se sintió cómodo consigo mismo y, por lo tanto, se cerró y, sin aire fresco nuevo, se cerró rápidamente.</a:t>
            </a:r>
            <a:endParaRPr lang="en-US">
              <a:ea typeface="+mn-lt"/>
              <a:cs typeface="+mn-lt"/>
            </a:endParaRPr>
          </a:p>
          <a:p>
            <a:pPr algn="just"/>
            <a:r>
              <a:rPr lang="es" sz="2400" b="0">
                <a:solidFill>
                  <a:srgbClr val="000000"/>
                </a:solidFill>
                <a:ea typeface="+mn-lt"/>
                <a:cs typeface="+mn-lt"/>
              </a:rPr>
              <a:t>En algunos casos, la naturaleza orgánica se </a:t>
            </a:r>
            <a:r>
              <a:rPr lang="es" sz="2400" b="0" err="1">
                <a:solidFill>
                  <a:srgbClr val="000000"/>
                </a:solidFill>
                <a:ea typeface="+mn-lt"/>
                <a:cs typeface="+mn-lt"/>
              </a:rPr>
              <a:t>formalizó demasiado </a:t>
            </a:r>
            <a:r>
              <a:rPr lang="es" sz="2400" b="0">
                <a:solidFill>
                  <a:srgbClr val="000000"/>
                </a:solidFill>
                <a:ea typeface="+mn-lt"/>
                <a:cs typeface="+mn-lt"/>
              </a:rPr>
              <a:t>“porque necesitábamos escribirlo todo” y/o la política buscó cooptar o extraer de prácticas exitosas”.</a:t>
            </a:r>
            <a:endParaRPr lang="en-US">
              <a:cs typeface="Calibri"/>
            </a:endParaRPr>
          </a:p>
        </p:txBody>
      </p:sp>
      <p:pic>
        <p:nvPicPr>
          <p:cNvPr id="6" name="Picture 6" descr="Landscaped yard with trimmed grass, shrubs, and neat paths">
            <a:extLst>
              <a:ext uri="{FF2B5EF4-FFF2-40B4-BE49-F238E27FC236}">
                <a16:creationId xmlns:a16="http://schemas.microsoft.com/office/drawing/2014/main" id="{F259E6FE-8E07-6D1C-7A36-DEBA9AE64637}"/>
              </a:ext>
            </a:extLst>
          </p:cNvPr>
          <p:cNvPicPr>
            <a:picLocks noChangeAspect="1"/>
          </p:cNvPicPr>
          <p:nvPr/>
        </p:nvPicPr>
        <p:blipFill>
          <a:blip r:embed="rId2"/>
          <a:stretch>
            <a:fillRect/>
          </a:stretch>
        </p:blipFill>
        <p:spPr>
          <a:xfrm>
            <a:off x="116114" y="1776906"/>
            <a:ext cx="4206722" cy="2808284"/>
          </a:xfrm>
          <a:prstGeom prst="rect">
            <a:avLst/>
          </a:prstGeom>
        </p:spPr>
      </p:pic>
    </p:spTree>
    <p:extLst>
      <p:ext uri="{BB962C8B-B14F-4D97-AF65-F5344CB8AC3E}">
        <p14:creationId xmlns:p14="http://schemas.microsoft.com/office/powerpoint/2010/main" val="1725807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147900" y="-154487"/>
            <a:ext cx="6889895" cy="7015345"/>
          </a:xfrm>
        </p:spPr>
        <p:txBody>
          <a:bodyPr>
            <a:normAutofit/>
          </a:bodyPr>
          <a:lstStyle/>
          <a:p>
            <a:pPr algn="just"/>
            <a:r>
              <a:rPr lang="es" sz="2400">
                <a:ea typeface="+mn-lt"/>
                <a:cs typeface="+mn-lt"/>
              </a:rPr>
              <a:t>Fase 05 | Encarnación del Nuevo Pensamiento + Hacer</a:t>
            </a:r>
            <a:r>
              <a:rPr lang="es" sz="2400" b="0">
                <a:ea typeface="+mn-lt"/>
                <a:cs typeface="+mn-lt"/>
              </a:rPr>
              <a:t> </a:t>
            </a:r>
            <a:endParaRPr lang="en-US"/>
          </a:p>
          <a:p>
            <a:pPr algn="just"/>
            <a:r>
              <a:rPr lang="es" sz="2400" b="0">
                <a:solidFill>
                  <a:srgbClr val="000000"/>
                </a:solidFill>
                <a:ea typeface="+mn-lt"/>
                <a:cs typeface="+mn-lt"/>
              </a:rPr>
              <a:t>Esta última fase es de </a:t>
            </a:r>
            <a:r>
              <a:rPr lang="es" sz="2400" b="0" err="1">
                <a:solidFill>
                  <a:srgbClr val="000000"/>
                </a:solidFill>
                <a:ea typeface="+mn-lt"/>
                <a:cs typeface="+mn-lt"/>
              </a:rPr>
              <a:t>normalización </a:t>
            </a:r>
            <a:r>
              <a:rPr lang="es" sz="2400" b="0">
                <a:solidFill>
                  <a:srgbClr val="000000"/>
                </a:solidFill>
                <a:ea typeface="+mn-lt"/>
                <a:cs typeface="+mn-lt"/>
              </a:rPr>
              <a:t>, o integración, donde la nueva perspectiva, prácticas y experimentos se incorporan al siguiente nivel de cómo se comporta el sistema.</a:t>
            </a:r>
            <a:endParaRPr lang="en-US">
              <a:solidFill>
                <a:srgbClr val="000000"/>
              </a:solidFill>
              <a:ea typeface="+mn-lt"/>
              <a:cs typeface="+mn-lt"/>
            </a:endParaRPr>
          </a:p>
          <a:p>
            <a:pPr algn="just"/>
            <a:r>
              <a:rPr lang="es" sz="2400" b="0">
                <a:solidFill>
                  <a:srgbClr val="000000"/>
                </a:solidFill>
                <a:ea typeface="+mn-lt"/>
                <a:cs typeface="+mn-lt"/>
              </a:rPr>
              <a:t>Aquí es donde, al buscar la transición en un tema o área temática específica, el camino que ha sido iluminado con la visión de lo que podría ser posible (Fase 01-03) se convierte en una práctica integrada y fundamentada.</a:t>
            </a:r>
            <a:endParaRPr lang="en-US">
              <a:solidFill>
                <a:srgbClr val="000000"/>
              </a:solidFill>
              <a:ea typeface="+mn-lt"/>
              <a:cs typeface="+mn-lt"/>
            </a:endParaRPr>
          </a:p>
          <a:p>
            <a:pPr algn="just"/>
            <a:r>
              <a:rPr lang="es" sz="2400" b="0">
                <a:solidFill>
                  <a:srgbClr val="000000"/>
                </a:solidFill>
                <a:ea typeface="+mn-lt"/>
                <a:cs typeface="+mn-lt"/>
              </a:rPr>
              <a:t>Este es el lugar donde ponemos las ideas en acción/ </a:t>
            </a:r>
            <a:r>
              <a:rPr lang="es" sz="2400" b="0" err="1">
                <a:solidFill>
                  <a:srgbClr val="000000"/>
                </a:solidFill>
                <a:ea typeface="+mn-lt"/>
                <a:cs typeface="+mn-lt"/>
              </a:rPr>
              <a:t>comportamiento </a:t>
            </a:r>
            <a:r>
              <a:rPr lang="es" sz="2400" b="0">
                <a:solidFill>
                  <a:srgbClr val="000000"/>
                </a:solidFill>
                <a:ea typeface="+mn-lt"/>
                <a:cs typeface="+mn-lt"/>
              </a:rPr>
              <a:t>y cultivamos nuevos canales de colaboración y visibilidad. A menudo, también es el comienzo de un nuevo ciclo, con una nueva "picazón" y posibles nuevas coaliciones de partes interesadas para convocar, y nuevos roles para </a:t>
            </a:r>
            <a:r>
              <a:rPr lang="es" sz="2400" b="0" err="1">
                <a:solidFill>
                  <a:srgbClr val="000000"/>
                </a:solidFill>
                <a:ea typeface="+mn-lt"/>
                <a:cs typeface="+mn-lt"/>
              </a:rPr>
              <a:t>las organizaciones </a:t>
            </a:r>
            <a:r>
              <a:rPr lang="es" sz="2400" b="0">
                <a:solidFill>
                  <a:srgbClr val="000000"/>
                </a:solidFill>
                <a:ea typeface="+mn-lt"/>
                <a:cs typeface="+mn-lt"/>
              </a:rPr>
              <a:t>, incluidos los constructores de ecosistemas.</a:t>
            </a:r>
            <a:endParaRPr lang="en-US">
              <a:solidFill>
                <a:srgbClr val="000000"/>
              </a:solidFill>
              <a:cs typeface="Calibri"/>
            </a:endParaRPr>
          </a:p>
        </p:txBody>
      </p:sp>
      <p:pic>
        <p:nvPicPr>
          <p:cNvPr id="2" name="Picture 2" descr="A row of bicycles in different colours parked in a row on a cobblestone street">
            <a:extLst>
              <a:ext uri="{FF2B5EF4-FFF2-40B4-BE49-F238E27FC236}">
                <a16:creationId xmlns:a16="http://schemas.microsoft.com/office/drawing/2014/main" id="{0D9CB5EF-FAE3-F6E2-1180-1E9DC05B1A30}"/>
              </a:ext>
            </a:extLst>
          </p:cNvPr>
          <p:cNvPicPr>
            <a:picLocks noChangeAspect="1"/>
          </p:cNvPicPr>
          <p:nvPr/>
        </p:nvPicPr>
        <p:blipFill>
          <a:blip r:embed="rId2"/>
          <a:stretch>
            <a:fillRect/>
          </a:stretch>
        </p:blipFill>
        <p:spPr>
          <a:xfrm>
            <a:off x="7228116" y="1958218"/>
            <a:ext cx="4400247" cy="2941561"/>
          </a:xfrm>
          <a:prstGeom prst="rect">
            <a:avLst/>
          </a:prstGeom>
        </p:spPr>
      </p:pic>
    </p:spTree>
    <p:extLst>
      <p:ext uri="{BB962C8B-B14F-4D97-AF65-F5344CB8AC3E}">
        <p14:creationId xmlns:p14="http://schemas.microsoft.com/office/powerpoint/2010/main" val="175130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29168" y="1718439"/>
            <a:ext cx="9733327" cy="3540688"/>
          </a:xfrm>
        </p:spPr>
        <p:txBody>
          <a:bodyPr>
            <a:noAutofit/>
          </a:bodyPr>
          <a:lstStyle/>
          <a:p>
            <a:r>
              <a:rPr lang="es" sz="2400" b="1">
                <a:solidFill>
                  <a:srgbClr val="297239"/>
                </a:solidFill>
                <a:cs typeface="Calibri"/>
              </a:rPr>
              <a:t>ECOSISTEMA en ACCIÓN</a:t>
            </a:r>
            <a:endParaRPr lang="en-GB" sz="2400" b="1">
              <a:solidFill>
                <a:srgbClr val="297239"/>
              </a:solidFill>
            </a:endParaRPr>
          </a:p>
          <a:p>
            <a:pPr marL="0" indent="0"/>
            <a:r>
              <a:rPr lang="es" sz="2400">
                <a:ea typeface="+mn-lt"/>
                <a:cs typeface="+mn-lt"/>
                <a:hlinkClick r:id="rId2"/>
              </a:rPr>
              <a:t>El Centro de Redescubrimiento </a:t>
            </a:r>
            <a:r>
              <a:rPr lang="es" sz="2400">
                <a:ea typeface="+mn-lt"/>
                <a:cs typeface="+mn-lt"/>
              </a:rPr>
              <a:t>es el Centro Nacional para la Economía Circular en Irlanda. Con sede en Boiler House reutilizado en Ballymun, es un movimiento creativo que conecta personas, ideas y recursos para apoyar una vida más ecológica y baja en carbono. Reúnen las habilidades y la experiencia de artistas, científicos, diseñadores y artesanos unidos en un propósito común de sostenibilidad.</a:t>
            </a:r>
            <a:endParaRPr lang="en-GB">
              <a:ea typeface="+mn-lt"/>
              <a:cs typeface="+mn-lt"/>
            </a:endParaRPr>
          </a:p>
          <a:p>
            <a:pPr marL="0" indent="0"/>
            <a:r>
              <a:rPr lang="es" sz="2400">
                <a:ea typeface="+mn-lt"/>
                <a:cs typeface="+mn-lt"/>
              </a:rPr>
              <a:t>Han desarrollado una instalación ecológica de demostración a medida y apoyan cuatro empresas sociales de reutilización: Rediscover Furniture, Rediscover Fashion, Rediscover Paint y Rediscover Cycling. Estas empresas utilizan materiales no deseados para el desarrollo y diseño de nuevos productos, lo que demuestra una eficiencia efectiva de los recursos, la reutilización y una vida con bajas emisiones de carbono. Cuenta con el apoyo de un espectro de </a:t>
            </a:r>
            <a:r>
              <a:rPr lang="es" sz="2400">
                <a:ea typeface="+mn-lt"/>
                <a:cs typeface="+mn-lt"/>
                <a:hlinkClick r:id="rId3"/>
              </a:rPr>
              <a:t>financiadores </a:t>
            </a:r>
            <a:r>
              <a:rPr lang="es" sz="2400">
                <a:ea typeface="+mn-lt"/>
                <a:cs typeface="+mn-lt"/>
              </a:rPr>
              <a:t>, incluidos la EPA, el Departamento de Comunicaciones, Acción Climática y Medio Ambiente y el Ayuntamiento de Dublín.</a:t>
            </a:r>
            <a:endParaRPr lang="en-GB">
              <a:cs typeface="Calibri" panose="020F0502020204030204"/>
            </a:endParaRPr>
          </a:p>
          <a:p>
            <a:endParaRPr lang="en-GB" sz="2400">
              <a:solidFill>
                <a:srgbClr val="000000"/>
              </a:solidFill>
              <a:cs typeface="Calibri"/>
            </a:endParaRPr>
          </a:p>
        </p:txBody>
      </p:sp>
    </p:spTree>
    <p:extLst>
      <p:ext uri="{BB962C8B-B14F-4D97-AF65-F5344CB8AC3E}">
        <p14:creationId xmlns:p14="http://schemas.microsoft.com/office/powerpoint/2010/main" val="3750597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018568" y="-15596"/>
            <a:ext cx="6496491" cy="7298899"/>
          </a:xfrm>
        </p:spPr>
        <p:txBody>
          <a:bodyPr vert="horz" lIns="91440" tIns="45720" rIns="91440" bIns="45720" rtlCol="0" anchor="t">
            <a:normAutofit/>
          </a:bodyPr>
          <a:lstStyle/>
          <a:p>
            <a:pPr marL="0" indent="0"/>
            <a:endParaRPr lang="en-US" sz="1400" dirty="0"/>
          </a:p>
          <a:p>
            <a:pPr marL="0" indent="0">
              <a:lnSpc>
                <a:spcPct val="120000"/>
              </a:lnSpc>
            </a:pPr>
            <a:r>
              <a:rPr lang="es" sz="2000" b="0" i="0" dirty="0">
                <a:solidFill>
                  <a:srgbClr val="000000"/>
                </a:solidFill>
                <a:effectLst/>
              </a:rPr>
              <a:t>Las empresas, los gobiernos y las ONG ambientales se enfrentan cada vez más a desafíos de sostenibilidad que a menudo son demasiado complejos y costosos para ser abordados por organizaciones individuales.</a:t>
            </a:r>
          </a:p>
          <a:p>
            <a:pPr marL="0" indent="0">
              <a:lnSpc>
                <a:spcPct val="120000"/>
              </a:lnSpc>
            </a:pPr>
            <a:r>
              <a:rPr lang="es" sz="2000" b="0" i="0" dirty="0">
                <a:solidFill>
                  <a:srgbClr val="000000"/>
                </a:solidFill>
                <a:effectLst/>
              </a:rPr>
              <a:t>En los últimos años, los líderes en sustentabilidad han reconocido que el progreso que logran individualmente es limitado. Como resultado, han surgido nuevos enfoques colaborativos para los desafíos de la sostenibilidad y se han creado diferentes modelos de colaboración.</a:t>
            </a:r>
          </a:p>
          <a:p>
            <a:pPr marL="342900" indent="-342900">
              <a:lnSpc>
                <a:spcPct val="120000"/>
              </a:lnSpc>
              <a:buFont typeface="Arial" panose="020B0604020202020204" pitchFamily="34" charset="0"/>
              <a:buChar char="•"/>
            </a:pPr>
            <a:r>
              <a:rPr lang="es" sz="2000" dirty="0"/>
              <a:t> </a:t>
            </a:r>
            <a:r>
              <a:rPr lang="es" sz="2000" b="1" i="0" dirty="0">
                <a:solidFill>
                  <a:srgbClr val="000000"/>
                </a:solidFill>
                <a:effectLst/>
              </a:rPr>
              <a:t>empresa a empresa </a:t>
            </a:r>
            <a:r>
              <a:rPr lang="es" sz="2000" b="1" dirty="0"/>
              <a:t>-ejemplos a seguir</a:t>
            </a:r>
            <a:endParaRPr lang="en-GB" sz="2000" b="1" dirty="0">
              <a:cs typeface="Calibri"/>
            </a:endParaRPr>
          </a:p>
          <a:p>
            <a:pPr marL="342900" indent="-342900">
              <a:lnSpc>
                <a:spcPct val="120000"/>
              </a:lnSpc>
              <a:buFont typeface="Arial" panose="020B0604020202020204" pitchFamily="34" charset="0"/>
              <a:buChar char="•"/>
            </a:pPr>
            <a:r>
              <a:rPr lang="es" sz="2000" b="1" dirty="0"/>
              <a:t> </a:t>
            </a:r>
            <a:r>
              <a:rPr lang="es" sz="2000" b="1" i="0" dirty="0">
                <a:solidFill>
                  <a:srgbClr val="000000"/>
                </a:solidFill>
                <a:effectLst/>
              </a:rPr>
              <a:t>alianzas empresa-ONG</a:t>
            </a:r>
            <a:r>
              <a:rPr lang="es" sz="2000" b="1" dirty="0"/>
              <a:t> </a:t>
            </a:r>
            <a:endParaRPr lang="en-GB" sz="2000" b="1" dirty="0">
              <a:cs typeface="Calibri"/>
            </a:endParaRPr>
          </a:p>
          <a:p>
            <a:pPr marL="342900" indent="-342900">
              <a:lnSpc>
                <a:spcPct val="120000"/>
              </a:lnSpc>
              <a:buFont typeface="Arial" panose="020B0604020202020204" pitchFamily="34" charset="0"/>
              <a:buChar char="•"/>
            </a:pPr>
            <a:r>
              <a:rPr lang="es" sz="2000" b="1" dirty="0"/>
              <a:t> </a:t>
            </a:r>
            <a:r>
              <a:rPr lang="es" sz="2000" b="1" i="0" dirty="0">
                <a:solidFill>
                  <a:srgbClr val="000000"/>
                </a:solidFill>
                <a:effectLst/>
              </a:rPr>
              <a:t>Industria única ( </a:t>
            </a:r>
            <a:r>
              <a:rPr lang="es" sz="2000" b="1" i="0" u="none" strike="noStrike" dirty="0">
                <a:solidFill>
                  <a:srgbClr val="2F7AAA"/>
                </a:solidFill>
                <a:effectLst/>
                <a:hlinkClick r:id="rId2"/>
              </a:rPr>
              <a:t>Iniciativa de medición de carbono hotelero </a:t>
            </a:r>
            <a:r>
              <a:rPr lang="es" sz="2000" b="1" i="0" dirty="0">
                <a:solidFill>
                  <a:srgbClr val="000000"/>
                </a:solidFill>
                <a:effectLst/>
              </a:rPr>
              <a:t>)</a:t>
            </a:r>
            <a:endParaRPr lang="en-GB" sz="1400" dirty="0"/>
          </a:p>
          <a:p>
            <a:pPr marL="342900" indent="-342900">
              <a:lnSpc>
                <a:spcPct val="120000"/>
              </a:lnSpc>
              <a:buFont typeface="Arial" panose="020B0604020202020204" pitchFamily="34" charset="0"/>
              <a:buChar char="•"/>
            </a:pPr>
            <a:r>
              <a:rPr lang="es" sz="2000" b="1" dirty="0"/>
              <a:t>Y </a:t>
            </a:r>
            <a:r>
              <a:rPr lang="es" sz="2000" b="1" i="0" dirty="0">
                <a:solidFill>
                  <a:srgbClr val="000000"/>
                </a:solidFill>
                <a:effectLst/>
              </a:rPr>
              <a:t>colaboraciones multisectoriales ( </a:t>
            </a:r>
            <a:r>
              <a:rPr lang="es" sz="2000" b="1" i="0" u="none" strike="noStrike" dirty="0">
                <a:solidFill>
                  <a:srgbClr val="2F7AAA"/>
                </a:solidFill>
                <a:effectLst/>
                <a:hlinkClick r:id="rId3"/>
              </a:rPr>
              <a:t>Collectively.org </a:t>
            </a:r>
            <a:r>
              <a:rPr lang="es" sz="2000" b="1" i="0" dirty="0">
                <a:solidFill>
                  <a:srgbClr val="000000"/>
                </a:solidFill>
                <a:effectLst/>
              </a:rPr>
              <a:t>).</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115136" y="1079219"/>
            <a:ext cx="4163428" cy="5778781"/>
          </a:xfrm>
        </p:spPr>
        <p:txBody>
          <a:bodyPr/>
          <a:lstStyle/>
          <a:p>
            <a:r>
              <a:rPr lang="es"/>
              <a:t>“Si quieres ir rápido, ve solo. Si quieres llegar lejos, ve acompañado”.</a:t>
            </a:r>
          </a:p>
          <a:p>
            <a:r>
              <a:rPr lang="es"/>
              <a:t>proverbio africano</a:t>
            </a:r>
          </a:p>
          <a:p>
            <a:r>
              <a:rPr lang="es"/>
              <a:t> </a:t>
            </a:r>
          </a:p>
        </p:txBody>
      </p:sp>
    </p:spTree>
    <p:extLst>
      <p:ext uri="{BB962C8B-B14F-4D97-AF65-F5344CB8AC3E}">
        <p14:creationId xmlns:p14="http://schemas.microsoft.com/office/powerpoint/2010/main" val="1134157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a:xfrm>
            <a:off x="463523" y="4698245"/>
            <a:ext cx="4465485" cy="800973"/>
          </a:xfrm>
        </p:spPr>
        <p:txBody>
          <a:bodyPr>
            <a:noAutofit/>
          </a:bodyPr>
          <a:lstStyle/>
          <a:p>
            <a:r>
              <a:rPr lang="es" sz="2800" b="1"/>
              <a:t>Muchas gracias por completar nuestro curso. Continúe participando a través de los canales de las redes sociales: -</a:t>
            </a:r>
            <a:endParaRPr lang="en-US" sz="2800" b="1">
              <a:cs typeface="Calibri"/>
            </a:endParaRPr>
          </a:p>
          <a:p>
            <a:pPr marL="800100"/>
            <a:r>
              <a:rPr lang="es" sz="2400">
                <a:ea typeface="+mn-lt"/>
                <a:cs typeface="+mn-lt"/>
                <a:hlinkClick r:id="rId2"/>
              </a:rPr>
              <a:t>Futuros Sostenibles para Centros Empresariales (facebook.com)</a:t>
            </a:r>
            <a:endParaRPr lang="en-US" sz="2400">
              <a:cs typeface="Calibri"/>
            </a:endParaRPr>
          </a:p>
          <a:p>
            <a:pPr marL="800100"/>
            <a:r>
              <a:rPr lang="es" sz="2400">
                <a:ea typeface="+mn-lt"/>
                <a:cs typeface="+mn-lt"/>
                <a:hlinkClick r:id="rId3"/>
              </a:rPr>
              <a:t>Perfil / Gorjeo</a:t>
            </a:r>
            <a:endParaRPr lang="en-US" sz="2400">
              <a:ea typeface="+mn-lt"/>
              <a:cs typeface="+mn-lt"/>
            </a:endParaRPr>
          </a:p>
          <a:p>
            <a:pPr marL="800100"/>
            <a:r>
              <a:rPr lang="es" sz="2400">
                <a:ea typeface="+mn-lt"/>
                <a:cs typeface="+mn-lt"/>
                <a:hlinkClick r:id="rId4"/>
              </a:rPr>
              <a:t>(17) Futuros sostenibles para centros empresariales: descripción general | LinkedIn</a:t>
            </a:r>
            <a:endParaRPr lang="en-US" sz="2400">
              <a:cs typeface="Calibri" panose="020F0502020204030204"/>
            </a:endParaRPr>
          </a:p>
        </p:txBody>
      </p:sp>
      <p:pic>
        <p:nvPicPr>
          <p:cNvPr id="7" name="Picture 7" descr="Icon&#10;&#10;Description automatically generated">
            <a:extLst>
              <a:ext uri="{FF2B5EF4-FFF2-40B4-BE49-F238E27FC236}">
                <a16:creationId xmlns:a16="http://schemas.microsoft.com/office/drawing/2014/main" id="{AE71BB36-20EF-615D-28D1-ED1B20255E87}"/>
              </a:ext>
            </a:extLst>
          </p:cNvPr>
          <p:cNvPicPr>
            <a:picLocks noChangeAspect="1"/>
          </p:cNvPicPr>
          <p:nvPr/>
        </p:nvPicPr>
        <p:blipFill>
          <a:blip r:embed="rId5"/>
          <a:stretch>
            <a:fillRect/>
          </a:stretch>
        </p:blipFill>
        <p:spPr>
          <a:xfrm>
            <a:off x="596825" y="3046109"/>
            <a:ext cx="523875" cy="523875"/>
          </a:xfrm>
          <a:prstGeom prst="rect">
            <a:avLst/>
          </a:prstGeom>
        </p:spPr>
      </p:pic>
      <p:pic>
        <p:nvPicPr>
          <p:cNvPr id="8" name="Picture 8" descr="Icon&#10;&#10;Description automatically generated">
            <a:extLst>
              <a:ext uri="{FF2B5EF4-FFF2-40B4-BE49-F238E27FC236}">
                <a16:creationId xmlns:a16="http://schemas.microsoft.com/office/drawing/2014/main" id="{2A3E59B4-D9F2-B6C0-8D01-CE9800E94FF4}"/>
              </a:ext>
            </a:extLst>
          </p:cNvPr>
          <p:cNvPicPr>
            <a:picLocks noChangeAspect="1"/>
          </p:cNvPicPr>
          <p:nvPr/>
        </p:nvPicPr>
        <p:blipFill>
          <a:blip r:embed="rId6"/>
          <a:stretch>
            <a:fillRect/>
          </a:stretch>
        </p:blipFill>
        <p:spPr>
          <a:xfrm>
            <a:off x="613682" y="3769632"/>
            <a:ext cx="514350" cy="552450"/>
          </a:xfrm>
          <a:prstGeom prst="rect">
            <a:avLst/>
          </a:prstGeom>
        </p:spPr>
      </p:pic>
      <p:pic>
        <p:nvPicPr>
          <p:cNvPr id="9" name="Picture 9" descr="Icon&#10;&#10;Description automatically generated">
            <a:extLst>
              <a:ext uri="{FF2B5EF4-FFF2-40B4-BE49-F238E27FC236}">
                <a16:creationId xmlns:a16="http://schemas.microsoft.com/office/drawing/2014/main" id="{3E53BDC0-8F97-DDBB-A1E8-3A12F275AF29}"/>
              </a:ext>
            </a:extLst>
          </p:cNvPr>
          <p:cNvPicPr>
            <a:picLocks noChangeAspect="1"/>
          </p:cNvPicPr>
          <p:nvPr/>
        </p:nvPicPr>
        <p:blipFill>
          <a:blip r:embed="rId7"/>
          <a:stretch>
            <a:fillRect/>
          </a:stretch>
        </p:blipFill>
        <p:spPr>
          <a:xfrm>
            <a:off x="608920" y="4582205"/>
            <a:ext cx="523875" cy="523875"/>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77549" y="1911963"/>
            <a:ext cx="6661137" cy="3540688"/>
          </a:xfrm>
        </p:spPr>
        <p:txBody>
          <a:bodyPr>
            <a:noAutofit/>
          </a:bodyPr>
          <a:lstStyle/>
          <a:p>
            <a:r>
              <a:rPr lang="es" sz="2400" b="1">
                <a:solidFill>
                  <a:srgbClr val="297239"/>
                </a:solidFill>
                <a:cs typeface="Calibri"/>
              </a:rPr>
              <a:t>ECOSISTEMA en ACCIÓN</a:t>
            </a:r>
            <a:endParaRPr lang="en-GB" sz="2400" b="1">
              <a:solidFill>
                <a:srgbClr val="297239"/>
              </a:solidFill>
            </a:endParaRPr>
          </a:p>
          <a:p>
            <a:pPr marL="0" indent="0"/>
            <a:r>
              <a:rPr lang="es" sz="2400">
                <a:ea typeface="+mn-lt"/>
                <a:cs typeface="+mn-lt"/>
              </a:rPr>
              <a:t>Manon Klein de </a:t>
            </a:r>
            <a:r>
              <a:rPr lang="es" sz="2400">
                <a:ea typeface="+mn-lt"/>
                <a:cs typeface="+mn-lt"/>
                <a:hlinkClick r:id="rId2"/>
              </a:rPr>
              <a:t>Impact Hub Amsterdam </a:t>
            </a:r>
            <a:r>
              <a:rPr lang="es" sz="2400">
                <a:ea typeface="+mn-lt"/>
                <a:cs typeface="+mn-lt"/>
              </a:rPr>
              <a:t>compartió el papel cambiante de Impact Hub Amsterdam en el ecosistema alimentario local. Impact Hub Amsterdam comenzó a </a:t>
            </a:r>
            <a:r>
              <a:rPr lang="es" sz="2400" err="1">
                <a:ea typeface="+mn-lt"/>
                <a:cs typeface="+mn-lt"/>
              </a:rPr>
              <a:t>organizar </a:t>
            </a:r>
            <a:r>
              <a:rPr lang="es" sz="2400">
                <a:ea typeface="+mn-lt"/>
                <a:cs typeface="+mn-lt"/>
              </a:rPr>
              <a:t>incubadoras (2010) y aceleradores (2013) para emprendedores sociales y a construir una comunidad en torno al emprendimiento de impacto, trabajando en apoyo de los Objetivos de Desarrollo Sostenible.</a:t>
            </a:r>
            <a:endParaRPr lang="en-GB">
              <a:ea typeface="+mn-lt"/>
              <a:cs typeface="+mn-lt"/>
            </a:endParaRPr>
          </a:p>
          <a:p>
            <a:pPr marL="0" indent="0"/>
            <a:r>
              <a:rPr lang="es" sz="2400">
                <a:ea typeface="+mn-lt"/>
                <a:cs typeface="+mn-lt"/>
              </a:rPr>
              <a:t>Todavía continúa haciéndolo, pero en los últimos años Impact Hub Amsterdam decidió centrarse en temas específicos, como la economía circular y las cadenas alimentarias sostenibles. Como Impact Hub Amsterdam notó una brecha entre el creciente número de nuevas empresas de alimentos sostenibles y el creciente interés en el mercado, decidió desarrollar una iniciativa específica sobre alimentos, más que solo incubación y aceleración: </a:t>
            </a:r>
            <a:r>
              <a:rPr lang="es" sz="2400">
                <a:ea typeface="+mn-lt"/>
                <a:cs typeface="+mn-lt"/>
                <a:hlinkClick r:id="rId3"/>
              </a:rPr>
              <a:t>Impact Hub Sustainable Food Ecosystem</a:t>
            </a:r>
            <a:endParaRPr lang="en-US">
              <a:cs typeface="Calibri"/>
            </a:endParaRPr>
          </a:p>
          <a:p>
            <a:endParaRPr lang="en-GB" sz="2400">
              <a:solidFill>
                <a:srgbClr val="000000"/>
              </a:solidFill>
              <a:cs typeface="Calibri"/>
            </a:endParaRPr>
          </a:p>
        </p:txBody>
      </p:sp>
      <p:pic>
        <p:nvPicPr>
          <p:cNvPr id="3" name="Picture 3" descr="Live wall design with small yellow flowers and green leaves">
            <a:extLst>
              <a:ext uri="{FF2B5EF4-FFF2-40B4-BE49-F238E27FC236}">
                <a16:creationId xmlns:a16="http://schemas.microsoft.com/office/drawing/2014/main" id="{08C7D572-CA5F-D57B-41EF-11C7A39B6F8E}"/>
              </a:ext>
            </a:extLst>
          </p:cNvPr>
          <p:cNvPicPr>
            <a:picLocks noChangeAspect="1"/>
          </p:cNvPicPr>
          <p:nvPr/>
        </p:nvPicPr>
        <p:blipFill rotWithShape="1">
          <a:blip r:embed="rId4"/>
          <a:srcRect l="9861" r="35125" b="-306"/>
          <a:stretch/>
        </p:blipFill>
        <p:spPr>
          <a:xfrm>
            <a:off x="8652372" y="1537774"/>
            <a:ext cx="3086210" cy="3976004"/>
          </a:xfrm>
          <a:prstGeom prst="rect">
            <a:avLst/>
          </a:prstGeom>
        </p:spPr>
      </p:pic>
    </p:spTree>
    <p:extLst>
      <p:ext uri="{BB962C8B-B14F-4D97-AF65-F5344CB8AC3E}">
        <p14:creationId xmlns:p14="http://schemas.microsoft.com/office/powerpoint/2010/main" val="3917950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2052853" y="671640"/>
            <a:ext cx="9706756" cy="52149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 sz="2400">
                <a:solidFill>
                  <a:srgbClr val="000000"/>
                </a:solidFill>
                <a:latin typeface="+mn-lt"/>
              </a:rPr>
              <a:t>La colaboración es vital para lograr un cambio sistémico</a:t>
            </a:r>
          </a:p>
          <a:p>
            <a:pPr marL="0" indent="0"/>
            <a:endParaRPr lang="en-US" sz="2400">
              <a:solidFill>
                <a:srgbClr val="000000"/>
              </a:solidFill>
              <a:latin typeface="+mn-lt"/>
            </a:endParaRPr>
          </a:p>
          <a:p>
            <a:pPr marL="0" indent="0"/>
            <a:r>
              <a:rPr lang="es" sz="2400">
                <a:solidFill>
                  <a:srgbClr val="000000"/>
                </a:solidFill>
                <a:latin typeface="+mn-lt"/>
              </a:rPr>
              <a:t>Para las pymes, la colaboración en los desafíos de sostenibilidad puede fomentar soluciones innovadoras, reducir la inversión de capital y generar un impacto real. La colaboración también puede desbloquear oportunidades para el crecimiento empresarial al abordar problemas como las cadenas de suministro amenazadas por el clima.</a:t>
            </a:r>
          </a:p>
          <a:p>
            <a:pPr marL="0" indent="0"/>
            <a:endParaRPr lang="en-US" sz="2400">
              <a:solidFill>
                <a:srgbClr val="000000"/>
              </a:solidFill>
              <a:latin typeface="+mn-lt"/>
            </a:endParaRPr>
          </a:p>
          <a:p>
            <a:pPr marL="0" indent="0"/>
            <a:r>
              <a:rPr lang="es" sz="2400" b="0" i="0">
                <a:solidFill>
                  <a:srgbClr val="000000"/>
                </a:solidFill>
                <a:effectLst/>
                <a:latin typeface="+mn-lt"/>
              </a:rPr>
              <a:t>Proporcionar una receta para colaboraciones exitosas es difícil. Experiencia en sugiere prácticas clave para colaboraciones de sostenibilidad exitosas.</a:t>
            </a:r>
          </a:p>
          <a:p>
            <a:pPr marL="0" indent="0"/>
            <a:endParaRPr lang="en-GB" sz="2400">
              <a:solidFill>
                <a:srgbClr val="000000"/>
              </a:solidFill>
              <a:latin typeface="+mn-lt"/>
            </a:endParaRPr>
          </a:p>
          <a:p>
            <a:pPr marL="0" indent="0" algn="ctr"/>
            <a:r>
              <a:rPr lang="es" sz="2400" b="1" i="0">
                <a:solidFill>
                  <a:srgbClr val="297239"/>
                </a:solidFill>
                <a:effectLst/>
                <a:latin typeface="+mn-lt"/>
              </a:rPr>
              <a:t>Si bien es fácil hablar sobre la colaboración, ¿qué tan fácil es para las empresas dejar de lado las diferencias o llegar a todos los sectores para lograr una mayor sostenibilidad y una nueva innovación?</a:t>
            </a:r>
            <a:endParaRPr lang="en-GB" sz="2400" b="1" i="0">
              <a:solidFill>
                <a:srgbClr val="297239"/>
              </a:solidFill>
              <a:effectLst/>
              <a:latin typeface="+mn-lt"/>
              <a:cs typeface="Calibri" panose="020F0502020204030204"/>
            </a:endParaRPr>
          </a:p>
          <a:p>
            <a:pPr marL="0" indent="0">
              <a:lnSpc>
                <a:spcPct val="120000"/>
              </a:lnSpc>
            </a:pPr>
            <a:endParaRPr lang="en-US" sz="2400">
              <a:solidFill>
                <a:srgbClr val="000000"/>
              </a:solidFill>
              <a:latin typeface="+mn-lt"/>
            </a:endParaRPr>
          </a:p>
        </p:txBody>
      </p:sp>
    </p:spTree>
    <p:extLst>
      <p:ext uri="{BB962C8B-B14F-4D97-AF65-F5344CB8AC3E}">
        <p14:creationId xmlns:p14="http://schemas.microsoft.com/office/powerpoint/2010/main" val="3037397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2052853" y="302308"/>
            <a:ext cx="9706756" cy="59536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endParaRPr lang="en-US" sz="2400">
              <a:latin typeface="+mn-lt"/>
            </a:endParaRPr>
          </a:p>
          <a:p>
            <a:pPr algn="l" fontAlgn="base"/>
            <a:r>
              <a:rPr lang="es" sz="2400" b="0" i="0">
                <a:solidFill>
                  <a:srgbClr val="1A1B39"/>
                </a:solidFill>
                <a:effectLst/>
                <a:latin typeface="+mn-lt"/>
              </a:rPr>
              <a:t>En su blog , la </a:t>
            </a:r>
            <a:r>
              <a:rPr lang="es" sz="2400" b="0" i="0" u="sng">
                <a:solidFill>
                  <a:srgbClr val="1A1B39"/>
                </a:solidFill>
                <a:effectLst/>
                <a:latin typeface="+mn-lt"/>
                <a:hlinkClick r:id="rId2"/>
              </a:rPr>
              <a:t>presidenta del ICRS, Claudine Blamey </a:t>
            </a:r>
            <a:r>
              <a:rPr lang="es" sz="2400" b="0" i="0">
                <a:solidFill>
                  <a:srgbClr val="1A1B39"/>
                </a:solidFill>
                <a:effectLst/>
                <a:latin typeface="+mn-lt"/>
              </a:rPr>
              <a:t>, escribió que, en la búsqueda de la sostenibilidad, pocas empresas podrán asegurar su futuro por sí solas.</a:t>
            </a:r>
          </a:p>
          <a:p>
            <a:pPr algn="l" fontAlgn="base"/>
            <a:endParaRPr lang="en-GB" sz="2400" b="0" i="0">
              <a:solidFill>
                <a:srgbClr val="1A1B39"/>
              </a:solidFill>
              <a:effectLst/>
              <a:latin typeface="+mn-lt"/>
            </a:endParaRPr>
          </a:p>
          <a:p>
            <a:pPr algn="ctr" fontAlgn="base"/>
            <a:r>
              <a:rPr lang="es" sz="2400" b="1" i="1">
                <a:solidFill>
                  <a:srgbClr val="297239"/>
                </a:solidFill>
                <a:effectLst/>
                <a:latin typeface="+mn-lt"/>
              </a:rPr>
              <a:t>“Nunca ha sido más importante compartir ideas”</a:t>
            </a:r>
          </a:p>
          <a:p>
            <a:pPr algn="ctr" fontAlgn="base"/>
            <a:endParaRPr lang="en-GB" sz="2400" b="1" i="1">
              <a:solidFill>
                <a:srgbClr val="297239"/>
              </a:solidFill>
              <a:effectLst/>
              <a:latin typeface="+mn-lt"/>
            </a:endParaRPr>
          </a:p>
          <a:p>
            <a:pPr algn="l" fontAlgn="base"/>
            <a:r>
              <a:rPr lang="es" sz="2400" b="0" i="0">
                <a:solidFill>
                  <a:srgbClr val="1A1B39"/>
                </a:solidFill>
                <a:effectLst/>
                <a:latin typeface="+mn-lt"/>
              </a:rPr>
              <a:t>Ciertamente, compartir ideas es fundamental para la colaboración, pero algunas empresas están comenzando a ir más allá en sus asociaciones; creando </a:t>
            </a:r>
            <a:r>
              <a:rPr lang="es" sz="2400" b="0" i="0" u="sng">
                <a:solidFill>
                  <a:srgbClr val="1A1B39"/>
                </a:solidFill>
                <a:effectLst/>
                <a:latin typeface="+mn-lt"/>
                <a:hlinkClick r:id="rId3"/>
              </a:rPr>
              <a:t>redes de valor para impulsar una economía más circular </a:t>
            </a:r>
            <a:r>
              <a:rPr lang="es" sz="2400" b="0" i="0">
                <a:solidFill>
                  <a:srgbClr val="1A1B39"/>
                </a:solidFill>
                <a:effectLst/>
                <a:latin typeface="+mn-lt"/>
              </a:rPr>
              <a:t>.</a:t>
            </a:r>
          </a:p>
          <a:p>
            <a:pPr algn="l" fontAlgn="base"/>
            <a:endParaRPr lang="en-GB" sz="2400" b="0" i="0">
              <a:solidFill>
                <a:srgbClr val="1A1B39"/>
              </a:solidFill>
              <a:effectLst/>
              <a:latin typeface="+mn-lt"/>
            </a:endParaRPr>
          </a:p>
          <a:p>
            <a:pPr algn="l" fontAlgn="base"/>
            <a:r>
              <a:rPr lang="es" sz="2400">
                <a:solidFill>
                  <a:srgbClr val="1A1B39"/>
                </a:solidFill>
                <a:latin typeface="+mn-lt"/>
              </a:rPr>
              <a:t>Con</a:t>
            </a:r>
            <a:r>
              <a:rPr lang="es" sz="2400" b="0" i="0">
                <a:solidFill>
                  <a:srgbClr val="1A1B39"/>
                </a:solidFill>
                <a:effectLst/>
                <a:latin typeface="+mn-lt"/>
              </a:rPr>
              <a:t> </a:t>
            </a:r>
            <a:r>
              <a:rPr lang="es" sz="2400" b="0" i="0" u="sng">
                <a:solidFill>
                  <a:srgbClr val="1A1B39"/>
                </a:solidFill>
                <a:effectLst/>
                <a:latin typeface="+mn-lt"/>
                <a:hlinkClick r:id="rId4"/>
              </a:rPr>
              <a:t>una ráfaga de anuncios colaborativos recientes </a:t>
            </a:r>
            <a:r>
              <a:rPr lang="es" sz="2400" b="0" i="0">
                <a:solidFill>
                  <a:srgbClr val="1A1B39"/>
                </a:solidFill>
                <a:effectLst/>
                <a:latin typeface="+mn-lt"/>
              </a:rPr>
              <a:t>, </a:t>
            </a:r>
            <a:r>
              <a:rPr lang="es" sz="2400" b="0" i="0" err="1">
                <a:solidFill>
                  <a:srgbClr val="1A1B39"/>
                </a:solidFill>
                <a:effectLst/>
                <a:latin typeface="+mn-lt"/>
              </a:rPr>
              <a:t>edie </a:t>
            </a:r>
            <a:r>
              <a:rPr lang="es" sz="2400" b="0" i="0">
                <a:solidFill>
                  <a:srgbClr val="1A1B39"/>
                </a:solidFill>
                <a:effectLst/>
                <a:latin typeface="+mn-lt"/>
              </a:rPr>
              <a:t>* reunió algunas de las colaboraciones más innovadoras e inesperadas vistas hasta la fecha. Proporcionan un excelente aprendizaje sobre el potencial de la colaboración.</a:t>
            </a:r>
          </a:p>
          <a:p>
            <a:pPr algn="l" fontAlgn="base"/>
            <a:endParaRPr lang="en-GB" sz="2400">
              <a:solidFill>
                <a:srgbClr val="1A1B39"/>
              </a:solidFill>
              <a:latin typeface="+mn-lt"/>
            </a:endParaRPr>
          </a:p>
          <a:p>
            <a:pPr algn="l" fontAlgn="base"/>
            <a:r>
              <a:rPr lang="es" sz="1200" i="0">
                <a:solidFill>
                  <a:srgbClr val="000000"/>
                </a:solidFill>
                <a:effectLst/>
                <a:latin typeface="+mn-lt"/>
              </a:rPr>
              <a:t>* </a:t>
            </a:r>
            <a:r>
              <a:rPr lang="es" sz="1200" i="0" err="1">
                <a:solidFill>
                  <a:srgbClr val="000000"/>
                </a:solidFill>
                <a:effectLst/>
                <a:latin typeface="Roboto" panose="02000000000000000000" pitchFamily="2" charset="0"/>
              </a:rPr>
              <a:t>edie </a:t>
            </a:r>
            <a:r>
              <a:rPr lang="es" sz="1200" i="0">
                <a:solidFill>
                  <a:srgbClr val="000000"/>
                </a:solidFill>
                <a:effectLst/>
                <a:latin typeface="Roboto" panose="02000000000000000000" pitchFamily="2" charset="0"/>
              </a:rPr>
              <a:t>es la marca de medios de comunicación empresarial impulsada por un propósito líder en la industria que empodera a los profesionales de la sostenibilidad, la energía y el medio ambiente de todos los niveles para hacer que los negocios sean más sostenibles a través de eventos y contenido galardonados*.</a:t>
            </a:r>
            <a:endParaRPr lang="en-GB" sz="1200" i="0">
              <a:solidFill>
                <a:srgbClr val="000000"/>
              </a:solidFill>
              <a:effectLst/>
              <a:latin typeface="+mn-lt"/>
            </a:endParaRPr>
          </a:p>
          <a:p>
            <a:pPr marL="0" indent="0">
              <a:lnSpc>
                <a:spcPct val="120000"/>
              </a:lnSpc>
            </a:pPr>
            <a:endParaRPr lang="en-US" sz="2400">
              <a:solidFill>
                <a:srgbClr val="000000"/>
              </a:solidFill>
              <a:latin typeface="+mn-lt"/>
            </a:endParaRPr>
          </a:p>
        </p:txBody>
      </p:sp>
    </p:spTree>
    <p:extLst>
      <p:ext uri="{BB962C8B-B14F-4D97-AF65-F5344CB8AC3E}">
        <p14:creationId xmlns:p14="http://schemas.microsoft.com/office/powerpoint/2010/main" val="59839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192313"/>
            <a:ext cx="10153325" cy="67710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s" altLang="en-US" sz="2400" b="1">
                <a:solidFill>
                  <a:srgbClr val="0B582E"/>
                </a:solidFill>
                <a:latin typeface="+mn-lt"/>
              </a:rPr>
              <a:t>COLABORACIÓN EN EJEMPLOS DE ACCIÓN</a:t>
            </a:r>
            <a:r>
              <a:rPr kumimoji="0" lang="es" altLang="en-US" sz="2400" b="0" i="0" u="none" strike="noStrike" cap="none" normalizeH="0" baseline="0">
                <a:ln>
                  <a:noFill/>
                </a:ln>
                <a:solidFill>
                  <a:srgbClr val="0B582E"/>
                </a:solidFill>
                <a:effectLst/>
                <a:latin typeface="+mn-lt"/>
              </a:rPr>
              <a:t> </a:t>
            </a:r>
            <a:r>
              <a:rPr kumimoji="0" lang="es" altLang="en-US" sz="2400" b="1" i="0" u="none" strike="noStrike" cap="none" normalizeH="0" baseline="0">
                <a:ln>
                  <a:noFill/>
                </a:ln>
                <a:solidFill>
                  <a:srgbClr val="0B582E"/>
                </a:solidFill>
                <a:effectLst/>
                <a:latin typeface="+mn-lt"/>
              </a:rPr>
              <a:t>-</a:t>
            </a:r>
            <a:r>
              <a:rPr kumimoji="0" lang="es" altLang="en-US" sz="2400" b="1" i="0" u="none" strike="noStrike" cap="none" normalizeH="0" baseline="0">
                <a:ln>
                  <a:noFill/>
                </a:ln>
                <a:solidFill>
                  <a:srgbClr val="1A1B39"/>
                </a:solidFill>
                <a:effectLst/>
                <a:latin typeface="+mn-lt"/>
              </a:rPr>
              <a:t> </a:t>
            </a:r>
            <a:r>
              <a:rPr kumimoji="0" lang="es" altLang="en-US" sz="2400" b="1" i="0" u="sng" strike="noStrike" cap="none" normalizeH="0" baseline="0">
                <a:ln>
                  <a:noFill/>
                </a:ln>
                <a:solidFill>
                  <a:srgbClr val="1A1B39"/>
                </a:solidFill>
                <a:effectLst/>
                <a:latin typeface="+mn-lt"/>
                <a:hlinkClick r:id="rId2"/>
              </a:rPr>
              <a:t>Interface se alía con empresas de reciclaje para convertir parabrisas en alfombras</a:t>
            </a:r>
            <a:endParaRPr kumimoji="0" lang="en-US" altLang="en-US" sz="2400" b="1" i="0" u="sng" strike="noStrike" cap="none" normalizeH="0" baseline="0">
              <a:ln>
                <a:noFill/>
              </a:ln>
              <a:solidFill>
                <a:srgbClr val="1A1B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400" b="0" i="0" u="none" strike="noStrike" cap="none" normalizeH="0" baseline="0">
                <a:ln>
                  <a:noFill/>
                </a:ln>
                <a:solidFill>
                  <a:srgbClr val="1A1B39"/>
                </a:solidFill>
                <a:effectLst/>
                <a:latin typeface="+mn-lt"/>
              </a:rPr>
              <a:t>fabricante de pisos </a:t>
            </a:r>
            <a:r>
              <a:rPr kumimoji="0" lang="es" altLang="en-US" sz="2400" b="0" i="0" u="none" strike="noStrike" cap="none" normalizeH="0" baseline="0">
                <a:ln>
                  <a:noFill/>
                </a:ln>
                <a:solidFill>
                  <a:srgbClr val="1A1B39"/>
                </a:solidFill>
                <a:effectLst/>
                <a:latin typeface="+mn-lt"/>
                <a:hlinkClick r:id="rId3"/>
              </a:rPr>
              <a:t>Interface </a:t>
            </a:r>
            <a:r>
              <a:rPr kumimoji="0" lang="es" altLang="en-US" sz="2400" b="0" i="0" u="none" strike="noStrike" cap="none" normalizeH="0" baseline="0">
                <a:ln>
                  <a:noFill/>
                </a:ln>
                <a:solidFill>
                  <a:srgbClr val="1A1B39"/>
                </a:solidFill>
                <a:effectLst/>
                <a:latin typeface="+mn-lt"/>
              </a:rPr>
              <a:t>hacia sus objetivos Mission Zero de tener cero impacto ambiental negativo nunca iba a ser fácil. Y ciertamente no iba a ser posible solo.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 altLang="en-US" sz="2400" b="0" i="0" u="none" strike="noStrike" cap="none" normalizeH="0" baseline="0">
                <a:ln>
                  <a:noFill/>
                </a:ln>
                <a:solidFill>
                  <a:srgbClr val="1A1B39"/>
                </a:solidFill>
                <a:effectLst/>
                <a:latin typeface="+mn-lt"/>
              </a:rPr>
              <a:t>El fabricante de pisos modulares llamó la atención con su última innovación ecológica, al crear el primer sustituto de látex reciclado del mundo para alfombras utilizando el laminado que se encuentra en las ventanas de los automóviles. La firma ha estado trabajando con socios de residuos y reciclaje como </a:t>
            </a:r>
            <a:r>
              <a:rPr kumimoji="0" lang="es" altLang="en-US" sz="2400" b="0" i="0" u="none" strike="noStrike" cap="none" normalizeH="0" baseline="0">
                <a:ln>
                  <a:noFill/>
                </a:ln>
                <a:solidFill>
                  <a:srgbClr val="1A1B39"/>
                </a:solidFill>
                <a:effectLst/>
                <a:latin typeface="+mn-lt"/>
                <a:hlinkClick r:id="rId4"/>
              </a:rPr>
              <a:t>Shark Solutions </a:t>
            </a:r>
            <a:r>
              <a:rPr kumimoji="0" lang="es" altLang="en-US" sz="2400" b="0" i="0" u="none" strike="noStrike" cap="none" normalizeH="0" baseline="0">
                <a:ln>
                  <a:noFill/>
                </a:ln>
                <a:solidFill>
                  <a:srgbClr val="1A1B39"/>
                </a:solidFill>
                <a:effectLst/>
                <a:latin typeface="+mn-lt"/>
              </a:rPr>
              <a:t>para encontrar nuevas materias primas sostenibles para sus alfombras. El nuevo proceso utiliza laminados de butiral de polivinilo reciclado que se encuentran en el vidrio del parabrisas como sustituto del látex para sus alfombras.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algn="ctr"/>
            <a:r>
              <a:rPr lang="es" sz="2400" b="1" i="1">
                <a:solidFill>
                  <a:srgbClr val="0B582E"/>
                </a:solidFill>
                <a:effectLst/>
                <a:latin typeface="akzidenz-grotesk-next-pro"/>
              </a:rPr>
              <a:t>Vemos el carbono como un recurso</a:t>
            </a:r>
          </a:p>
          <a:p>
            <a:pPr algn="ctr"/>
            <a:r>
              <a:rPr lang="es" sz="2400" b="0" i="1">
                <a:solidFill>
                  <a:srgbClr val="0B582E"/>
                </a:solidFill>
                <a:effectLst/>
                <a:latin typeface="akzidenz-grotesk-next-pro"/>
              </a:rPr>
              <a:t>Interface es el primer fabricante mundial de pisos en vender todos los productos como neutrales en carbono durante todo su ciclo de vida.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50881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670150"/>
            <a:ext cx="10153325"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 altLang="en-US" sz="2400" b="1">
                <a:solidFill>
                  <a:srgbClr val="0B582E"/>
                </a:solidFill>
                <a:latin typeface="+mn-lt"/>
              </a:rPr>
              <a:t>VER EJEMPLOS DE COLABORACIÓN EN ACCIÓN</a:t>
            </a:r>
            <a:r>
              <a:rPr kumimoji="0" lang="es" altLang="en-US" sz="2400" b="0" i="0" u="none" strike="noStrike" cap="none" normalizeH="0" baseline="0">
                <a:ln>
                  <a:noFill/>
                </a:ln>
                <a:solidFill>
                  <a:srgbClr val="0B582E"/>
                </a:solidFill>
                <a:effectLst/>
                <a:latin typeface="+mn-lt"/>
              </a:rPr>
              <a:t> </a:t>
            </a:r>
            <a:r>
              <a:rPr kumimoji="0" lang="es" altLang="en-US" sz="2400" b="1" i="0" u="none" strike="noStrike" cap="none" normalizeH="0" baseline="0">
                <a:ln>
                  <a:noFill/>
                </a:ln>
                <a:solidFill>
                  <a:srgbClr val="0B582E"/>
                </a:solidFill>
                <a:effectLst/>
                <a:latin typeface="+mn-lt"/>
              </a:rPr>
              <a:t>-</a:t>
            </a:r>
            <a:r>
              <a:rPr kumimoji="0" lang="es" altLang="en-US" sz="2400" b="1" i="0" u="none" strike="noStrike" cap="none" normalizeH="0" baseline="0">
                <a:ln>
                  <a:noFill/>
                </a:ln>
                <a:solidFill>
                  <a:srgbClr val="1A1B39"/>
                </a:solidFill>
                <a:effectLst/>
                <a:latin typeface="+mn-lt"/>
              </a:rPr>
              <a:t> </a:t>
            </a:r>
            <a:r>
              <a:rPr kumimoji="0" lang="es" altLang="en-US" sz="2400" b="1" i="0" u="sng" strike="noStrike" cap="none" normalizeH="0" baseline="0">
                <a:ln>
                  <a:noFill/>
                </a:ln>
                <a:solidFill>
                  <a:srgbClr val="1A1B39"/>
                </a:solidFill>
                <a:effectLst/>
                <a:latin typeface="+mn-lt"/>
                <a:hlinkClick r:id="rId3"/>
              </a:rPr>
              <a:t>Interface se alía con empresas de reciclaje para convertir parabrisas en alfombras </a:t>
            </a:r>
            <a:r>
              <a:rPr kumimoji="0" lang="es" altLang="en-US" sz="2400" b="1" i="0" u="sng" strike="noStrike" cap="none" normalizeH="0" baseline="0">
                <a:ln>
                  <a:noFill/>
                </a:ln>
                <a:solidFill>
                  <a:srgbClr val="1A1B39"/>
                </a:solidFill>
                <a:effectLst/>
                <a:latin typeface="+mn-lt"/>
              </a:rPr>
              <a:t>- </a:t>
            </a:r>
            <a:r>
              <a:rPr kumimoji="0" lang="es" altLang="en-US" b="1" i="0" u="sng" strike="noStrike" cap="none" normalizeH="0" baseline="0">
                <a:ln>
                  <a:noFill/>
                </a:ln>
                <a:solidFill>
                  <a:srgbClr val="1A1B39"/>
                </a:solidFill>
                <a:effectLst/>
                <a:latin typeface="+mn-lt"/>
              </a:rPr>
              <a:t>HAGA CLIC EN EL ICONO PARA JUGAR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pic>
        <p:nvPicPr>
          <p:cNvPr id="2" name="Online Media 1" title="Interface | Recycled PVB: from windscreens to carpet">
            <a:hlinkClick r:id="" action="ppaction://media"/>
            <a:extLst>
              <a:ext uri="{FF2B5EF4-FFF2-40B4-BE49-F238E27FC236}">
                <a16:creationId xmlns:a16="http://schemas.microsoft.com/office/drawing/2014/main" id="{3C10324B-3014-8B25-88B6-C5E83DA7CCCE}"/>
              </a:ext>
            </a:extLst>
          </p:cNvPr>
          <p:cNvPicPr>
            <a:picLocks noRot="1" noChangeAspect="1"/>
          </p:cNvPicPr>
          <p:nvPr>
            <a:videoFile r:link="rId1"/>
          </p:nvPr>
        </p:nvPicPr>
        <p:blipFill>
          <a:blip r:embed="rId4"/>
          <a:stretch>
            <a:fillRect/>
          </a:stretch>
        </p:blipFill>
        <p:spPr>
          <a:xfrm>
            <a:off x="3220484" y="1977803"/>
            <a:ext cx="6473368" cy="3657453"/>
          </a:xfrm>
          <a:prstGeom prst="rect">
            <a:avLst/>
          </a:prstGeom>
        </p:spPr>
      </p:pic>
    </p:spTree>
    <p:extLst>
      <p:ext uri="{BB962C8B-B14F-4D97-AF65-F5344CB8AC3E}">
        <p14:creationId xmlns:p14="http://schemas.microsoft.com/office/powerpoint/2010/main" val="33214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CF8B8448D8354CAD1DC0F637B4A364" ma:contentTypeVersion="2" ma:contentTypeDescription="Create a new document." ma:contentTypeScope="" ma:versionID="c918c43c5e7ee613ba4c463640fe1e40">
  <xsd:schema xmlns:xsd="http://www.w3.org/2001/XMLSchema" xmlns:xs="http://www.w3.org/2001/XMLSchema" xmlns:p="http://schemas.microsoft.com/office/2006/metadata/properties" xmlns:ns2="2c2824df-2b65-4772-b72d-ba4319b2c081" targetNamespace="http://schemas.microsoft.com/office/2006/metadata/properties" ma:root="true" ma:fieldsID="97f6950543407b67f7cb1567815848a7" ns2:_="">
    <xsd:import namespace="2c2824df-2b65-4772-b72d-ba4319b2c08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824df-2b65-4772-b72d-ba4319b2c0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09D894-B6D8-470F-BAA5-D6C49A267579}">
  <ds:schemaRefs>
    <ds:schemaRef ds:uri="2c2824df-2b65-4772-b72d-ba4319b2c0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FE4091-DECB-48A5-9787-100B1B7FBF7D}">
  <ds:schemaRef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schemas.microsoft.com/office/2006/metadata/properties"/>
    <ds:schemaRef ds:uri="2c2824df-2b65-4772-b72d-ba4319b2c081"/>
    <ds:schemaRef ds:uri="http://www.w3.org/XML/1998/namespace"/>
  </ds:schemaRefs>
</ds:datastoreItem>
</file>

<file path=customXml/itemProps3.xml><?xml version="1.0" encoding="utf-8"?>
<ds:datastoreItem xmlns:ds="http://schemas.openxmlformats.org/officeDocument/2006/customXml" ds:itemID="{3F0FD707-8E59-40D0-884E-DA01E13948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TotalTime>
  <Words>6279</Words>
  <Application>Microsoft Office PowerPoint</Application>
  <PresentationFormat>Panorámica</PresentationFormat>
  <Paragraphs>260</Paragraphs>
  <Slides>51</Slides>
  <Notes>3</Notes>
  <HiddenSlides>0</HiddenSlides>
  <MMClips>1</MMClips>
  <ScaleCrop>false</ScaleCrop>
  <HeadingPairs>
    <vt:vector size="6" baseType="variant">
      <vt:variant>
        <vt:lpstr>Fuentes usadas</vt:lpstr>
      </vt:variant>
      <vt:variant>
        <vt:i4>14</vt:i4>
      </vt:variant>
      <vt:variant>
        <vt:lpstr>Tema</vt:lpstr>
      </vt:variant>
      <vt:variant>
        <vt:i4>2</vt:i4>
      </vt:variant>
      <vt:variant>
        <vt:lpstr>Títulos de diapositiva</vt:lpstr>
      </vt:variant>
      <vt:variant>
        <vt:i4>51</vt:i4>
      </vt:variant>
    </vt:vector>
  </HeadingPairs>
  <TitlesOfParts>
    <vt:vector size="67" baseType="lpstr">
      <vt:lpstr>akzidenz-grotesk-next-pro</vt:lpstr>
      <vt:lpstr>Arial</vt:lpstr>
      <vt:lpstr>Calibri</vt:lpstr>
      <vt:lpstr>Calibri Light</vt:lpstr>
      <vt:lpstr>Lato Regular</vt:lpstr>
      <vt:lpstr>Montserrat</vt:lpstr>
      <vt:lpstr>Montserrat Light</vt:lpstr>
      <vt:lpstr>Montserrat Medium</vt:lpstr>
      <vt:lpstr>proxima-nova</vt:lpstr>
      <vt:lpstr>ProximaNova</vt:lpstr>
      <vt:lpstr>Quattrocento Sans</vt:lpstr>
      <vt:lpstr>Roboto</vt:lpstr>
      <vt:lpstr>Times New Roman</vt:lpstr>
      <vt:lpstr>Work Sans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Eva Elena</cp:lastModifiedBy>
  <cp:revision>7</cp:revision>
  <dcterms:created xsi:type="dcterms:W3CDTF">2020-10-14T13:32:04Z</dcterms:created>
  <dcterms:modified xsi:type="dcterms:W3CDTF">2022-11-18T11:45:39Z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0x010100FBCF8B8448D8354CAD1DC0F637B4A364</vt:lpwstr>
  </property>
</Properties>
</file>